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9.xml" ContentType="application/vnd.openxmlformats-officedocument.presentationml.slide+xml"/>
  <Override PartName="/ppt/notesSlides/notesSlide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2.xml" ContentType="application/vnd.openxmlformats-officedocument.presentationml.slideMaster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Default Extension="pdf" ContentType="application/pdf"/>
  <Override PartName="/ppt/slideLayouts/slideLayout1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ppt/slideLayouts/slideLayout1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60" r:id="rId4"/>
    <p:sldId id="262" r:id="rId5"/>
    <p:sldId id="265" r:id="rId6"/>
    <p:sldId id="263" r:id="rId7"/>
    <p:sldId id="268" r:id="rId8"/>
    <p:sldId id="264" r:id="rId9"/>
    <p:sldId id="269" r:id="rId10"/>
    <p:sldId id="272" r:id="rId11"/>
    <p:sldId id="271" r:id="rId12"/>
    <p:sldId id="270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A9BB01"/>
    <a:srgbClr val="69A02C"/>
    <a:srgbClr val="78B832"/>
    <a:srgbClr val="FD73D9"/>
    <a:srgbClr val="0015DA"/>
    <a:srgbClr val="D68B1C"/>
    <a:srgbClr val="D09622"/>
    <a:srgbClr val="CC9900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4734" autoAdjust="0"/>
    <p:restoredTop sz="94660"/>
  </p:normalViewPr>
  <p:slideViewPr>
    <p:cSldViewPr>
      <p:cViewPr varScale="1">
        <p:scale>
          <a:sx n="98" d="100"/>
          <a:sy n="98" d="100"/>
        </p:scale>
        <p:origin x="-68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microsoft.com/office/2015/10/relationships/revisionInfo" Target="revisionInfo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E2A07-6F7E-4243-9151-7C30C1E3F794}" type="datetimeFigureOut">
              <a:rPr lang="en-US" smtClean="0"/>
              <a:pPr/>
              <a:t>10/31/17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267AD-114D-4572-B7E8-5DA5D0483D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7091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we DFS teams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67AD-114D-4572-B7E8-5DA5D0483DF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66224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we get projected points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67AD-114D-4572-B7E8-5DA5D0483DF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54452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Tues/Wed before each slate of games, search terms (‘D’ included for defense)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67AD-114D-4572-B7E8-5DA5D0483DF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78414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how injuries skew correlation because of zeros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67AD-114D-4572-B7E8-5DA5D0483DF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87446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Logic – creating a high quality team that is most different from other competitors maximizes the chance of an “outlier” performance, which aligns with prize money incentives</a:t>
            </a:r>
            <a:endParaRPr lang="en-US" sz="11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267AD-114D-4572-B7E8-5DA5D0483DF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06362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9930" y="5414165"/>
            <a:ext cx="7772400" cy="859205"/>
          </a:xfrm>
          <a:effectLst/>
        </p:spPr>
        <p:txBody>
          <a:bodyPr>
            <a:normAutofit/>
          </a:bodyPr>
          <a:lstStyle>
            <a:lvl1pPr algn="ctr">
              <a:defRPr sz="3600">
                <a:solidFill>
                  <a:srgbClr val="A9BB0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4803345"/>
            <a:ext cx="6400800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C5A9-56D0-400F-8BF5-067FB6697E36}" type="datetimeFigureOut">
              <a:rPr lang="en-US" smtClean="0"/>
              <a:pPr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809B-2DF6-47B0-95E4-C87BA6EBDF0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3566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C5A9-56D0-400F-8BF5-067FB6697E36}" type="datetimeFigureOut">
              <a:rPr lang="en-US" smtClean="0"/>
              <a:pPr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809B-2DF6-47B0-95E4-C87BA6EB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1089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C5A9-56D0-400F-8BF5-067FB6697E36}" type="datetimeFigureOut">
              <a:rPr lang="en-US" smtClean="0"/>
              <a:pPr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809B-2DF6-47B0-95E4-C87BA6EBDF0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91273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C5A9-56D0-400F-8BF5-067FB6697E36}" type="datetimeFigureOut">
              <a:rPr lang="en-US" smtClean="0"/>
              <a:pPr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809B-2DF6-47B0-95E4-C87BA6EB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2525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C5A9-56D0-400F-8BF5-067FB6697E36}" type="datetimeFigureOut">
              <a:rPr lang="en-US" smtClean="0"/>
              <a:pPr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809B-2DF6-47B0-95E4-C87BA6EB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57716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C5A9-56D0-400F-8BF5-067FB6697E36}" type="datetimeFigureOut">
              <a:rPr lang="en-US" smtClean="0"/>
              <a:pPr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809B-2DF6-47B0-95E4-C87BA6EB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58602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C5A9-56D0-400F-8BF5-067FB6697E36}" type="datetimeFigureOut">
              <a:rPr lang="en-US" smtClean="0"/>
              <a:pPr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809B-2DF6-47B0-95E4-C87BA6EB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2395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985720"/>
            <a:ext cx="8229600" cy="1143000"/>
          </a:xfrm>
          <a:noFill/>
        </p:spPr>
        <p:txBody>
          <a:bodyPr>
            <a:normAutofit/>
          </a:bodyPr>
          <a:lstStyle>
            <a:lvl1pPr algn="ctr">
              <a:defRPr sz="3600">
                <a:solidFill>
                  <a:srgbClr val="A9BB0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207360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6447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3DFC5A9-56D0-400F-8BF5-067FB6697E36}" type="datetimeFigureOut">
              <a:rPr lang="en-US" smtClean="0"/>
              <a:pPr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E4809B-2DF6-47B0-95E4-C87BA6EB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414307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C5A9-56D0-400F-8BF5-067FB6697E36}" type="datetimeFigureOut">
              <a:rPr lang="en-US" smtClean="0"/>
              <a:pPr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809B-2DF6-47B0-95E4-C87BA6EB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217267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C5A9-56D0-400F-8BF5-067FB6697E36}" type="datetimeFigureOut">
              <a:rPr lang="en-US" smtClean="0"/>
              <a:pPr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809B-2DF6-47B0-95E4-C87BA6EB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39032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C5A9-56D0-400F-8BF5-067FB6697E36}" type="datetimeFigureOut">
              <a:rPr lang="en-US" smtClean="0"/>
              <a:pPr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4809B-2DF6-47B0-95E4-C87BA6EBD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3383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250" y="222195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A9BB0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250" y="1291130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64360"/>
            <a:ext cx="8229600" cy="990295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A9BB0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03561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66547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03561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66547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A3DFC5A9-56D0-400F-8BF5-067FB6697E36}" type="datetimeFigureOut">
              <a:rPr lang="en-US" smtClean="0"/>
              <a:pPr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FFE4809B-2DF6-47B0-95E4-C87BA6EBDF0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5317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df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08755"/>
            <a:ext cx="7772400" cy="859205"/>
          </a:xfrm>
        </p:spPr>
        <p:txBody>
          <a:bodyPr/>
          <a:lstStyle/>
          <a:p>
            <a:r>
              <a:rPr lang="en-US" dirty="0"/>
              <a:t>NFL Daily Fantasy Ownership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490" y="5719575"/>
            <a:ext cx="6400800" cy="61082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Aishwarya Srinivasan, </a:t>
            </a:r>
            <a:r>
              <a:rPr lang="en-US" dirty="0" err="1"/>
              <a:t>Harsheel</a:t>
            </a:r>
            <a:r>
              <a:rPr lang="en-US" dirty="0"/>
              <a:t> </a:t>
            </a:r>
            <a:r>
              <a:rPr lang="en-US" dirty="0" err="1"/>
              <a:t>Soin</a:t>
            </a:r>
            <a:r>
              <a:rPr lang="en-US" dirty="0"/>
              <a:t>, Jamie </a:t>
            </a:r>
            <a:r>
              <a:rPr lang="en-US" dirty="0" err="1"/>
              <a:t>Hussman</a:t>
            </a:r>
            <a:r>
              <a:rPr lang="en-US" dirty="0"/>
              <a:t>, Matthew Spitz, Victor Allen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559C6397-2D4D-4C8A-A70E-1AF80C58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</a:t>
            </a:r>
            <a:r>
              <a:rPr lang="en-US" dirty="0" smtClean="0"/>
              <a:t>Steps: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CC6058A7-442B-4523-A00D-E9F8DC596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Add 2015 data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Add </a:t>
            </a:r>
            <a:r>
              <a:rPr lang="en-US" sz="2400" dirty="0"/>
              <a:t>chatter from Daily Fantasy NFL forums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Add </a:t>
            </a:r>
            <a:r>
              <a:rPr lang="en-US" sz="2400" dirty="0" smtClean="0"/>
              <a:t>injuries as a feature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E22BE5E6-E2BD-4BAB-B6D2-661D126C2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819400"/>
            <a:ext cx="4648199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CCD346F3-DFE5-4FB1-BD84-682898D7C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70" y="3857414"/>
            <a:ext cx="8057390" cy="2239728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54269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559C6397-2D4D-4C8A-A70E-1AF80C58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Steps: Projected Points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B539DEE1-7225-41BB-9F9B-0FD8EA60E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089894" y="2301875"/>
            <a:ext cx="5301506" cy="4022725"/>
          </a:xfrm>
        </p:spPr>
      </p:pic>
      <p:sp>
        <p:nvSpPr>
          <p:cNvPr id="4" name="Content Placeholder 2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CC6058A7-442B-4523-A00D-E9F8DC596BB5}"/>
              </a:ext>
            </a:extLst>
          </p:cNvPr>
          <p:cNvSpPr txBox="1">
            <a:spLocks/>
          </p:cNvSpPr>
          <p:nvPr/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68580" marR="0" lvl="0" indent="-6858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Remove injured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players from training data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" marR="0" lvl="0" indent="-6858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" marR="0" lvl="0" indent="-6858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" marR="0" lvl="0" indent="-6858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68481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559C6397-2D4D-4C8A-A70E-1AF80C58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</a:t>
            </a:r>
            <a:r>
              <a:rPr lang="en-US" dirty="0" smtClean="0"/>
              <a:t>Steps: Twitter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CC6058A7-442B-4523-A00D-E9F8DC596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Add twitter sentiment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pic>
        <p:nvPicPr>
          <p:cNvPr id="4" name="Picture 3" descr="tweet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057400" y="2236908"/>
            <a:ext cx="5462105" cy="4087692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6776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559C6397-2D4D-4C8A-A70E-1AF80C58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CC6058A7-442B-4523-A00D-E9F8DC596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Multi-objective approach: maximize projected points &amp; minimize projected ownership percentage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Constraints: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950" dirty="0"/>
              <a:t>Salary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950" dirty="0"/>
              <a:t>Player Positions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35D891B8-8417-497D-A0B1-E4A011298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195" y="3734410"/>
            <a:ext cx="6089900" cy="2530104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0091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559C6397-2D4D-4C8A-A70E-1AF80C58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Daily Fantasy Football?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CC6058A7-442B-4523-A00D-E9F8DC596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Weekly competition</a:t>
            </a:r>
            <a:r>
              <a:rPr lang="en-US" sz="2400" dirty="0" smtClean="0"/>
              <a:t> to </a:t>
            </a:r>
            <a:r>
              <a:rPr lang="en-US" sz="2400" dirty="0"/>
              <a:t>create the highest scoring combination of players from teams around the league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BA4CA3E7-4E81-4A0F-904E-52B5442EC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2970885"/>
            <a:ext cx="7626100" cy="3356014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1557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559C6397-2D4D-4C8A-A70E-1AF80C58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Ownership 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CC6058A7-442B-4523-A00D-E9F8DC596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2527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Our goal is to project ownership and optimize lineup based 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50" dirty="0" smtClean="0"/>
              <a:t>Minimizing </a:t>
            </a:r>
            <a:r>
              <a:rPr lang="en-US" sz="2250" dirty="0"/>
              <a:t>ownership</a:t>
            </a:r>
            <a:r>
              <a:rPr lang="en-US" sz="2250" dirty="0" smtClean="0"/>
              <a:t> percentage</a:t>
            </a:r>
            <a:endParaRPr lang="en-US" sz="225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50" dirty="0"/>
              <a:t>Maximizing projected points</a:t>
            </a:r>
            <a:endParaRPr lang="en-US" sz="225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91034DBB-1A9F-4CC5-8CC7-8BEE42AAB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770" y="1807546"/>
            <a:ext cx="5127805" cy="4327471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D41A83A4-D729-4ABB-8EF6-BC0D690A1964}"/>
              </a:ext>
            </a:extLst>
          </p:cNvPr>
          <p:cNvSpPr/>
          <p:nvPr/>
        </p:nvSpPr>
        <p:spPr>
          <a:xfrm>
            <a:off x="381000" y="3200400"/>
            <a:ext cx="305410" cy="610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3F785BCD-3C74-4CCE-91B5-E8EB1EEE7372}"/>
              </a:ext>
            </a:extLst>
          </p:cNvPr>
          <p:cNvSpPr/>
          <p:nvPr/>
        </p:nvSpPr>
        <p:spPr>
          <a:xfrm rot="10800000">
            <a:off x="381000" y="4114800"/>
            <a:ext cx="305410" cy="610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6634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559C6397-2D4D-4C8A-A70E-1AF80C58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CC6058A7-442B-4523-A00D-E9F8DC596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24994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Ownership </a:t>
            </a:r>
            <a:r>
              <a:rPr lang="en-US" sz="2000" dirty="0"/>
              <a:t>% - </a:t>
            </a:r>
            <a:r>
              <a:rPr lang="en-US" sz="2000" dirty="0" err="1"/>
              <a:t>Linestarapp.com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Home</a:t>
            </a:r>
            <a:r>
              <a:rPr lang="en-US" sz="2000" dirty="0"/>
              <a:t>/away, opponent, position, salary – Rotoguru1.com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Projected fantasy points – FantasyData.com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Tweets - Twitter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15D390E5-8434-4973-815B-8615C7FF7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15" y="3429000"/>
            <a:ext cx="7320690" cy="2741911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897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559C6397-2D4D-4C8A-A70E-1AF80C58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CC6058A7-442B-4523-A00D-E9F8DC596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1450757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Salary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Position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Projected fantasy 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Tweet count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Home/Away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Opponent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9DFA8FB7-22EA-4562-8E1B-AB8DB1470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6491"/>
            <a:ext cx="9144000" cy="3030051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266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559C6397-2D4D-4C8A-A70E-1AF80C58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/>
              <a:t>Feature Ranking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AA483D1-5E03-453D-A2E4-04C87CE98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28656580"/>
              </p:ext>
            </p:extLst>
          </p:nvPr>
        </p:nvGraphicFramePr>
        <p:xfrm>
          <a:off x="1524000" y="1765253"/>
          <a:ext cx="6096000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973702066"/>
                    </a:ext>
                  </a:extLst>
                </a:gridCol>
                <a:gridCol w="3048000">
                  <a:extLst>
                    <a:ext uri="{9D8B030D-6E8A-4147-A177-3AD203B41FA5}">
                      <a16:col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037634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 (between</a:t>
                      </a:r>
                      <a:r>
                        <a:rPr lang="en-US" baseline="0" dirty="0" smtClean="0"/>
                        <a:t> -1 and 1)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400830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Projected fantasy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93635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826062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Defense opponent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04040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Tweet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0.15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4102280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Position: 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61850421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r>
                        <a:rPr lang="en-US" sz="1800" dirty="0"/>
                        <a:t>Home/Away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832615164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Position: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3191561224"/>
                  </a:ext>
                </a:extLst>
              </a:tr>
              <a:tr h="148844">
                <a:tc>
                  <a:txBody>
                    <a:bodyPr/>
                    <a:lstStyle/>
                    <a:p>
                      <a:r>
                        <a:rPr lang="en-US" sz="1800" dirty="0"/>
                        <a:t>Position: QB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855029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Position: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2373047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Position: 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-0.002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61682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Position: 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-0.001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val="1389621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87519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559C6397-2D4D-4C8A-A70E-1AF80C58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Plan: Twitter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CC6058A7-442B-4523-A00D-E9F8DC596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283281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Use</a:t>
            </a:r>
            <a:r>
              <a:rPr lang="en-US" sz="2400" dirty="0" smtClean="0"/>
              <a:t> tweets to </a:t>
            </a:r>
            <a:r>
              <a:rPr lang="en-US" sz="2400" dirty="0"/>
              <a:t>predict player </a:t>
            </a:r>
            <a:r>
              <a:rPr lang="en-US" sz="2400" dirty="0" smtClean="0"/>
              <a:t>ownership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Count number of times a player is mentioned on Tuesday &amp;Wednesday of week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C66D49DE-E2FC-486D-9123-09ABEB3C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75" y="1907022"/>
            <a:ext cx="4688740" cy="4070445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0926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559C6397-2D4D-4C8A-A70E-1AF80C58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Plan: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CC6058A7-442B-4523-A00D-E9F8DC596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799" cy="20413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Run through 10</a:t>
            </a:r>
            <a:r>
              <a:rPr lang="en-US" sz="2400" dirty="0" smtClean="0"/>
              <a:t> models and </a:t>
            </a:r>
            <a:r>
              <a:rPr lang="en-US" sz="2400" dirty="0"/>
              <a:t>selects most accurate one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Gradient Boosting </a:t>
            </a:r>
            <a:r>
              <a:rPr lang="en-US" sz="2400" dirty="0" smtClean="0"/>
              <a:t>Regression: </a:t>
            </a:r>
            <a:r>
              <a:rPr lang="en-US" sz="2400" dirty="0"/>
              <a:t>53.8% accuracy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57B1C342-9BBE-453A-9A06-893713973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8180"/>
            <a:ext cx="9144000" cy="3147934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4780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559C6397-2D4D-4C8A-A70E-1AF80C58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58" y="-480106"/>
            <a:ext cx="7543800" cy="145075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CC6058A7-442B-4523-A00D-E9F8DC596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663" y="1025993"/>
            <a:ext cx="7543799" cy="20413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60739971-7B6E-4FC7-BBBC-67CF66640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5" y="1387619"/>
            <a:ext cx="3970330" cy="2041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97E8C99C-D29C-4EE1-BC35-F4238ECD9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409" y="1387620"/>
            <a:ext cx="3821939" cy="204138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772F2A6D-F776-42F4-843F-F5DDA05AB436}"/>
              </a:ext>
            </a:extLst>
          </p:cNvPr>
          <p:cNvGrpSpPr/>
          <p:nvPr/>
        </p:nvGrpSpPr>
        <p:grpSpPr>
          <a:xfrm>
            <a:off x="2253191" y="3804815"/>
            <a:ext cx="5039265" cy="2595985"/>
            <a:chOff x="168176" y="2866424"/>
            <a:chExt cx="5802814" cy="3238500"/>
          </a:xfrm>
        </p:grpSpPr>
        <p:pic>
          <p:nvPicPr>
            <p:cNvPr id="8" name="Picture 7">
              <a:extLst>
                <a:ext uri="{FF2B5EF4-FFF2-40B4-BE49-F238E27FC236}">
  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0954904F-587C-4A42-A7D0-6C8001AA97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1525"/>
            <a:stretch/>
          </p:blipFill>
          <p:spPr>
            <a:xfrm>
              <a:off x="3478420" y="2866424"/>
              <a:ext cx="2492570" cy="32385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3D58FEB0-A6E3-4358-8055-00AF505FE3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1902"/>
            <a:stretch/>
          </p:blipFill>
          <p:spPr>
            <a:xfrm>
              <a:off x="168176" y="2866424"/>
              <a:ext cx="3334890" cy="32385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02BB5ED4-018E-4560-9782-2A4A2CD1BA71}"/>
              </a:ext>
            </a:extLst>
          </p:cNvPr>
          <p:cNvSpPr txBox="1"/>
          <p:nvPr/>
        </p:nvSpPr>
        <p:spPr>
          <a:xfrm>
            <a:off x="2253191" y="3429000"/>
            <a:ext cx="503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Our Projected Ownership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B5A8DD46-C273-4CD5-9B09-90DE4A4D6BCE}"/>
              </a:ext>
            </a:extLst>
          </p:cNvPr>
          <p:cNvSpPr txBox="1"/>
          <p:nvPr/>
        </p:nvSpPr>
        <p:spPr>
          <a:xfrm>
            <a:off x="4877409" y="990600"/>
            <a:ext cx="3821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Actual Ownership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mc="http://schemas.openxmlformats.org/markup-compatibility/2006" xmlns:mv="urn:schemas-microsoft-com:mac:vml" xmlns:a16="http://schemas.microsoft.com/office/drawing/2014/main" xmlns:p="http://schemas.openxmlformats.org/presentationml/2006/main" xmlns:r="http://schemas.openxmlformats.org/officeDocument/2006/relationships" xmlns:a="http://schemas.openxmlformats.org/drawingml/2006/main" xmlns="" id="{30E704DE-6820-420F-BF4A-CFB1EDAED713}"/>
              </a:ext>
            </a:extLst>
          </p:cNvPr>
          <p:cNvSpPr txBox="1"/>
          <p:nvPr/>
        </p:nvSpPr>
        <p:spPr>
          <a:xfrm>
            <a:off x="754376" y="971490"/>
            <a:ext cx="397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LineStar</a:t>
            </a:r>
            <a:r>
              <a:rPr lang="en-US" sz="2000" dirty="0"/>
              <a:t> Projected Ownership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5694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4094</TotalTime>
  <Words>340</Words>
  <Application>Microsoft Office PowerPoint</Application>
  <PresentationFormat>On-screen Show (4:3)</PresentationFormat>
  <Paragraphs>82</Paragraphs>
  <Slides>13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Retrospect</vt:lpstr>
      <vt:lpstr>NFL Daily Fantasy Ownership Prediction</vt:lpstr>
      <vt:lpstr>What is Daily Fantasy Football?</vt:lpstr>
      <vt:lpstr>The Ownership Angle</vt:lpstr>
      <vt:lpstr>Datasets</vt:lpstr>
      <vt:lpstr>Features</vt:lpstr>
      <vt:lpstr>Feature Ranking</vt:lpstr>
      <vt:lpstr>The Game Plan: Twitter</vt:lpstr>
      <vt:lpstr>The Game Plan: Methodology</vt:lpstr>
      <vt:lpstr>Results</vt:lpstr>
      <vt:lpstr>Next Steps: Model</vt:lpstr>
      <vt:lpstr>Next Steps: Projected Points</vt:lpstr>
      <vt:lpstr>Next Steps: Twitter</vt:lpstr>
      <vt:lpstr>Optimization</vt:lpstr>
    </vt:vector>
  </TitlesOfParts>
  <Company>Microsoft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User</cp:lastModifiedBy>
  <cp:revision>48</cp:revision>
  <dcterms:created xsi:type="dcterms:W3CDTF">2017-10-31T18:39:51Z</dcterms:created>
  <dcterms:modified xsi:type="dcterms:W3CDTF">2017-10-31T21:38:29Z</dcterms:modified>
</cp:coreProperties>
</file>