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951b6184d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951b6184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951b618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951b618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1" cy="752108"/>
            <a:chOff x="6917201" y="0"/>
            <a:chExt cx="2227776"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7" cy="925737"/>
            <a:chOff x="6917201" y="0"/>
            <a:chExt cx="2227776"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6"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6"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6"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1"/>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
          <p:cNvGrpSpPr/>
          <p:nvPr/>
        </p:nvGrpSpPr>
        <p:grpSpPr>
          <a:xfrm>
            <a:off x="5594191" y="3961115"/>
            <a:ext cx="2910144" cy="1182340"/>
            <a:chOff x="6917201" y="0"/>
            <a:chExt cx="2227776" cy="863400"/>
          </a:xfrm>
        </p:grpSpPr>
        <p:sp>
          <p:nvSpPr>
            <p:cNvPr id="47" name="Google Shape;47;p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
          <p:cNvGrpSpPr/>
          <p:nvPr/>
        </p:nvGrpSpPr>
        <p:grpSpPr>
          <a:xfrm>
            <a:off x="199149" y="2"/>
            <a:ext cx="2795413" cy="1083308"/>
            <a:chOff x="6917201" y="0"/>
            <a:chExt cx="2227776" cy="863400"/>
          </a:xfrm>
        </p:grpSpPr>
        <p:sp>
          <p:nvSpPr>
            <p:cNvPr id="51" name="Google Shape;51;p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8"/>
          <p:cNvGrpSpPr/>
          <p:nvPr/>
        </p:nvGrpSpPr>
        <p:grpSpPr>
          <a:xfrm>
            <a:off x="34934" y="4522125"/>
            <a:ext cx="1593305" cy="617072"/>
            <a:chOff x="6917201" y="0"/>
            <a:chExt cx="2227776"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8"/>
          <p:cNvGrpSpPr/>
          <p:nvPr/>
        </p:nvGrpSpPr>
        <p:grpSpPr>
          <a:xfrm>
            <a:off x="5886353" y="1243"/>
            <a:ext cx="3257454" cy="1261514"/>
            <a:chOff x="6917201" y="0"/>
            <a:chExt cx="2227776"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8"/>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Web Traffic Forecasting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Taxonomy Ad Pricing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Feature Engineering</a:t>
            </a:r>
            <a:endParaRPr/>
          </a:p>
        </p:txBody>
      </p:sp>
      <p:sp>
        <p:nvSpPr>
          <p:cNvPr id="187" name="Google Shape;187;p22"/>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400"/>
              <a:t>Date Features</a:t>
            </a:r>
            <a:endParaRPr b="1" sz="1400"/>
          </a:p>
          <a:p>
            <a:pPr indent="-317500" lvl="0" marL="457200" rtl="0" algn="l">
              <a:lnSpc>
                <a:spcPct val="115000"/>
              </a:lnSpc>
              <a:spcBef>
                <a:spcPts val="0"/>
              </a:spcBef>
              <a:spcAft>
                <a:spcPts val="0"/>
              </a:spcAft>
              <a:buSzPts val="1400"/>
              <a:buChar char="-"/>
            </a:pPr>
            <a:r>
              <a:rPr lang="en" sz="1400"/>
              <a:t>Year</a:t>
            </a:r>
            <a:endParaRPr sz="1400"/>
          </a:p>
          <a:p>
            <a:pPr indent="-317500" lvl="0" marL="457200" rtl="0" algn="l">
              <a:lnSpc>
                <a:spcPct val="115000"/>
              </a:lnSpc>
              <a:spcBef>
                <a:spcPts val="0"/>
              </a:spcBef>
              <a:spcAft>
                <a:spcPts val="0"/>
              </a:spcAft>
              <a:buSzPts val="1400"/>
              <a:buChar char="-"/>
            </a:pPr>
            <a:r>
              <a:rPr lang="en" sz="1400"/>
              <a:t>Month</a:t>
            </a:r>
            <a:endParaRPr sz="1400"/>
          </a:p>
          <a:p>
            <a:pPr indent="-317500" lvl="0" marL="457200" rtl="0" algn="l">
              <a:lnSpc>
                <a:spcPct val="115000"/>
              </a:lnSpc>
              <a:spcBef>
                <a:spcPts val="0"/>
              </a:spcBef>
              <a:spcAft>
                <a:spcPts val="0"/>
              </a:spcAft>
              <a:buSzPts val="1400"/>
              <a:buChar char="-"/>
            </a:pPr>
            <a:r>
              <a:rPr lang="en" sz="1400"/>
              <a:t>1/2 Month (1-15 of month is one half, 16-EOM is second half; numbered from 1 to 24 over a year)</a:t>
            </a:r>
            <a:endParaRPr sz="1400"/>
          </a:p>
          <a:p>
            <a:pPr indent="-317500" lvl="0" marL="457200" rtl="0" algn="l">
              <a:lnSpc>
                <a:spcPct val="115000"/>
              </a:lnSpc>
              <a:spcBef>
                <a:spcPts val="0"/>
              </a:spcBef>
              <a:spcAft>
                <a:spcPts val="0"/>
              </a:spcAft>
              <a:buSzPts val="1400"/>
              <a:buChar char="-"/>
            </a:pPr>
            <a:r>
              <a:rPr lang="en" sz="1400"/>
              <a:t>Day of week (Monday = 0, …, Sunday = 6)</a:t>
            </a:r>
            <a:endParaRPr sz="1400"/>
          </a:p>
          <a:p>
            <a:pPr indent="-317500" lvl="0" marL="457200" rtl="0" algn="l">
              <a:lnSpc>
                <a:spcPct val="115000"/>
              </a:lnSpc>
              <a:spcBef>
                <a:spcPts val="0"/>
              </a:spcBef>
              <a:spcAft>
                <a:spcPts val="0"/>
              </a:spcAft>
              <a:buSzPts val="1400"/>
              <a:buChar char="-"/>
            </a:pPr>
            <a:r>
              <a:rPr lang="en" sz="1400"/>
              <a:t>Weekend indicator</a:t>
            </a:r>
            <a:endParaRPr sz="1400"/>
          </a:p>
          <a:p>
            <a:pPr indent="-317500" lvl="0" marL="457200" rtl="0" algn="l">
              <a:lnSpc>
                <a:spcPct val="115000"/>
              </a:lnSpc>
              <a:spcBef>
                <a:spcPts val="0"/>
              </a:spcBef>
              <a:spcAft>
                <a:spcPts val="0"/>
              </a:spcAft>
              <a:buSzPts val="1400"/>
              <a:buChar char="-"/>
            </a:pPr>
            <a:r>
              <a:rPr lang="en" sz="1400"/>
              <a:t>Days before Christmas</a:t>
            </a:r>
            <a:endParaRPr sz="1400"/>
          </a:p>
          <a:p>
            <a:pPr indent="-317500" lvl="0" marL="457200" rtl="0" algn="l">
              <a:lnSpc>
                <a:spcPct val="115000"/>
              </a:lnSpc>
              <a:spcBef>
                <a:spcPts val="0"/>
              </a:spcBef>
              <a:spcAft>
                <a:spcPts val="0"/>
              </a:spcAft>
              <a:buSzPts val="1400"/>
              <a:buChar char="-"/>
            </a:pPr>
            <a:r>
              <a:rPr lang="en" sz="1400"/>
              <a:t>Days before 4th of July</a:t>
            </a:r>
            <a:endParaRPr sz="1400"/>
          </a:p>
          <a:p>
            <a:pPr indent="0" lvl="0" marL="0" rtl="0" algn="l">
              <a:lnSpc>
                <a:spcPct val="115000"/>
              </a:lnSpc>
              <a:spcBef>
                <a:spcPts val="0"/>
              </a:spcBef>
              <a:spcAft>
                <a:spcPts val="0"/>
              </a:spcAft>
              <a:buSzPts val="1300"/>
              <a:buNone/>
            </a:pPr>
            <a:r>
              <a:t/>
            </a:r>
            <a:endParaRPr sz="1400"/>
          </a:p>
          <a:p>
            <a:pPr indent="0" lvl="0" marL="0" rtl="0" algn="l">
              <a:lnSpc>
                <a:spcPct val="115000"/>
              </a:lnSpc>
              <a:spcBef>
                <a:spcPts val="0"/>
              </a:spcBef>
              <a:spcAft>
                <a:spcPts val="0"/>
              </a:spcAft>
              <a:buSzPts val="1300"/>
              <a:buNone/>
            </a:pPr>
            <a:r>
              <a:rPr b="1" lang="en" sz="1400"/>
              <a:t>Page View Features</a:t>
            </a:r>
            <a:endParaRPr sz="1400"/>
          </a:p>
          <a:p>
            <a:pPr indent="-317500" lvl="0" marL="457200" rtl="0" algn="l">
              <a:lnSpc>
                <a:spcPct val="115000"/>
              </a:lnSpc>
              <a:spcBef>
                <a:spcPts val="0"/>
              </a:spcBef>
              <a:spcAft>
                <a:spcPts val="0"/>
              </a:spcAft>
              <a:buSzPts val="1400"/>
              <a:buChar char="-"/>
            </a:pPr>
            <a:r>
              <a:rPr lang="en" sz="1400"/>
              <a:t>Lag 1 day, 7 days and 30 days</a:t>
            </a:r>
            <a:endParaRPr sz="1400"/>
          </a:p>
          <a:p>
            <a:pPr indent="-317500" lvl="0" marL="457200" rtl="0" algn="l">
              <a:lnSpc>
                <a:spcPct val="115000"/>
              </a:lnSpc>
              <a:spcBef>
                <a:spcPts val="0"/>
              </a:spcBef>
              <a:spcAft>
                <a:spcPts val="0"/>
              </a:spcAft>
              <a:buSzPts val="1400"/>
              <a:buChar char="-"/>
            </a:pPr>
            <a:r>
              <a:rPr lang="en" sz="1400"/>
              <a:t>7-day and 30-day moving averages</a:t>
            </a:r>
            <a:endParaRPr sz="1400"/>
          </a:p>
          <a:p>
            <a:pPr indent="-317500" lvl="0" marL="457200" rtl="0" algn="l">
              <a:lnSpc>
                <a:spcPct val="115000"/>
              </a:lnSpc>
              <a:spcBef>
                <a:spcPts val="0"/>
              </a:spcBef>
              <a:spcAft>
                <a:spcPts val="0"/>
              </a:spcAft>
              <a:buSzPts val="1400"/>
              <a:buChar char="-"/>
            </a:pPr>
            <a:r>
              <a:rPr lang="en" sz="1400"/>
              <a:t>7-day MA lag 1 day, 7 days, and 30 days</a:t>
            </a:r>
            <a:endParaRPr sz="1400"/>
          </a:p>
          <a:p>
            <a:pPr indent="-317500" lvl="0" marL="457200" rtl="0" algn="l">
              <a:lnSpc>
                <a:spcPct val="115000"/>
              </a:lnSpc>
              <a:spcBef>
                <a:spcPts val="0"/>
              </a:spcBef>
              <a:spcAft>
                <a:spcPts val="0"/>
              </a:spcAft>
              <a:buSzPts val="1400"/>
              <a:buChar char="-"/>
            </a:pPr>
            <a:r>
              <a:rPr lang="en" sz="1400"/>
              <a:t>30-day MA lag 1 day, 7 days, and 30 days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Transformation</a:t>
            </a:r>
            <a:endParaRPr/>
          </a:p>
        </p:txBody>
      </p:sp>
      <p:sp>
        <p:nvSpPr>
          <p:cNvPr id="193" name="Google Shape;193;p23"/>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t>Page Views</a:t>
            </a:r>
            <a:endParaRPr sz="1800"/>
          </a:p>
          <a:p>
            <a:pPr indent="0" lvl="0" marL="0" rtl="0" algn="l">
              <a:lnSpc>
                <a:spcPct val="115000"/>
              </a:lnSpc>
              <a:spcBef>
                <a:spcPts val="0"/>
              </a:spcBef>
              <a:spcAft>
                <a:spcPts val="0"/>
              </a:spcAft>
              <a:buSzPts val="1300"/>
              <a:buNone/>
            </a:pPr>
            <a:r>
              <a:rPr lang="en" sz="1800"/>
              <a:t>A Box-Cox transformation was applied to </a:t>
            </a:r>
            <a:r>
              <a:rPr lang="en" sz="1800">
                <a:highlight>
                  <a:srgbClr val="D9EAD3"/>
                </a:highlight>
              </a:rPr>
              <a:t>page_view + 1</a:t>
            </a:r>
            <a:r>
              <a:rPr lang="en" sz="1800"/>
              <a:t>. This was primarily for feeding into an ARIMA model.</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Sample of Time Series Patterns (Very “Noisy”)</a:t>
            </a:r>
            <a:endParaRPr/>
          </a:p>
        </p:txBody>
      </p:sp>
      <p:pic>
        <p:nvPicPr>
          <p:cNvPr id="199" name="Google Shape;199;p24"/>
          <p:cNvPicPr preferRelativeResize="0"/>
          <p:nvPr/>
        </p:nvPicPr>
        <p:blipFill rotWithShape="1">
          <a:blip r:embed="rId3">
            <a:alphaModFix/>
          </a:blip>
          <a:srcRect b="0" l="0" r="0" t="0"/>
          <a:stretch/>
        </p:blipFill>
        <p:spPr>
          <a:xfrm>
            <a:off x="250050" y="941550"/>
            <a:ext cx="4114800" cy="1923669"/>
          </a:xfrm>
          <a:prstGeom prst="rect">
            <a:avLst/>
          </a:prstGeom>
          <a:noFill/>
          <a:ln>
            <a:noFill/>
          </a:ln>
        </p:spPr>
      </p:pic>
      <p:pic>
        <p:nvPicPr>
          <p:cNvPr id="200" name="Google Shape;200;p24"/>
          <p:cNvPicPr preferRelativeResize="0"/>
          <p:nvPr/>
        </p:nvPicPr>
        <p:blipFill rotWithShape="1">
          <a:blip r:embed="rId4">
            <a:alphaModFix/>
          </a:blip>
          <a:srcRect b="0" l="0" r="0" t="0"/>
          <a:stretch/>
        </p:blipFill>
        <p:spPr>
          <a:xfrm>
            <a:off x="4661526" y="931263"/>
            <a:ext cx="4114801" cy="1944243"/>
          </a:xfrm>
          <a:prstGeom prst="rect">
            <a:avLst/>
          </a:prstGeom>
          <a:noFill/>
          <a:ln>
            <a:noFill/>
          </a:ln>
        </p:spPr>
      </p:pic>
      <p:pic>
        <p:nvPicPr>
          <p:cNvPr id="201" name="Google Shape;201;p24"/>
          <p:cNvPicPr preferRelativeResize="0"/>
          <p:nvPr/>
        </p:nvPicPr>
        <p:blipFill rotWithShape="1">
          <a:blip r:embed="rId5">
            <a:alphaModFix/>
          </a:blip>
          <a:srcRect b="0" l="0" r="0" t="0"/>
          <a:stretch/>
        </p:blipFill>
        <p:spPr>
          <a:xfrm>
            <a:off x="400113" y="2919944"/>
            <a:ext cx="4114800" cy="1964817"/>
          </a:xfrm>
          <a:prstGeom prst="rect">
            <a:avLst/>
          </a:prstGeom>
          <a:noFill/>
          <a:ln>
            <a:noFill/>
          </a:ln>
        </p:spPr>
      </p:pic>
      <p:pic>
        <p:nvPicPr>
          <p:cNvPr id="202" name="Google Shape;202;p24"/>
          <p:cNvPicPr preferRelativeResize="0"/>
          <p:nvPr/>
        </p:nvPicPr>
        <p:blipFill rotWithShape="1">
          <a:blip r:embed="rId6">
            <a:alphaModFix/>
          </a:blip>
          <a:srcRect b="0" l="0" r="0" t="0"/>
          <a:stretch/>
        </p:blipFill>
        <p:spPr>
          <a:xfrm>
            <a:off x="4662725" y="2865230"/>
            <a:ext cx="4112377" cy="19631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 Selection</a:t>
            </a:r>
            <a:endParaRPr/>
          </a:p>
        </p:txBody>
      </p:sp>
      <p:sp>
        <p:nvSpPr>
          <p:cNvPr id="208" name="Google Shape;208;p25"/>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500"/>
              <a:t>LightGBM</a:t>
            </a:r>
            <a:endParaRPr sz="1500"/>
          </a:p>
          <a:p>
            <a:pPr indent="0" lvl="0" marL="0" rtl="0" algn="l">
              <a:lnSpc>
                <a:spcPct val="115000"/>
              </a:lnSpc>
              <a:spcBef>
                <a:spcPts val="0"/>
              </a:spcBef>
              <a:spcAft>
                <a:spcPts val="0"/>
              </a:spcAft>
              <a:buSzPts val="1300"/>
              <a:buNone/>
            </a:pPr>
            <a:r>
              <a:rPr lang="en" sz="1500"/>
              <a:t>Many of the top-performing models in the M5 competition were LightGBM models; this seems like a good model to use.</a:t>
            </a:r>
            <a:endParaRPr sz="1500"/>
          </a:p>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rPr b="1" lang="en" sz="1500"/>
              <a:t>ARIMA</a:t>
            </a:r>
            <a:endParaRPr sz="1500"/>
          </a:p>
          <a:p>
            <a:pPr indent="0" lvl="0" marL="0" rtl="0" algn="l">
              <a:lnSpc>
                <a:spcPct val="115000"/>
              </a:lnSpc>
              <a:spcBef>
                <a:spcPts val="0"/>
              </a:spcBef>
              <a:spcAft>
                <a:spcPts val="0"/>
              </a:spcAft>
              <a:buSzPts val="1300"/>
              <a:buNone/>
            </a:pPr>
            <a:r>
              <a:rPr lang="en" sz="1500"/>
              <a:t>This model generally performs well. I will use an Auto ARIMA algorithm.</a:t>
            </a:r>
            <a:endParaRPr sz="1500"/>
          </a:p>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rPr b="1" lang="en" sz="1500"/>
              <a:t>Facebook Prophet</a:t>
            </a:r>
            <a:endParaRPr sz="1500"/>
          </a:p>
          <a:p>
            <a:pPr indent="0" lvl="0" marL="0" rtl="0" algn="l">
              <a:lnSpc>
                <a:spcPct val="115000"/>
              </a:lnSpc>
              <a:spcBef>
                <a:spcPts val="0"/>
              </a:spcBef>
              <a:spcAft>
                <a:spcPts val="0"/>
              </a:spcAft>
              <a:buSzPts val="1300"/>
              <a:buNone/>
            </a:pPr>
            <a:r>
              <a:rPr lang="en" sz="1500"/>
              <a:t>This model is easy to implement, so I will use it as well.</a:t>
            </a:r>
            <a:endParaRPr sz="1500"/>
          </a:p>
          <a:p>
            <a:pPr indent="0" lvl="0" marL="0" rtl="0" algn="l">
              <a:lnSpc>
                <a:spcPct val="115000"/>
              </a:lnSpc>
              <a:spcBef>
                <a:spcPts val="0"/>
              </a:spcBef>
              <a:spcAft>
                <a:spcPts val="0"/>
              </a:spcAft>
              <a:buSzPts val="1300"/>
              <a:buNone/>
            </a:pPr>
            <a:r>
              <a:t/>
            </a:r>
            <a:endParaRPr sz="1500"/>
          </a:p>
          <a:p>
            <a:pPr indent="0" lvl="0" marL="0" rtl="0" algn="l">
              <a:lnSpc>
                <a:spcPct val="115000"/>
              </a:lnSpc>
              <a:spcBef>
                <a:spcPts val="0"/>
              </a:spcBef>
              <a:spcAft>
                <a:spcPts val="0"/>
              </a:spcAft>
              <a:buSzPts val="1300"/>
              <a:buNone/>
            </a:pPr>
            <a:r>
              <a:rPr b="1" lang="en" sz="1500"/>
              <a:t>Final Model Choice</a:t>
            </a:r>
            <a:endParaRPr sz="1500"/>
          </a:p>
          <a:p>
            <a:pPr indent="0" lvl="0" marL="0" rtl="0" algn="l">
              <a:lnSpc>
                <a:spcPct val="115000"/>
              </a:lnSpc>
              <a:spcBef>
                <a:spcPts val="0"/>
              </a:spcBef>
              <a:spcAft>
                <a:spcPts val="0"/>
              </a:spcAft>
              <a:buSzPts val="1300"/>
              <a:buNone/>
            </a:pPr>
            <a:r>
              <a:rPr lang="en" sz="1500"/>
              <a:t>All three models will be applied to each taxonomy where the last 6 months of actuals will be used as a test set. The model with the lowest MAPE per taxonomy will be run on all the actuals to produce the forecast for the next 6 months.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Modeling Details</a:t>
            </a:r>
            <a:endParaRPr/>
          </a:p>
        </p:txBody>
      </p:sp>
      <p:sp>
        <p:nvSpPr>
          <p:cNvPr id="214" name="Google Shape;214;p26"/>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700"/>
              <a:t>Time Period</a:t>
            </a:r>
            <a:endParaRPr sz="1700"/>
          </a:p>
          <a:p>
            <a:pPr indent="0" lvl="0" marL="0" rtl="0" algn="l">
              <a:lnSpc>
                <a:spcPct val="115000"/>
              </a:lnSpc>
              <a:spcBef>
                <a:spcPts val="0"/>
              </a:spcBef>
              <a:spcAft>
                <a:spcPts val="0"/>
              </a:spcAft>
              <a:buSzPts val="1300"/>
              <a:buNone/>
            </a:pPr>
            <a:r>
              <a:rPr lang="en" sz="1700"/>
              <a:t>The models were created using the daily page view data. The last 6 months were used as a test set and all the data before that was used in the training set.</a:t>
            </a:r>
            <a:endParaRPr sz="1700"/>
          </a:p>
          <a:p>
            <a:pPr indent="0" lvl="0" marL="0" rtl="0" algn="l">
              <a:lnSpc>
                <a:spcPct val="115000"/>
              </a:lnSpc>
              <a:spcBef>
                <a:spcPts val="0"/>
              </a:spcBef>
              <a:spcAft>
                <a:spcPts val="0"/>
              </a:spcAft>
              <a:buSzPts val="1300"/>
              <a:buNone/>
            </a:pPr>
            <a:r>
              <a:t/>
            </a:r>
            <a:endParaRPr sz="1700"/>
          </a:p>
          <a:p>
            <a:pPr indent="0" lvl="0" marL="0" rtl="0" algn="l">
              <a:lnSpc>
                <a:spcPct val="115000"/>
              </a:lnSpc>
              <a:spcBef>
                <a:spcPts val="0"/>
              </a:spcBef>
              <a:spcAft>
                <a:spcPts val="0"/>
              </a:spcAft>
              <a:buSzPts val="1300"/>
              <a:buNone/>
            </a:pPr>
            <a:r>
              <a:rPr b="1" lang="en" sz="1700"/>
              <a:t>Champion</a:t>
            </a:r>
            <a:endParaRPr b="1" sz="1700"/>
          </a:p>
          <a:p>
            <a:pPr indent="0" lvl="0" marL="0" rtl="0" algn="l">
              <a:lnSpc>
                <a:spcPct val="115000"/>
              </a:lnSpc>
              <a:spcBef>
                <a:spcPts val="0"/>
              </a:spcBef>
              <a:spcAft>
                <a:spcPts val="0"/>
              </a:spcAft>
              <a:buSzPts val="1300"/>
              <a:buNone/>
            </a:pPr>
            <a:r>
              <a:rPr lang="en" sz="1700"/>
              <a:t>To find the champion for each taxonomy, the forecasts on the 6-month test set were aggregated at a weekly level and then the MAPE was calculated.</a:t>
            </a:r>
            <a:endParaRPr sz="1700"/>
          </a:p>
          <a:p>
            <a:pPr indent="0" lvl="0" marL="0" rtl="0" algn="l">
              <a:lnSpc>
                <a:spcPct val="115000"/>
              </a:lnSpc>
              <a:spcBef>
                <a:spcPts val="0"/>
              </a:spcBef>
              <a:spcAft>
                <a:spcPts val="0"/>
              </a:spcAft>
              <a:buSzPts val="1300"/>
              <a:buNone/>
            </a:pPr>
            <a:r>
              <a:t/>
            </a:r>
            <a:endParaRPr sz="1700"/>
          </a:p>
          <a:p>
            <a:pPr indent="0" lvl="0" marL="0" rtl="0" algn="l">
              <a:lnSpc>
                <a:spcPct val="115000"/>
              </a:lnSpc>
              <a:spcBef>
                <a:spcPts val="0"/>
              </a:spcBef>
              <a:spcAft>
                <a:spcPts val="0"/>
              </a:spcAft>
              <a:buSzPts val="1300"/>
              <a:buNone/>
            </a:pPr>
            <a:r>
              <a:rPr b="1" lang="en" sz="1700"/>
              <a:t>Input Features</a:t>
            </a:r>
            <a:endParaRPr sz="1700"/>
          </a:p>
          <a:p>
            <a:pPr indent="0" lvl="0" marL="0" rtl="0" algn="l">
              <a:lnSpc>
                <a:spcPct val="115000"/>
              </a:lnSpc>
              <a:spcBef>
                <a:spcPts val="0"/>
              </a:spcBef>
              <a:spcAft>
                <a:spcPts val="0"/>
              </a:spcAft>
              <a:buSzPts val="1300"/>
              <a:buNone/>
            </a:pPr>
            <a:r>
              <a:rPr lang="en" sz="1700"/>
              <a:t>All of the engineered date and page-view features were input into the LightGBM. The cleaned page-view counts were input into the Prophet model. The Box-Cox transformed page-view counts were input into the Auto ARIMA model.</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Modeling Details Continued</a:t>
            </a:r>
            <a:endParaRPr/>
          </a:p>
        </p:txBody>
      </p:sp>
      <p:sp>
        <p:nvSpPr>
          <p:cNvPr id="220" name="Google Shape;220;p27"/>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t>Prediction Intervals</a:t>
            </a:r>
            <a:endParaRPr sz="1800"/>
          </a:p>
          <a:p>
            <a:pPr indent="0" lvl="0" marL="0" rtl="0" algn="l">
              <a:lnSpc>
                <a:spcPct val="115000"/>
              </a:lnSpc>
              <a:spcBef>
                <a:spcPts val="0"/>
              </a:spcBef>
              <a:spcAft>
                <a:spcPts val="0"/>
              </a:spcAft>
              <a:buSzPts val="1300"/>
              <a:buNone/>
            </a:pPr>
            <a:r>
              <a:rPr lang="en" sz="1800"/>
              <a:t>All three models provide prediction intervals. I used 80% prediction intervals. Forecasts were done at a daily level and then aggregated to the weekly level. I used a heuristic to get the prediction intervals at the weekly level by finding the maximum percent difference between the lower and the upper intervals and applying those percentages to the weekly forecasts to get weekly prediction intervals.</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rPr b="1" lang="en" sz="1800"/>
              <a:t>Hyperparameter Tuning</a:t>
            </a:r>
            <a:endParaRPr b="1" sz="1800"/>
          </a:p>
          <a:p>
            <a:pPr indent="0" lvl="0" marL="0" rtl="0" algn="l">
              <a:lnSpc>
                <a:spcPct val="115000"/>
              </a:lnSpc>
              <a:spcBef>
                <a:spcPts val="0"/>
              </a:spcBef>
              <a:spcAft>
                <a:spcPts val="0"/>
              </a:spcAft>
              <a:buSzPts val="1300"/>
              <a:buNone/>
            </a:pPr>
            <a:r>
              <a:rPr lang="en" sz="1800"/>
              <a:t>The Auto ARIMA algorithm finds optimal hyperparameters. No tuning was done on the Prophet or LGBM models.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Sample of Forecast Results Visualized</a:t>
            </a:r>
            <a:endParaRPr/>
          </a:p>
        </p:txBody>
      </p:sp>
      <p:pic>
        <p:nvPicPr>
          <p:cNvPr id="226" name="Google Shape;226;p28"/>
          <p:cNvPicPr preferRelativeResize="0"/>
          <p:nvPr/>
        </p:nvPicPr>
        <p:blipFill rotWithShape="1">
          <a:blip r:embed="rId3">
            <a:alphaModFix/>
          </a:blip>
          <a:srcRect b="0" l="0" r="0" t="0"/>
          <a:stretch/>
        </p:blipFill>
        <p:spPr>
          <a:xfrm>
            <a:off x="364000" y="990800"/>
            <a:ext cx="4114801" cy="1944243"/>
          </a:xfrm>
          <a:prstGeom prst="rect">
            <a:avLst/>
          </a:prstGeom>
          <a:noFill/>
          <a:ln>
            <a:noFill/>
          </a:ln>
        </p:spPr>
      </p:pic>
      <p:pic>
        <p:nvPicPr>
          <p:cNvPr id="227" name="Google Shape;227;p28"/>
          <p:cNvPicPr preferRelativeResize="0"/>
          <p:nvPr/>
        </p:nvPicPr>
        <p:blipFill rotWithShape="1">
          <a:blip r:embed="rId4">
            <a:alphaModFix/>
          </a:blip>
          <a:srcRect b="0" l="0" r="0" t="0"/>
          <a:stretch/>
        </p:blipFill>
        <p:spPr>
          <a:xfrm>
            <a:off x="4606776" y="990800"/>
            <a:ext cx="4114801" cy="1944243"/>
          </a:xfrm>
          <a:prstGeom prst="rect">
            <a:avLst/>
          </a:prstGeom>
          <a:noFill/>
          <a:ln>
            <a:noFill/>
          </a:ln>
        </p:spPr>
      </p:pic>
      <p:pic>
        <p:nvPicPr>
          <p:cNvPr id="228" name="Google Shape;228;p28"/>
          <p:cNvPicPr preferRelativeResize="0"/>
          <p:nvPr/>
        </p:nvPicPr>
        <p:blipFill rotWithShape="1">
          <a:blip r:embed="rId5">
            <a:alphaModFix/>
          </a:blip>
          <a:srcRect b="0" l="0" r="0" t="0"/>
          <a:stretch/>
        </p:blipFill>
        <p:spPr>
          <a:xfrm>
            <a:off x="364000" y="2935043"/>
            <a:ext cx="4114800" cy="1964817"/>
          </a:xfrm>
          <a:prstGeom prst="rect">
            <a:avLst/>
          </a:prstGeom>
          <a:noFill/>
          <a:ln>
            <a:noFill/>
          </a:ln>
        </p:spPr>
      </p:pic>
      <p:pic>
        <p:nvPicPr>
          <p:cNvPr id="229" name="Google Shape;229;p28"/>
          <p:cNvPicPr preferRelativeResize="0"/>
          <p:nvPr/>
        </p:nvPicPr>
        <p:blipFill rotWithShape="1">
          <a:blip r:embed="rId6">
            <a:alphaModFix/>
          </a:blip>
          <a:srcRect b="0" l="0" r="0" t="0"/>
          <a:stretch/>
        </p:blipFill>
        <p:spPr>
          <a:xfrm>
            <a:off x="4606775" y="2924755"/>
            <a:ext cx="4114800" cy="19853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Forecast Results</a:t>
            </a:r>
            <a:endParaRPr/>
          </a:p>
        </p:txBody>
      </p:sp>
      <p:sp>
        <p:nvSpPr>
          <p:cNvPr id="235" name="Google Shape;235;p29"/>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A total of 104 taxonomies were fit with a forecasting model. 48 of those had an ARIMA model, 28 had an LGBM model, and 21 had a Prophet model.</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rPr lang="en" sz="1800"/>
              <a:t>The forecasts for every taxonomy that had an ARIMA model were essentially flat lines. More investigation should be done to ensure that ARIMA forecasts do a better job at incorporating trend and seasonality.</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rPr lang="en" sz="1800"/>
              <a:t>The confidence intervals all seemed very wide.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Improving the Forecasts</a:t>
            </a:r>
            <a:endParaRPr/>
          </a:p>
        </p:txBody>
      </p:sp>
      <p:sp>
        <p:nvSpPr>
          <p:cNvPr id="241" name="Google Shape;241;p30"/>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If I were to work on this project to further improve the forecasts, I would do the following:</a:t>
            </a:r>
            <a:endParaRPr sz="1800"/>
          </a:p>
          <a:p>
            <a:pPr indent="-342900" lvl="0" marL="457200" rtl="0" algn="l">
              <a:lnSpc>
                <a:spcPct val="115000"/>
              </a:lnSpc>
              <a:spcBef>
                <a:spcPts val="0"/>
              </a:spcBef>
              <a:spcAft>
                <a:spcPts val="0"/>
              </a:spcAft>
              <a:buSzPts val="1800"/>
              <a:buChar char="-"/>
            </a:pPr>
            <a:r>
              <a:rPr lang="en" sz="1800"/>
              <a:t>Model and forecast the 7-day moving average of page views rather than the “raw” counts</a:t>
            </a:r>
            <a:endParaRPr sz="1800"/>
          </a:p>
          <a:p>
            <a:pPr indent="-342900" lvl="0" marL="457200" rtl="0" algn="l">
              <a:lnSpc>
                <a:spcPct val="115000"/>
              </a:lnSpc>
              <a:spcBef>
                <a:spcPts val="0"/>
              </a:spcBef>
              <a:spcAft>
                <a:spcPts val="0"/>
              </a:spcAft>
              <a:buSzPts val="1800"/>
              <a:buChar char="-"/>
            </a:pPr>
            <a:r>
              <a:rPr lang="en" sz="1800"/>
              <a:t>Aggregate page views per week and then model and forecast the weekly counts</a:t>
            </a:r>
            <a:endParaRPr sz="1800"/>
          </a:p>
          <a:p>
            <a:pPr indent="-342900" lvl="0" marL="457200" rtl="0" algn="l">
              <a:lnSpc>
                <a:spcPct val="115000"/>
              </a:lnSpc>
              <a:spcBef>
                <a:spcPts val="0"/>
              </a:spcBef>
              <a:spcAft>
                <a:spcPts val="0"/>
              </a:spcAft>
              <a:buSzPts val="1800"/>
              <a:buChar char="-"/>
            </a:pPr>
            <a:r>
              <a:rPr lang="en" sz="1800"/>
              <a:t>Input engineered date features into the ARIMA model (making it a SARIMAX model)</a:t>
            </a:r>
            <a:endParaRPr sz="1800"/>
          </a:p>
          <a:p>
            <a:pPr indent="-342900" lvl="0" marL="457200" rtl="0" algn="l">
              <a:lnSpc>
                <a:spcPct val="115000"/>
              </a:lnSpc>
              <a:spcBef>
                <a:spcPts val="0"/>
              </a:spcBef>
              <a:spcAft>
                <a:spcPts val="0"/>
              </a:spcAft>
              <a:buSzPts val="1800"/>
              <a:buChar char="-"/>
            </a:pPr>
            <a:r>
              <a:rPr lang="en" sz="1800"/>
              <a:t>Input engineered features into the Prophet model</a:t>
            </a:r>
            <a:endParaRPr sz="1800"/>
          </a:p>
          <a:p>
            <a:pPr indent="-342900" lvl="0" marL="457200" rtl="0" algn="l">
              <a:lnSpc>
                <a:spcPct val="115000"/>
              </a:lnSpc>
              <a:spcBef>
                <a:spcPts val="0"/>
              </a:spcBef>
              <a:spcAft>
                <a:spcPts val="0"/>
              </a:spcAft>
              <a:buSzPts val="1800"/>
              <a:buChar char="-"/>
            </a:pPr>
            <a:r>
              <a:rPr lang="en" sz="1800"/>
              <a:t>Do more hyperparameter tuning</a:t>
            </a:r>
            <a:endParaRPr sz="1800"/>
          </a:p>
          <a:p>
            <a:pPr indent="-342900" lvl="0" marL="457200" rtl="0" algn="l">
              <a:lnSpc>
                <a:spcPct val="115000"/>
              </a:lnSpc>
              <a:spcBef>
                <a:spcPts val="0"/>
              </a:spcBef>
              <a:spcAft>
                <a:spcPts val="0"/>
              </a:spcAft>
              <a:buSzPts val="1800"/>
              <a:buChar char="-"/>
            </a:pPr>
            <a:r>
              <a:rPr lang="en" sz="1800"/>
              <a:t>Investigate other potential time series models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905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Findings and Recommendations</a:t>
            </a:r>
            <a:endParaRPr/>
          </a:p>
        </p:txBody>
      </p:sp>
      <p:sp>
        <p:nvSpPr>
          <p:cNvPr id="135" name="Google Shape;135;p14"/>
          <p:cNvSpPr txBox="1"/>
          <p:nvPr>
            <p:ph idx="1" type="body"/>
          </p:nvPr>
        </p:nvSpPr>
        <p:spPr>
          <a:xfrm>
            <a:off x="590550" y="1098700"/>
            <a:ext cx="8109600" cy="3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Key Findings</a:t>
            </a:r>
            <a:endParaRPr b="1" sz="1800"/>
          </a:p>
          <a:p>
            <a:pPr indent="-342900" lvl="0" marL="457200" rtl="0" algn="l">
              <a:spcBef>
                <a:spcPts val="0"/>
              </a:spcBef>
              <a:spcAft>
                <a:spcPts val="0"/>
              </a:spcAft>
              <a:buSzPts val="1800"/>
              <a:buChar char="●"/>
            </a:pPr>
            <a:r>
              <a:rPr lang="en" sz="1800"/>
              <a:t>Daily volume of page views is very “noisy”</a:t>
            </a:r>
            <a:endParaRPr sz="1800"/>
          </a:p>
          <a:p>
            <a:pPr indent="-342900" lvl="0" marL="457200" rtl="0" algn="l">
              <a:spcBef>
                <a:spcPts val="0"/>
              </a:spcBef>
              <a:spcAft>
                <a:spcPts val="0"/>
              </a:spcAft>
              <a:buSzPts val="1800"/>
              <a:buChar char="●"/>
            </a:pPr>
            <a:r>
              <a:rPr lang="en" sz="1800"/>
              <a:t>The general trend of page views over the past three years has been slowly decreasing</a:t>
            </a:r>
            <a:endParaRPr sz="1800"/>
          </a:p>
          <a:p>
            <a:pPr indent="-342900" lvl="0" marL="457200" rtl="0" algn="l">
              <a:spcBef>
                <a:spcPts val="0"/>
              </a:spcBef>
              <a:spcAft>
                <a:spcPts val="0"/>
              </a:spcAft>
              <a:buSzPts val="1800"/>
              <a:buChar char="●"/>
            </a:pPr>
            <a:r>
              <a:rPr lang="en" sz="1800"/>
              <a:t>There are many patterns of time series trends across taxonomies</a:t>
            </a:r>
            <a:endParaRPr sz="1800"/>
          </a:p>
          <a:p>
            <a:pPr indent="-342900" lvl="0" marL="457200" rtl="0" algn="l">
              <a:spcBef>
                <a:spcPts val="0"/>
              </a:spcBef>
              <a:spcAft>
                <a:spcPts val="0"/>
              </a:spcAft>
              <a:buSzPts val="1800"/>
              <a:buChar char="●"/>
            </a:pPr>
            <a:r>
              <a:rPr lang="en" sz="1800"/>
              <a:t>Some taxonomies can be forecasted accurately, others are more difficult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Recommendations</a:t>
            </a:r>
            <a:endParaRPr b="1" sz="1800"/>
          </a:p>
          <a:p>
            <a:pPr indent="-342900" lvl="0" marL="457200" rtl="0" algn="l">
              <a:spcBef>
                <a:spcPts val="0"/>
              </a:spcBef>
              <a:spcAft>
                <a:spcPts val="0"/>
              </a:spcAft>
              <a:buSzPts val="1800"/>
              <a:buChar char="●"/>
            </a:pPr>
            <a:r>
              <a:rPr lang="en" sz="1800"/>
              <a:t>Advertising on taxonomies with clear trends and seasonality have reason to be priced depending on the forecasted volume of page views</a:t>
            </a:r>
            <a:endParaRPr sz="1800"/>
          </a:p>
          <a:p>
            <a:pPr indent="-342900" lvl="0" marL="457200" rtl="0" algn="l">
              <a:spcBef>
                <a:spcPts val="0"/>
              </a:spcBef>
              <a:spcAft>
                <a:spcPts val="0"/>
              </a:spcAft>
              <a:buSzPts val="1800"/>
              <a:buChar char="●"/>
            </a:pPr>
            <a:r>
              <a:rPr lang="en" sz="1800"/>
              <a:t>Invest resources into further developing forecasting methods that are accurate across more taxonomies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Exploratory Data Analysis</a:t>
            </a:r>
            <a:endParaRPr/>
          </a:p>
        </p:txBody>
      </p:sp>
      <p:sp>
        <p:nvSpPr>
          <p:cNvPr id="141" name="Google Shape;141;p15"/>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600"/>
              <a:t>Data Description</a:t>
            </a:r>
            <a:r>
              <a:rPr lang="en" sz="1600"/>
              <a:t>:</a:t>
            </a:r>
            <a:endParaRPr sz="1600"/>
          </a:p>
          <a:p>
            <a:pPr indent="0" lvl="0" marL="0" rtl="0" algn="l">
              <a:lnSpc>
                <a:spcPct val="115000"/>
              </a:lnSpc>
              <a:spcBef>
                <a:spcPts val="0"/>
              </a:spcBef>
              <a:spcAft>
                <a:spcPts val="0"/>
              </a:spcAft>
              <a:buSzPts val="1300"/>
              <a:buNone/>
            </a:pPr>
            <a:r>
              <a:rPr lang="en" sz="1600"/>
              <a:t>The data has 132K records and 4 columns:</a:t>
            </a:r>
            <a:endParaRPr sz="1600"/>
          </a:p>
          <a:p>
            <a:pPr indent="-330200" lvl="0" marL="457200" rtl="0" algn="l">
              <a:lnSpc>
                <a:spcPct val="115000"/>
              </a:lnSpc>
              <a:spcBef>
                <a:spcPts val="0"/>
              </a:spcBef>
              <a:spcAft>
                <a:spcPts val="0"/>
              </a:spcAft>
              <a:buSzPts val="1600"/>
              <a:buChar char="-"/>
            </a:pPr>
            <a:r>
              <a:rPr lang="en" sz="1600">
                <a:solidFill>
                  <a:srgbClr val="000000"/>
                </a:solidFill>
                <a:highlight>
                  <a:srgbClr val="D9EAD3"/>
                </a:highlight>
              </a:rPr>
              <a:t>taxonomy</a:t>
            </a:r>
            <a:r>
              <a:rPr lang="en" sz="1600"/>
              <a:t> has 136 unique values</a:t>
            </a:r>
            <a:endParaRPr sz="1600"/>
          </a:p>
          <a:p>
            <a:pPr indent="-330200" lvl="0" marL="457200" rtl="0" algn="l">
              <a:lnSpc>
                <a:spcPct val="115000"/>
              </a:lnSpc>
              <a:spcBef>
                <a:spcPts val="0"/>
              </a:spcBef>
              <a:spcAft>
                <a:spcPts val="0"/>
              </a:spcAft>
              <a:buSzPts val="1600"/>
              <a:buChar char="-"/>
            </a:pPr>
            <a:r>
              <a:rPr lang="en" sz="1600">
                <a:solidFill>
                  <a:srgbClr val="000000"/>
                </a:solidFill>
                <a:highlight>
                  <a:srgbClr val="D9EAD3"/>
                </a:highlight>
              </a:rPr>
              <a:t>page_type</a:t>
            </a:r>
            <a:r>
              <a:rPr lang="en" sz="1600"/>
              <a:t> has two values, CLP and PLP, which denote different types of landing pages; the difference could be meaningful from an advertising perspective, but the aim of this analysis is to study and forecast web traffic, and both page types are web traffic; only 4 taxonomies were associated with both page types, all others were associated with only one page type -&gt; this column will be discarded from the analysis</a:t>
            </a:r>
            <a:endParaRPr sz="1600"/>
          </a:p>
          <a:p>
            <a:pPr indent="-330200" lvl="0" marL="457200" rtl="0" algn="l">
              <a:lnSpc>
                <a:spcPct val="115000"/>
              </a:lnSpc>
              <a:spcBef>
                <a:spcPts val="0"/>
              </a:spcBef>
              <a:spcAft>
                <a:spcPts val="0"/>
              </a:spcAft>
              <a:buSzPts val="1600"/>
              <a:buChar char="-"/>
            </a:pPr>
            <a:r>
              <a:rPr lang="en" sz="1600">
                <a:solidFill>
                  <a:srgbClr val="000000"/>
                </a:solidFill>
                <a:highlight>
                  <a:srgbClr val="D9EAD3"/>
                </a:highlight>
              </a:rPr>
              <a:t>week_start_date</a:t>
            </a:r>
            <a:r>
              <a:rPr lang="en" sz="1600"/>
              <a:t> is the activity date; week_start_dates occur every day from 1/1/2021 to 1/21/2024 (with no missing dates during that range) rather than once every seven days -&gt; it seems better to remove ‘week_start’ from the column label; I relabled it ‘traffic_date’</a:t>
            </a:r>
            <a:endParaRPr sz="1600"/>
          </a:p>
          <a:p>
            <a:pPr indent="-330200" lvl="0" marL="457200" rtl="0" algn="l">
              <a:lnSpc>
                <a:spcPct val="115000"/>
              </a:lnSpc>
              <a:spcBef>
                <a:spcPts val="0"/>
              </a:spcBef>
              <a:spcAft>
                <a:spcPts val="0"/>
              </a:spcAft>
              <a:buSzPts val="1600"/>
              <a:buChar char="-"/>
            </a:pPr>
            <a:r>
              <a:rPr lang="en" sz="1600">
                <a:solidFill>
                  <a:srgbClr val="000000"/>
                </a:solidFill>
                <a:highlight>
                  <a:srgbClr val="D9EAD3"/>
                </a:highlight>
              </a:rPr>
              <a:t>page_views</a:t>
            </a:r>
            <a:r>
              <a:rPr lang="en" sz="1600"/>
              <a:t> is the number of views per day per taxonomy per page_type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EDA - Visualize and Summarize</a:t>
            </a:r>
            <a:endParaRPr/>
          </a:p>
        </p:txBody>
      </p:sp>
      <p:pic>
        <p:nvPicPr>
          <p:cNvPr id="147" name="Google Shape;147;p16"/>
          <p:cNvPicPr preferRelativeResize="0"/>
          <p:nvPr/>
        </p:nvPicPr>
        <p:blipFill rotWithShape="1">
          <a:blip r:embed="rId3">
            <a:alphaModFix/>
          </a:blip>
          <a:srcRect b="0" l="0" r="0" t="0"/>
          <a:stretch/>
        </p:blipFill>
        <p:spPr>
          <a:xfrm>
            <a:off x="590550" y="1177975"/>
            <a:ext cx="5612251" cy="2606400"/>
          </a:xfrm>
          <a:prstGeom prst="rect">
            <a:avLst/>
          </a:prstGeom>
          <a:noFill/>
          <a:ln>
            <a:noFill/>
          </a:ln>
        </p:spPr>
      </p:pic>
      <p:sp>
        <p:nvSpPr>
          <p:cNvPr id="148" name="Google Shape;148;p16"/>
          <p:cNvSpPr txBox="1"/>
          <p:nvPr/>
        </p:nvSpPr>
        <p:spPr>
          <a:xfrm>
            <a:off x="590550" y="3784375"/>
            <a:ext cx="3000000" cy="9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Column data types:</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taxonomy                   object</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page_type                  object</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week_start_date    datetime64[ns]</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page_views                  int64</a:t>
            </a:r>
            <a:endParaRPr b="0" i="0" sz="1050" u="none" cap="none" strike="noStrike">
              <a:solidFill>
                <a:srgbClr val="000000"/>
              </a:solidFill>
              <a:highlight>
                <a:srgbClr val="FFFFFF"/>
              </a:highlight>
              <a:latin typeface="Arial"/>
              <a:ea typeface="Arial"/>
              <a:cs typeface="Arial"/>
              <a:sym typeface="Arial"/>
            </a:endParaRPr>
          </a:p>
        </p:txBody>
      </p:sp>
      <p:sp>
        <p:nvSpPr>
          <p:cNvPr id="149" name="Google Shape;149;p16"/>
          <p:cNvSpPr txBox="1"/>
          <p:nvPr/>
        </p:nvSpPr>
        <p:spPr>
          <a:xfrm>
            <a:off x="6420725" y="1177975"/>
            <a:ext cx="21411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Statistics of page_views</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count    131647.000000</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mean       1393.746967</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std        4002.288147</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min           0.000000</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25%          43.000000</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50%         252.000000</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75%        1071.000000</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max      344923.000000</a:t>
            </a:r>
            <a:endParaRPr b="0" i="0" sz="1050" u="none" cap="none" strike="noStrike">
              <a:solidFill>
                <a:srgbClr val="000000"/>
              </a:solidFill>
              <a:highlight>
                <a:srgbClr val="FFFFFF"/>
              </a:highlight>
              <a:latin typeface="Arial"/>
              <a:ea typeface="Arial"/>
              <a:cs typeface="Arial"/>
              <a:sym typeface="Arial"/>
            </a:endParaRPr>
          </a:p>
        </p:txBody>
      </p:sp>
      <p:sp>
        <p:nvSpPr>
          <p:cNvPr id="150" name="Google Shape;150;p16"/>
          <p:cNvSpPr txBox="1"/>
          <p:nvPr>
            <p:ph idx="1" type="body"/>
          </p:nvPr>
        </p:nvSpPr>
        <p:spPr>
          <a:xfrm>
            <a:off x="2893925" y="3784375"/>
            <a:ext cx="5667900" cy="103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200"/>
              <a:t>Observations and commentary on page views over time:</a:t>
            </a:r>
            <a:r>
              <a:rPr lang="en" sz="1200"/>
              <a:t> there is a generally decreasing trend of page views over the past 3 years; seasonality does not appear to be very pronounced; there are a handful of days with significant spikes in volume of over 400K while the mean is close to 150K</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EDA - Visualize and Summarize</a:t>
            </a:r>
            <a:endParaRPr/>
          </a:p>
        </p:txBody>
      </p:sp>
      <p:pic>
        <p:nvPicPr>
          <p:cNvPr id="156" name="Google Shape;156;p17"/>
          <p:cNvPicPr preferRelativeResize="0"/>
          <p:nvPr/>
        </p:nvPicPr>
        <p:blipFill rotWithShape="1">
          <a:blip r:embed="rId3">
            <a:alphaModFix/>
          </a:blip>
          <a:srcRect b="0" l="0" r="0" t="0"/>
          <a:stretch/>
        </p:blipFill>
        <p:spPr>
          <a:xfrm>
            <a:off x="590550" y="1343000"/>
            <a:ext cx="6107400" cy="2836350"/>
          </a:xfrm>
          <a:prstGeom prst="rect">
            <a:avLst/>
          </a:prstGeom>
          <a:noFill/>
          <a:ln>
            <a:noFill/>
          </a:ln>
        </p:spPr>
      </p:pic>
      <p:sp>
        <p:nvSpPr>
          <p:cNvPr id="157" name="Google Shape;157;p17"/>
          <p:cNvSpPr txBox="1"/>
          <p:nvPr/>
        </p:nvSpPr>
        <p:spPr>
          <a:xfrm>
            <a:off x="6738125" y="1552175"/>
            <a:ext cx="19614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PLP vs. CLP record counts:</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PLP    81945</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050"/>
              <a:buFont typeface="Arial"/>
              <a:buNone/>
            </a:pPr>
            <a:r>
              <a:rPr b="0" i="0" lang="en" sz="1050" u="none" cap="none" strike="noStrike">
                <a:solidFill>
                  <a:srgbClr val="000000"/>
                </a:solidFill>
                <a:highlight>
                  <a:srgbClr val="FFFFFF"/>
                </a:highlight>
                <a:latin typeface="Arial"/>
                <a:ea typeface="Arial"/>
                <a:cs typeface="Arial"/>
                <a:sym typeface="Arial"/>
              </a:rPr>
              <a:t>CLP    49702</a:t>
            </a:r>
            <a:endParaRPr b="0" i="0" sz="105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EDA - Missing Values and Anomalies </a:t>
            </a:r>
            <a:endParaRPr/>
          </a:p>
        </p:txBody>
      </p:sp>
      <p:sp>
        <p:nvSpPr>
          <p:cNvPr id="163" name="Google Shape;163;p18"/>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700"/>
              <a:t>Missing Values</a:t>
            </a:r>
            <a:endParaRPr sz="1700"/>
          </a:p>
          <a:p>
            <a:pPr indent="-336550" lvl="0" marL="457200" rtl="0" algn="l">
              <a:lnSpc>
                <a:spcPct val="115000"/>
              </a:lnSpc>
              <a:spcBef>
                <a:spcPts val="0"/>
              </a:spcBef>
              <a:spcAft>
                <a:spcPts val="0"/>
              </a:spcAft>
              <a:buSzPts val="1700"/>
              <a:buChar char="-"/>
            </a:pPr>
            <a:r>
              <a:rPr lang="en" sz="1700"/>
              <a:t>The data does not have missing values, but some taxonomies have gaps between traffic dates</a:t>
            </a:r>
            <a:endParaRPr sz="1700"/>
          </a:p>
          <a:p>
            <a:pPr indent="-336550" lvl="0" marL="457200" rtl="0" algn="l">
              <a:lnSpc>
                <a:spcPct val="115000"/>
              </a:lnSpc>
              <a:spcBef>
                <a:spcPts val="0"/>
              </a:spcBef>
              <a:spcAft>
                <a:spcPts val="0"/>
              </a:spcAft>
              <a:buSzPts val="1700"/>
              <a:buChar char="-"/>
            </a:pPr>
            <a:r>
              <a:rPr lang="en" sz="1700"/>
              <a:t>21K traffic date “gaps” or “hidden” missing values</a:t>
            </a:r>
            <a:endParaRPr sz="1700"/>
          </a:p>
          <a:p>
            <a:pPr indent="-336550" lvl="0" marL="457200" rtl="0" algn="l">
              <a:lnSpc>
                <a:spcPct val="115000"/>
              </a:lnSpc>
              <a:spcBef>
                <a:spcPts val="0"/>
              </a:spcBef>
              <a:spcAft>
                <a:spcPts val="0"/>
              </a:spcAft>
              <a:buSzPts val="1700"/>
              <a:buChar char="-"/>
            </a:pPr>
            <a:r>
              <a:rPr lang="en" sz="1700"/>
              <a:t>Some taxonomies are missing many observation dates between the first date of observation (1/1/2021 for most, but later for some) and the last date (1/21/2024)</a:t>
            </a:r>
            <a:endParaRPr sz="1700"/>
          </a:p>
          <a:p>
            <a:pPr indent="0" lvl="0" marL="0" rtl="0" algn="l">
              <a:lnSpc>
                <a:spcPct val="115000"/>
              </a:lnSpc>
              <a:spcBef>
                <a:spcPts val="0"/>
              </a:spcBef>
              <a:spcAft>
                <a:spcPts val="0"/>
              </a:spcAft>
              <a:buSzPts val="1300"/>
              <a:buNone/>
            </a:pPr>
            <a:r>
              <a:t/>
            </a:r>
            <a:endParaRPr sz="1700"/>
          </a:p>
          <a:p>
            <a:pPr indent="0" lvl="0" marL="0" rtl="0" algn="l">
              <a:lnSpc>
                <a:spcPct val="115000"/>
              </a:lnSpc>
              <a:spcBef>
                <a:spcPts val="0"/>
              </a:spcBef>
              <a:spcAft>
                <a:spcPts val="0"/>
              </a:spcAft>
              <a:buSzPts val="1300"/>
              <a:buNone/>
            </a:pPr>
            <a:r>
              <a:rPr b="1" lang="en" sz="1700"/>
              <a:t>Anomalies</a:t>
            </a:r>
            <a:endParaRPr sz="1700"/>
          </a:p>
          <a:p>
            <a:pPr indent="-336550" lvl="0" marL="457200" rtl="0" algn="l">
              <a:lnSpc>
                <a:spcPct val="115000"/>
              </a:lnSpc>
              <a:spcBef>
                <a:spcPts val="0"/>
              </a:spcBef>
              <a:spcAft>
                <a:spcPts val="0"/>
              </a:spcAft>
              <a:buSzPts val="1700"/>
              <a:buChar char="-"/>
            </a:pPr>
            <a:r>
              <a:rPr lang="en" sz="1700"/>
              <a:t>Some taxonomies have spikes in daily page views; these do not appear to be errors, but can have an impact on forecasting models</a:t>
            </a:r>
            <a:endParaRPr sz="1700"/>
          </a:p>
          <a:p>
            <a:pPr indent="-336550" lvl="0" marL="457200" rtl="0" algn="l">
              <a:lnSpc>
                <a:spcPct val="115000"/>
              </a:lnSpc>
              <a:spcBef>
                <a:spcPts val="0"/>
              </a:spcBef>
              <a:spcAft>
                <a:spcPts val="0"/>
              </a:spcAft>
              <a:buSzPts val="1700"/>
              <a:buChar char="-"/>
            </a:pPr>
            <a:r>
              <a:rPr lang="en" sz="1700"/>
              <a:t>Some taxonomies have very low numbers of daily page views</a:t>
            </a:r>
            <a:endParaRPr sz="1700"/>
          </a:p>
          <a:p>
            <a:pPr indent="0" lvl="0" marL="0" rtl="0" algn="l">
              <a:lnSpc>
                <a:spcPct val="115000"/>
              </a:lnSpc>
              <a:spcBef>
                <a:spcPts val="0"/>
              </a:spcBef>
              <a:spcAft>
                <a:spcPts val="0"/>
              </a:spcAft>
              <a:buSzPts val="1300"/>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Data Preprocessing - Filtering Taxonomies </a:t>
            </a:r>
            <a:endParaRPr/>
          </a:p>
        </p:txBody>
      </p:sp>
      <p:sp>
        <p:nvSpPr>
          <p:cNvPr id="169" name="Google Shape;169;p19"/>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t>The Filters</a:t>
            </a:r>
            <a:endParaRPr sz="1800"/>
          </a:p>
          <a:p>
            <a:pPr indent="-342900" lvl="0" marL="457200" rtl="0" algn="l">
              <a:lnSpc>
                <a:spcPct val="115000"/>
              </a:lnSpc>
              <a:spcBef>
                <a:spcPts val="0"/>
              </a:spcBef>
              <a:spcAft>
                <a:spcPts val="0"/>
              </a:spcAft>
              <a:buSzPts val="1800"/>
              <a:buChar char="-"/>
            </a:pPr>
            <a:r>
              <a:rPr lang="en" sz="1800"/>
              <a:t>Taxonomies with over 30% missing observation dates between the first observation date and the end date (1/21/2024) will be filtered out</a:t>
            </a:r>
            <a:endParaRPr sz="1800"/>
          </a:p>
          <a:p>
            <a:pPr indent="-342900" lvl="0" marL="457200" rtl="0" algn="l">
              <a:lnSpc>
                <a:spcPct val="115000"/>
              </a:lnSpc>
              <a:spcBef>
                <a:spcPts val="0"/>
              </a:spcBef>
              <a:spcAft>
                <a:spcPts val="0"/>
              </a:spcAft>
              <a:buSzPts val="1800"/>
              <a:buChar char="-"/>
            </a:pPr>
            <a:r>
              <a:rPr lang="en" sz="1800"/>
              <a:t>Taxonomies with a maximum daily page view count of less than 5 will be filtered out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Missing Values and Anomalies</a:t>
            </a:r>
            <a:endParaRPr/>
          </a:p>
        </p:txBody>
      </p:sp>
      <p:sp>
        <p:nvSpPr>
          <p:cNvPr id="175" name="Google Shape;175;p20"/>
          <p:cNvSpPr txBox="1"/>
          <p:nvPr>
            <p:ph idx="1" type="body"/>
          </p:nvPr>
        </p:nvSpPr>
        <p:spPr>
          <a:xfrm>
            <a:off x="590550" y="1098700"/>
            <a:ext cx="8109600" cy="3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t>Missing Values</a:t>
            </a:r>
            <a:endParaRPr b="1" sz="1800"/>
          </a:p>
          <a:p>
            <a:pPr indent="0" lvl="0" marL="0" rtl="0" algn="l">
              <a:lnSpc>
                <a:spcPct val="115000"/>
              </a:lnSpc>
              <a:spcBef>
                <a:spcPts val="0"/>
              </a:spcBef>
              <a:spcAft>
                <a:spcPts val="0"/>
              </a:spcAft>
              <a:buSzPts val="1300"/>
              <a:buNone/>
            </a:pPr>
            <a:r>
              <a:rPr lang="en" sz="1800"/>
              <a:t>After filtering, taxonomies with missing observation dates were imputed using linear interpolation.</a:t>
            </a:r>
            <a:endParaRPr sz="1800"/>
          </a:p>
          <a:p>
            <a:pPr indent="0" lvl="0" marL="0" rtl="0" algn="l">
              <a:lnSpc>
                <a:spcPct val="115000"/>
              </a:lnSpc>
              <a:spcBef>
                <a:spcPts val="0"/>
              </a:spcBef>
              <a:spcAft>
                <a:spcPts val="0"/>
              </a:spcAft>
              <a:buSzPts val="1300"/>
              <a:buNone/>
            </a:pPr>
            <a:r>
              <a:t/>
            </a:r>
            <a:endParaRPr sz="1800"/>
          </a:p>
          <a:p>
            <a:pPr indent="0" lvl="0" marL="0" rtl="0" algn="l">
              <a:lnSpc>
                <a:spcPct val="115000"/>
              </a:lnSpc>
              <a:spcBef>
                <a:spcPts val="0"/>
              </a:spcBef>
              <a:spcAft>
                <a:spcPts val="0"/>
              </a:spcAft>
              <a:buSzPts val="1300"/>
              <a:buNone/>
            </a:pPr>
            <a:r>
              <a:rPr b="1" lang="en" sz="1800"/>
              <a:t>Anomalies</a:t>
            </a:r>
            <a:endParaRPr sz="1800"/>
          </a:p>
          <a:p>
            <a:pPr indent="0" lvl="0" marL="0" rtl="0" algn="l">
              <a:lnSpc>
                <a:spcPct val="115000"/>
              </a:lnSpc>
              <a:spcBef>
                <a:spcPts val="0"/>
              </a:spcBef>
              <a:spcAft>
                <a:spcPts val="0"/>
              </a:spcAft>
              <a:buSzPts val="1300"/>
              <a:buNone/>
            </a:pPr>
            <a:r>
              <a:rPr lang="en" sz="1800"/>
              <a:t>1% of the most-extreme page views per taxonomy were adjusted using an Isolation Forest model.</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590550" y="3884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Anomaly Identification Example</a:t>
            </a:r>
            <a:endParaRPr/>
          </a:p>
        </p:txBody>
      </p:sp>
      <p:pic>
        <p:nvPicPr>
          <p:cNvPr id="181" name="Google Shape;181;p21"/>
          <p:cNvPicPr preferRelativeResize="0"/>
          <p:nvPr/>
        </p:nvPicPr>
        <p:blipFill rotWithShape="1">
          <a:blip r:embed="rId3">
            <a:alphaModFix/>
          </a:blip>
          <a:srcRect b="0" l="0" r="0" t="0"/>
          <a:stretch/>
        </p:blipFill>
        <p:spPr>
          <a:xfrm>
            <a:off x="877600" y="1161725"/>
            <a:ext cx="7388805" cy="34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