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10058400" cx="7772400"/>
  <p:notesSz cx="6858000" cy="9144000"/>
  <p:embeddedFontLst>
    <p:embeddedFont>
      <p:font typeface="Helvetica Neue"/>
      <p:regular r:id="rId28"/>
      <p:bold r:id="rId29"/>
      <p:italic r:id="rId30"/>
      <p:boldItalic r:id="rId31"/>
    </p:embeddedFont>
    <p:embeddedFont>
      <p:font typeface="Open Sans Light"/>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U3PZZsPMqx2/ZEIVqPM2dNQXm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regular.fntdata"/><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33" Type="http://schemas.openxmlformats.org/officeDocument/2006/relationships/font" Target="fonts/OpenSansLight-bold.fntdata"/><Relationship Id="rId10" Type="http://schemas.openxmlformats.org/officeDocument/2006/relationships/slide" Target="slides/slide4.xml"/><Relationship Id="rId32" Type="http://schemas.openxmlformats.org/officeDocument/2006/relationships/font" Target="fonts/OpenSansLight-regular.fntdata"/><Relationship Id="rId13" Type="http://schemas.openxmlformats.org/officeDocument/2006/relationships/slide" Target="slides/slide7.xml"/><Relationship Id="rId35" Type="http://schemas.openxmlformats.org/officeDocument/2006/relationships/font" Target="fonts/OpenSansLight-boldItalic.fntdata"/><Relationship Id="rId12" Type="http://schemas.openxmlformats.org/officeDocument/2006/relationships/slide" Target="slides/slide6.xml"/><Relationship Id="rId34" Type="http://schemas.openxmlformats.org/officeDocument/2006/relationships/font" Target="fonts/OpenSansLight-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7" name="Google Shape;207;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5" name="Google Shape;225;p18: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6" name="Google Shape;236;p2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1c5251ba0_0_1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91c5251ba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3" name="Google Shape;253;p22: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p9: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5"/>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5"/>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3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3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0"/>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0"/>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1"/>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4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4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4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4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4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4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4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0"/>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4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4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4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29"/>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29"/>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2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0"/>
          <p:cNvSpPr/>
          <p:nvPr>
            <p:ph idx="2" type="pic"/>
          </p:nvPr>
        </p:nvSpPr>
        <p:spPr>
          <a:xfrm>
            <a:off x="1691673" y="654843"/>
            <a:ext cx="4383300" cy="6103200"/>
          </a:xfrm>
          <a:prstGeom prst="rect">
            <a:avLst/>
          </a:prstGeom>
          <a:noFill/>
          <a:ln>
            <a:noFill/>
          </a:ln>
        </p:spPr>
      </p:sp>
      <p:sp>
        <p:nvSpPr>
          <p:cNvPr id="84" name="Google Shape;84;p50"/>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0"/>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0"/>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1"/>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52"/>
          <p:cNvSpPr/>
          <p:nvPr>
            <p:ph idx="2" type="pic"/>
          </p:nvPr>
        </p:nvSpPr>
        <p:spPr>
          <a:xfrm>
            <a:off x="3982975" y="654843"/>
            <a:ext cx="2391000" cy="8486700"/>
          </a:xfrm>
          <a:prstGeom prst="rect">
            <a:avLst/>
          </a:prstGeom>
          <a:noFill/>
          <a:ln>
            <a:noFill/>
          </a:ln>
        </p:spPr>
      </p:sp>
      <p:sp>
        <p:nvSpPr>
          <p:cNvPr id="92" name="Google Shape;92;p52"/>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52"/>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5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5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5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5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54"/>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5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55"/>
          <p:cNvSpPr/>
          <p:nvPr>
            <p:ph idx="2" type="pic"/>
          </p:nvPr>
        </p:nvSpPr>
        <p:spPr>
          <a:xfrm>
            <a:off x="3982975" y="2684859"/>
            <a:ext cx="2391000" cy="6482700"/>
          </a:xfrm>
          <a:prstGeom prst="rect">
            <a:avLst/>
          </a:prstGeom>
          <a:noFill/>
          <a:ln>
            <a:noFill/>
          </a:ln>
        </p:spPr>
      </p:sp>
      <p:sp>
        <p:nvSpPr>
          <p:cNvPr id="104" name="Google Shape;104;p55"/>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55"/>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5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56"/>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5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57"/>
          <p:cNvSpPr/>
          <p:nvPr>
            <p:ph idx="2" type="pic"/>
          </p:nvPr>
        </p:nvSpPr>
        <p:spPr>
          <a:xfrm>
            <a:off x="3982975" y="5251847"/>
            <a:ext cx="2391000" cy="3889500"/>
          </a:xfrm>
          <a:prstGeom prst="rect">
            <a:avLst/>
          </a:prstGeom>
          <a:noFill/>
          <a:ln>
            <a:noFill/>
          </a:ln>
        </p:spPr>
      </p:sp>
      <p:sp>
        <p:nvSpPr>
          <p:cNvPr id="112" name="Google Shape;112;p57"/>
          <p:cNvSpPr/>
          <p:nvPr>
            <p:ph idx="3" type="pic"/>
          </p:nvPr>
        </p:nvSpPr>
        <p:spPr>
          <a:xfrm>
            <a:off x="3985763" y="916781"/>
            <a:ext cx="2391000" cy="3889500"/>
          </a:xfrm>
          <a:prstGeom prst="rect">
            <a:avLst/>
          </a:prstGeom>
          <a:noFill/>
          <a:ln>
            <a:noFill/>
          </a:ln>
        </p:spPr>
      </p:sp>
      <p:sp>
        <p:nvSpPr>
          <p:cNvPr id="113" name="Google Shape;113;p57"/>
          <p:cNvSpPr/>
          <p:nvPr>
            <p:ph idx="4" type="pic"/>
          </p:nvPr>
        </p:nvSpPr>
        <p:spPr>
          <a:xfrm>
            <a:off x="1398501" y="916781"/>
            <a:ext cx="2391000" cy="8225100"/>
          </a:xfrm>
          <a:prstGeom prst="rect">
            <a:avLst/>
          </a:prstGeom>
          <a:noFill/>
          <a:ln>
            <a:noFill/>
          </a:ln>
        </p:spPr>
      </p:sp>
      <p:sp>
        <p:nvSpPr>
          <p:cNvPr id="114" name="Google Shape;114;p5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58"/>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58"/>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5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59"/>
          <p:cNvSpPr/>
          <p:nvPr>
            <p:ph idx="2" type="pic"/>
          </p:nvPr>
        </p:nvSpPr>
        <p:spPr>
          <a:xfrm>
            <a:off x="971550" y="0"/>
            <a:ext cx="5829300" cy="10058400"/>
          </a:xfrm>
          <a:prstGeom prst="rect">
            <a:avLst/>
          </a:prstGeom>
          <a:noFill/>
          <a:ln>
            <a:noFill/>
          </a:ln>
        </p:spPr>
      </p:sp>
      <p:sp>
        <p:nvSpPr>
          <p:cNvPr id="121" name="Google Shape;121;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1"/>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1"/>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3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3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3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3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3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3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3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24"/>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26"/>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2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28"/>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2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296025" y="8600600"/>
            <a:ext cx="1052250" cy="1052250"/>
          </a:xfrm>
          <a:prstGeom prst="rect">
            <a:avLst/>
          </a:prstGeom>
          <a:noFill/>
          <a:ln>
            <a:noFill/>
          </a:ln>
        </p:spPr>
      </p:pic>
      <p:sp>
        <p:nvSpPr>
          <p:cNvPr id="133" name="Google Shape;133;p1"/>
          <p:cNvSpPr txBox="1"/>
          <p:nvPr>
            <p:ph idx="4294967295" type="title"/>
          </p:nvPr>
        </p:nvSpPr>
        <p:spPr>
          <a:xfrm>
            <a:off x="264895" y="96629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Data Governance @ SneakerPark</a:t>
            </a:r>
            <a:endParaRPr sz="4000">
              <a:solidFill>
                <a:srgbClr val="FFFFFF"/>
              </a:solidFill>
            </a:endParaRPr>
          </a:p>
          <a:p>
            <a:pPr indent="0" lvl="0" marL="0" rtl="0" algn="l">
              <a:lnSpc>
                <a:spcPct val="100000"/>
              </a:lnSpc>
              <a:spcBef>
                <a:spcPts val="0"/>
              </a:spcBef>
              <a:spcAft>
                <a:spcPts val="0"/>
              </a:spcAft>
              <a:buSzPts val="2800"/>
              <a:buNone/>
            </a:pPr>
            <a:r>
              <a:t/>
            </a:r>
            <a:endParaRPr/>
          </a:p>
        </p:txBody>
      </p:sp>
      <p:pic>
        <p:nvPicPr>
          <p:cNvPr id="134" name="Google Shape;134;p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35" name="Google Shape;135;p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Prepared by: ThuHTH</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Submitted on: Nov 18th, 2022</a:t>
            </a:r>
            <a:endParaRPr b="0" i="1" sz="1400" u="none" cap="none" strike="noStrike">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Profile the data to identify at least </a:t>
            </a:r>
            <a:r>
              <a:rPr b="1" i="0" lang="en" sz="1600" u="none" cap="none" strike="noStrike">
                <a:solidFill>
                  <a:srgbClr val="525C65"/>
                </a:solidFill>
                <a:highlight>
                  <a:srgbClr val="FFFFFF"/>
                </a:highlight>
                <a:latin typeface="Open Sans"/>
                <a:ea typeface="Open Sans"/>
                <a:cs typeface="Open Sans"/>
                <a:sym typeface="Open Sans"/>
              </a:rPr>
              <a:t>3 data quality issues</a:t>
            </a:r>
            <a:r>
              <a:rPr b="0" i="0" lang="en" sz="1600" u="none" cap="none" strike="noStrike">
                <a:solidFill>
                  <a:srgbClr val="525C65"/>
                </a:solidFill>
                <a:highlight>
                  <a:srgbClr val="FFFFFF"/>
                </a:highlight>
                <a:latin typeface="Open Sans"/>
                <a:ea typeface="Open Sans"/>
                <a:cs typeface="Open Sans"/>
                <a:sym typeface="Open Sans"/>
              </a:rPr>
              <a:t> you see in the data. Also provide </a:t>
            </a:r>
            <a:r>
              <a:rPr b="1" i="0" lang="en" sz="1600" u="none" cap="none" strike="noStrike">
                <a:solidFill>
                  <a:srgbClr val="525C65"/>
                </a:solidFill>
                <a:highlight>
                  <a:srgbClr val="FFFFFF"/>
                </a:highlight>
                <a:latin typeface="Open Sans"/>
                <a:ea typeface="Open Sans"/>
                <a:cs typeface="Open Sans"/>
                <a:sym typeface="Open Sans"/>
              </a:rPr>
              <a:t>at least 1 data quality issue that you haven’t yet seen</a:t>
            </a:r>
            <a:r>
              <a:rPr b="0" i="0" lang="en" sz="1600" u="none" cap="none" strike="noStrike">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Make sure you fill out </a:t>
            </a:r>
            <a:r>
              <a:rPr b="1" i="0" lang="en" sz="1600" u="none" cap="none" strike="noStrike">
                <a:solidFill>
                  <a:srgbClr val="525C65"/>
                </a:solidFill>
                <a:highlight>
                  <a:srgbClr val="FFFFFF"/>
                </a:highlight>
                <a:latin typeface="Open Sans"/>
                <a:ea typeface="Open Sans"/>
                <a:cs typeface="Open Sans"/>
                <a:sym typeface="Open Sans"/>
              </a:rPr>
              <a:t>all</a:t>
            </a:r>
            <a:r>
              <a:rPr b="0" i="0" lang="en" sz="1600" u="none" cap="none" strike="noStrike">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b="0" i="0" sz="1600" u="none" cap="none" strike="noStrike">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3" name="Shape 193"/>
        <p:cNvGrpSpPr/>
        <p:nvPr/>
      </p:nvGrpSpPr>
      <p:grpSpPr>
        <a:xfrm>
          <a:off x="0" y="0"/>
          <a:ext cx="0" cy="0"/>
          <a:chOff x="0" y="0"/>
          <a:chExt cx="0" cy="0"/>
        </a:xfrm>
      </p:grpSpPr>
      <p:sp>
        <p:nvSpPr>
          <p:cNvPr id="194" name="Google Shape;194;p13"/>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2: Monitoring</a:t>
            </a:r>
            <a:endParaRPr b="0" i="0" sz="3000" u="none" cap="none" strike="noStrike">
              <a:solidFill>
                <a:srgbClr val="FFFFFF"/>
              </a:solidFill>
              <a:latin typeface="Open Sans"/>
              <a:ea typeface="Open Sans"/>
              <a:cs typeface="Open Sans"/>
              <a:sym typeface="Open Sans"/>
            </a:endParaRPr>
          </a:p>
        </p:txBody>
      </p:sp>
      <p:sp>
        <p:nvSpPr>
          <p:cNvPr id="195" name="Google Shape;195;p1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idx="1" type="body"/>
          </p:nvPr>
        </p:nvSpPr>
        <p:spPr>
          <a:xfrm>
            <a:off x="369675" y="390875"/>
            <a:ext cx="6914100" cy="18561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600">
                <a:solidFill>
                  <a:srgbClr val="525C65"/>
                </a:solidFill>
                <a:highlight>
                  <a:srgbClr val="FFFFFF"/>
                </a:highlight>
                <a:latin typeface="Open Sans"/>
                <a:ea typeface="Open Sans"/>
                <a:cs typeface="Open Sans"/>
                <a:sym typeface="Open Sans"/>
              </a:rPr>
              <a:t>Please </a:t>
            </a:r>
            <a:r>
              <a:rPr b="1" lang="en" sz="1600">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SzPts val="3000"/>
              <a:buNone/>
            </a:pPr>
            <a:r>
              <a:t/>
            </a:r>
            <a:endParaRPr sz="1600">
              <a:solidFill>
                <a:srgbClr val="525C65"/>
              </a:solidFill>
              <a:highlight>
                <a:srgbClr val="FFFFFF"/>
              </a:highlight>
              <a:latin typeface="Open Sans"/>
              <a:ea typeface="Open Sans"/>
              <a:cs typeface="Open Sans"/>
              <a:sym typeface="Open Sans"/>
            </a:endParaRPr>
          </a:p>
        </p:txBody>
      </p:sp>
      <p:pic>
        <p:nvPicPr>
          <p:cNvPr id="201" name="Google Shape;201;p14"/>
          <p:cNvPicPr preferRelativeResize="0"/>
          <p:nvPr/>
        </p:nvPicPr>
        <p:blipFill>
          <a:blip r:embed="rId3">
            <a:alphaModFix/>
          </a:blip>
          <a:stretch>
            <a:fillRect/>
          </a:stretch>
        </p:blipFill>
        <p:spPr>
          <a:xfrm>
            <a:off x="381000" y="2399375"/>
            <a:ext cx="3142600" cy="3533775"/>
          </a:xfrm>
          <a:prstGeom prst="rect">
            <a:avLst/>
          </a:prstGeom>
          <a:noFill/>
          <a:ln>
            <a:noFill/>
          </a:ln>
        </p:spPr>
      </p:pic>
      <p:pic>
        <p:nvPicPr>
          <p:cNvPr id="202" name="Google Shape;202;p14"/>
          <p:cNvPicPr preferRelativeResize="0"/>
          <p:nvPr/>
        </p:nvPicPr>
        <p:blipFill>
          <a:blip r:embed="rId4">
            <a:alphaModFix/>
          </a:blip>
          <a:stretch>
            <a:fillRect/>
          </a:stretch>
        </p:blipFill>
        <p:spPr>
          <a:xfrm>
            <a:off x="3750325" y="2399375"/>
            <a:ext cx="3401667" cy="3457575"/>
          </a:xfrm>
          <a:prstGeom prst="rect">
            <a:avLst/>
          </a:prstGeom>
          <a:noFill/>
          <a:ln>
            <a:noFill/>
          </a:ln>
        </p:spPr>
      </p:pic>
      <p:pic>
        <p:nvPicPr>
          <p:cNvPr id="203" name="Google Shape;203;p14"/>
          <p:cNvPicPr preferRelativeResize="0"/>
          <p:nvPr/>
        </p:nvPicPr>
        <p:blipFill>
          <a:blip r:embed="rId5">
            <a:alphaModFix/>
          </a:blip>
          <a:stretch>
            <a:fillRect/>
          </a:stretch>
        </p:blipFill>
        <p:spPr>
          <a:xfrm>
            <a:off x="381000" y="5856950"/>
            <a:ext cx="3476625" cy="3533775"/>
          </a:xfrm>
          <a:prstGeom prst="rect">
            <a:avLst/>
          </a:prstGeom>
          <a:noFill/>
          <a:ln>
            <a:noFill/>
          </a:ln>
        </p:spPr>
      </p:pic>
      <p:pic>
        <p:nvPicPr>
          <p:cNvPr id="204" name="Google Shape;204;p14"/>
          <p:cNvPicPr preferRelativeResize="0"/>
          <p:nvPr/>
        </p:nvPicPr>
        <p:blipFill>
          <a:blip r:embed="rId6">
            <a:alphaModFix/>
          </a:blip>
          <a:stretch>
            <a:fillRect/>
          </a:stretch>
        </p:blipFill>
        <p:spPr>
          <a:xfrm>
            <a:off x="4035750" y="5856950"/>
            <a:ext cx="3476625"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08" name="Shape 208"/>
        <p:cNvGrpSpPr/>
        <p:nvPr/>
      </p:nvGrpSpPr>
      <p:grpSpPr>
        <a:xfrm>
          <a:off x="0" y="0"/>
          <a:ext cx="0" cy="0"/>
          <a:chOff x="0" y="0"/>
          <a:chExt cx="0" cy="0"/>
        </a:xfrm>
      </p:grpSpPr>
      <p:sp>
        <p:nvSpPr>
          <p:cNvPr id="209" name="Google Shape;209;p15"/>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5</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1: MDM Architecture</a:t>
            </a:r>
            <a:endParaRPr b="0" i="0" sz="3000" u="none" cap="none" strike="noStrike">
              <a:solidFill>
                <a:srgbClr val="FFFFFF"/>
              </a:solidFill>
              <a:latin typeface="Open Sans"/>
              <a:ea typeface="Open Sans"/>
              <a:cs typeface="Open Sans"/>
              <a:sym typeface="Open Sans"/>
            </a:endParaRPr>
          </a:p>
        </p:txBody>
      </p:sp>
      <p:sp>
        <p:nvSpPr>
          <p:cNvPr id="210" name="Google Shape;210;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idx="1" type="body"/>
          </p:nvPr>
        </p:nvSpPr>
        <p:spPr>
          <a:xfrm>
            <a:off x="439225" y="-63075"/>
            <a:ext cx="6907500" cy="3135000"/>
          </a:xfrm>
          <a:prstGeom prst="rect">
            <a:avLst/>
          </a:prstGeom>
          <a:noFill/>
          <a:ln>
            <a:noFill/>
          </a:ln>
        </p:spPr>
        <p:txBody>
          <a:bodyPr anchorCtr="0" anchor="t" bIns="91425" lIns="91425" spcFirstLastPara="1" rIns="91425" wrap="square" tIns="91425">
            <a:noAutofit/>
          </a:bodyPr>
          <a:lstStyle/>
          <a:p>
            <a:pPr indent="0" lvl="0" marL="0" marR="241300" rtl="0" algn="just">
              <a:lnSpc>
                <a:spcPct val="150000"/>
              </a:lnSpc>
              <a:spcBef>
                <a:spcPts val="3800"/>
              </a:spcBef>
              <a:spcAft>
                <a:spcPts val="0"/>
              </a:spcAft>
              <a:buSzPts val="3000"/>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b="1" lang="en" sz="1600">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b="1" lang="en" sz="1600">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b="1" lang="en" sz="1600">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3800"/>
              </a:spcBef>
              <a:spcAft>
                <a:spcPts val="0"/>
              </a:spcAft>
              <a:buSzPts val="3000"/>
              <a:buNone/>
            </a:pPr>
            <a:r>
              <a:rPr b="1" lang="en" sz="1600">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chemeClr val="lt1"/>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1600"/>
              </a:spcAft>
              <a:buSzPts val="3000"/>
              <a:buNone/>
            </a:pPr>
            <a:r>
              <a:t/>
            </a:r>
            <a:endParaRPr sz="1600">
              <a:solidFill>
                <a:srgbClr val="525C65"/>
              </a:solidFill>
              <a:highlight>
                <a:srgbClr val="FFFFFF"/>
              </a:highlight>
              <a:latin typeface="Open Sans"/>
              <a:ea typeface="Open Sans"/>
              <a:cs typeface="Open Sans"/>
              <a:sym typeface="Open Sans"/>
            </a:endParaRPr>
          </a:p>
        </p:txBody>
      </p:sp>
      <p:pic>
        <p:nvPicPr>
          <p:cNvPr id="216" name="Google Shape;216;p16"/>
          <p:cNvPicPr preferRelativeResize="0"/>
          <p:nvPr/>
        </p:nvPicPr>
        <p:blipFill>
          <a:blip r:embed="rId3">
            <a:alphaModFix/>
          </a:blip>
          <a:stretch>
            <a:fillRect/>
          </a:stretch>
        </p:blipFill>
        <p:spPr>
          <a:xfrm>
            <a:off x="159175" y="4594625"/>
            <a:ext cx="7467602" cy="4351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idx="1" type="body"/>
          </p:nvPr>
        </p:nvSpPr>
        <p:spPr>
          <a:xfrm>
            <a:off x="465150" y="524225"/>
            <a:ext cx="6842100" cy="670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Clr>
                <a:schemeClr val="dk1"/>
              </a:buClr>
              <a:buSzPts val="1100"/>
              <a:buFont typeface="Arial"/>
              <a:buNone/>
            </a:pPr>
            <a:r>
              <a:rPr b="1" lang="en" sz="2200">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
        <p:nvSpPr>
          <p:cNvPr id="222" name="Google Shape;222;p17"/>
          <p:cNvSpPr txBox="1"/>
          <p:nvPr/>
        </p:nvSpPr>
        <p:spPr>
          <a:xfrm>
            <a:off x="508050" y="1368625"/>
            <a:ext cx="6756300" cy="7449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latin typeface="Open Sans Light"/>
                <a:ea typeface="Open Sans Light"/>
                <a:cs typeface="Open Sans Light"/>
                <a:sym typeface="Open Sans Light"/>
              </a:rPr>
              <a:t>With the thorough reviewing and evaluating company requirement, I will propose we go with a consolidation style master data management system.</a:t>
            </a:r>
            <a:endParaRPr sz="1600">
              <a:latin typeface="Open Sans Light"/>
              <a:ea typeface="Open Sans Light"/>
              <a:cs typeface="Open Sans Light"/>
              <a:sym typeface="Open Sans Light"/>
            </a:endParaRPr>
          </a:p>
          <a:p>
            <a:pPr indent="0" lvl="0" marL="0" rtl="0" algn="l">
              <a:lnSpc>
                <a:spcPct val="150000"/>
              </a:lnSpc>
              <a:spcBef>
                <a:spcPts val="0"/>
              </a:spcBef>
              <a:spcAft>
                <a:spcPts val="0"/>
              </a:spcAft>
              <a:buNone/>
            </a:pPr>
            <a:r>
              <a:t/>
            </a:r>
            <a:endParaRPr sz="1600">
              <a:latin typeface="Open Sans Light"/>
              <a:ea typeface="Open Sans Light"/>
              <a:cs typeface="Open Sans Light"/>
              <a:sym typeface="Open Sans Light"/>
            </a:endParaRPr>
          </a:p>
          <a:p>
            <a:pPr indent="0" lvl="0" marL="0" rtl="0" algn="l">
              <a:lnSpc>
                <a:spcPct val="150000"/>
              </a:lnSpc>
              <a:spcBef>
                <a:spcPts val="0"/>
              </a:spcBef>
              <a:spcAft>
                <a:spcPts val="0"/>
              </a:spcAft>
              <a:buNone/>
            </a:pPr>
            <a:r>
              <a:rPr lang="en" sz="1600">
                <a:latin typeface="Open Sans Light"/>
                <a:ea typeface="Open Sans Light"/>
                <a:cs typeface="Open Sans Light"/>
                <a:sym typeface="Open Sans Light"/>
              </a:rPr>
              <a:t>Also to prepare for establishing an enterprise data warehouse in phase 2, the consolidation one would be a more proper solution instead of the registry style - which can be too unvaried and simple.</a:t>
            </a:r>
            <a:endParaRPr sz="1600">
              <a:latin typeface="Open Sans Light"/>
              <a:ea typeface="Open Sans Light"/>
              <a:cs typeface="Open Sans Light"/>
              <a:sym typeface="Open Sans Light"/>
            </a:endParaRPr>
          </a:p>
          <a:p>
            <a:pPr indent="0" lvl="0" marL="0" rtl="0" algn="l">
              <a:lnSpc>
                <a:spcPct val="150000"/>
              </a:lnSpc>
              <a:spcBef>
                <a:spcPts val="0"/>
              </a:spcBef>
              <a:spcAft>
                <a:spcPts val="0"/>
              </a:spcAft>
              <a:buNone/>
            </a:pPr>
            <a:r>
              <a:rPr lang="en" sz="1600">
                <a:latin typeface="Open Sans Light"/>
                <a:ea typeface="Open Sans Light"/>
                <a:cs typeface="Open Sans Light"/>
                <a:sym typeface="Open Sans Light"/>
              </a:rPr>
              <a:t>Since SneakerPark as well noted that there should be minimal disruption to its existing systems of User and Customer service application, or Order Processing system, the most optimal solution that supports high quality data flow should be through a consolidated MDM - where data consolidation happens in the MDM hub. </a:t>
            </a:r>
            <a:endParaRPr sz="1600">
              <a:latin typeface="Open Sans Light"/>
              <a:ea typeface="Open Sans Light"/>
              <a:cs typeface="Open Sans Light"/>
              <a:sym typeface="Open Sans Light"/>
            </a:endParaRPr>
          </a:p>
          <a:p>
            <a:pPr indent="0" lvl="0" marL="0" rtl="0" algn="l">
              <a:lnSpc>
                <a:spcPct val="150000"/>
              </a:lnSpc>
              <a:spcBef>
                <a:spcPts val="0"/>
              </a:spcBef>
              <a:spcAft>
                <a:spcPts val="0"/>
              </a:spcAft>
              <a:buNone/>
            </a:pPr>
            <a:r>
              <a:rPr lang="en" sz="1600">
                <a:latin typeface="Open Sans Light"/>
                <a:ea typeface="Open Sans Light"/>
                <a:cs typeface="Open Sans Light"/>
                <a:sym typeface="Open Sans Light"/>
              </a:rPr>
              <a:t>Otherwise, if carrying on with any other MDM, this would affect the source systems - which violating the business requirements.</a:t>
            </a:r>
            <a:endParaRPr sz="1600">
              <a:latin typeface="Open Sans Light"/>
              <a:ea typeface="Open Sans Light"/>
              <a:cs typeface="Open Sans Light"/>
              <a:sym typeface="Open Sans Light"/>
            </a:endParaRPr>
          </a:p>
          <a:p>
            <a:pPr indent="0" lvl="0" marL="0" rtl="0" algn="l">
              <a:lnSpc>
                <a:spcPct val="150000"/>
              </a:lnSpc>
              <a:spcBef>
                <a:spcPts val="0"/>
              </a:spcBef>
              <a:spcAft>
                <a:spcPts val="0"/>
              </a:spcAft>
              <a:buNone/>
            </a:pPr>
            <a:r>
              <a:rPr lang="en" sz="1600">
                <a:latin typeface="Open Sans Light"/>
                <a:ea typeface="Open Sans Light"/>
                <a:cs typeface="Open Sans Light"/>
                <a:sym typeface="Open Sans Light"/>
              </a:rPr>
              <a:t>When consolidating data from all systems into a MDM hub, this will help to merge, transform and clean data into golden records for the data warehouse and existing reports. </a:t>
            </a:r>
            <a:endParaRPr sz="1600">
              <a:latin typeface="Open Sans Light"/>
              <a:ea typeface="Open Sans Light"/>
              <a:cs typeface="Open Sans Light"/>
              <a:sym typeface="Open Sans Light"/>
            </a:endParaRPr>
          </a:p>
          <a:p>
            <a:pPr indent="0" lvl="0" marL="0" rtl="0" algn="l">
              <a:lnSpc>
                <a:spcPct val="150000"/>
              </a:lnSpc>
              <a:spcBef>
                <a:spcPts val="0"/>
              </a:spcBef>
              <a:spcAft>
                <a:spcPts val="0"/>
              </a:spcAft>
              <a:buNone/>
            </a:pPr>
            <a:r>
              <a:rPr lang="en" sz="1600">
                <a:latin typeface="Open Sans Light"/>
                <a:ea typeface="Open Sans Light"/>
                <a:cs typeface="Open Sans Light"/>
                <a:sym typeface="Open Sans Light"/>
              </a:rPr>
              <a:t>This solution also support the most for maintaining the quality for master data, help the team to quickly spotlight any data analysis issues that may arise and establish rules and processes to improve accordingly</a:t>
            </a:r>
            <a:endParaRPr sz="1600">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26" name="Shape 226"/>
        <p:cNvGrpSpPr/>
        <p:nvPr/>
      </p:nvGrpSpPr>
      <p:grpSpPr>
        <a:xfrm>
          <a:off x="0" y="0"/>
          <a:ext cx="0" cy="0"/>
          <a:chOff x="0" y="0"/>
          <a:chExt cx="0" cy="0"/>
        </a:xfrm>
      </p:grpSpPr>
      <p:sp>
        <p:nvSpPr>
          <p:cNvPr id="227" name="Google Shape;227;p18"/>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6</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2: Master Record</a:t>
            </a:r>
            <a:endParaRPr b="0" i="0" sz="3000" u="none" cap="none" strike="noStrike">
              <a:solidFill>
                <a:srgbClr val="FFFFFF"/>
              </a:solidFill>
              <a:latin typeface="Open Sans"/>
              <a:ea typeface="Open Sans"/>
              <a:cs typeface="Open Sans"/>
              <a:sym typeface="Open Sans"/>
            </a:endParaRPr>
          </a:p>
        </p:txBody>
      </p:sp>
      <p:sp>
        <p:nvSpPr>
          <p:cNvPr id="228" name="Google Shape;228;p1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idx="1" type="body"/>
          </p:nvPr>
        </p:nvSpPr>
        <p:spPr>
          <a:xfrm>
            <a:off x="432450" y="717975"/>
            <a:ext cx="6907500" cy="477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3000"/>
              <a:buNone/>
            </a:pPr>
            <a:r>
              <a:rPr lang="en" sz="1600">
                <a:solidFill>
                  <a:srgbClr val="525C65"/>
                </a:solidFill>
                <a:highlight>
                  <a:srgbClr val="FFFFFF"/>
                </a:highlight>
                <a:latin typeface="Open Sans"/>
                <a:ea typeface="Open Sans"/>
                <a:cs typeface="Open Sans"/>
                <a:sym typeface="Open Sans"/>
              </a:rPr>
              <a:t>In this step, you will define a set of </a:t>
            </a:r>
            <a:r>
              <a:rPr b="1" lang="en" sz="1600">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rPr b="1" lang="en" sz="1600">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rPr lang="en" sz="1600">
                <a:solidFill>
                  <a:srgbClr val="525C65"/>
                </a:solidFill>
                <a:highlight>
                  <a:srgbClr val="FFFFFF"/>
                </a:highlight>
                <a:latin typeface="Open Sans"/>
                <a:ea typeface="Open Sans"/>
                <a:cs typeface="Open Sans"/>
                <a:sym typeface="Open Sans"/>
              </a:rPr>
              <a:t>Rules for Items:</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15000"/>
              </a:lnSpc>
              <a:spcBef>
                <a:spcPts val="160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Primary rule: Items with the same listingID</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Items that have the same combination of these attributes: brand, type, gender, color, condition, sellerID, size and listingcreatedate</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None/>
            </a:pPr>
            <a:r>
              <a:rPr lang="en" sz="1600">
                <a:solidFill>
                  <a:srgbClr val="525C65"/>
                </a:solidFill>
                <a:highlight>
                  <a:srgbClr val="FFFFFF"/>
                </a:highlight>
                <a:latin typeface="Open Sans"/>
                <a:ea typeface="Open Sans"/>
                <a:cs typeface="Open Sans"/>
                <a:sym typeface="Open Sans"/>
              </a:rPr>
              <a:t>Rules for Customers:</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15000"/>
              </a:lnSpc>
              <a:spcBef>
                <a:spcPts val="160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Primary matching rule: User with the same userID</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Users with the same email address and phone, firstname and lastname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7" name="Shape 237"/>
        <p:cNvGrpSpPr/>
        <p:nvPr/>
      </p:nvGrpSpPr>
      <p:grpSpPr>
        <a:xfrm>
          <a:off x="0" y="0"/>
          <a:ext cx="0" cy="0"/>
          <a:chOff x="0" y="0"/>
          <a:chExt cx="0" cy="0"/>
        </a:xfrm>
      </p:grpSpPr>
      <p:sp>
        <p:nvSpPr>
          <p:cNvPr id="238" name="Google Shape;238;p2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39" name="Google Shape;239;p20"/>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7</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Governance:</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Roles and Responsibilities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nvSpPr>
        <p:spPr>
          <a:xfrm>
            <a:off x="457200" y="447675"/>
            <a:ext cx="6842100" cy="34608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Write 1-2 paragraphs discussing what </a:t>
            </a:r>
            <a:r>
              <a:rPr b="1" i="0" lang="en" sz="1600" u="none" cap="none" strike="noStrike">
                <a:solidFill>
                  <a:srgbClr val="525C65"/>
                </a:solidFill>
                <a:highlight>
                  <a:srgbClr val="FFFFFF"/>
                </a:highlight>
                <a:latin typeface="Open Sans"/>
                <a:ea typeface="Open Sans"/>
                <a:cs typeface="Open Sans"/>
                <a:sym typeface="Open Sans"/>
              </a:rPr>
              <a:t>data governance roles and responsibilities</a:t>
            </a:r>
            <a:r>
              <a:rPr b="0" i="0" lang="en" sz="1600" u="none" cap="none" strike="noStrike">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b="1" i="0" lang="en" sz="1600" u="none" cap="none" strike="noStrike">
                <a:solidFill>
                  <a:srgbClr val="525C65"/>
                </a:solidFill>
                <a:highlight>
                  <a:srgbClr val="FFFFFF"/>
                </a:highlight>
                <a:latin typeface="Open Sans"/>
                <a:ea typeface="Open Sans"/>
                <a:cs typeface="Open Sans"/>
                <a:sym typeface="Open Sans"/>
              </a:rPr>
              <a:t>least 3 different aspects </a:t>
            </a:r>
            <a:r>
              <a:rPr b="0" i="0" lang="en" sz="1600" u="none" cap="none" strike="noStrike">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b="1" i="0" lang="en" sz="1600" u="none" cap="none" strike="noStrike">
                <a:solidFill>
                  <a:srgbClr val="525C65"/>
                </a:solidFill>
                <a:highlight>
                  <a:srgbClr val="FFFFFF"/>
                </a:highlight>
                <a:latin typeface="Open Sans"/>
                <a:ea typeface="Open Sans"/>
                <a:cs typeface="Open Sans"/>
                <a:sym typeface="Open Sans"/>
              </a:rPr>
              <a:t>current employees have the necessary skills</a:t>
            </a:r>
            <a:r>
              <a:rPr b="0" i="0" lang="en" sz="1600" u="none" cap="none" strike="noStrike">
                <a:solidFill>
                  <a:srgbClr val="525C65"/>
                </a:solidFill>
                <a:highlight>
                  <a:srgbClr val="FFFFFF"/>
                </a:highlight>
                <a:latin typeface="Open Sans"/>
                <a:ea typeface="Open Sans"/>
                <a:cs typeface="Open Sans"/>
                <a:sym typeface="Open Sans"/>
              </a:rPr>
              <a:t> for these roles or should the company </a:t>
            </a:r>
            <a:r>
              <a:rPr b="1" i="0" lang="en" sz="1600" u="none" cap="none" strike="noStrike">
                <a:solidFill>
                  <a:srgbClr val="525C65"/>
                </a:solidFill>
                <a:highlight>
                  <a:srgbClr val="FFFFFF"/>
                </a:highlight>
                <a:latin typeface="Open Sans"/>
                <a:ea typeface="Open Sans"/>
                <a:cs typeface="Open Sans"/>
                <a:sym typeface="Open Sans"/>
              </a:rPr>
              <a:t>make new hires</a:t>
            </a:r>
            <a:r>
              <a:rPr b="0" i="0" lang="en" sz="1600" u="none" cap="none" strike="noStrike">
                <a:solidFill>
                  <a:srgbClr val="525C65"/>
                </a:solidFill>
                <a:highlight>
                  <a:srgbClr val="FFFFFF"/>
                </a:highlight>
                <a:latin typeface="Open Sans"/>
                <a:ea typeface="Open Sans"/>
                <a:cs typeface="Open Sans"/>
                <a:sym typeface="Open Sans"/>
              </a:rPr>
              <a:t>?</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p:txBody>
      </p:sp>
      <p:sp>
        <p:nvSpPr>
          <p:cNvPr id="245" name="Google Shape;245;p21"/>
          <p:cNvSpPr txBox="1"/>
          <p:nvPr/>
        </p:nvSpPr>
        <p:spPr>
          <a:xfrm>
            <a:off x="461850" y="4125775"/>
            <a:ext cx="6821400" cy="4463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rgbClr val="525C65"/>
                </a:solidFill>
                <a:highlight>
                  <a:srgbClr val="FFFFFF"/>
                </a:highlight>
                <a:latin typeface="Open Sans"/>
                <a:ea typeface="Open Sans"/>
                <a:cs typeface="Open Sans"/>
                <a:sym typeface="Open Sans"/>
              </a:rPr>
              <a:t>Current Employee evaluation:</a:t>
            </a:r>
            <a:endParaRPr b="1" sz="1600">
              <a:solidFill>
                <a:srgbClr val="525C65"/>
              </a:solidFill>
              <a:highlight>
                <a:srgbClr val="FFFFFF"/>
              </a:highlight>
              <a:latin typeface="Open Sans"/>
              <a:ea typeface="Open Sans"/>
              <a:cs typeface="Open Sans"/>
              <a:sym typeface="Open Sans"/>
            </a:endParaRPr>
          </a:p>
          <a:p>
            <a:pPr indent="-330200" lvl="0" marL="457200" rtl="0" algn="l">
              <a:lnSpc>
                <a:spcPct val="150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Jake - IT support - can participate in database administration tasks, but for more technical and expertises in managing the enterprise data management, he will need a lot more </a:t>
            </a:r>
            <a:r>
              <a:rPr lang="en" sz="1600">
                <a:solidFill>
                  <a:srgbClr val="525C65"/>
                </a:solidFill>
                <a:highlight>
                  <a:srgbClr val="FFFFFF"/>
                </a:highlight>
                <a:latin typeface="Open Sans"/>
                <a:ea typeface="Open Sans"/>
                <a:cs typeface="Open Sans"/>
                <a:sym typeface="Open Sans"/>
              </a:rPr>
              <a:t>training and practicing</a:t>
            </a:r>
            <a:endParaRPr sz="1600">
              <a:solidFill>
                <a:srgbClr val="525C65"/>
              </a:solidFill>
              <a:highlight>
                <a:srgbClr val="FFFFFF"/>
              </a:highlight>
              <a:latin typeface="Open Sans"/>
              <a:ea typeface="Open Sans"/>
              <a:cs typeface="Open Sans"/>
              <a:sym typeface="Open Sans"/>
            </a:endParaRPr>
          </a:p>
          <a:p>
            <a:pPr indent="-330200" lvl="0" marL="457200" rtl="0" algn="l">
              <a:lnSpc>
                <a:spcPct val="150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Jessica - Senior Business Analyst - a subject-matter-expert when it comes to Sneaker Park's data. She has been instrumental in diagnosing data issues and finding solutions, but it has been increasingly difficult to keep up as she does this in addition to her other responsibilities.</a:t>
            </a:r>
            <a:endParaRPr sz="1600">
              <a:solidFill>
                <a:srgbClr val="525C65"/>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b="1">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264895" y="1844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a:t>
            </a:r>
            <a:endParaRPr/>
          </a:p>
        </p:txBody>
      </p:sp>
      <p:sp>
        <p:nvSpPr>
          <p:cNvPr id="141" name="Google Shape;141;p4"/>
          <p:cNvSpPr txBox="1"/>
          <p:nvPr>
            <p:ph idx="1" type="body"/>
          </p:nvPr>
        </p:nvSpPr>
        <p:spPr>
          <a:xfrm>
            <a:off x="264900" y="1420950"/>
            <a:ext cx="6932700" cy="83328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91c5251ba0_0_16"/>
          <p:cNvSpPr txBox="1"/>
          <p:nvPr/>
        </p:nvSpPr>
        <p:spPr>
          <a:xfrm>
            <a:off x="429275" y="628150"/>
            <a:ext cx="6821400" cy="708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rgbClr val="525C65"/>
                </a:solidFill>
                <a:highlight>
                  <a:schemeClr val="lt1"/>
                </a:highlight>
                <a:latin typeface="Open Sans"/>
                <a:ea typeface="Open Sans"/>
                <a:cs typeface="Open Sans"/>
                <a:sym typeface="Open Sans"/>
              </a:rPr>
              <a:t>Proposed roles and responsibilities:</a:t>
            </a:r>
            <a:endParaRPr b="1" sz="1600">
              <a:solidFill>
                <a:srgbClr val="525C65"/>
              </a:solidFill>
              <a:highlight>
                <a:schemeClr val="lt1"/>
              </a:highlight>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b="1" sz="1600">
              <a:solidFill>
                <a:srgbClr val="525C65"/>
              </a:solidFill>
              <a:highlight>
                <a:schemeClr val="lt1"/>
              </a:highlight>
              <a:latin typeface="Open Sans"/>
              <a:ea typeface="Open Sans"/>
              <a:cs typeface="Open Sans"/>
              <a:sym typeface="Open Sans"/>
            </a:endParaRPr>
          </a:p>
          <a:p>
            <a:pPr indent="-330200" lvl="0" marL="457200" rtl="0" algn="l">
              <a:lnSpc>
                <a:spcPct val="150000"/>
              </a:lnSpc>
              <a:spcBef>
                <a:spcPts val="0"/>
              </a:spcBef>
              <a:spcAft>
                <a:spcPts val="0"/>
              </a:spcAft>
              <a:buClr>
                <a:srgbClr val="525C65"/>
              </a:buClr>
              <a:buSzPts val="1600"/>
              <a:buFont typeface="Open Sans"/>
              <a:buChar char="-"/>
            </a:pPr>
            <a:r>
              <a:rPr lang="en" sz="1600">
                <a:solidFill>
                  <a:srgbClr val="525C65"/>
                </a:solidFill>
                <a:highlight>
                  <a:schemeClr val="lt1"/>
                </a:highlight>
                <a:latin typeface="Open Sans"/>
                <a:ea typeface="Open Sans"/>
                <a:cs typeface="Open Sans"/>
                <a:sym typeface="Open Sans"/>
              </a:rPr>
              <a:t>Data Steward for data quality and MDM: who play the role of curating the data and maintain the data highest quality. They should be in charge of detecting suspicious records that can be identified automatically and expose issues related. In terms of MDM, the data steward will help to establish match rules, review records or create golden records.</a:t>
            </a:r>
            <a:endParaRPr sz="1600">
              <a:solidFill>
                <a:srgbClr val="525C65"/>
              </a:solidFill>
              <a:highlight>
                <a:schemeClr val="lt1"/>
              </a:highlight>
              <a:latin typeface="Open Sans"/>
              <a:ea typeface="Open Sans"/>
              <a:cs typeface="Open Sans"/>
              <a:sym typeface="Open Sans"/>
            </a:endParaRPr>
          </a:p>
          <a:p>
            <a:pPr indent="-330200" lvl="0" marL="457200" rtl="0" algn="l">
              <a:lnSpc>
                <a:spcPct val="150000"/>
              </a:lnSpc>
              <a:spcBef>
                <a:spcPts val="0"/>
              </a:spcBef>
              <a:spcAft>
                <a:spcPts val="0"/>
              </a:spcAft>
              <a:buClr>
                <a:srgbClr val="525C65"/>
              </a:buClr>
              <a:buSzPts val="1600"/>
              <a:buFont typeface="Open Sans"/>
              <a:buChar char="-"/>
            </a:pPr>
            <a:r>
              <a:rPr lang="en" sz="1600">
                <a:solidFill>
                  <a:srgbClr val="525C65"/>
                </a:solidFill>
                <a:highlight>
                  <a:schemeClr val="lt1"/>
                </a:highlight>
                <a:latin typeface="Open Sans"/>
                <a:ea typeface="Open Sans"/>
                <a:cs typeface="Open Sans"/>
                <a:sym typeface="Open Sans"/>
              </a:rPr>
              <a:t>Data Administrators for metadata management: who can set up a unified system, communicate with different technical departments of all systems to update and correct the metadata to be always up-to-date.</a:t>
            </a:r>
            <a:endParaRPr sz="1600">
              <a:solidFill>
                <a:srgbClr val="525C65"/>
              </a:solidFill>
              <a:highlight>
                <a:schemeClr val="lt1"/>
              </a:highlight>
              <a:latin typeface="Open Sans"/>
              <a:ea typeface="Open Sans"/>
              <a:cs typeface="Open Sans"/>
              <a:sym typeface="Open Sans"/>
            </a:endParaRPr>
          </a:p>
          <a:p>
            <a:pPr indent="-330200" lvl="0" marL="457200" rtl="0" algn="l">
              <a:lnSpc>
                <a:spcPct val="150000"/>
              </a:lnSpc>
              <a:spcBef>
                <a:spcPts val="0"/>
              </a:spcBef>
              <a:spcAft>
                <a:spcPts val="0"/>
              </a:spcAft>
              <a:buClr>
                <a:srgbClr val="525C65"/>
              </a:buClr>
              <a:buSzPts val="1600"/>
              <a:buFont typeface="Open Sans"/>
              <a:buChar char="-"/>
            </a:pPr>
            <a:r>
              <a:rPr lang="en" sz="1600">
                <a:solidFill>
                  <a:srgbClr val="525C65"/>
                </a:solidFill>
                <a:highlight>
                  <a:schemeClr val="lt1"/>
                </a:highlight>
                <a:latin typeface="Open Sans"/>
                <a:ea typeface="Open Sans"/>
                <a:cs typeface="Open Sans"/>
                <a:sym typeface="Open Sans"/>
              </a:rPr>
              <a:t>Furthermore, we can have a consultant role for advanced matters such as creating the data flow and pipelines that will load data from different sources to the consolidated system. For the ongoing maintenance, the consultant can help to provide needed trainings and review for the current team members to perform the job.</a:t>
            </a:r>
            <a:endParaRPr sz="1600">
              <a:solidFill>
                <a:srgbClr val="525C65"/>
              </a:solidFill>
              <a:highlight>
                <a:schemeClr val="lt1"/>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b="1"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54" name="Shape 254"/>
        <p:cNvGrpSpPr/>
        <p:nvPr/>
      </p:nvGrpSpPr>
      <p:grpSpPr>
        <a:xfrm>
          <a:off x="0" y="0"/>
          <a:ext cx="0" cy="0"/>
          <a:chOff x="0" y="0"/>
          <a:chExt cx="0" cy="0"/>
        </a:xfrm>
      </p:grpSpPr>
      <p:sp>
        <p:nvSpPr>
          <p:cNvPr id="255" name="Google Shape;255;p22"/>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lang="en" sz="3000">
                <a:solidFill>
                  <a:srgbClr val="FFFFFF"/>
                </a:solidFill>
                <a:latin typeface="Open Sans"/>
                <a:ea typeface="Open Sans"/>
                <a:cs typeface="Open Sans"/>
                <a:sym typeface="Open Sans"/>
              </a:rPr>
              <a:t>Thank you</a:t>
            </a:r>
            <a:endParaRPr b="0" i="0" sz="3000" u="none" cap="none" strike="noStrike">
              <a:solidFill>
                <a:srgbClr val="FFFFFF"/>
              </a:solidFill>
              <a:latin typeface="Open Sans"/>
              <a:ea typeface="Open Sans"/>
              <a:cs typeface="Open Sans"/>
              <a:sym typeface="Open Sans"/>
            </a:endParaRPr>
          </a:p>
        </p:txBody>
      </p:sp>
      <p:sp>
        <p:nvSpPr>
          <p:cNvPr id="256" name="Google Shape;256;p22"/>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264895" y="403546"/>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 (cont’d)</a:t>
            </a:r>
            <a:endParaRPr/>
          </a:p>
        </p:txBody>
      </p:sp>
      <p:sp>
        <p:nvSpPr>
          <p:cNvPr id="147" name="Google Shape;147;p5"/>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70000"/>
              </a:lnSpc>
              <a:spcBef>
                <a:spcPts val="0"/>
              </a:spcBef>
              <a:spcAft>
                <a:spcPts val="0"/>
              </a:spcAft>
              <a:buClr>
                <a:srgbClr val="525C65"/>
              </a:buClr>
              <a:buSzPts val="1800"/>
              <a:buFont typeface="Open Sans"/>
              <a:buChar char="●"/>
            </a:pPr>
            <a:r>
              <a:rPr b="0" i="0" lang="en" sz="1800" u="none" cap="none" strike="noStrike">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b="0" i="0" sz="1800" u="none" cap="none" strike="noStrike">
              <a:solidFill>
                <a:srgbClr val="525C65"/>
              </a:solidFill>
              <a:highlight>
                <a:srgbClr val="FFFFFF"/>
              </a:highlight>
              <a:latin typeface="Open Sans"/>
              <a:ea typeface="Open Sans"/>
              <a:cs typeface="Open Sans"/>
              <a:sym typeface="Open Sans"/>
            </a:endParaRPr>
          </a:p>
        </p:txBody>
      </p:sp>
      <p:pic>
        <p:nvPicPr>
          <p:cNvPr id="148" name="Google Shape;148;p5"/>
          <p:cNvPicPr preferRelativeResize="0"/>
          <p:nvPr/>
        </p:nvPicPr>
        <p:blipFill rotWithShape="1">
          <a:blip r:embed="rId3">
            <a:alphaModFix/>
          </a:blip>
          <a:srcRect b="0" l="0" r="0" t="0"/>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52" name="Shape 152"/>
        <p:cNvGrpSpPr/>
        <p:nvPr/>
      </p:nvGrpSpPr>
      <p:grpSpPr>
        <a:xfrm>
          <a:off x="0" y="0"/>
          <a:ext cx="0" cy="0"/>
          <a:chOff x="0" y="0"/>
          <a:chExt cx="0" cy="0"/>
        </a:xfrm>
      </p:grpSpPr>
      <p:sp>
        <p:nvSpPr>
          <p:cNvPr id="153" name="Google Shape;153;p6"/>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4" name="Google Shape;154;p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5" name="Google Shape;155;p6"/>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1: Enterprise Data Model</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Create a </a:t>
            </a:r>
            <a:r>
              <a:rPr b="1" i="0" lang="en" sz="1600" u="none" cap="none" strike="noStrike">
                <a:solidFill>
                  <a:srgbClr val="525C65"/>
                </a:solidFill>
                <a:highlight>
                  <a:srgbClr val="FFFFFF"/>
                </a:highlight>
                <a:latin typeface="Open Sans"/>
                <a:ea typeface="Open Sans"/>
                <a:cs typeface="Open Sans"/>
                <a:sym typeface="Open Sans"/>
              </a:rPr>
              <a:t>conceptual</a:t>
            </a:r>
            <a:r>
              <a:rPr b="0" i="0" lang="en" sz="1600" u="none" cap="none" strike="noStrike">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i="0" lang="en" sz="1600" u="none" cap="none" strike="noStrike">
                <a:solidFill>
                  <a:srgbClr val="525C65"/>
                </a:solidFill>
                <a:highlight>
                  <a:srgbClr val="FFFFFF"/>
                </a:highlight>
                <a:latin typeface="Open Sans"/>
                <a:ea typeface="Open Sans"/>
                <a:cs typeface="Open Sans"/>
                <a:sym typeface="Open Sans"/>
              </a:rPr>
              <a:t>important entities and relationships</a:t>
            </a:r>
            <a:r>
              <a:rPr b="0" i="0" lang="en" sz="1600" u="none" cap="none" strike="noStrike">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b="0" i="0" sz="1600" u="none" cap="none" strike="noStrike">
              <a:solidFill>
                <a:srgbClr val="525C65"/>
              </a:solidFill>
              <a:highlight>
                <a:srgbClr val="FFFFFF"/>
              </a:highlight>
              <a:latin typeface="Open Sans"/>
              <a:ea typeface="Open Sans"/>
              <a:cs typeface="Open Sans"/>
              <a:sym typeface="Open Sans"/>
            </a:endParaRPr>
          </a:p>
        </p:txBody>
      </p:sp>
      <p:pic>
        <p:nvPicPr>
          <p:cNvPr id="161" name="Google Shape;161;p7"/>
          <p:cNvPicPr preferRelativeResize="0"/>
          <p:nvPr/>
        </p:nvPicPr>
        <p:blipFill rotWithShape="1">
          <a:blip r:embed="rId3">
            <a:alphaModFix/>
          </a:blip>
          <a:srcRect b="0" l="0" r="0" t="0"/>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nvSpPr>
        <p:spPr>
          <a:xfrm>
            <a:off x="466650" y="467050"/>
            <a:ext cx="6839100" cy="8001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1" i="0" lang="en" sz="1600" u="none" cap="none" strike="noStrike">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b="1" i="0" sz="1700" u="none" cap="none" strike="noStrike">
              <a:solidFill>
                <a:srgbClr val="525C65"/>
              </a:solidFill>
              <a:highlight>
                <a:schemeClr val="lt1"/>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400"/>
              <a:buFont typeface="Arial"/>
              <a:buNone/>
            </a:pPr>
            <a:r>
              <a:t/>
            </a:r>
            <a:endParaRPr b="1" i="0" sz="1400" u="none" cap="none" strike="noStrike">
              <a:solidFill>
                <a:srgbClr val="525C65"/>
              </a:solidFill>
              <a:highlight>
                <a:schemeClr val="lt1"/>
              </a:highlight>
              <a:latin typeface="Open Sans"/>
              <a:ea typeface="Open Sans"/>
              <a:cs typeface="Open Sans"/>
              <a:sym typeface="Open Sans"/>
            </a:endParaRPr>
          </a:p>
        </p:txBody>
      </p:sp>
      <p:pic>
        <p:nvPicPr>
          <p:cNvPr id="167" name="Google Shape;167;p8"/>
          <p:cNvPicPr preferRelativeResize="0"/>
          <p:nvPr/>
        </p:nvPicPr>
        <p:blipFill>
          <a:blip r:embed="rId3">
            <a:alphaModFix/>
          </a:blip>
          <a:stretch>
            <a:fillRect/>
          </a:stretch>
        </p:blipFill>
        <p:spPr>
          <a:xfrm>
            <a:off x="152400" y="2088450"/>
            <a:ext cx="7467601" cy="41274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1" name="Shape 171"/>
        <p:cNvGrpSpPr/>
        <p:nvPr/>
      </p:nvGrpSpPr>
      <p:grpSpPr>
        <a:xfrm>
          <a:off x="0" y="0"/>
          <a:ext cx="0" cy="0"/>
          <a:chOff x="0" y="0"/>
          <a:chExt cx="0" cy="0"/>
        </a:xfrm>
      </p:grpSpPr>
      <p:sp>
        <p:nvSpPr>
          <p:cNvPr id="172" name="Google Shape;172;p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73" name="Google Shape;173;p9"/>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2: Metadata</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264900" y="110600"/>
            <a:ext cx="7366800" cy="10419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SzPts val="3000"/>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b="1" lang="en" sz="1600">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b="1" lang="en" sz="1600">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2" name="Shape 182"/>
        <p:cNvGrpSpPr/>
        <p:nvPr/>
      </p:nvGrpSpPr>
      <p:grpSpPr>
        <a:xfrm>
          <a:off x="0" y="0"/>
          <a:ext cx="0" cy="0"/>
          <a:chOff x="0" y="0"/>
          <a:chExt cx="0" cy="0"/>
        </a:xfrm>
      </p:grpSpPr>
      <p:sp>
        <p:nvSpPr>
          <p:cNvPr id="183" name="Google Shape;183;p11"/>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1: Profiling and Cleansing</a:t>
            </a:r>
            <a:endParaRPr b="0" i="0" sz="3000" u="none" cap="none" strike="noStrike">
              <a:solidFill>
                <a:srgbClr val="FFFFFF"/>
              </a:solidFill>
              <a:latin typeface="Open Sans"/>
              <a:ea typeface="Open Sans"/>
              <a:cs typeface="Open Sans"/>
              <a:sym typeface="Open Sans"/>
            </a:endParaRPr>
          </a:p>
        </p:txBody>
      </p:sp>
      <p:sp>
        <p:nvSpPr>
          <p:cNvPr id="184" name="Google Shape;184;p1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