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4"/>
  </p:notesMasterIdLst>
  <p:handoutMasterIdLst>
    <p:handoutMasterId r:id="rId45"/>
  </p:handoutMasterIdLst>
  <p:sldIdLst>
    <p:sldId id="336" r:id="rId2"/>
    <p:sldId id="581" r:id="rId3"/>
    <p:sldId id="562" r:id="rId4"/>
    <p:sldId id="566" r:id="rId5"/>
    <p:sldId id="561" r:id="rId6"/>
    <p:sldId id="491" r:id="rId7"/>
    <p:sldId id="480" r:id="rId8"/>
    <p:sldId id="569" r:id="rId9"/>
    <p:sldId id="483" r:id="rId10"/>
    <p:sldId id="520" r:id="rId11"/>
    <p:sldId id="521" r:id="rId12"/>
    <p:sldId id="522" r:id="rId13"/>
    <p:sldId id="580" r:id="rId14"/>
    <p:sldId id="524" r:id="rId15"/>
    <p:sldId id="525" r:id="rId16"/>
    <p:sldId id="526" r:id="rId17"/>
    <p:sldId id="579" r:id="rId18"/>
    <p:sldId id="484" r:id="rId19"/>
    <p:sldId id="486" r:id="rId20"/>
    <p:sldId id="487" r:id="rId21"/>
    <p:sldId id="488" r:id="rId22"/>
    <p:sldId id="555" r:id="rId23"/>
    <p:sldId id="553" r:id="rId24"/>
    <p:sldId id="574" r:id="rId25"/>
    <p:sldId id="573" r:id="rId26"/>
    <p:sldId id="572" r:id="rId27"/>
    <p:sldId id="497" r:id="rId28"/>
    <p:sldId id="498" r:id="rId29"/>
    <p:sldId id="527" r:id="rId30"/>
    <p:sldId id="499" r:id="rId31"/>
    <p:sldId id="500" r:id="rId32"/>
    <p:sldId id="538" r:id="rId33"/>
    <p:sldId id="540" r:id="rId34"/>
    <p:sldId id="541" r:id="rId35"/>
    <p:sldId id="542" r:id="rId36"/>
    <p:sldId id="556" r:id="rId37"/>
    <p:sldId id="557" r:id="rId38"/>
    <p:sldId id="548" r:id="rId39"/>
    <p:sldId id="261" r:id="rId40"/>
    <p:sldId id="286" r:id="rId41"/>
    <p:sldId id="563" r:id="rId42"/>
    <p:sldId id="564" r:id="rId43"/>
  </p:sldIdLst>
  <p:sldSz cx="9144000" cy="6858000" type="screen4x3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FF3300"/>
    <a:srgbClr val="FFFFFF"/>
    <a:srgbClr val="6A6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88844" autoAdjust="0"/>
  </p:normalViewPr>
  <p:slideViewPr>
    <p:cSldViewPr>
      <p:cViewPr varScale="1">
        <p:scale>
          <a:sx n="56" d="100"/>
          <a:sy n="56" d="100"/>
        </p:scale>
        <p:origin x="15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jarn\Dropbox\Samfundsbeskrivelse\Forel&#230;sninger\SAMF%20A\Nationalregnskab\BNP%20i%20&#229;rets%20og%20faste%20priser%202000%202019%20august%202020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jarn\Dropbox\Samfundsbeskrivelse\Forel&#230;sninger\SAMF%20A\Nationalregnskab\BNP%20i%20&#229;rets%20og%20faste%20priser%202000%202019%20august%20202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21252665678999"/>
          <c:y val="8.9201673448335142E-2"/>
          <c:w val="0.87134544391972957"/>
          <c:h val="0.826289185626683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'Ark1'!$C$3:$U$3</c:f>
              <c:strCache>
                <c:ptCount val="1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</c:strCache>
            </c:strRef>
          </c:cat>
          <c:val>
            <c:numRef>
              <c:f>'Ark1'!$C$7:$U$7</c:f>
              <c:numCache>
                <c:formatCode>0.0%</c:formatCode>
                <c:ptCount val="19"/>
                <c:pt idx="0">
                  <c:v>3.3612178762529199E-2</c:v>
                </c:pt>
                <c:pt idx="1">
                  <c:v>2.8290193219103088E-2</c:v>
                </c:pt>
                <c:pt idx="2">
                  <c:v>1.8790328298943448E-2</c:v>
                </c:pt>
                <c:pt idx="3">
                  <c:v>4.816258351893099E-2</c:v>
                </c:pt>
                <c:pt idx="4">
                  <c:v>5.312084993359889E-2</c:v>
                </c:pt>
                <c:pt idx="5">
                  <c:v>6.0718789407314011E-2</c:v>
                </c:pt>
                <c:pt idx="6">
                  <c:v>3.3584972953694336E-2</c:v>
                </c:pt>
                <c:pt idx="7">
                  <c:v>3.6059351276742646E-2</c:v>
                </c:pt>
                <c:pt idx="8">
                  <c:v>-4.4074382459061923E-2</c:v>
                </c:pt>
                <c:pt idx="9">
                  <c:v>5.1564949770628976E-2</c:v>
                </c:pt>
                <c:pt idx="10">
                  <c:v>1.9879617869567712E-2</c:v>
                </c:pt>
                <c:pt idx="11">
                  <c:v>2.6043640695218917E-2</c:v>
                </c:pt>
                <c:pt idx="12">
                  <c:v>1.8311345646438104E-2</c:v>
                </c:pt>
                <c:pt idx="13">
                  <c:v>2.6688086231020369E-2</c:v>
                </c:pt>
                <c:pt idx="14">
                  <c:v>2.786190187765003E-2</c:v>
                </c:pt>
                <c:pt idx="15">
                  <c:v>3.5061873895108953E-2</c:v>
                </c:pt>
                <c:pt idx="16">
                  <c:v>3.192902552424326E-2</c:v>
                </c:pt>
                <c:pt idx="17">
                  <c:v>3.2596202473449631E-2</c:v>
                </c:pt>
                <c:pt idx="18">
                  <c:v>3.0498664292074817E-2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61-4B07-9D9F-2628177DC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974128"/>
        <c:axId val="1"/>
      </c:barChart>
      <c:catAx>
        <c:axId val="35697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a-DK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in val="-6.0000000000000012E-2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a-DK"/>
                  <a:t>År-til-år ændring pct.</a:t>
                </a:r>
              </a:p>
            </c:rich>
          </c:tx>
          <c:layout>
            <c:manualLayout>
              <c:xMode val="edge"/>
              <c:yMode val="edge"/>
              <c:x val="2.5341130604288498E-2"/>
              <c:y val="0.27229973013936637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a-DK"/>
          </a:p>
        </c:txPr>
        <c:crossAx val="356974128"/>
        <c:crosses val="autoZero"/>
        <c:crossBetween val="between"/>
        <c:majorUnit val="2.0000000000000004E-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a-DK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a-D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21252665678999"/>
          <c:y val="8.9201673448335142E-2"/>
          <c:w val="0.87134544391972957"/>
          <c:h val="0.8262891856266835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FFF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'Ark1'!$C$3:$U$3</c:f>
              <c:strCache>
                <c:ptCount val="1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</c:strCache>
            </c:strRef>
          </c:cat>
          <c:val>
            <c:numRef>
              <c:f>'Ark1'!$C$7:$U$7</c:f>
              <c:numCache>
                <c:formatCode>0.0%</c:formatCode>
                <c:ptCount val="19"/>
                <c:pt idx="0">
                  <c:v>3.3612178762529199E-2</c:v>
                </c:pt>
                <c:pt idx="1">
                  <c:v>2.8290193219103088E-2</c:v>
                </c:pt>
                <c:pt idx="2">
                  <c:v>1.8790328298943448E-2</c:v>
                </c:pt>
                <c:pt idx="3">
                  <c:v>4.816258351893099E-2</c:v>
                </c:pt>
                <c:pt idx="4">
                  <c:v>5.312084993359889E-2</c:v>
                </c:pt>
                <c:pt idx="5">
                  <c:v>6.0718789407314011E-2</c:v>
                </c:pt>
                <c:pt idx="6">
                  <c:v>3.3584972953694336E-2</c:v>
                </c:pt>
                <c:pt idx="7">
                  <c:v>3.6059351276742646E-2</c:v>
                </c:pt>
                <c:pt idx="8">
                  <c:v>-4.4074382459061923E-2</c:v>
                </c:pt>
                <c:pt idx="9">
                  <c:v>5.1564949770628976E-2</c:v>
                </c:pt>
                <c:pt idx="10">
                  <c:v>1.9879617869567712E-2</c:v>
                </c:pt>
                <c:pt idx="11">
                  <c:v>2.6043640695218917E-2</c:v>
                </c:pt>
                <c:pt idx="12">
                  <c:v>1.8311345646438104E-2</c:v>
                </c:pt>
                <c:pt idx="13">
                  <c:v>2.6688086231020369E-2</c:v>
                </c:pt>
                <c:pt idx="14">
                  <c:v>2.786190187765003E-2</c:v>
                </c:pt>
                <c:pt idx="15">
                  <c:v>3.5061873895108953E-2</c:v>
                </c:pt>
                <c:pt idx="16">
                  <c:v>3.192902552424326E-2</c:v>
                </c:pt>
                <c:pt idx="17">
                  <c:v>3.2596202473449631E-2</c:v>
                </c:pt>
                <c:pt idx="18">
                  <c:v>3.0498664292074817E-2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A3-47FC-BD66-62717CCD14B0}"/>
            </c:ext>
          </c:extLst>
        </c:ser>
        <c:ser>
          <c:idx val="1"/>
          <c:order val="1"/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'Ark1'!$C$3:$U$3</c:f>
              <c:strCache>
                <c:ptCount val="19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</c:strCache>
            </c:strRef>
          </c:cat>
          <c:val>
            <c:numRef>
              <c:f>'Ark1'!$C$8:$U$8</c:f>
              <c:numCache>
                <c:formatCode>0.0%</c:formatCode>
                <c:ptCount val="19"/>
                <c:pt idx="0">
                  <c:v>8.2279990460289998E-3</c:v>
                </c:pt>
                <c:pt idx="1">
                  <c:v>4.6717918391485647E-3</c:v>
                </c:pt>
                <c:pt idx="2">
                  <c:v>3.884866678439014E-3</c:v>
                </c:pt>
                <c:pt idx="3">
                  <c:v>2.6678393433010816E-2</c:v>
                </c:pt>
                <c:pt idx="4">
                  <c:v>2.3415191319246187E-2</c:v>
                </c:pt>
                <c:pt idx="5">
                  <c:v>3.9118303571428426E-2</c:v>
                </c:pt>
                <c:pt idx="6">
                  <c:v>9.0757746630150127E-3</c:v>
                </c:pt>
                <c:pt idx="7">
                  <c:v>-5.1091005854176919E-3</c:v>
                </c:pt>
                <c:pt idx="8">
                  <c:v>-4.9053172140793855E-2</c:v>
                </c:pt>
                <c:pt idx="9">
                  <c:v>1.8675817066996725E-2</c:v>
                </c:pt>
                <c:pt idx="10">
                  <c:v>1.3363520901209291E-2</c:v>
                </c:pt>
                <c:pt idx="11">
                  <c:v>2.288703612882248E-3</c:v>
                </c:pt>
                <c:pt idx="12">
                  <c:v>9.3513836785734661E-3</c:v>
                </c:pt>
                <c:pt idx="13">
                  <c:v>1.6159439806086695E-2</c:v>
                </c:pt>
                <c:pt idx="14">
                  <c:v>2.3429631592897016E-2</c:v>
                </c:pt>
                <c:pt idx="15">
                  <c:v>3.2475268037499339E-2</c:v>
                </c:pt>
                <c:pt idx="16">
                  <c:v>2.0367211798936413E-2</c:v>
                </c:pt>
                <c:pt idx="17">
                  <c:v>2.3893805309734395E-2</c:v>
                </c:pt>
                <c:pt idx="18">
                  <c:v>2.348026505329881E-2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A3-47FC-BD66-62717CCD14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6974128"/>
        <c:axId val="1"/>
      </c:barChart>
      <c:catAx>
        <c:axId val="356974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270000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a-DK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in val="-6.0000000000000012E-2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9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da-DK"/>
                  <a:t>År-til-år ændring pct.</a:t>
                </a:r>
              </a:p>
            </c:rich>
          </c:tx>
          <c:layout>
            <c:manualLayout>
              <c:xMode val="edge"/>
              <c:yMode val="edge"/>
              <c:x val="2.5341130604288498E-2"/>
              <c:y val="0.27229973013936637"/>
            </c:manualLayout>
          </c:layout>
          <c:overlay val="0"/>
          <c:spPr>
            <a:noFill/>
            <a:ln w="25400">
              <a:noFill/>
            </a:ln>
          </c:spPr>
        </c:title>
        <c:numFmt formatCode="0%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da-DK"/>
          </a:p>
        </c:txPr>
        <c:crossAx val="356974128"/>
        <c:crosses val="autoZero"/>
        <c:crossBetween val="between"/>
        <c:majorUnit val="2.0000000000000004E-2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9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a-DK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D9E7A-1CC3-49E5-ACC2-F9A453BCE06A}" type="datetimeFigureOut">
              <a:rPr lang="da-DK" smtClean="0"/>
              <a:pPr/>
              <a:t>01-09-2020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1801-3377-412C-8C7B-0A43E3EF9543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368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da-DK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endParaRPr lang="da-DK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endParaRPr lang="da-DK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fld id="{7CCE5457-48F9-4163-B936-CBD1B41D15A4}" type="slidenum">
              <a:rPr lang="da-DK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611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1. </a:t>
            </a:r>
            <a:r>
              <a:rPr lang="da-DK" dirty="0" err="1"/>
              <a:t>Multi</a:t>
            </a:r>
            <a:r>
              <a:rPr lang="da-DK" dirty="0"/>
              <a:t>, 2. </a:t>
            </a:r>
            <a:r>
              <a:rPr lang="da-DK" dirty="0" err="1"/>
              <a:t>Multi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E5457-48F9-4163-B936-CBD1B41D15A4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964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4. </a:t>
            </a:r>
            <a:r>
              <a:rPr lang="da-DK" dirty="0" err="1"/>
              <a:t>Multi</a:t>
            </a:r>
            <a:r>
              <a:rPr lang="da-DK"/>
              <a:t>: Momsændring</a:t>
            </a:r>
            <a:r>
              <a:rPr lang="da-DK" baseline="0"/>
              <a:t> 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E5457-48F9-4163-B936-CBD1B41D15A4}" type="slidenum">
              <a:rPr lang="da-DK" smtClean="0"/>
              <a:pPr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07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6. </a:t>
            </a:r>
            <a:r>
              <a:rPr lang="da-DK" dirty="0" err="1"/>
              <a:t>Multi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E5457-48F9-4163-B936-CBD1B41D15A4}" type="slidenum">
              <a:rPr lang="da-DK" smtClean="0"/>
              <a:pPr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00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9A266-C17A-4D9B-906D-FBFB6B498F44}" type="slidenum">
              <a:rPr lang="da-DK" smtClean="0"/>
              <a:pPr/>
              <a:t>20</a:t>
            </a:fld>
            <a:endParaRPr lang="da-DK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a-DK"/>
              <a:t>Også i prognoserne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F4E05-A76E-4A5F-80F2-E1EDE9A00049}" type="slidenum">
              <a:rPr lang="da-DK" smtClean="0"/>
              <a:pPr/>
              <a:t>31</a:t>
            </a:fld>
            <a:endParaRPr lang="da-DK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a-DK"/>
              <a:t>Denne sammenhæng mellem BNP vækst og investeringer kan også bidrage til at forklare, hvorfor en lavkonjunktur efterhånden aftager og en ny høj konjunktur begynder og omvendt. Og dermed konjunktursvingninger.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B5BDC2-1166-485F-A131-85DAB794D822}" type="slidenum">
              <a:rPr lang="da-DK" smtClean="0"/>
              <a:pPr/>
              <a:t>33</a:t>
            </a:fld>
            <a:endParaRPr lang="da-DK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Klik for at redigere undertiteltypografien i masteren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7B61144-F03F-4DFA-A05F-2C624CC1FA67}" type="slidenum">
              <a:rPr lang="en-US"/>
              <a:pPr/>
              <a:t>‹nr.›</a:t>
            </a:fld>
            <a:endParaRPr lang="en-US"/>
          </a:p>
        </p:txBody>
      </p:sp>
      <p:grpSp>
        <p:nvGrpSpPr>
          <p:cNvPr id="29702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29703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sp>
          <p:nvSpPr>
            <p:cNvPr id="29706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  <p:sp>
          <p:nvSpPr>
            <p:cNvPr id="29707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a-DK"/>
            </a:p>
          </p:txBody>
        </p:sp>
      </p:grpSp>
      <p:sp>
        <p:nvSpPr>
          <p:cNvPr id="297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Klik for at redigere titeltypografi i masteren</a:t>
            </a:r>
          </a:p>
        </p:txBody>
      </p:sp>
      <p:pic>
        <p:nvPicPr>
          <p:cNvPr id="29709" name="Picture 13" descr="grafik_title_fot_fak_dk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86848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E8D79B-724C-427C-A691-345D3D3FD519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91317" y="96838"/>
            <a:ext cx="1919287" cy="5999162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B394C0-1CA7-4E9A-8587-91C0D643FA75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8B79A5-5822-419D-B78B-290F8A448EB3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1848-A6B1-423E-BA7C-F94E04423F2C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856167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3B040-210D-465A-A12F-EB035F61D68D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33C19-5F51-4480-B017-7203B94F7E80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FD1A5-7696-45D2-9C7E-A8FA1F42D9D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440B4-864C-46C6-98DE-F0BDD580ABC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1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5E9BD5-EDBD-4862-9889-254083AF9567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E6CC5-67BE-490D-A946-8927EEE17422}" type="slidenum">
              <a:rPr lang="en-US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6" y="96846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for at redigere titeltypografi i masteren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9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Klik for at redigere teksttypografierne i masteren</a:t>
            </a:r>
          </a:p>
          <a:p>
            <a:pPr lvl="1"/>
            <a:r>
              <a:rPr lang="en-US"/>
              <a:t>Andet niveau</a:t>
            </a:r>
          </a:p>
          <a:p>
            <a:pPr lvl="2"/>
            <a:r>
              <a:rPr lang="en-US"/>
              <a:t>Tredje niveau</a:t>
            </a:r>
          </a:p>
          <a:p>
            <a:pPr lvl="3"/>
            <a:r>
              <a:rPr lang="en-US"/>
              <a:t>Fjerde niveau</a:t>
            </a:r>
          </a:p>
          <a:p>
            <a:pPr lvl="4"/>
            <a:r>
              <a:rPr lang="en-US"/>
              <a:t>Femte niveau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&lt;Udfyld sidefod-oplysninger her&gt;</a:t>
            </a: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1765164-EEA2-4E8D-B7E0-338866A164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8681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28682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da-DK"/>
          </a:p>
        </p:txBody>
      </p:sp>
      <p:pic>
        <p:nvPicPr>
          <p:cNvPr id="28683" name="Picture 11" descr="grafik_slide_fak_dk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8"/>
            <a:ext cx="9144000" cy="16303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447675" indent="-44767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800">
          <a:solidFill>
            <a:schemeClr val="tx1"/>
          </a:solidFill>
          <a:latin typeface="+mn-lt"/>
        </a:defRPr>
      </a:lvl2pPr>
      <a:lvl3pPr marL="1293813" indent="-4032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81163" indent="-385763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4pPr>
      <a:lvl5pPr marL="20701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kbanken.dk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kbanken.dk/" TargetMode="Externa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a-DK" dirty="0"/>
              <a:t>Samfundsbeskrivelse 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2852936"/>
            <a:ext cx="8424936" cy="3312368"/>
          </a:xfrm>
        </p:spPr>
        <p:txBody>
          <a:bodyPr/>
          <a:lstStyle/>
          <a:p>
            <a:pPr lvl="0">
              <a:defRPr/>
            </a:pPr>
            <a:r>
              <a:rPr lang="da-DK" dirty="0"/>
              <a:t>Dagens program:</a:t>
            </a:r>
          </a:p>
          <a:p>
            <a:pPr marL="457200" indent="-457200">
              <a:buClr>
                <a:srgbClr val="000090"/>
              </a:buClr>
              <a:buFont typeface="Courier New"/>
              <a:buChar char="o"/>
              <a:defRPr/>
            </a:pPr>
            <a:r>
              <a:rPr lang="da-DK" dirty="0"/>
              <a:t>Hovedpointer fra sidste gang</a:t>
            </a:r>
          </a:p>
          <a:p>
            <a:pPr marL="457200" indent="-457200">
              <a:buClr>
                <a:srgbClr val="000090"/>
              </a:buClr>
              <a:buFont typeface="Courier New"/>
              <a:buChar char="o"/>
              <a:defRPr/>
            </a:pPr>
            <a:r>
              <a:rPr lang="da-DK" dirty="0"/>
              <a:t>Nationalregnskab 2: Ligevægtsbetingelsen/forsyningsbalancen, BNP-svingninger og revisioner</a:t>
            </a:r>
          </a:p>
          <a:p>
            <a:pPr marL="457200" indent="-457200">
              <a:buClr>
                <a:srgbClr val="000090"/>
              </a:buClr>
              <a:buFont typeface="Courier New"/>
              <a:buChar char="o"/>
              <a:defRPr/>
            </a:pPr>
            <a:r>
              <a:rPr lang="da-DK" dirty="0"/>
              <a:t>Næste gang: Mere nationalregnskab </a:t>
            </a:r>
          </a:p>
          <a:p>
            <a:pPr marL="457200" indent="-457200">
              <a:buClr>
                <a:srgbClr val="000090"/>
              </a:buClr>
              <a:buFont typeface="Courier New"/>
              <a:buChar char="o"/>
              <a:defRPr/>
            </a:pPr>
            <a:r>
              <a:rPr lang="da-DK" dirty="0"/>
              <a:t>OPS</a:t>
            </a:r>
          </a:p>
        </p:txBody>
      </p:sp>
      <p:sp>
        <p:nvSpPr>
          <p:cNvPr id="4" name="Pladsholder til diasnummer 1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C38B79A5-5822-419D-B78B-290F8A448EB3}" type="slidenum">
              <a:rPr lang="en-US" sz="1000" smtClean="0"/>
              <a:pPr algn="r"/>
              <a:t>1</a:t>
            </a:fld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8" y="353159"/>
            <a:ext cx="7158037" cy="1214712"/>
          </a:xfrm>
        </p:spPr>
        <p:txBody>
          <a:bodyPr/>
          <a:lstStyle/>
          <a:p>
            <a:pPr eaLnBrk="1" hangingPunct="1"/>
            <a:r>
              <a:rPr lang="da-DK" sz="3323" dirty="0"/>
              <a:t>Det økonomiske kredsløb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da-DK" sz="2215" b="1"/>
              <a:t>Simpelt realt kredsløb (bytteøkonomi/tuskhandel)</a:t>
            </a:r>
          </a:p>
          <a:p>
            <a:pPr eaLnBrk="1" hangingPunct="1">
              <a:buFontTx/>
              <a:buNone/>
            </a:pPr>
            <a:endParaRPr lang="da-DK" sz="1846" b="1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 cstate="print"/>
          <a:srcRect l="-868" t="-2501" r="-2838" b="-5594"/>
          <a:stretch>
            <a:fillRect/>
          </a:stretch>
        </p:blipFill>
        <p:spPr bwMode="auto">
          <a:xfrm>
            <a:off x="468317" y="2498481"/>
            <a:ext cx="8207375" cy="35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 flipV="1">
            <a:off x="2268538" y="4624754"/>
            <a:ext cx="0" cy="7986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2774" name="Line 16"/>
          <p:cNvSpPr>
            <a:spLocks noChangeShapeType="1"/>
          </p:cNvSpPr>
          <p:nvPr/>
        </p:nvSpPr>
        <p:spPr bwMode="auto">
          <a:xfrm>
            <a:off x="6732588" y="3030416"/>
            <a:ext cx="0" cy="7971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67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sz="3323" dirty="0"/>
              <a:t>Pengekredsløbet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l="-868" t="-2043" r="-2838" b="-15639"/>
          <a:stretch>
            <a:fillRect/>
          </a:stretch>
        </p:blipFill>
        <p:spPr>
          <a:xfrm>
            <a:off x="468313" y="1633906"/>
            <a:ext cx="8424862" cy="4585188"/>
          </a:xfrm>
          <a:noFill/>
        </p:spPr>
      </p:pic>
      <p:sp>
        <p:nvSpPr>
          <p:cNvPr id="33796" name="Line 8"/>
          <p:cNvSpPr>
            <a:spLocks noChangeShapeType="1"/>
          </p:cNvSpPr>
          <p:nvPr/>
        </p:nvSpPr>
        <p:spPr bwMode="auto">
          <a:xfrm flipV="1">
            <a:off x="2339975" y="4425462"/>
            <a:ext cx="0" cy="79863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3797" name="Line 9"/>
          <p:cNvSpPr>
            <a:spLocks noChangeShapeType="1"/>
          </p:cNvSpPr>
          <p:nvPr/>
        </p:nvSpPr>
        <p:spPr bwMode="auto">
          <a:xfrm flipH="1">
            <a:off x="4140200" y="3628292"/>
            <a:ext cx="1368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3798" name="Line 10"/>
          <p:cNvSpPr>
            <a:spLocks noChangeShapeType="1"/>
          </p:cNvSpPr>
          <p:nvPr/>
        </p:nvSpPr>
        <p:spPr bwMode="auto">
          <a:xfrm>
            <a:off x="4067176" y="4425462"/>
            <a:ext cx="13684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3799" name="Line 12"/>
          <p:cNvSpPr>
            <a:spLocks noChangeShapeType="1"/>
          </p:cNvSpPr>
          <p:nvPr/>
        </p:nvSpPr>
        <p:spPr bwMode="auto">
          <a:xfrm flipH="1">
            <a:off x="6948488" y="2831123"/>
            <a:ext cx="0" cy="79716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179514" y="353159"/>
            <a:ext cx="7158037" cy="1214712"/>
          </a:xfrm>
        </p:spPr>
        <p:txBody>
          <a:bodyPr/>
          <a:lstStyle/>
          <a:p>
            <a:r>
              <a:rPr lang="da-DK" sz="3323" dirty="0"/>
              <a:t>Udvidet pengekredsløb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634339"/>
            <a:ext cx="8964488" cy="1196441"/>
          </a:xfrm>
        </p:spPr>
        <p:txBody>
          <a:bodyPr/>
          <a:lstStyle/>
          <a:p>
            <a:pPr eaLnBrk="1" hangingPunct="1">
              <a:buClr>
                <a:srgbClr val="000090"/>
              </a:buClr>
            </a:pPr>
            <a:r>
              <a:rPr lang="da-DK" sz="2215" dirty="0"/>
              <a:t>Pointe: Enhver udgift = indtægt.</a:t>
            </a:r>
          </a:p>
          <a:p>
            <a:pPr eaLnBrk="1" hangingPunct="1">
              <a:buClr>
                <a:srgbClr val="000090"/>
              </a:buClr>
            </a:pPr>
            <a:r>
              <a:rPr lang="da-DK" sz="2215" dirty="0"/>
              <a:t>Pointe: Ændres en enkelt strøm = effekt på hele økonomien.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 l="-861" t="-1231" r="-1854" b="-14412"/>
          <a:stretch>
            <a:fillRect/>
          </a:stretch>
        </p:blipFill>
        <p:spPr bwMode="auto">
          <a:xfrm>
            <a:off x="250825" y="2564904"/>
            <a:ext cx="8642350" cy="3962858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4820" name="Line 5"/>
          <p:cNvSpPr>
            <a:spLocks noChangeShapeType="1"/>
          </p:cNvSpPr>
          <p:nvPr/>
        </p:nvSpPr>
        <p:spPr bwMode="auto">
          <a:xfrm>
            <a:off x="4355976" y="3628414"/>
            <a:ext cx="0" cy="16448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1" name="Line 6"/>
          <p:cNvSpPr>
            <a:spLocks noChangeShapeType="1"/>
          </p:cNvSpPr>
          <p:nvPr/>
        </p:nvSpPr>
        <p:spPr bwMode="auto">
          <a:xfrm flipV="1">
            <a:off x="4716016" y="3628414"/>
            <a:ext cx="0" cy="16461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2" name="Line 7"/>
          <p:cNvSpPr>
            <a:spLocks noChangeShapeType="1"/>
          </p:cNvSpPr>
          <p:nvPr/>
        </p:nvSpPr>
        <p:spPr bwMode="auto">
          <a:xfrm flipV="1">
            <a:off x="7092950" y="4824854"/>
            <a:ext cx="863600" cy="79284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3" name="Line 8"/>
          <p:cNvSpPr>
            <a:spLocks noChangeShapeType="1"/>
          </p:cNvSpPr>
          <p:nvPr/>
        </p:nvSpPr>
        <p:spPr bwMode="auto">
          <a:xfrm flipH="1">
            <a:off x="7019923" y="4824854"/>
            <a:ext cx="1223963" cy="109788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4" name="Line 9"/>
          <p:cNvSpPr>
            <a:spLocks noChangeShapeType="1"/>
          </p:cNvSpPr>
          <p:nvPr/>
        </p:nvSpPr>
        <p:spPr bwMode="auto">
          <a:xfrm flipH="1">
            <a:off x="1187450" y="3229593"/>
            <a:ext cx="1296988" cy="85331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 flipH="1" flipV="1">
            <a:off x="971600" y="4824848"/>
            <a:ext cx="1368425" cy="9755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 flipV="1">
            <a:off x="755650" y="2897255"/>
            <a:ext cx="1728788" cy="115835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6877054" y="2963721"/>
            <a:ext cx="1366838" cy="109653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 flipV="1">
            <a:off x="6948489" y="3229600"/>
            <a:ext cx="936625" cy="79284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2484438" y="6154226"/>
            <a:ext cx="4464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a-DK"/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2483772" y="2728401"/>
            <a:ext cx="4392488" cy="7741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sz="2215" dirty="0"/>
              <a:t>SELSKABER</a:t>
            </a:r>
          </a:p>
          <a:p>
            <a:pPr>
              <a:spcBef>
                <a:spcPct val="50000"/>
              </a:spcBef>
            </a:pPr>
            <a:r>
              <a:rPr lang="da-DK" sz="1477" dirty="0"/>
              <a:t>Finansielle og ikke finansielle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kstfelt 2"/>
          <p:cNvSpPr txBox="1"/>
          <p:nvPr/>
        </p:nvSpPr>
        <p:spPr>
          <a:xfrm>
            <a:off x="3347868" y="5841715"/>
            <a:ext cx="1368152" cy="3196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a-DK" sz="1477" dirty="0"/>
              <a:t>Inkl. NPISH</a:t>
            </a:r>
          </a:p>
        </p:txBody>
      </p:sp>
    </p:spTree>
    <p:extLst>
      <p:ext uri="{BB962C8B-B14F-4D97-AF65-F5344CB8AC3E}">
        <p14:creationId xmlns:p14="http://schemas.microsoft.com/office/powerpoint/2010/main" val="4174684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021F4-46AC-42DB-85A9-6681B2F5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6846"/>
            <a:ext cx="7704000" cy="1412875"/>
          </a:xfrm>
        </p:spPr>
        <p:txBody>
          <a:bodyPr/>
          <a:lstStyle/>
          <a:p>
            <a:r>
              <a:rPr lang="da-DK" sz="3600" dirty="0"/>
              <a:t>To prisbegreber i nationalregnskabet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9F05C92-18FB-44F3-A08E-DE70F6AC4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809304"/>
            <a:ext cx="4032000" cy="4356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a-DK" dirty="0"/>
              <a:t>Værdier som alle transaktioner opdeles i:</a:t>
            </a:r>
          </a:p>
          <a:p>
            <a:pPr lvl="1">
              <a:buClr>
                <a:srgbClr val="000090"/>
              </a:buClr>
            </a:pPr>
            <a:endParaRPr lang="da-DK" dirty="0"/>
          </a:p>
          <a:p>
            <a:pPr marL="449262" lvl="1" indent="0">
              <a:buClr>
                <a:srgbClr val="000090"/>
              </a:buClr>
              <a:buNone/>
            </a:pPr>
            <a:endParaRPr lang="da-DK" dirty="0"/>
          </a:p>
          <a:p>
            <a:pPr>
              <a:buClr>
                <a:srgbClr val="000090"/>
              </a:buClr>
            </a:pPr>
            <a:r>
              <a:rPr lang="da-DK" dirty="0"/>
              <a:t>Markedspriser</a:t>
            </a:r>
          </a:p>
          <a:p>
            <a:pPr>
              <a:buClr>
                <a:srgbClr val="000090"/>
              </a:buClr>
            </a:pPr>
            <a:r>
              <a:rPr lang="da-DK" dirty="0"/>
              <a:t>Basispriser eller</a:t>
            </a:r>
          </a:p>
          <a:p>
            <a:pPr>
              <a:buClr>
                <a:srgbClr val="000090"/>
              </a:buClr>
            </a:pPr>
            <a:r>
              <a:rPr lang="da-DK" dirty="0"/>
              <a:t>Faktorpriser.</a:t>
            </a:r>
          </a:p>
          <a:p>
            <a:pPr marL="0" indent="0">
              <a:buClr>
                <a:srgbClr val="000090"/>
              </a:buClr>
              <a:buNone/>
            </a:pPr>
            <a:endParaRPr lang="da-DK" dirty="0"/>
          </a:p>
          <a:p>
            <a:pPr marL="0" indent="0">
              <a:buClr>
                <a:srgbClr val="000090"/>
              </a:buClr>
              <a:buNone/>
            </a:pPr>
            <a:r>
              <a:rPr lang="da-DK" dirty="0"/>
              <a:t>Svær at aflæse i tabel.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1B58146-4619-40A7-9789-27389827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9992" y="1809304"/>
            <a:ext cx="4464000" cy="4356000"/>
          </a:xfrm>
          <a:ln>
            <a:solidFill>
              <a:srgbClr val="00B05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da-DK" dirty="0"/>
              <a:t>Værdier som kun regulære vare- og tjenestestrømme (reale aktiviteter) kan opdeles i:</a:t>
            </a:r>
          </a:p>
          <a:p>
            <a:pPr>
              <a:buClr>
                <a:srgbClr val="000090"/>
              </a:buClr>
            </a:pPr>
            <a:r>
              <a:rPr lang="da-DK" dirty="0"/>
              <a:t>Årets priser</a:t>
            </a:r>
          </a:p>
          <a:p>
            <a:pPr>
              <a:buClr>
                <a:srgbClr val="000090"/>
              </a:buClr>
            </a:pPr>
            <a:r>
              <a:rPr lang="da-DK" dirty="0"/>
              <a:t>Faste priser/2010-priser, kædede værdier.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Let at aflæse i tabel.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Pladsholder til diasnummer 1">
            <a:extLst>
              <a:ext uri="{FF2B5EF4-FFF2-40B4-BE49-F238E27FC236}">
                <a16:creationId xmlns:a16="http://schemas.microsoft.com/office/drawing/2014/main" id="{30FEF71A-C466-46AF-A9C0-DC70C603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1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90" y="1701312"/>
            <a:ext cx="8291512" cy="4718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b="1" dirty="0"/>
              <a:t>								       2013: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b="1" dirty="0"/>
              <a:t>Markedspriser </a:t>
            </a:r>
            <a:r>
              <a:rPr lang="da-DK" sz="1662" dirty="0"/>
              <a:t>(fx BNP – den som vi forbrugere betaler)								    		1.929,7 mia.kr.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662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- produktskatter (moms + punktafgifter)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								   260,2 mia.kr.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+ produktsubsidier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662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= </a:t>
            </a:r>
            <a:r>
              <a:rPr lang="da-DK" sz="1662" b="1" dirty="0"/>
              <a:t>Basispriser </a:t>
            </a:r>
            <a:r>
              <a:rPr lang="da-DK" sz="1662" dirty="0"/>
              <a:t>(produktionsværdi og værditilvækst,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					fx Bruttoværditilvækst BVT)  	 1.669,5 mia.kr.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662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- andre produktionsskatter (vægtafgifter + ejendomsskatter)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								      11,0 mia.kr.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+ andre produktionssubsidier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662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= </a:t>
            </a:r>
            <a:r>
              <a:rPr lang="da-DK" sz="1662" b="1" dirty="0"/>
              <a:t>Faktorpriser</a:t>
            </a:r>
            <a:r>
              <a:rPr lang="da-DK" sz="1662" dirty="0"/>
              <a:t> (Bruttofaktorindkomst BFI)		    	  1.658,4 mia.kr.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da-DK" sz="1662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a-DK" sz="1662" dirty="0"/>
              <a:t>Kilde: ST s. 106.</a:t>
            </a: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4" y="371430"/>
            <a:ext cx="7158037" cy="1214712"/>
          </a:xfrm>
        </p:spPr>
        <p:txBody>
          <a:bodyPr/>
          <a:lstStyle/>
          <a:p>
            <a:pPr eaLnBrk="1" hangingPunct="1"/>
            <a:r>
              <a:rPr lang="da-DK" sz="2954" dirty="0"/>
              <a:t>Alle transaktioner kan opdeles i: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06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53159"/>
            <a:ext cx="8640960" cy="1214712"/>
          </a:xfrm>
        </p:spPr>
        <p:txBody>
          <a:bodyPr/>
          <a:lstStyle/>
          <a:p>
            <a:pPr marL="703402" indent="-703402"/>
            <a:r>
              <a:rPr lang="da-DK" sz="3323" dirty="0"/>
              <a:t>Værdi som kun reale aktiviteter kan måles i : Årets priser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40" y="1700808"/>
            <a:ext cx="8496943" cy="3798277"/>
          </a:xfrm>
        </p:spPr>
        <p:txBody>
          <a:bodyPr/>
          <a:lstStyle/>
          <a:p>
            <a:pPr marL="562722" indent="-562722">
              <a:buClr>
                <a:srgbClr val="000090"/>
              </a:buClr>
            </a:pPr>
            <a:r>
              <a:rPr lang="da-DK" sz="2800" dirty="0"/>
              <a:t>Reale aktiviteter = regulære vare- og tjenestestrømme = kan måles mængder</a:t>
            </a:r>
          </a:p>
          <a:p>
            <a:pPr marL="562722" indent="-562722">
              <a:buClr>
                <a:srgbClr val="000090"/>
              </a:buClr>
            </a:pPr>
            <a:endParaRPr lang="da-DK" sz="2800" dirty="0"/>
          </a:p>
          <a:p>
            <a:pPr marL="562722" indent="-562722">
              <a:buClr>
                <a:srgbClr val="000090"/>
              </a:buClr>
            </a:pPr>
            <a:r>
              <a:rPr lang="da-DK" sz="2800" dirty="0"/>
              <a:t>Kaldes også løbende priser </a:t>
            </a:r>
          </a:p>
          <a:p>
            <a:pPr marL="562722" indent="-562722">
              <a:buClr>
                <a:srgbClr val="000090"/>
              </a:buClr>
            </a:pPr>
            <a:endParaRPr lang="da-DK" sz="2800" dirty="0"/>
          </a:p>
          <a:p>
            <a:pPr marL="562722" indent="-562722">
              <a:buClr>
                <a:srgbClr val="000090"/>
              </a:buClr>
            </a:pPr>
            <a:r>
              <a:rPr lang="da-DK" sz="2800" dirty="0"/>
              <a:t>Årets priser = Værdiudviklingen V</a:t>
            </a:r>
          </a:p>
          <a:p>
            <a:pPr marL="562722" indent="-562722">
              <a:buClr>
                <a:srgbClr val="000090"/>
              </a:buClr>
            </a:pPr>
            <a:r>
              <a:rPr lang="da-DK" sz="2800" dirty="0"/>
              <a:t>V = P * M (V=værdi, P=pris, M=mængde)</a:t>
            </a:r>
          </a:p>
          <a:p>
            <a:pPr marL="562722" indent="-562722">
              <a:buClr>
                <a:srgbClr val="000090"/>
              </a:buClr>
            </a:pPr>
            <a:endParaRPr lang="da-DK" sz="2800" dirty="0"/>
          </a:p>
          <a:p>
            <a:pPr marL="562722" indent="-562722">
              <a:buClr>
                <a:srgbClr val="000090"/>
              </a:buClr>
            </a:pPr>
            <a:r>
              <a:rPr lang="da-DK" sz="2800" dirty="0"/>
              <a:t>Problem: påvirket af alm. prisudvikling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1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698899"/>
            <a:ext cx="8229600" cy="868973"/>
          </a:xfrm>
        </p:spPr>
        <p:txBody>
          <a:bodyPr/>
          <a:lstStyle/>
          <a:p>
            <a:pPr eaLnBrk="1" hangingPunct="1"/>
            <a:r>
              <a:rPr lang="da-DK" sz="3323" dirty="0"/>
              <a:t>”Økonomisk vækst” opgjort i årets priser 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547817" y="5955330"/>
            <a:ext cx="1512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da-DK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1EC4592-BEC2-4A1C-813E-4A2026A4D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903575"/>
              </p:ext>
            </p:extLst>
          </p:nvPr>
        </p:nvGraphicFramePr>
        <p:xfrm>
          <a:off x="792416" y="1700808"/>
          <a:ext cx="7524000" cy="374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9" name="Text Box 7"/>
          <p:cNvSpPr txBox="1">
            <a:spLocks noChangeArrowheads="1"/>
          </p:cNvSpPr>
          <p:nvPr/>
        </p:nvSpPr>
        <p:spPr bwMode="auto">
          <a:xfrm>
            <a:off x="755576" y="5435932"/>
            <a:ext cx="4824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Kilde: </a:t>
            </a:r>
            <a:r>
              <a:rPr lang="da-DK" dirty="0">
                <a:hlinkClick r:id="rId3"/>
              </a:rPr>
              <a:t>www.statistikbanken.dk</a:t>
            </a:r>
            <a:r>
              <a:rPr lang="da-DK" dirty="0"/>
              <a:t> (NAN1)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3028154-7403-4E85-B4DD-9D93E925DAA6}"/>
              </a:ext>
            </a:extLst>
          </p:cNvPr>
          <p:cNvSpPr txBox="1"/>
          <p:nvPr/>
        </p:nvSpPr>
        <p:spPr>
          <a:xfrm>
            <a:off x="755576" y="5818038"/>
            <a:ext cx="7661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Mange nøgletal, også uden for nationalregnskabet, vil være i årets priser </a:t>
            </a:r>
          </a:p>
          <a:p>
            <a:r>
              <a:rPr lang="da-DK" dirty="0"/>
              <a:t>eller løbende priser. Det skal der tages et forbehold for, netop fordi de er </a:t>
            </a:r>
          </a:p>
          <a:p>
            <a:r>
              <a:rPr lang="da-DK" dirty="0"/>
              <a:t>påvirket af den almindelige pris-og lønudvikling i samfundet. </a:t>
            </a:r>
          </a:p>
        </p:txBody>
      </p:sp>
    </p:spTree>
    <p:extLst>
      <p:ext uri="{BB962C8B-B14F-4D97-AF65-F5344CB8AC3E}">
        <p14:creationId xmlns:p14="http://schemas.microsoft.com/office/powerpoint/2010/main" val="4136672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53159"/>
            <a:ext cx="8712968" cy="1214712"/>
          </a:xfrm>
        </p:spPr>
        <p:txBody>
          <a:bodyPr/>
          <a:lstStyle/>
          <a:p>
            <a:pPr eaLnBrk="1" hangingPunct="1"/>
            <a:r>
              <a:rPr lang="da-DK" sz="3323" dirty="0"/>
              <a:t>Værdier som kun reale aktiviteter kan opdeles i: Faste priser (p.t. 2010-priser)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908175" y="1628800"/>
            <a:ext cx="18646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dirty="0"/>
              <a:t>Årets priser (lys)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283745" y="1629059"/>
            <a:ext cx="23764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Faste priser (mørk)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1EC4592-BEC2-4A1C-813E-4A2026A4D9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584836"/>
              </p:ext>
            </p:extLst>
          </p:nvPr>
        </p:nvGraphicFramePr>
        <p:xfrm>
          <a:off x="827584" y="2205248"/>
          <a:ext cx="7452000" cy="34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54" name="Line 7"/>
          <p:cNvSpPr>
            <a:spLocks noChangeShapeType="1"/>
          </p:cNvSpPr>
          <p:nvPr/>
        </p:nvSpPr>
        <p:spPr bwMode="auto">
          <a:xfrm>
            <a:off x="2555877" y="1895501"/>
            <a:ext cx="936003" cy="9964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 flipH="1">
            <a:off x="4932039" y="1998132"/>
            <a:ext cx="288133" cy="1613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756072" y="5589240"/>
            <a:ext cx="5472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Kilde: </a:t>
            </a:r>
            <a:r>
              <a:rPr lang="da-DK" dirty="0">
                <a:hlinkClick r:id="rId3"/>
              </a:rPr>
              <a:t>www.statistikbanken.dk</a:t>
            </a:r>
            <a:r>
              <a:rPr lang="da-DK" dirty="0"/>
              <a:t> (NAN1)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4C3BADF-FB3C-47FC-887E-409DD34D0EE0}"/>
              </a:ext>
            </a:extLst>
          </p:cNvPr>
          <p:cNvSpPr txBox="1"/>
          <p:nvPr/>
        </p:nvSpPr>
        <p:spPr>
          <a:xfrm>
            <a:off x="827584" y="6021288"/>
            <a:ext cx="762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Såfremt du kan, så skal du altid i nationalregnskabet benytte faste priser </a:t>
            </a:r>
          </a:p>
          <a:p>
            <a:r>
              <a:rPr lang="da-DK" dirty="0"/>
              <a:t>eller 2010-priser kædede værdier, særskilt forsyningsbalancen. </a:t>
            </a:r>
          </a:p>
        </p:txBody>
      </p:sp>
    </p:spTree>
    <p:extLst>
      <p:ext uri="{BB962C8B-B14F-4D97-AF65-F5344CB8AC3E}">
        <p14:creationId xmlns:p14="http://schemas.microsoft.com/office/powerpoint/2010/main" val="3851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71603" y="3581400"/>
            <a:ext cx="7632848" cy="1905000"/>
          </a:xfrm>
        </p:spPr>
        <p:txBody>
          <a:bodyPr/>
          <a:lstStyle/>
          <a:p>
            <a:r>
              <a:rPr lang="da-DK" dirty="0"/>
              <a:t>Ligevægtsbetingelsen, forsyningsbalancen</a:t>
            </a:r>
            <a:br>
              <a:rPr lang="da-DK" dirty="0"/>
            </a:br>
            <a:r>
              <a:rPr lang="da-DK" dirty="0"/>
              <a:t>Tilgang/anvendelse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B61144-F03F-4DFA-A05F-2C624CC1FA6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a-DK" dirty="0"/>
              <a:t>Nationalregnskab 2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959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6" y="96839"/>
            <a:ext cx="9036496" cy="1315938"/>
          </a:xfrm>
        </p:spPr>
        <p:txBody>
          <a:bodyPr/>
          <a:lstStyle/>
          <a:p>
            <a:pPr eaLnBrk="1" hangingPunct="1"/>
            <a:r>
              <a:rPr lang="da-DK" sz="3600" dirty="0"/>
              <a:t>Ligevægtsbetingelsen</a:t>
            </a:r>
            <a:endParaRPr lang="da-DK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571612"/>
            <a:ext cx="8208912" cy="466251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Normalt arbejdes der med følgende ligevægts-betingelse på varemarkedet (f.eks. forsynings- balancen):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	Y 	+ M	=  C + I + G + X (åben økonomi)</a:t>
            </a:r>
          </a:p>
          <a:p>
            <a:pPr>
              <a:lnSpc>
                <a:spcPct val="90000"/>
              </a:lnSpc>
              <a:buNone/>
            </a:pPr>
            <a:r>
              <a:rPr lang="da-DK" sz="2800" dirty="0"/>
              <a:t>1.930 + 930 =  (891+30) + (368+12) + 502 + 1.058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Tilgang 	= Anvendelse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	2.860	= 2.860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Data er fra 2013 i ST s. 105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>
                <a:sym typeface="Wingdings" pitchFamily="2" charset="2"/>
              </a:rPr>
              <a:t>     </a:t>
            </a:r>
            <a:endParaRPr lang="da-DK" sz="2800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2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600" dirty="0"/>
              <a:t>Fagsporet – hvor er vi henne?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9" name="Pladsholder til indhold 4">
            <a:extLst>
              <a:ext uri="{FF2B5EF4-FFF2-40B4-BE49-F238E27FC236}">
                <a16:creationId xmlns:a16="http://schemas.microsoft.com/office/drawing/2014/main" id="{CBFBD107-41D8-4EBD-B122-871BA877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684538"/>
              </p:ext>
            </p:extLst>
          </p:nvPr>
        </p:nvGraphicFramePr>
        <p:xfrm>
          <a:off x="395536" y="2311683"/>
          <a:ext cx="8280920" cy="3493581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211">
                <a:tc>
                  <a:txBody>
                    <a:bodyPr/>
                    <a:lstStyle/>
                    <a:p>
                      <a:r>
                        <a:rPr lang="da-DK" sz="1600" dirty="0"/>
                        <a:t>Fagsporet: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600" dirty="0"/>
                        <a:t>Tema: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da-DK" sz="1400" dirty="0"/>
                        <a:t>31. 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Introduktion og Nationalregnskab 1: Grundkursus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2.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Nationalregnskab 2: Ligevægtsbetingelsen, BNP-svingninger, revisioner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16.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Nationalregnskab 3: Årsagsforklaringer</a:t>
                      </a:r>
                      <a:r>
                        <a:rPr lang="da-DK" sz="1400" baseline="0" dirty="0"/>
                        <a:t> indenlandsk del forsyningsbalancen 1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30.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Nationalregnskab 4:  Årsagsforklaringer</a:t>
                      </a:r>
                      <a:r>
                        <a:rPr lang="da-DK" sz="1400" baseline="0" dirty="0"/>
                        <a:t> indenlandsk del forsyningsbalancen 2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6/7. Oktober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Nationalregnskab 5:  Årsagsforklaringer</a:t>
                      </a:r>
                      <a:r>
                        <a:rPr lang="da-DK" sz="1400" baseline="0" dirty="0"/>
                        <a:t> udenlandsk del, produktivitet og sektorer </a:t>
                      </a:r>
                      <a:endParaRPr lang="da-DK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11.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Priser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18. 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Indkomster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25.</a:t>
                      </a:r>
                      <a:r>
                        <a:rPr lang="da-DK" sz="1400" baseline="0" dirty="0"/>
                        <a:t> November</a:t>
                      </a:r>
                      <a:endParaRPr lang="da-DK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EU: ØMU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2. 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EU: Budget Politikker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737">
                <a:tc>
                  <a:txBody>
                    <a:bodyPr/>
                    <a:lstStyle/>
                    <a:p>
                      <a:r>
                        <a:rPr lang="da-DK" sz="1400" dirty="0"/>
                        <a:t>9. December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400" dirty="0"/>
                        <a:t>Repetition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Rektangel 5"/>
          <p:cNvSpPr/>
          <p:nvPr/>
        </p:nvSpPr>
        <p:spPr>
          <a:xfrm>
            <a:off x="185050" y="2930415"/>
            <a:ext cx="8563413" cy="432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5578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66294" y="96839"/>
            <a:ext cx="7158037" cy="1315938"/>
          </a:xfrm>
        </p:spPr>
        <p:txBody>
          <a:bodyPr/>
          <a:lstStyle/>
          <a:p>
            <a:r>
              <a:rPr lang="da-DK" sz="3600" dirty="0"/>
              <a:t>Ligevægtsbetingelsen 2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700808"/>
            <a:ext cx="8496944" cy="489654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sz="2800" dirty="0"/>
              <a:t>Spørgsmålet i den nationaløkonomiske teori kan groft opdeles i to modsætningsforhold:</a:t>
            </a:r>
          </a:p>
          <a:p>
            <a:pPr eaLnBrk="1" hangingPunct="1">
              <a:buFontTx/>
              <a:buNone/>
            </a:pPr>
            <a:endParaRPr lang="da-DK" sz="2800" dirty="0"/>
          </a:p>
          <a:p>
            <a:pPr eaLnBrk="1" hangingPunct="1">
              <a:buClr>
                <a:srgbClr val="000090"/>
              </a:buClr>
            </a:pPr>
            <a:r>
              <a:rPr lang="da-DK" sz="2800" b="1" dirty="0"/>
              <a:t>Klassisk liberal tankegang: </a:t>
            </a:r>
            <a:r>
              <a:rPr lang="da-DK" sz="2800" dirty="0"/>
              <a:t>Markedskræfterne sikrer, at det faktiske BNP kommer til at svare til det potentielle, og efterspørgselskomponenterne på højre side tilpasser sig den mulige produktion.</a:t>
            </a:r>
          </a:p>
          <a:p>
            <a:pPr eaLnBrk="1" hangingPunct="1">
              <a:buClr>
                <a:srgbClr val="000090"/>
              </a:buClr>
            </a:pPr>
            <a:r>
              <a:rPr lang="da-DK" sz="2800" b="1" dirty="0"/>
              <a:t>Traditionel </a:t>
            </a:r>
            <a:r>
              <a:rPr lang="da-DK" sz="2800" b="1" dirty="0" err="1"/>
              <a:t>keynesiansk</a:t>
            </a:r>
            <a:r>
              <a:rPr lang="da-DK" sz="2800" b="1" dirty="0"/>
              <a:t> verdensforståelse:  </a:t>
            </a:r>
            <a:r>
              <a:rPr lang="da-DK" sz="2800" dirty="0"/>
              <a:t>Efterspørgselskomponenterne på højre side, der bestemmer produktionen på venstre side.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628502"/>
            <a:ext cx="8362950" cy="504085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På lang sigt spiller udbudssiden en vigtig rolle for udviklingen og dermed produktionen i Danmark. </a:t>
            </a:r>
          </a:p>
          <a:p>
            <a:pPr lvl="1"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000" dirty="0"/>
              <a:t>Begrænset dels af mængden af produktionsfaktorerne arbejdskraft og kapital samt udnyttelsen heraf svarende til produktiviteten.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På kort sigt spiller efterspørgselssiden en vigtig rolle. 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endParaRPr lang="da-DK" sz="2400" dirty="0"/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MEN en økonomi er et kredsløb med en stadig veksel- virkning mellem de to sider af ligningen. </a:t>
            </a:r>
          </a:p>
          <a:p>
            <a:pPr lvl="1"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000" dirty="0"/>
              <a:t>Forskydninger i efterspørgslen påvirker produktionen, og ændringer i produktionen spiller tilbage og påvirker efterspørgslen.</a:t>
            </a:r>
          </a:p>
          <a:p>
            <a:pPr lvl="1"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000" dirty="0"/>
              <a:t>Tilsvarende vil denne efterspørgsel rette sig mod såvel dansk som udenlandsk produktion, hvorfor dansk produktion også er afhængig af danske virksomheders konkurrenceevne.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3" y="96839"/>
            <a:ext cx="7158037" cy="1315938"/>
          </a:xfrm>
        </p:spPr>
        <p:txBody>
          <a:bodyPr/>
          <a:lstStyle/>
          <a:p>
            <a:pPr eaLnBrk="1" hangingPunct="1"/>
            <a:r>
              <a:rPr lang="da-DK" sz="3600" dirty="0"/>
              <a:t>Ligevægtsbetingelsen 3</a:t>
            </a:r>
            <a:r>
              <a:rPr lang="da-DK" dirty="0"/>
              <a:t> 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65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6573" y="1340768"/>
            <a:ext cx="7989887" cy="4752504"/>
          </a:xfrm>
        </p:spPr>
        <p:txBody>
          <a:bodyPr/>
          <a:lstStyle/>
          <a:p>
            <a:pPr lvl="0"/>
            <a:r>
              <a:rPr lang="da-DK" dirty="0"/>
              <a:t>Nationalregnskab 2: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BNP-svingninger</a:t>
            </a:r>
            <a:br>
              <a:rPr lang="da-DK" sz="4000" dirty="0"/>
            </a:br>
            <a:r>
              <a:rPr lang="da-DK" sz="4000" dirty="0"/>
              <a:t> (</a:t>
            </a:r>
            <a:r>
              <a:rPr lang="da-DK" dirty="0"/>
              <a:t>Acceleratormekanismen og multiplikatormekanismen)</a:t>
            </a:r>
            <a:endParaRPr lang="da-DK" sz="4000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B61144-F03F-4DFA-A05F-2C624CC1FA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80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50D910C2-3F74-4BFC-B710-45AB1FD2FA68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93368"/>
            <a:ext cx="7020000" cy="51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4632"/>
            <a:ext cx="8640960" cy="1412875"/>
          </a:xfrm>
        </p:spPr>
        <p:txBody>
          <a:bodyPr/>
          <a:lstStyle/>
          <a:p>
            <a:pPr eaLnBrk="1" hangingPunct="1"/>
            <a:r>
              <a:rPr lang="da-DK" sz="3600" dirty="0"/>
              <a:t>Beskrivelser af konjunktursvingninger ved brug af vækstrater (ændringer)</a:t>
            </a:r>
            <a:br>
              <a:rPr lang="da-DK" sz="3600" dirty="0"/>
            </a:br>
            <a:r>
              <a:rPr lang="da-DK" sz="2000" dirty="0"/>
              <a:t>(forskel mellem høj- og lavkonjunktur er ikke klart defineret ca. 1,5-2 pct.)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267744" y="3212978"/>
            <a:ext cx="1008112" cy="1728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187184" y="2276876"/>
            <a:ext cx="1176759" cy="251936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4355978" y="2996954"/>
            <a:ext cx="496861" cy="17287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835696" y="2846269"/>
            <a:ext cx="17589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Lavkonjunktur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4573418" y="1650765"/>
            <a:ext cx="1654765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Vækstpause= lavkonjunktur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267744" y="1916832"/>
            <a:ext cx="2302839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Højkonjunktur (+2%)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729551" y="5315866"/>
            <a:ext cx="1357313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Recession/Stagnation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630688" y="2924949"/>
            <a:ext cx="623164" cy="2016816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564733" y="2428504"/>
            <a:ext cx="175895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Lavkonjunktur</a:t>
            </a: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EEF6E6B1-1633-4181-9C6F-1255BEDD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2709837"/>
            <a:ext cx="553567" cy="2519363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C38468F7-F963-4890-B671-27A6D5486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001" y="5265733"/>
            <a:ext cx="1310383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sz="1400" dirty="0"/>
              <a:t>Højkonjunktur (+2%)</a:t>
            </a:r>
          </a:p>
        </p:txBody>
      </p:sp>
      <p:sp>
        <p:nvSpPr>
          <p:cNvPr id="6" name="Oval 12"/>
          <p:cNvSpPr>
            <a:spLocks noChangeArrowheads="1"/>
          </p:cNvSpPr>
          <p:nvPr/>
        </p:nvSpPr>
        <p:spPr bwMode="auto">
          <a:xfrm>
            <a:off x="5220072" y="4077072"/>
            <a:ext cx="792088" cy="144016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cxnSp>
        <p:nvCxnSpPr>
          <p:cNvPr id="23" name="Lige pilforbindelse 22">
            <a:extLst>
              <a:ext uri="{FF2B5EF4-FFF2-40B4-BE49-F238E27FC236}">
                <a16:creationId xmlns:a16="http://schemas.microsoft.com/office/drawing/2014/main" id="{485889A1-CC04-43FF-8B0E-74F710DDB31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604409" y="2224202"/>
            <a:ext cx="297941" cy="772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880E0E53-AC38-460B-82F6-95F319BFD62B}"/>
              </a:ext>
            </a:extLst>
          </p:cNvPr>
          <p:cNvCxnSpPr>
            <a:cxnSpLocks/>
            <a:stCxn id="6" idx="4"/>
            <a:endCxn id="13" idx="1"/>
          </p:cNvCxnSpPr>
          <p:nvPr/>
        </p:nvCxnSpPr>
        <p:spPr>
          <a:xfrm>
            <a:off x="5616116" y="5517232"/>
            <a:ext cx="2113435" cy="121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9">
            <a:extLst>
              <a:ext uri="{FF2B5EF4-FFF2-40B4-BE49-F238E27FC236}">
                <a16:creationId xmlns:a16="http://schemas.microsoft.com/office/drawing/2014/main" id="{8DA59933-4DBC-408A-9353-ABE18DFB8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852" y="2708920"/>
            <a:ext cx="2088000" cy="13388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Højkonjunktur</a:t>
            </a:r>
          </a:p>
          <a:p>
            <a:pPr>
              <a:spcBef>
                <a:spcPct val="50000"/>
              </a:spcBef>
            </a:pPr>
            <a:r>
              <a:rPr lang="da-DK" dirty="0"/>
              <a:t>eller neutral konjunktursituation?</a:t>
            </a: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87198CF8-0FCC-4A70-B7F2-7BBE66EEE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852" y="3140967"/>
            <a:ext cx="792088" cy="165527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641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6DA1ABD6-CF5A-4FCE-BD85-6DD4C4DA913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7368"/>
            <a:ext cx="7308000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5" name="Pladsholder til diasnummer 2">
            <a:extLst>
              <a:ext uri="{FF2B5EF4-FFF2-40B4-BE49-F238E27FC236}">
                <a16:creationId xmlns:a16="http://schemas.microsoft.com/office/drawing/2014/main" id="{410962E7-32C4-4158-B4FD-759C02B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1A525-7818-4300-8BD0-C8AA55E54C88}" type="slidenum">
              <a:rPr lang="da-DK" altLang="da-DK" sz="10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a-DK" altLang="da-DK" sz="1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CC28DC-7732-4E23-9B35-6A6D8E35D9FE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44624"/>
            <a:ext cx="8640960" cy="1412875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a-DK" sz="2800" kern="0" dirty="0"/>
              <a:t>En anden tilgang til at se på konjunktursvingninger er at se på forskellen mellem niveauerne af det faktiske BNP og det strukturelle BNP (produktionsgrænsen)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89C8F401-1C9D-4AAA-9E37-290302E00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3572421"/>
            <a:ext cx="1152128" cy="1584771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D8410B4C-4EC2-4EAA-AAB0-CFD3649C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3428405"/>
            <a:ext cx="461789" cy="17287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40F5CF8-62C3-4419-8602-F8F6C1C2B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3275692"/>
            <a:ext cx="2016222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Lavvækstperiode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5E1E64F-2F06-4F4D-9E43-F321E4F3D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203" y="3140968"/>
            <a:ext cx="1928813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Højvækstperiode</a:t>
            </a:r>
          </a:p>
        </p:txBody>
      </p:sp>
      <p:sp>
        <p:nvSpPr>
          <p:cNvPr id="13" name="Oval 4">
            <a:extLst>
              <a:ext uri="{FF2B5EF4-FFF2-40B4-BE49-F238E27FC236}">
                <a16:creationId xmlns:a16="http://schemas.microsoft.com/office/drawing/2014/main" id="{C77BF8F1-71D3-4680-A5D7-C2B2829E0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428" y="3572421"/>
            <a:ext cx="923577" cy="1728787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FA57E47-AD46-4F39-B805-7BFF7987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694" y="3645024"/>
            <a:ext cx="633734" cy="1592560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0565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>
            <a:extLst>
              <a:ext uri="{FF2B5EF4-FFF2-40B4-BE49-F238E27FC236}">
                <a16:creationId xmlns:a16="http://schemas.microsoft.com/office/drawing/2014/main" id="{352F8CA3-AAFF-42C1-A5E5-ECF8FF1A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solidFill>
                  <a:schemeClr val="tx1"/>
                </a:solidFill>
              </a:rPr>
              <a:t>Lidt mere om Outputgab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7A45C-BA17-44AD-8C79-690749401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62472"/>
            <a:ext cx="8136904" cy="411480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400" dirty="0"/>
              <a:t>Outputgab en beregnet størrelse, som man ikke kan finde i statistikken. Det kræver modelberegninger, </a:t>
            </a:r>
            <a:r>
              <a:rPr lang="da-DK" sz="2400" dirty="0"/>
              <a:t>som viser forskellen mellem faktisk produktion og det strukturelle BNP = kapacitetsgrænsen. </a:t>
            </a:r>
            <a:r>
              <a:rPr lang="da-DK" altLang="da-DK" sz="2400" dirty="0"/>
              <a:t>Dvs. at det her er de økonomiske størrelsers niveau, der ses på i stedet for ændringen i dem (stigning/fald).</a:t>
            </a:r>
            <a:endParaRPr lang="da-DK" sz="2400" dirty="0"/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sz="2400" dirty="0"/>
              <a:t>Positivt outputgab kan således defineres som højkonjunktur og negativt outputgab som lavkonjunktur.</a:t>
            </a:r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sz="2400" dirty="0"/>
              <a:t>Denne fortolkning har især betydning for vurderingen af den økonomiske politik: I slutningen af en højkonjunktur kan der være et ret stort positivt outputgab. Selvom produktionen så falder, så kan der stadig være et (nu mindre) outputgab.</a:t>
            </a:r>
          </a:p>
        </p:txBody>
      </p:sp>
      <p:sp>
        <p:nvSpPr>
          <p:cNvPr id="7173" name="Pladsholder til diasnummer 4">
            <a:extLst>
              <a:ext uri="{FF2B5EF4-FFF2-40B4-BE49-F238E27FC236}">
                <a16:creationId xmlns:a16="http://schemas.microsoft.com/office/drawing/2014/main" id="{AD542915-7EFC-4698-8563-763A0FEC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570529-D2B7-45D4-A8CB-0D850C583DBC}" type="slidenum">
              <a:rPr lang="da-DK" altLang="da-DK" sz="10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a-DK" altLang="da-DK" sz="1000" dirty="0"/>
          </a:p>
        </p:txBody>
      </p:sp>
    </p:spTree>
    <p:extLst>
      <p:ext uri="{BB962C8B-B14F-4D97-AF65-F5344CB8AC3E}">
        <p14:creationId xmlns:p14="http://schemas.microsoft.com/office/powerpoint/2010/main" val="143484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>
            <a:extLst>
              <a:ext uri="{FF2B5EF4-FFF2-40B4-BE49-F238E27FC236}">
                <a16:creationId xmlns:a16="http://schemas.microsoft.com/office/drawing/2014/main" id="{A00EE78A-530A-4648-B16D-11C5A764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dirty="0">
                <a:solidFill>
                  <a:schemeClr val="tx1"/>
                </a:solidFill>
              </a:rPr>
              <a:t>Diskussion af konjunktur</a:t>
            </a:r>
          </a:p>
        </p:txBody>
      </p:sp>
      <p:sp>
        <p:nvSpPr>
          <p:cNvPr id="6147" name="Pladsholder til indhold 2">
            <a:extLst>
              <a:ext uri="{FF2B5EF4-FFF2-40B4-BE49-F238E27FC236}">
                <a16:creationId xmlns:a16="http://schemas.microsoft.com/office/drawing/2014/main" id="{B230FD60-587A-4B61-B5D7-1F17944A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marL="0" indent="0">
              <a:buFontTx/>
              <a:buNone/>
            </a:pPr>
            <a:endParaRPr lang="da-DK" altLang="da-DK" sz="1800" dirty="0"/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000" dirty="0"/>
              <a:t>Høj- og lavvækstperioder er ofte synonymt med høj- og lavkonjunkturperioder. </a:t>
            </a:r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000" dirty="0"/>
              <a:t>En konjunkturperiode bør defineres ud fra vækstrater kombineret med information om outputgabet</a:t>
            </a:r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endParaRPr lang="da-DK" altLang="da-DK" sz="2000" dirty="0"/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000" dirty="0"/>
              <a:t>2007 opfattes som et </a:t>
            </a:r>
            <a:r>
              <a:rPr lang="da-DK" altLang="da-DK" sz="2000" dirty="0" err="1"/>
              <a:t>højkonjunkturår</a:t>
            </a:r>
            <a:r>
              <a:rPr lang="da-DK" altLang="da-DK" sz="2000" dirty="0"/>
              <a:t>, selvom vækstraten kun er 0,9 pct. Det skyldes, at outputgabet var positivt og stort: 3,4 pct. Økonomien kunne ikke vokse hurtigere pga. ressourcemangel.</a:t>
            </a:r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000" dirty="0"/>
              <a:t>I 2014-2016 var væksten i gennemsnit 2,1 pct. p.a. Perioden er måske ikke en egentlig højkonjunktur, men snarere en neutral konjunktursituation, fordi outputgabet er negativt/svagt.</a:t>
            </a:r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endParaRPr lang="da-DK" altLang="da-DK" sz="2000" dirty="0"/>
          </a:p>
          <a:p>
            <a:pPr>
              <a:lnSpc>
                <a:spcPct val="90000"/>
              </a:lnSpc>
              <a:buClr>
                <a:srgbClr val="000090"/>
              </a:buClr>
              <a:defRPr/>
            </a:pPr>
            <a:r>
              <a:rPr lang="da-DK" altLang="da-DK" sz="2000" dirty="0"/>
              <a:t>Alternativt kan konjunktur defineres ud fra outputgabet: Ligger produktionen over eller under kapacitetsgrænsen. Benyttes i Økonomiske principper.</a:t>
            </a:r>
          </a:p>
          <a:p>
            <a:pPr marL="0" indent="0">
              <a:buFontTx/>
              <a:buNone/>
            </a:pPr>
            <a:endParaRPr lang="da-DK" altLang="da-DK" sz="1800" dirty="0">
              <a:solidFill>
                <a:srgbClr val="0000FF"/>
              </a:solidFill>
            </a:endParaRPr>
          </a:p>
          <a:p>
            <a:pPr marL="0" indent="0">
              <a:buFontTx/>
              <a:buNone/>
            </a:pPr>
            <a:endParaRPr lang="da-DK" altLang="da-DK" sz="1800" dirty="0">
              <a:solidFill>
                <a:srgbClr val="0000FF"/>
              </a:solidFill>
            </a:endParaRPr>
          </a:p>
        </p:txBody>
      </p:sp>
      <p:sp>
        <p:nvSpPr>
          <p:cNvPr id="6149" name="Pladsholder til diasnummer 4">
            <a:extLst>
              <a:ext uri="{FF2B5EF4-FFF2-40B4-BE49-F238E27FC236}">
                <a16:creationId xmlns:a16="http://schemas.microsoft.com/office/drawing/2014/main" id="{BDBAA640-5A46-47F4-891E-198709DD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282C0-2557-462E-917D-53E8C27EC28A}" type="slidenum">
              <a:rPr lang="da-DK" altLang="da-DK" sz="10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a-DK" altLang="da-DK" sz="1000" dirty="0"/>
          </a:p>
        </p:txBody>
      </p:sp>
    </p:spTree>
    <p:extLst>
      <p:ext uri="{BB962C8B-B14F-4D97-AF65-F5344CB8AC3E}">
        <p14:creationId xmlns:p14="http://schemas.microsoft.com/office/powerpoint/2010/main" val="3645896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23380"/>
            <a:ext cx="8229600" cy="633412"/>
          </a:xfrm>
        </p:spPr>
        <p:txBody>
          <a:bodyPr/>
          <a:lstStyle/>
          <a:p>
            <a:pPr eaLnBrk="1" hangingPunct="1"/>
            <a:r>
              <a:rPr lang="da-DK" sz="3200" dirty="0"/>
              <a:t>Forklaringer på konjunktursvingninger: Acceleratormekanismen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92" y="1485578"/>
            <a:ext cx="8785225" cy="5327798"/>
          </a:xfrm>
        </p:spPr>
        <p:txBody>
          <a:bodyPr/>
          <a:lstStyle/>
          <a:p>
            <a:pPr eaLnBrk="1" hangingPunct="1">
              <a:buFontTx/>
              <a:buNone/>
              <a:tabLst>
                <a:tab pos="92075" algn="l"/>
              </a:tabLst>
            </a:pPr>
            <a:endParaRPr lang="da-DK" sz="2000" dirty="0"/>
          </a:p>
          <a:p>
            <a:pPr eaLnBrk="1" hangingPunct="1">
              <a:buFontTx/>
              <a:buNone/>
              <a:tabLst>
                <a:tab pos="92075" algn="l"/>
              </a:tabLst>
            </a:pPr>
            <a:r>
              <a:rPr lang="da-DK" sz="2000" dirty="0"/>
              <a:t>Sammenhæng mellem væksten i BNP og investeringerne.</a:t>
            </a:r>
          </a:p>
          <a:p>
            <a:pPr eaLnBrk="1" hangingPunct="1">
              <a:buFontTx/>
              <a:buNone/>
              <a:tabLst>
                <a:tab pos="92075" algn="l"/>
              </a:tabLst>
            </a:pPr>
            <a:endParaRPr lang="da-DK" sz="2000" dirty="0"/>
          </a:p>
          <a:p>
            <a:pPr eaLnBrk="1" hangingPunct="1">
              <a:buFontTx/>
              <a:buNone/>
              <a:tabLst>
                <a:tab pos="92075" algn="l"/>
              </a:tabLst>
            </a:pPr>
            <a:r>
              <a:rPr lang="da-DK" sz="2000" dirty="0"/>
              <a:t>Nettoinvesteringerne afhænger af forventet ændring i produktionsniveau. </a:t>
            </a:r>
          </a:p>
          <a:p>
            <a:pPr eaLnBrk="1" hangingPunct="1">
              <a:buFontTx/>
              <a:buNone/>
              <a:tabLst>
                <a:tab pos="92075" algn="l"/>
              </a:tabLst>
            </a:pPr>
            <a:endParaRPr lang="da-DK" sz="2000" dirty="0"/>
          </a:p>
          <a:p>
            <a:pPr eaLnBrk="1" hangingPunct="1">
              <a:buClr>
                <a:srgbClr val="000090"/>
              </a:buClr>
            </a:pPr>
            <a:r>
              <a:rPr lang="da-DK" sz="2000" dirty="0"/>
              <a:t>Forventes produktionsniveauet op og er den faktiske realkapital lavere end den ønskede real-kapital (=forventet produktionsniveau), vil der blive foretaget nettoinvesteringer i maskiner og bygninger for at nå op på det ønskede realkapitalsniveau.  </a:t>
            </a:r>
          </a:p>
          <a:p>
            <a:pPr eaLnBrk="1" hangingPunct="1">
              <a:buClr>
                <a:srgbClr val="000090"/>
              </a:buClr>
            </a:pPr>
            <a:endParaRPr lang="da-DK" sz="2000" dirty="0"/>
          </a:p>
          <a:p>
            <a:pPr eaLnBrk="1" hangingPunct="1">
              <a:buClr>
                <a:srgbClr val="000090"/>
              </a:buClr>
            </a:pPr>
            <a:r>
              <a:rPr lang="da-DK" sz="2000" dirty="0"/>
              <a:t>Forventes produktionsniveauet ned og er den faktiske realkapital højere end den ønskede (= forventet produktions-niveau) vil investeringer i maskiner og bygninger gå ned, indtil den ønskede realkapital er reduceret som følge af afskrivninger. 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3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06347"/>
            <a:ext cx="8229600" cy="706437"/>
          </a:xfrm>
        </p:spPr>
        <p:txBody>
          <a:bodyPr/>
          <a:lstStyle/>
          <a:p>
            <a:pPr eaLnBrk="1" hangingPunct="1"/>
            <a:r>
              <a:rPr lang="da-DK" sz="3600" dirty="0"/>
              <a:t>Multiplikatorvirkningen</a:t>
            </a:r>
            <a:r>
              <a:rPr lang="da-DK" sz="4000" dirty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068" y="1916493"/>
            <a:ext cx="8507412" cy="468086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da-DK" sz="2800" dirty="0"/>
              <a:t>Nationalregnskabets viser bl.a. 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hvorledes indkomsten i Danmark skabes som et resultat af en produktionsproces, ......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før den giver anledning til efterspørgsel efter varer og tjenester til konsum og investering.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Dette giver igen anledning til produktion, der skaber indkomst, som . . . . . . . . . . .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endParaRPr lang="da-DK" sz="2800" dirty="0"/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deraf den såkaldte multiplikatorvirkning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5881960"/>
            <a:ext cx="45720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70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144000" cy="53499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8" y="384870"/>
            <a:ext cx="8712968" cy="811882"/>
          </a:xfrm>
        </p:spPr>
        <p:txBody>
          <a:bodyPr/>
          <a:lstStyle/>
          <a:p>
            <a:r>
              <a:rPr lang="da-DK" sz="3600" dirty="0"/>
              <a:t>Flere modeller bruger sammenhængen</a:t>
            </a:r>
          </a:p>
        </p:txBody>
      </p:sp>
      <p:sp>
        <p:nvSpPr>
          <p:cNvPr id="5" name="Pladsholder til diasnummer 1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kstfelt 5"/>
          <p:cNvSpPr txBox="1"/>
          <p:nvPr/>
        </p:nvSpPr>
        <p:spPr>
          <a:xfrm>
            <a:off x="179512" y="105273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SMEC er vismændenes model</a:t>
            </a:r>
          </a:p>
        </p:txBody>
      </p:sp>
      <p:sp>
        <p:nvSpPr>
          <p:cNvPr id="3" name="Ellipse 2"/>
          <p:cNvSpPr/>
          <p:nvPr/>
        </p:nvSpPr>
        <p:spPr>
          <a:xfrm>
            <a:off x="1835698" y="4005064"/>
            <a:ext cx="2520280" cy="108012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4499992" y="2420888"/>
            <a:ext cx="1728192" cy="936104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7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50" y="240860"/>
            <a:ext cx="7158037" cy="1171921"/>
          </a:xfrm>
        </p:spPr>
        <p:txBody>
          <a:bodyPr/>
          <a:lstStyle/>
          <a:p>
            <a:r>
              <a:rPr lang="da-DK" sz="3200" dirty="0"/>
              <a:t>Dagens pensum: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384458" y="1916832"/>
            <a:ext cx="8242146" cy="4680520"/>
          </a:xfrm>
        </p:spPr>
        <p:txBody>
          <a:bodyPr/>
          <a:lstStyle/>
          <a:p>
            <a:pPr eaLnBrk="1" hangingPunct="1">
              <a:buClr>
                <a:srgbClr val="000090"/>
              </a:buClr>
            </a:pPr>
            <a:r>
              <a:rPr lang="da-DK" dirty="0"/>
              <a:t>Nationalregnskabet 2: Ligevægtsbetingelsen, BNP-svingninger og revisioner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Kig i Statistisk Tiårsoversigt (side 104-133) samt læs side 190-193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Nationalregnskabet, kap. 2 + 5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Danmarks økonomi, kap. 3.1-3.2</a:t>
            </a:r>
          </a:p>
          <a:p>
            <a:pPr marL="0" indent="0">
              <a:buClr>
                <a:srgbClr val="000090"/>
              </a:buClr>
              <a:buNone/>
            </a:pPr>
            <a:endParaRPr lang="da-DK" dirty="0"/>
          </a:p>
          <a:p>
            <a:pPr>
              <a:buClr>
                <a:srgbClr val="000090"/>
              </a:buClr>
            </a:pPr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7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92697"/>
            <a:ext cx="8229600" cy="648072"/>
          </a:xfrm>
        </p:spPr>
        <p:txBody>
          <a:bodyPr/>
          <a:lstStyle/>
          <a:p>
            <a:pPr eaLnBrk="1" hangingPunct="1"/>
            <a:r>
              <a:rPr lang="da-DK" sz="3600" dirty="0"/>
              <a:t>Multiplikator-acceleratormekanismen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84784"/>
            <a:ext cx="5112692" cy="5373216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a-DK" sz="2000" dirty="0"/>
              <a:t>Efterspørgslen stiger (vi ved ikke hvorfor – måske udenlandsk høj konjunktur) og skaber forventning om højere afsætning, hvorfor produktionen må sættes i vejret.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008000"/>
              </a:buClr>
              <a:buFontTx/>
              <a:buAutoNum type="arabicPeriod"/>
            </a:pPr>
            <a:r>
              <a:rPr lang="da-DK" sz="2000" dirty="0"/>
              <a:t>Nettoinvesteringer går i vejret fordi ønsket realkapital &gt; faktisk realkapital. Dermed stiger produktionen, beskæftigelsen stiger, indtægterne stiger og dermed forbruget stiger osv.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a-DK" sz="2000" dirty="0"/>
              <a:t>Forskel mellem ønsket realkapital og faktisk realkapital bliver mindre, men ønsket realkapital &gt; faktisk realkapital. 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da-DK" sz="2000" dirty="0"/>
              <a:t>Dermed mindre behov for netto-investeringer (stadig positiv vækstrate). Færre nettoinvesteringer end i pkt. 2 betyder mindre vækst i produktionen, mindre beskæftigelses stigning, og mindre indtægtsstigning og dermed mindre forbrugsstigning.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5580438" y="1766590"/>
            <a:ext cx="2447925" cy="2305050"/>
          </a:xfrm>
          <a:prstGeom prst="ellipse">
            <a:avLst/>
          </a:prstGeom>
          <a:noFill/>
          <a:ln w="50800" cap="rnd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651876" y="4071640"/>
            <a:ext cx="2447925" cy="2305050"/>
          </a:xfrm>
          <a:prstGeom prst="ellipse">
            <a:avLst/>
          </a:prstGeom>
          <a:solidFill>
            <a:srgbClr val="008000">
              <a:alpha val="4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 flipV="1">
            <a:off x="5434384" y="3206452"/>
            <a:ext cx="290513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V="1">
            <a:off x="5580438" y="1838029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7883900" y="1911052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>
            <a:off x="7883897" y="335091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5435972" y="4503440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5651872" y="587186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 flipV="1">
            <a:off x="7739434" y="579884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7883897" y="4287548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291513" y="3566815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1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220076" y="435898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5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436100" y="1694136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2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8028363" y="1695153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3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8171238" y="3566815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4</a:t>
            </a:r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35972" y="6230640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6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8099801" y="6087765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7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8244259" y="4287540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8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B040-210D-465A-A12F-EB035F61D68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7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498" y="620689"/>
            <a:ext cx="8712968" cy="720080"/>
          </a:xfrm>
        </p:spPr>
        <p:txBody>
          <a:bodyPr/>
          <a:lstStyle/>
          <a:p>
            <a:pPr eaLnBrk="1" hangingPunct="1"/>
            <a:r>
              <a:rPr lang="da-DK" sz="3600" dirty="0"/>
              <a:t>Multiplikator-acceleratormekanismen (2)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516" y="1412254"/>
            <a:ext cx="5184775" cy="5545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rgbClr val="008000"/>
              </a:buClr>
              <a:buFontTx/>
              <a:buAutoNum type="arabicPeriod" startAt="5"/>
            </a:pPr>
            <a:r>
              <a:rPr lang="da-DK" sz="2000" dirty="0"/>
              <a:t>Væksttempo i stå. Ønsket kapital-apparat &gt;=Faktisk kapitalapparat.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008000"/>
              </a:buClr>
              <a:buFontTx/>
              <a:buAutoNum type="arabicPeriod" startAt="5"/>
            </a:pPr>
            <a:r>
              <a:rPr lang="da-DK" sz="2000" dirty="0"/>
              <a:t>Dermed ingen nettoinvesteringer. Endnu mindre produktion, beskæftigelsesfald, indtægtsnedgang og forbrugsnedgang. Forventning om lavere produktion og dermed ønsket realkapital.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008000"/>
              </a:buClr>
              <a:buFontTx/>
              <a:buAutoNum type="arabicPeriod" startAt="5"/>
            </a:pPr>
            <a:r>
              <a:rPr lang="da-DK" sz="2000" dirty="0"/>
              <a:t>Faktisk kapitalapparat &gt; ønsket kapital- apparat, men afskrivninger (forbrug af fast realkapital) mindsker afstand mellem ønsket kapitalapparat og faktisk kapitalapparat.</a:t>
            </a:r>
          </a:p>
          <a:p>
            <a:pPr marL="609600" indent="-609600" eaLnBrk="1" hangingPunct="1">
              <a:lnSpc>
                <a:spcPct val="80000"/>
              </a:lnSpc>
              <a:buClr>
                <a:srgbClr val="008000"/>
              </a:buClr>
              <a:buFontTx/>
              <a:buAutoNum type="arabicPeriod" startAt="5"/>
            </a:pPr>
            <a:r>
              <a:rPr lang="da-DK" sz="2000" dirty="0"/>
              <a:t>Forbrug af fast realkapital afskrivninger) har gjort at faktisk realkapital (igen) &lt; ønsket real-kapital, hvorfor efterspørgsel efter nettoinvesteringer begynder og dermed flere investeringer end i pkt. 6 og dermed stigende produktion, stigende indtægt osv. til pkt. 1.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endParaRPr lang="da-DK" sz="1800" dirty="0"/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5580438" y="1766590"/>
            <a:ext cx="2447925" cy="2305050"/>
          </a:xfrm>
          <a:prstGeom prst="ellipse">
            <a:avLst/>
          </a:prstGeom>
          <a:solidFill>
            <a:srgbClr val="008000">
              <a:alpha val="45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5651876" y="4071640"/>
            <a:ext cx="2447925" cy="2305050"/>
          </a:xfrm>
          <a:prstGeom prst="ellips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da-DK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H="1" flipV="1">
            <a:off x="5580438" y="3279481"/>
            <a:ext cx="1444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5580438" y="1838029"/>
            <a:ext cx="3603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7883900" y="1911052"/>
            <a:ext cx="28733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H="1">
            <a:off x="7883897" y="335091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>
            <a:off x="5435972" y="4503440"/>
            <a:ext cx="2873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651872" y="5871865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7739434" y="5798848"/>
            <a:ext cx="5048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7883897" y="4287548"/>
            <a:ext cx="360362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da-DK"/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291513" y="3566815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1</a:t>
            </a:r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5220076" y="4358985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5</a:t>
            </a:r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5364090" y="1556792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2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8244412" y="1700811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 dirty="0"/>
              <a:t>3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8171238" y="3566815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4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435972" y="6230640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6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8099801" y="6087765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7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8244259" y="4287540"/>
            <a:ext cx="288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a-DK"/>
              <a:t>8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3B040-210D-465A-A12F-EB035F61D68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89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7" y="549283"/>
            <a:ext cx="7989887" cy="5688013"/>
          </a:xfrm>
        </p:spPr>
        <p:txBody>
          <a:bodyPr/>
          <a:lstStyle/>
          <a:p>
            <a:pPr eaLnBrk="1" hangingPunct="1"/>
            <a:br>
              <a:rPr lang="da-DK" sz="4000" dirty="0"/>
            </a:br>
            <a:endParaRPr lang="da-DK" sz="36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556" y="1443038"/>
            <a:ext cx="7910264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a-DK"/>
              <a:t> Nationalregnskab 2: </a:t>
            </a:r>
            <a:r>
              <a:rPr lang="da-DK" dirty="0"/>
              <a:t>Revisioner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294967295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algn="r"/>
            <a:fld id="{C38B79A5-5822-419D-B78B-290F8A448EB3}" type="slidenum">
              <a:rPr lang="en-US" sz="1400" smtClean="0"/>
              <a:pPr algn="r"/>
              <a:t>32</a:t>
            </a:fld>
            <a:endParaRPr lang="en-US" sz="1400" dirty="0"/>
          </a:p>
        </p:txBody>
      </p:sp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456384"/>
            <a:ext cx="7720004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03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62" y="96839"/>
            <a:ext cx="7158037" cy="1315938"/>
          </a:xfrm>
        </p:spPr>
        <p:txBody>
          <a:bodyPr/>
          <a:lstStyle/>
          <a:p>
            <a:r>
              <a:rPr lang="da-DK" sz="3200" dirty="0"/>
              <a:t>Revisioner af nationalregnskabet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62" y="1981200"/>
            <a:ext cx="7661275" cy="4114800"/>
          </a:xfrm>
        </p:spPr>
        <p:txBody>
          <a:bodyPr/>
          <a:lstStyle/>
          <a:p>
            <a:r>
              <a:rPr lang="da-DK" sz="2800" dirty="0"/>
              <a:t>Løbende – rutinemæssige – revisioner af de første foreløbige opgørelser (opførelse).</a:t>
            </a:r>
            <a:endParaRPr lang="da-DK" sz="2000" dirty="0"/>
          </a:p>
          <a:p>
            <a:pPr marL="914400" lvl="1" indent="-457200">
              <a:lnSpc>
                <a:spcPct val="80000"/>
              </a:lnSpc>
            </a:pPr>
            <a:r>
              <a:rPr lang="da-DK" sz="2000" dirty="0"/>
              <a:t>Stjerne-markerede 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“Endelige” nationalregnskaber 3 år efter årets udgang (færdiggørelse).</a:t>
            </a:r>
          </a:p>
          <a:p>
            <a:endParaRPr lang="da-DK" sz="2800" dirty="0"/>
          </a:p>
          <a:p>
            <a:r>
              <a:rPr lang="da-DK" sz="2800" dirty="0"/>
              <a:t>Med 5 til 10 års mellemrum foretages mere gennemgribende revisioner af national- regnskabets </a:t>
            </a:r>
            <a:r>
              <a:rPr lang="da-DK" sz="2800" dirty="0" err="1"/>
              <a:t>tidsserier</a:t>
            </a:r>
            <a:r>
              <a:rPr lang="da-DK" sz="2800" dirty="0"/>
              <a:t> (ombygning).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705600" y="6284168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4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4" y="96839"/>
            <a:ext cx="7158037" cy="1315938"/>
          </a:xfrm>
        </p:spPr>
        <p:txBody>
          <a:bodyPr/>
          <a:lstStyle/>
          <a:p>
            <a:r>
              <a:rPr lang="da-DK" sz="3200" dirty="0"/>
              <a:t>Revisioner af nationalregnskabet 2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6" y="1700808"/>
            <a:ext cx="8784976" cy="4824536"/>
          </a:xfrm>
        </p:spPr>
        <p:txBody>
          <a:bodyPr/>
          <a:lstStyle/>
          <a:p>
            <a:pPr>
              <a:buFontTx/>
              <a:buNone/>
            </a:pPr>
            <a:r>
              <a:rPr lang="da-DK" sz="2400" dirty="0"/>
              <a:t>Baggrunden for større revisioner er typisk:</a:t>
            </a:r>
          </a:p>
          <a:p>
            <a:endParaRPr lang="da-DK" sz="2400" dirty="0"/>
          </a:p>
          <a:p>
            <a:r>
              <a:rPr lang="da-DK" sz="2400" dirty="0"/>
              <a:t>Ændrede definitioner f.eks. NPISH (2014)</a:t>
            </a:r>
          </a:p>
          <a:p>
            <a:endParaRPr lang="da-DK" sz="2400" dirty="0"/>
          </a:p>
          <a:p>
            <a:r>
              <a:rPr lang="da-DK" sz="2400" dirty="0"/>
              <a:t>Indførelse af nye nomenklaturer fx illegale aktiviteter (2014), som løfter niveauet af BNP, men </a:t>
            </a:r>
            <a:r>
              <a:rPr lang="da-DK" sz="2400"/>
              <a:t>ikke udviklingen i BNP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Skift af basisår for fastprisberegninger til 2010 (2014)  </a:t>
            </a:r>
          </a:p>
          <a:p>
            <a:endParaRPr lang="da-DK" sz="2400" dirty="0"/>
          </a:p>
          <a:p>
            <a:r>
              <a:rPr lang="da-DK" sz="2400" dirty="0"/>
              <a:t>Ændringer i kildegrundlaget/data.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705600" y="6165304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27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4" y="96839"/>
            <a:ext cx="7158037" cy="1315938"/>
          </a:xfrm>
        </p:spPr>
        <p:txBody>
          <a:bodyPr/>
          <a:lstStyle/>
          <a:p>
            <a:r>
              <a:rPr lang="da-DK" sz="3200" dirty="0"/>
              <a:t>Revisioner af nationalregnskabet 3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6" y="1412776"/>
            <a:ext cx="8784976" cy="3384376"/>
          </a:xfrm>
        </p:spPr>
        <p:txBody>
          <a:bodyPr/>
          <a:lstStyle/>
          <a:p>
            <a:pPr>
              <a:buFontTx/>
              <a:buNone/>
            </a:pPr>
            <a:r>
              <a:rPr lang="da-DK" sz="2400" dirty="0"/>
              <a:t>Baggrunden for større revisioner er typisk:</a:t>
            </a:r>
          </a:p>
          <a:p>
            <a:r>
              <a:rPr lang="da-DK" sz="2400" dirty="0"/>
              <a:t>Ændrede definitioner f.eks. ATP (2005)</a:t>
            </a:r>
          </a:p>
          <a:p>
            <a:r>
              <a:rPr lang="da-DK" sz="2400" dirty="0"/>
              <a:t>Indførelse af nye nomenklaturer</a:t>
            </a:r>
          </a:p>
          <a:p>
            <a:r>
              <a:rPr lang="da-DK" sz="2400" dirty="0"/>
              <a:t>Skift af basisår for fastprisberegninger (2005)  </a:t>
            </a:r>
          </a:p>
          <a:p>
            <a:r>
              <a:rPr lang="da-DK" sz="2400" dirty="0"/>
              <a:t>Ændringer i kildegrundlaget/data f.eks. Udenrigshandel med tjenester i 2005) – øgede eksport og import med 35 </a:t>
            </a:r>
            <a:r>
              <a:rPr lang="da-DK" sz="2400" dirty="0" err="1"/>
              <a:t>mia.kr</a:t>
            </a:r>
            <a:r>
              <a:rPr lang="da-DK" sz="2400" dirty="0"/>
              <a:t>.</a:t>
            </a:r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3933056"/>
            <a:ext cx="8318127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7131496" y="6165304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62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4" y="96839"/>
            <a:ext cx="8352927" cy="1315938"/>
          </a:xfrm>
        </p:spPr>
        <p:txBody>
          <a:bodyPr/>
          <a:lstStyle/>
          <a:p>
            <a:r>
              <a:rPr lang="da-DK" sz="3200" dirty="0"/>
              <a:t>Nye nationalregnskabstal november 2016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28800"/>
            <a:ext cx="77089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1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1" y="96839"/>
            <a:ext cx="7478340" cy="1315938"/>
          </a:xfrm>
        </p:spPr>
        <p:txBody>
          <a:bodyPr/>
          <a:lstStyle/>
          <a:p>
            <a:r>
              <a:rPr lang="da-DK" dirty="0"/>
              <a:t>Eksempler på større ændringer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99596" y="1556792"/>
            <a:ext cx="7661275" cy="3312368"/>
          </a:xfrm>
        </p:spPr>
        <p:txBody>
          <a:bodyPr/>
          <a:lstStyle/>
          <a:p>
            <a:pPr>
              <a:buClr>
                <a:srgbClr val="000090"/>
              </a:buClr>
            </a:pPr>
            <a:r>
              <a:rPr lang="da-DK" sz="2800" dirty="0"/>
              <a:t>Stigning i import og eksport</a:t>
            </a:r>
          </a:p>
          <a:p>
            <a:pPr>
              <a:buClr>
                <a:srgbClr val="000090"/>
              </a:buClr>
            </a:pPr>
            <a:r>
              <a:rPr lang="da-DK" sz="2800" dirty="0"/>
              <a:t>Stigende offentligt forbrug, fx sygehustjenester</a:t>
            </a:r>
          </a:p>
          <a:p>
            <a:pPr>
              <a:buClr>
                <a:srgbClr val="000090"/>
              </a:buClr>
            </a:pPr>
            <a:r>
              <a:rPr lang="da-DK" sz="2800" dirty="0"/>
              <a:t>Fremgang i bruttoinvesteringerne. </a:t>
            </a:r>
          </a:p>
          <a:p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4" y="4015060"/>
            <a:ext cx="7670800" cy="2654300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4" y="3556372"/>
            <a:ext cx="7493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71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4" y="96839"/>
            <a:ext cx="7158037" cy="1315938"/>
          </a:xfrm>
        </p:spPr>
        <p:txBody>
          <a:bodyPr/>
          <a:lstStyle/>
          <a:p>
            <a:r>
              <a:rPr lang="da-DK" sz="3200" dirty="0"/>
              <a:t>Prognoser og usikkerhed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1" y="1714488"/>
            <a:ext cx="8324880" cy="4381512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da-DK" sz="2400" dirty="0"/>
              <a:t>Nationalregnskabstallene har udover de definitoriske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da-DK" sz="2400" dirty="0"/>
              <a:t>problemstillinger (jævnfør kritik) også - som alle andre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da-DK" sz="2400" dirty="0"/>
              <a:t>former for økonomisk statistik - problemer med statistisk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da-DK" sz="2400" dirty="0"/>
              <a:t>usikkerhed: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da-DK" sz="24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da-DK" sz="2400" dirty="0"/>
              <a:t>Som følge af det meget store antal primære kilder. 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endParaRPr lang="da-DK" sz="2400" dirty="0"/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da-DK" sz="2400" dirty="0"/>
              <a:t>Som følge af at der benyttes skøn og antagelser.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>
          <a:xfrm>
            <a:off x="6705600" y="6093296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65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2900" dirty="0" err="1"/>
              <a:t>IPR’s</a:t>
            </a:r>
            <a:r>
              <a:rPr lang="da-DK" sz="2900" dirty="0"/>
              <a:t>: Irland 2015 eksempel på ny verden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Irsk BNP voksede med 26.3% i faste priser i 2015 (i løbende priser steg BNP 32.4 % og NNI 6.4 %)</a:t>
            </a:r>
          </a:p>
          <a:p>
            <a:r>
              <a:rPr lang="da-DK" dirty="0"/>
              <a:t>En/få meget stor(e) virksomhed(er) involveret -&gt; omfattet af statistisk </a:t>
            </a:r>
            <a:r>
              <a:rPr lang="da-DK" dirty="0" err="1"/>
              <a:t>konfidentialitet</a:t>
            </a:r>
            <a:r>
              <a:rPr lang="da-DK" dirty="0"/>
              <a:t>, i.e. vi ved ikke helt, hvad der skete</a:t>
            </a:r>
          </a:p>
          <a:p>
            <a:r>
              <a:rPr lang="da-DK" dirty="0"/>
              <a:t>Relateret til </a:t>
            </a:r>
            <a:r>
              <a:rPr lang="da-DK" dirty="0" err="1"/>
              <a:t>reallokering</a:t>
            </a:r>
            <a:r>
              <a:rPr lang="da-DK" dirty="0"/>
              <a:t> af IP rettigheder til Irland og disses afkast i produktion (i og udenfor Irland)</a:t>
            </a:r>
          </a:p>
          <a:p>
            <a:pPr lvl="1"/>
            <a:r>
              <a:rPr lang="da-DK" dirty="0"/>
              <a:t>Irsk </a:t>
            </a:r>
            <a:r>
              <a:rPr lang="da-DK" dirty="0" err="1"/>
              <a:t>kapitalstock</a:t>
            </a:r>
            <a:r>
              <a:rPr lang="da-DK" dirty="0"/>
              <a:t> op med ca. 40 %</a:t>
            </a:r>
          </a:p>
          <a:p>
            <a:pPr lvl="1"/>
            <a:r>
              <a:rPr lang="da-DK" dirty="0"/>
              <a:t>Irske virksomheder ejet fra udlandet og IP indtjening derfor anledning til negativ kapitalindkomst med det resultat at indkomstmål, specielt efter afskrivninger (NNI), var mere stabile 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>
          <a:xfrm>
            <a:off x="8691562" y="6514165"/>
            <a:ext cx="416942" cy="27053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a-DK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Lucida Sans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C73271-F603-4B8B-BC48-CACE9C399C01}" type="slidenum">
              <a:rPr lang="da-DK" smtClean="0"/>
              <a:pPr/>
              <a:t>39</a:t>
            </a:fld>
            <a:endParaRPr lang="da-DK" dirty="0"/>
          </a:p>
        </p:txBody>
      </p:sp>
      <p:sp>
        <p:nvSpPr>
          <p:cNvPr id="5" name="Pladsholder til diasnummer 2">
            <a:extLst>
              <a:ext uri="{FF2B5EF4-FFF2-40B4-BE49-F238E27FC236}">
                <a16:creationId xmlns:a16="http://schemas.microsoft.com/office/drawing/2014/main" id="{D5B7CAE9-5A19-412C-B25A-8AB137AA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42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-27384"/>
            <a:ext cx="7158037" cy="1412875"/>
          </a:xfrm>
        </p:spPr>
        <p:txBody>
          <a:bodyPr/>
          <a:lstStyle/>
          <a:p>
            <a:r>
              <a:rPr lang="da-DK" sz="3200" dirty="0"/>
              <a:t>Udvalgte dele fra formålsbeskrivelsen 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700808"/>
            <a:ext cx="8071052" cy="4114800"/>
          </a:xfrm>
        </p:spPr>
        <p:txBody>
          <a:bodyPr/>
          <a:lstStyle/>
          <a:p>
            <a:pPr marL="0" lvl="0" indent="0">
              <a:buClr>
                <a:srgbClr val="000090"/>
              </a:buClr>
              <a:buNone/>
            </a:pPr>
            <a:r>
              <a:rPr lang="da-DK" sz="2800" dirty="0"/>
              <a:t>Viden:</a:t>
            </a:r>
          </a:p>
          <a:p>
            <a:pPr lvl="0">
              <a:buClr>
                <a:srgbClr val="000090"/>
              </a:buClr>
            </a:pPr>
            <a:r>
              <a:rPr lang="da-DK" sz="2400" dirty="0"/>
              <a:t>Nationalregnskabets forsyningsbalance</a:t>
            </a:r>
          </a:p>
          <a:p>
            <a:pPr marL="0" lvl="0" indent="0">
              <a:buClr>
                <a:srgbClr val="000090"/>
              </a:buClr>
              <a:buNone/>
            </a:pPr>
            <a:endParaRPr lang="da-DK" sz="2800" dirty="0"/>
          </a:p>
          <a:p>
            <a:pPr marL="0" lvl="0" indent="0">
              <a:buClr>
                <a:srgbClr val="000090"/>
              </a:buClr>
              <a:buNone/>
            </a:pPr>
            <a:r>
              <a:rPr lang="da-DK" sz="2800" dirty="0"/>
              <a:t>Færdigheder:</a:t>
            </a:r>
          </a:p>
          <a:p>
            <a:pPr>
              <a:buClr>
                <a:srgbClr val="000090"/>
              </a:buClr>
            </a:pPr>
            <a:r>
              <a:rPr lang="da-DK" sz="2400" dirty="0"/>
              <a:t>Udvælge relevante dele af de gennemgåede emner, begreber, identiteter samt beskrive forskelle mellem disse inden for de gennemgåede emner i nationalregnskabet, når udviklingen skal beskrives</a:t>
            </a:r>
            <a:r>
              <a:rPr lang="da-DK" sz="2400"/>
              <a:t>. 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87401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96839"/>
            <a:ext cx="7158037" cy="1315938"/>
          </a:xfrm>
        </p:spPr>
        <p:txBody>
          <a:bodyPr/>
          <a:lstStyle/>
          <a:p>
            <a:r>
              <a:rPr lang="da-DK" sz="3600" dirty="0"/>
              <a:t>Udvikling i dansk kvartalsvist BNP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4"/>
          </p:nvPr>
        </p:nvSpPr>
        <p:spPr>
          <a:xfrm>
            <a:off x="8691562" y="6514165"/>
            <a:ext cx="416942" cy="27053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a-DK"/>
            </a:defPPr>
            <a:lvl1pPr marL="0" algn="ctr" defTabSz="914400" rtl="0" eaLnBrk="1" latinLnBrk="0" hangingPunct="1">
              <a:defRPr sz="800" kern="1200">
                <a:solidFill>
                  <a:schemeClr val="bg1"/>
                </a:solidFill>
                <a:latin typeface="Lucida Sans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C73271-F603-4B8B-BC48-CACE9C399C01}" type="slidenum">
              <a:rPr lang="da-DK" smtClean="0"/>
              <a:pPr/>
              <a:t>40</a:t>
            </a:fld>
            <a:endParaRPr lang="da-DK" dirty="0"/>
          </a:p>
        </p:txBody>
      </p:sp>
      <p:pic>
        <p:nvPicPr>
          <p:cNvPr id="1026" name="Billed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33" y="1684362"/>
            <a:ext cx="72009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ladsholder til diasnummer 2">
            <a:extLst>
              <a:ext uri="{FF2B5EF4-FFF2-40B4-BE49-F238E27FC236}">
                <a16:creationId xmlns:a16="http://schemas.microsoft.com/office/drawing/2014/main" id="{AE47DA8B-BAD0-4213-A843-9463FF81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/>
          <a:p>
            <a:fld id="{C38B79A5-5822-419D-B78B-290F8A448EB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925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67549" y="240858"/>
            <a:ext cx="7158037" cy="1171921"/>
          </a:xfrm>
        </p:spPr>
        <p:txBody>
          <a:bodyPr/>
          <a:lstStyle/>
          <a:p>
            <a:r>
              <a:rPr lang="da-DK" sz="3200" dirty="0"/>
              <a:t>Næste gang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384458" y="1916832"/>
            <a:ext cx="8242146" cy="4680520"/>
          </a:xfrm>
        </p:spPr>
        <p:txBody>
          <a:bodyPr/>
          <a:lstStyle/>
          <a:p>
            <a:pPr eaLnBrk="1" hangingPunct="1">
              <a:buClr>
                <a:srgbClr val="000090"/>
              </a:buClr>
            </a:pPr>
            <a:r>
              <a:rPr lang="da-DK" dirty="0"/>
              <a:t>Nationalregnskabet 3: Indenlandske del af forsyningsbalancen 1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Kig i Statistisk Tiårsoversigt (</a:t>
            </a:r>
            <a:r>
              <a:rPr lang="da-DK"/>
              <a:t>side 105,127,130-131)</a:t>
            </a:r>
            <a:endParaRPr lang="da-DK" dirty="0"/>
          </a:p>
          <a:p>
            <a:pPr lvl="1">
              <a:buClr>
                <a:srgbClr val="000090"/>
              </a:buClr>
            </a:pPr>
            <a:r>
              <a:rPr lang="da-DK" dirty="0"/>
              <a:t>Nationalregnskabet, kap. 5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Danmarks økonomi, kap. 3 og 6</a:t>
            </a:r>
          </a:p>
          <a:p>
            <a:pPr lvl="1">
              <a:buClr>
                <a:srgbClr val="000090"/>
              </a:buClr>
            </a:pPr>
            <a:r>
              <a:rPr lang="da-DK" dirty="0"/>
              <a:t>Læs noter</a:t>
            </a:r>
          </a:p>
          <a:p>
            <a:pPr>
              <a:buClr>
                <a:srgbClr val="000090"/>
              </a:buClr>
            </a:pPr>
            <a:endParaRPr lang="da-DK" dirty="0"/>
          </a:p>
          <a:p>
            <a:pPr>
              <a:buClr>
                <a:srgbClr val="000090"/>
              </a:buClr>
            </a:pPr>
            <a:endParaRPr lang="da-DK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17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0188" y="908720"/>
            <a:ext cx="7847013" cy="3243262"/>
          </a:xfrm>
        </p:spPr>
        <p:txBody>
          <a:bodyPr/>
          <a:lstStyle/>
          <a:p>
            <a:r>
              <a:rPr lang="da-DK" sz="3200" dirty="0"/>
              <a:t>OPS – </a:t>
            </a:r>
            <a:br>
              <a:rPr lang="da-DK" sz="3200" dirty="0"/>
            </a:br>
            <a:r>
              <a:rPr lang="da-DK" sz="3200" dirty="0"/>
              <a:t>Oplysninger til </a:t>
            </a:r>
            <a:r>
              <a:rPr lang="da-DK" sz="3200" dirty="0" err="1"/>
              <a:t>Polit</a:t>
            </a:r>
            <a:r>
              <a:rPr lang="da-DK" sz="3200" dirty="0"/>
              <a:t>-studiet om Samfundet</a:t>
            </a:r>
            <a:br>
              <a:rPr lang="da-DK" sz="3200" dirty="0"/>
            </a:br>
            <a:endParaRPr lang="da-DK" sz="3200" dirty="0"/>
          </a:p>
        </p:txBody>
      </p:sp>
      <p:pic>
        <p:nvPicPr>
          <p:cNvPr id="6" name="Pladsholder til indhold 3"/>
          <p:cNvPicPr>
            <a:picLocks noChangeAspect="1"/>
          </p:cNvPicPr>
          <p:nvPr/>
        </p:nvPicPr>
        <p:blipFill rotWithShape="1">
          <a:blip r:embed="rId2"/>
          <a:srcRect t="-6309" b="-2169"/>
          <a:stretch/>
        </p:blipFill>
        <p:spPr bwMode="auto">
          <a:xfrm>
            <a:off x="2195736" y="2852936"/>
            <a:ext cx="4464496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21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115616" y="3581400"/>
            <a:ext cx="5638800" cy="1905000"/>
          </a:xfrm>
        </p:spPr>
        <p:txBody>
          <a:bodyPr/>
          <a:lstStyle/>
          <a:p>
            <a:endParaRPr lang="da-DK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7B61144-F03F-4DFA-A05F-2C624CC1FA6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72816"/>
            <a:ext cx="7086600" cy="1600200"/>
          </a:xfrm>
        </p:spPr>
        <p:txBody>
          <a:bodyPr/>
          <a:lstStyle/>
          <a:p>
            <a:pPr lvl="0"/>
            <a:r>
              <a:rPr lang="da-DK" dirty="0"/>
              <a:t>Hovedpointer fra sidste gang</a:t>
            </a:r>
            <a:br>
              <a:rPr lang="da-DK" dirty="0"/>
            </a:br>
            <a:endParaRPr lang="da-DK" sz="4000" dirty="0"/>
          </a:p>
        </p:txBody>
      </p:sp>
    </p:spTree>
    <p:extLst>
      <p:ext uri="{BB962C8B-B14F-4D97-AF65-F5344CB8AC3E}">
        <p14:creationId xmlns:p14="http://schemas.microsoft.com/office/powerpoint/2010/main" val="25261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8" y="523756"/>
            <a:ext cx="7734101" cy="889025"/>
          </a:xfrm>
        </p:spPr>
        <p:txBody>
          <a:bodyPr/>
          <a:lstStyle/>
          <a:p>
            <a:pPr eaLnBrk="1" hangingPunct="1"/>
            <a:r>
              <a:rPr lang="da-DK" sz="3600" dirty="0"/>
              <a:t>Unikke nøgletal i nationalregnskabet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145" y="1700808"/>
            <a:ext cx="7661275" cy="4616152"/>
          </a:xfrm>
        </p:spPr>
        <p:txBody>
          <a:bodyPr/>
          <a:lstStyle/>
          <a:p>
            <a:pPr eaLnBrk="1" hangingPunct="1">
              <a:buClr>
                <a:srgbClr val="000090"/>
              </a:buClr>
            </a:pPr>
            <a:r>
              <a:rPr lang="da-DK" dirty="0"/>
              <a:t>Bruttonationalproduktet (BNP) = økonomisk vækst = Y</a:t>
            </a:r>
          </a:p>
          <a:p>
            <a:pPr eaLnBrk="1" hangingPunct="1">
              <a:buClr>
                <a:srgbClr val="000090"/>
              </a:buClr>
            </a:pPr>
            <a:r>
              <a:rPr lang="da-DK" dirty="0"/>
              <a:t>Husholdningernes forbrug = C</a:t>
            </a:r>
          </a:p>
          <a:p>
            <a:pPr eaLnBrk="1" hangingPunct="1">
              <a:buClr>
                <a:srgbClr val="000090"/>
              </a:buClr>
            </a:pPr>
            <a:r>
              <a:rPr lang="da-DK" dirty="0"/>
              <a:t>Offentligt forbrug (konsum) = G</a:t>
            </a:r>
          </a:p>
          <a:p>
            <a:pPr eaLnBrk="1" hangingPunct="1">
              <a:buClr>
                <a:srgbClr val="000090"/>
              </a:buClr>
            </a:pPr>
            <a:r>
              <a:rPr lang="da-DK" dirty="0"/>
              <a:t>Investeringer = I</a:t>
            </a:r>
          </a:p>
          <a:p>
            <a:pPr eaLnBrk="1" hangingPunct="1">
              <a:buClr>
                <a:srgbClr val="000090"/>
              </a:buClr>
            </a:pPr>
            <a:r>
              <a:rPr lang="da-DK" dirty="0"/>
              <a:t>Opsparing = S</a:t>
            </a:r>
          </a:p>
          <a:p>
            <a:pPr eaLnBrk="1" hangingPunct="1">
              <a:buClr>
                <a:srgbClr val="000090"/>
              </a:buClr>
            </a:pPr>
            <a:r>
              <a:rPr lang="da-DK" dirty="0"/>
              <a:t>og flere andre…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88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2" y="96839"/>
            <a:ext cx="7766372" cy="1315938"/>
          </a:xfrm>
        </p:spPr>
        <p:txBody>
          <a:bodyPr/>
          <a:lstStyle/>
          <a:p>
            <a:pPr eaLnBrk="1" hangingPunct="1"/>
            <a:r>
              <a:rPr lang="da-DK" sz="3600" dirty="0"/>
              <a:t> Hvad indgår i nationalregnskabet: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2816"/>
            <a:ext cx="8568952" cy="475252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Varer/tjenester produceret med markedsmæssige salg for øje indgår (objektiv værdiansættelse) 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Produktion i det geografiske Danmark </a:t>
            </a:r>
            <a:r>
              <a:rPr lang="da-DK" sz="2400" i="1" dirty="0"/>
              <a:t>samt varer produceret i udlandet, men ejet af danske virksomheder</a:t>
            </a:r>
            <a:r>
              <a:rPr lang="da-DK" sz="2400" dirty="0"/>
              <a:t>. Driller Danmarks Statistik. 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Offentlige tjenesteydelser = omkostningerne indgår = ikke-markedsmæssig produktion.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Værdi af husholdningernes produktion indgår fx landmændenes forbrug af egen produktion (skøn) og fx værdi af boligbenyttelse af ejerbolig = ikke-markedsmæssig produktion.</a:t>
            </a:r>
          </a:p>
          <a:p>
            <a:pPr>
              <a:lnSpc>
                <a:spcPct val="90000"/>
              </a:lnSpc>
              <a:buClr>
                <a:srgbClr val="000090"/>
              </a:buClr>
            </a:pPr>
            <a:r>
              <a:rPr lang="da-DK" sz="2400" dirty="0"/>
              <a:t>Sort arbejde og illegal aktivitet (indgår delvist pga. skøn over produktionen/omsætningen). </a:t>
            </a:r>
          </a:p>
          <a:p>
            <a:pPr eaLnBrk="1" hangingPunct="1">
              <a:lnSpc>
                <a:spcPct val="90000"/>
              </a:lnSpc>
            </a:pPr>
            <a:endParaRPr lang="da-DK" sz="2800" dirty="0"/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9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4" y="353159"/>
            <a:ext cx="7158037" cy="1214712"/>
          </a:xfrm>
        </p:spPr>
        <p:txBody>
          <a:bodyPr/>
          <a:lstStyle/>
          <a:p>
            <a:pPr eaLnBrk="1" hangingPunct="1"/>
            <a:r>
              <a:rPr lang="da-DK" sz="3323" dirty="0"/>
              <a:t>Eksempel år 2013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40883"/>
            <a:ext cx="8642350" cy="4177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a-DK" dirty="0"/>
              <a:t>Samlet produktion i Danmark:	 3.644,7 mia. kr.</a:t>
            </a:r>
          </a:p>
          <a:p>
            <a:pPr eaLnBrk="1" hangingPunct="1">
              <a:buFontTx/>
              <a:buNone/>
            </a:pPr>
            <a:endParaRPr lang="da-DK" dirty="0"/>
          </a:p>
          <a:p>
            <a:pPr eaLnBrk="1" hangingPunct="1">
              <a:buFontTx/>
              <a:buChar char="-"/>
            </a:pPr>
            <a:r>
              <a:rPr lang="da-DK" u="sng" dirty="0"/>
              <a:t>Forbrug i produktionen		 1.715,0 mia. kr.</a:t>
            </a:r>
          </a:p>
          <a:p>
            <a:pPr eaLnBrk="1" hangingPunct="1">
              <a:buFontTx/>
              <a:buNone/>
            </a:pPr>
            <a:endParaRPr lang="da-DK" dirty="0"/>
          </a:p>
          <a:p>
            <a:pPr eaLnBrk="1" hangingPunct="1">
              <a:buFontTx/>
              <a:buNone/>
            </a:pPr>
            <a:r>
              <a:rPr lang="da-DK" dirty="0"/>
              <a:t>= Bruttonationalprodukt (BNP) 1.929,7 mia. kr.</a:t>
            </a:r>
          </a:p>
          <a:p>
            <a:pPr eaLnBrk="1" hangingPunct="1">
              <a:buFontTx/>
              <a:buNone/>
            </a:pPr>
            <a:endParaRPr lang="da-DK" dirty="0"/>
          </a:p>
          <a:p>
            <a:pPr eaLnBrk="1" hangingPunct="1">
              <a:buFontTx/>
              <a:buNone/>
            </a:pPr>
            <a:r>
              <a:rPr lang="da-DK" dirty="0"/>
              <a:t>Kilde : ST s. 102 eller 104 (produktionskonto)</a:t>
            </a:r>
          </a:p>
        </p:txBody>
      </p:sp>
      <p:sp>
        <p:nvSpPr>
          <p:cNvPr id="4" name="Tekstboks 3"/>
          <p:cNvSpPr txBox="1"/>
          <p:nvPr/>
        </p:nvSpPr>
        <p:spPr>
          <a:xfrm>
            <a:off x="714348" y="2110145"/>
            <a:ext cx="5000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(i markedspriser = inkl. produktskatter m.v.)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6" y="1844402"/>
            <a:ext cx="8784976" cy="4608934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Tager ikke højde for tuskhandel – rammer ulande – mindre BNP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Sort økonomi kan indgå mere eller mindre afhængigt af lande og kultur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 err="1"/>
              <a:t>Statsliggørelsen</a:t>
            </a:r>
            <a:r>
              <a:rPr lang="da-DK" sz="2800" dirty="0"/>
              <a:t> af civilsamfundet øger BNP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Tager ikke højde for at vi bruger af verdens naturressourcer (forbrug i produktion for lavt)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Forurening øger BNP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Ulykker øger BNP</a:t>
            </a:r>
          </a:p>
          <a:p>
            <a:pPr eaLnBrk="1" hangingPunct="1">
              <a:lnSpc>
                <a:spcPct val="90000"/>
              </a:lnSpc>
              <a:buClr>
                <a:srgbClr val="000090"/>
              </a:buClr>
            </a:pPr>
            <a:r>
              <a:rPr lang="da-DK" sz="2800" dirty="0"/>
              <a:t>Dårlig velstandsmåler fx BNP pr. indbygger.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5496" y="188640"/>
            <a:ext cx="8568952" cy="1315938"/>
          </a:xfrm>
        </p:spPr>
        <p:txBody>
          <a:bodyPr/>
          <a:lstStyle/>
          <a:p>
            <a:r>
              <a:rPr lang="da-DK" sz="3600" dirty="0"/>
              <a:t>Kritik af nationalregnskabet (eksempler)</a:t>
            </a:r>
            <a:r>
              <a:rPr lang="da-DK" dirty="0"/>
              <a:t>:</a:t>
            </a:r>
          </a:p>
        </p:txBody>
      </p:sp>
      <p:sp>
        <p:nvSpPr>
          <p:cNvPr id="2" name="Pladsholder til dias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B79A5-5822-419D-B78B-290F8A448EB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8097"/>
      </p:ext>
    </p:extLst>
  </p:cSld>
  <p:clrMapOvr>
    <a:masterClrMapping/>
  </p:clrMapOvr>
</p:sld>
</file>

<file path=ppt/theme/theme1.xml><?xml version="1.0" encoding="utf-8"?>
<a:theme xmlns:a="http://schemas.openxmlformats.org/drawingml/2006/main" name="Akse">
  <a:themeElements>
    <a:clrScheme name="Aks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k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ks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ks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ks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ks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ks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ks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ks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ks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ontor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9179</TotalTime>
  <Words>2307</Words>
  <Application>Microsoft Office PowerPoint</Application>
  <PresentationFormat>Skærmshow (4:3)</PresentationFormat>
  <Paragraphs>337</Paragraphs>
  <Slides>42</Slides>
  <Notes>6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9" baseType="lpstr">
      <vt:lpstr>Arial</vt:lpstr>
      <vt:lpstr>Courier New</vt:lpstr>
      <vt:lpstr>Lucida Sans</vt:lpstr>
      <vt:lpstr>Times New Roman</vt:lpstr>
      <vt:lpstr>Verdana</vt:lpstr>
      <vt:lpstr>Wingdings</vt:lpstr>
      <vt:lpstr>Akse</vt:lpstr>
      <vt:lpstr>Samfundsbeskrivelse A</vt:lpstr>
      <vt:lpstr>Fagsporet – hvor er vi henne?</vt:lpstr>
      <vt:lpstr>Dagens pensum:</vt:lpstr>
      <vt:lpstr>Udvalgte dele fra formålsbeskrivelsen </vt:lpstr>
      <vt:lpstr>Hovedpointer fra sidste gang </vt:lpstr>
      <vt:lpstr>Unikke nøgletal i nationalregnskabet</vt:lpstr>
      <vt:lpstr> Hvad indgår i nationalregnskabet:</vt:lpstr>
      <vt:lpstr>Eksempel år 2013</vt:lpstr>
      <vt:lpstr>Kritik af nationalregnskabet (eksempler):</vt:lpstr>
      <vt:lpstr>Det økonomiske kredsløb</vt:lpstr>
      <vt:lpstr>Pengekredsløbet</vt:lpstr>
      <vt:lpstr>Udvidet pengekredsløb</vt:lpstr>
      <vt:lpstr>To prisbegreber i nationalregnskabet</vt:lpstr>
      <vt:lpstr>Alle transaktioner kan opdeles i:</vt:lpstr>
      <vt:lpstr>Værdi som kun reale aktiviteter kan måles i : Årets priser</vt:lpstr>
      <vt:lpstr>”Økonomisk vækst” opgjort i årets priser </vt:lpstr>
      <vt:lpstr>Værdier som kun reale aktiviteter kan opdeles i: Faste priser (p.t. 2010-priser)</vt:lpstr>
      <vt:lpstr>Nationalregnskab 2</vt:lpstr>
      <vt:lpstr>Ligevægtsbetingelsen</vt:lpstr>
      <vt:lpstr>Ligevægtsbetingelsen 2</vt:lpstr>
      <vt:lpstr>Ligevægtsbetingelsen 3 </vt:lpstr>
      <vt:lpstr>Nationalregnskab 2:  BNP-svingninger  (Acceleratormekanismen og multiplikatormekanismen)</vt:lpstr>
      <vt:lpstr>Beskrivelser af konjunktursvingninger ved brug af vækstrater (ændringer) (forskel mellem høj- og lavkonjunktur er ikke klart defineret ca. 1,5-2 pct.)</vt:lpstr>
      <vt:lpstr>PowerPoint-præsentation</vt:lpstr>
      <vt:lpstr>Lidt mere om Outputgab</vt:lpstr>
      <vt:lpstr>Diskussion af konjunktur</vt:lpstr>
      <vt:lpstr>Forklaringer på konjunktursvingninger: Acceleratormekanismen</vt:lpstr>
      <vt:lpstr>Multiplikatorvirkningen </vt:lpstr>
      <vt:lpstr>Flere modeller bruger sammenhængen</vt:lpstr>
      <vt:lpstr>Multiplikator-acceleratormekanismen</vt:lpstr>
      <vt:lpstr>Multiplikator-acceleratormekanismen (2)</vt:lpstr>
      <vt:lpstr> </vt:lpstr>
      <vt:lpstr>Revisioner af nationalregnskabet</vt:lpstr>
      <vt:lpstr>Revisioner af nationalregnskabet 2</vt:lpstr>
      <vt:lpstr>Revisioner af nationalregnskabet 3</vt:lpstr>
      <vt:lpstr>Nye nationalregnskabstal november 2016</vt:lpstr>
      <vt:lpstr>Eksempler på større ændringer </vt:lpstr>
      <vt:lpstr>Prognoser og usikkerhed</vt:lpstr>
      <vt:lpstr>IPR’s: Irland 2015 eksempel på ny verden</vt:lpstr>
      <vt:lpstr>Udvikling i dansk kvartalsvist BNP</vt:lpstr>
      <vt:lpstr>Næste gang</vt:lpstr>
      <vt:lpstr>OPS –  Oplysninger til Polit-studiet om Samfundet </vt:lpstr>
    </vt:vector>
  </TitlesOfParts>
  <Company>Københavns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EF-domstolens fremtidige betydning for regulering af arbejdsmarkedet</dc:title>
  <dc:creator>install</dc:creator>
  <cp:lastModifiedBy>Hjarn Borberg</cp:lastModifiedBy>
  <cp:revision>422</cp:revision>
  <cp:lastPrinted>2020-09-01T09:42:22Z</cp:lastPrinted>
  <dcterms:created xsi:type="dcterms:W3CDTF">2005-07-15T14:18:59Z</dcterms:created>
  <dcterms:modified xsi:type="dcterms:W3CDTF">2020-09-01T09:42:40Z</dcterms:modified>
</cp:coreProperties>
</file>