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79" r:id="rId3"/>
    <p:sldId id="27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0" r:id="rId12"/>
    <p:sldId id="281" r:id="rId13"/>
    <p:sldId id="264" r:id="rId14"/>
    <p:sldId id="277" r:id="rId15"/>
    <p:sldId id="283" r:id="rId16"/>
    <p:sldId id="275" r:id="rId17"/>
    <p:sldId id="282" r:id="rId18"/>
    <p:sldId id="284" r:id="rId19"/>
    <p:sldId id="285" r:id="rId20"/>
    <p:sldId id="286" r:id="rId21"/>
    <p:sldId id="298" r:id="rId22"/>
    <p:sldId id="287" r:id="rId23"/>
    <p:sldId id="288" r:id="rId24"/>
    <p:sldId id="289" r:id="rId25"/>
    <p:sldId id="290" r:id="rId26"/>
    <p:sldId id="261" r:id="rId27"/>
    <p:sldId id="291" r:id="rId28"/>
    <p:sldId id="292" r:id="rId29"/>
    <p:sldId id="293" r:id="rId30"/>
    <p:sldId id="294" r:id="rId31"/>
    <p:sldId id="295" r:id="rId32"/>
    <p:sldId id="296" r:id="rId33"/>
    <p:sldId id="262" r:id="rId34"/>
    <p:sldId id="297" r:id="rId35"/>
    <p:sldId id="263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A9FF-F4AA-427B-96D8-C6391D776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122362"/>
            <a:ext cx="6400800" cy="4135437"/>
          </a:xfr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332E6-F87F-4B54-9E57-11E9420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2"/>
            <a:ext cx="2743200" cy="4135438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117D-389C-4CE7-BC8F-26F5C345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FA1B-8A97-421B-913A-743C2F7B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6498-58AC-45D4-8CCC-888514DB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874725-FD26-4C11-801B-7A600B17F0E5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122362"/>
            <a:ext cx="0" cy="41354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22A3-4470-4475-BAE4-834CD39E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9DF-23B8-46C6-A773-F3FB541D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E127-4A5A-47FA-A1E2-48B0139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4EDD-E37E-4277-8CF0-ECC84B78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18F2-E858-4373-96C1-8F6F9B1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7BC58-8C53-40C2-9EEC-06D782298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4CFA4-AE6B-43BD-9C85-D23A8A01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5732-FDC8-45B0-9148-6B0DE0A3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E6D1-240B-41F1-9900-8F2134BA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AA56-882C-4AF1-985C-47C9404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FE37-E5B2-49CC-A31F-1E3167AD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5178-2F61-4457-B295-E59C2544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2AB8-2011-4F92-BAFE-2DA3BA00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39D1-B9CE-4EDD-915F-462C9D52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9C9A-39FA-4D6D-860A-AF7A195B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C15981-63AC-4DED-B30E-D74E4D643DD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7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94C1-3330-40AA-8DA0-384B1609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4BCF-D544-4F9F-8A17-73F8EFDE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2D91-1DB3-4D96-B57E-C206EED8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C428-60B4-4862-8154-B8D454D4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0A6-6225-4A92-B5E3-94866FD3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A305-934B-4556-B337-07329F8A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EEDA-9239-400F-A95F-71D984018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D96CA-64DE-4323-BD79-A90585624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6325-AFDE-460A-BEE1-BD4A373E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EC19-A267-4587-88AF-F7A5DA88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5C3C-3B29-4634-9E18-07731B3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315C0-FB89-4760-9C6F-F5F4DC0E0E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7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CC3-03AB-4AEE-8727-6C419E2B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D67-215A-4843-8601-DC7BFE17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7FEC-9E91-465C-A455-2671BBEB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A0E4B-5197-4652-AC52-D351E5525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74C3F-FFB8-40C6-8745-3BE8597C1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B3ED9-BFC1-4D7E-9745-F9F5AD78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55192-3B28-4977-9002-5570163B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1514-B756-42FD-B35C-9B128674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8988-2C5C-42E3-A039-7BDA70D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AA51-C2F6-404F-8C9B-E016B5BD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4B82C-12AA-4372-80B2-C33B613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05F7-0B2D-4C4A-8ED2-2FBCC1D9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66D2E-7F95-4D6F-9655-511FAFCB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5819D-38A5-43DE-A63C-0C652EE4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236-8C10-46A9-84ED-E5CD116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3C6-FBDF-44AA-BEFB-6C042B3A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EB89-5A21-49AA-AA6C-E46AD573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ADE3-03F0-405A-B68A-04E6E7861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C6E6A-AE97-405E-AC61-2E5B90E8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8A8D-473D-4DC6-B8F0-2D1FA254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9C156-B517-4766-B783-B96D0049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4481-0F2F-4910-B91F-15BEA032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BCD83-6C9B-46DA-B5CF-B7AF14B9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3D4AB-385A-4716-8271-2671709B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BDB9-8C72-424A-9725-4996400A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9E512-F500-4E8C-A65D-D5594B96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EE78-F41A-4ED0-9ED2-1F069522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91038-0A32-4F71-AC29-813BB6C0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0B37-F21D-4158-8265-0E6B5645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6E12-75EC-4580-B94F-AC478074D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B31F-E3C6-4E9A-B7EC-770E7CCF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BD92-CBF7-430F-831F-FD40F4812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SzPct val="100000"/>
        <a:buFont typeface="Calibri" panose="020F0502020204030204" pitchFamily="34" charset="0"/>
        <a:buChar char="▫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SzPct val="100000"/>
        <a:buFont typeface="Calibri" panose="020F0502020204030204" pitchFamily="34" charset="0"/>
        <a:buChar char="▫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SzPct val="100000"/>
        <a:buFont typeface="Calibri" panose="020F0502020204030204" pitchFamily="34" charset="0"/>
        <a:buChar char="▫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SzPct val="100000"/>
        <a:buFont typeface="Calibri" panose="020F0502020204030204" pitchFamily="34" charset="0"/>
        <a:buChar char="▫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SzPct val="100000"/>
        <a:buFont typeface="Calibri" panose="020F0502020204030204" pitchFamily="34" charset="0"/>
        <a:buChar char="▫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427/D76D1K" TargetMode="External"/><Relationship Id="rId2" Type="http://schemas.openxmlformats.org/officeDocument/2006/relationships/hyperlink" Target="https://doi.org/10.1007/s11049-007-9028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arino.uib.no/in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FB9C-93A1-4779-BA43-CFAA2D30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‘A Striking Takes Place’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cap="none" dirty="0">
                <a:solidFill>
                  <a:schemeClr val="tx2"/>
                </a:solidFill>
              </a:rPr>
              <a:t>A Lexical-Functional Analysis of the Irish Autonomous Verb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2B2F-5992-4770-B546-FC6F1AD62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James West</a:t>
            </a:r>
          </a:p>
        </p:txBody>
      </p:sp>
    </p:spTree>
    <p:extLst>
      <p:ext uri="{BB962C8B-B14F-4D97-AF65-F5344CB8AC3E}">
        <p14:creationId xmlns:p14="http://schemas.microsoft.com/office/powerpoint/2010/main" val="3853550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2C7-ABC3-4A59-941E-C4E660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505-6484-456C-A49E-82F34ACE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pPr marL="0" indent="0">
              <a:buNone/>
            </a:pPr>
            <a:r>
              <a:rPr lang="ga-IE" dirty="0"/>
              <a:t>7</a:t>
            </a:r>
            <a:r>
              <a:rPr lang="en-US" dirty="0"/>
              <a:t>. </a:t>
            </a:r>
            <a:r>
              <a:rPr lang="ga-IE" dirty="0"/>
              <a:t>A lexically-restricted autonomous construction has been observed which resembles English </a:t>
            </a:r>
            <a:r>
              <a:rPr lang="ga-IE" i="1" dirty="0"/>
              <a:t>It</a:t>
            </a:r>
            <a:r>
              <a:rPr lang="ga-IE" dirty="0"/>
              <a:t>-extraposition</a:t>
            </a:r>
            <a:r>
              <a:rPr lang="en-US" dirty="0"/>
              <a:t> and has a “dative” subject</a:t>
            </a:r>
            <a:r>
              <a:rPr lang="ga-IE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B2C9-DC9C-486D-B277-B8C4D300FD0A}"/>
              </a:ext>
            </a:extLst>
          </p:cNvPr>
          <p:cNvSpPr txBox="1"/>
          <p:nvPr/>
        </p:nvSpPr>
        <p:spPr>
          <a:xfrm>
            <a:off x="838200" y="3213992"/>
            <a:ext cx="105156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ga-IE" sz="2800" i="1" dirty="0">
                <a:solidFill>
                  <a:schemeClr val="tx2"/>
                </a:solidFill>
              </a:rPr>
              <a:t>Ceapadh		go raibh cuma ghruama orthu.</a:t>
            </a:r>
          </a:p>
          <a:p>
            <a:r>
              <a:rPr lang="ga-IE" sz="2800" dirty="0">
                <a:solidFill>
                  <a:schemeClr val="tx2"/>
                </a:solidFill>
              </a:rPr>
              <a:t>think-PAST-AUTO   </a:t>
            </a:r>
            <a:r>
              <a:rPr lang="en-US" sz="2800" dirty="0">
                <a:solidFill>
                  <a:schemeClr val="tx2"/>
                </a:solidFill>
              </a:rPr>
              <a:t>that they looked gloomy</a:t>
            </a:r>
          </a:p>
          <a:p>
            <a:r>
              <a:rPr lang="en-US" sz="2800" dirty="0">
                <a:solidFill>
                  <a:schemeClr val="tx2"/>
                </a:solidFill>
              </a:rPr>
              <a:t>‘It was thought that they looked gloomy.</a:t>
            </a:r>
            <a:r>
              <a:rPr lang="ga-IE" sz="2800" dirty="0">
                <a:solidFill>
                  <a:schemeClr val="tx2"/>
                </a:solidFill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29635-2034-4B34-BF32-C76EFBA8A066}"/>
              </a:ext>
            </a:extLst>
          </p:cNvPr>
          <p:cNvSpPr txBox="1"/>
          <p:nvPr/>
        </p:nvSpPr>
        <p:spPr>
          <a:xfrm>
            <a:off x="838200" y="5107880"/>
            <a:ext cx="105156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2"/>
                </a:solidFill>
              </a:rPr>
              <a:t>Ceapadh</a:t>
            </a:r>
            <a:r>
              <a:rPr lang="en-US" sz="2800" i="1" dirty="0">
                <a:solidFill>
                  <a:schemeClr val="tx2"/>
                </a:solidFill>
              </a:rPr>
              <a:t> 		</a:t>
            </a:r>
            <a:r>
              <a:rPr lang="en-US" sz="2800" i="1" dirty="0" err="1">
                <a:solidFill>
                  <a:schemeClr val="tx2"/>
                </a:solidFill>
              </a:rPr>
              <a:t>dom</a:t>
            </a:r>
            <a:r>
              <a:rPr lang="en-US" sz="2800" i="1" dirty="0">
                <a:solidFill>
                  <a:schemeClr val="tx2"/>
                </a:solidFill>
              </a:rPr>
              <a:t>		</a:t>
            </a:r>
            <a:r>
              <a:rPr lang="ga-IE" sz="2800" i="1" dirty="0">
                <a:solidFill>
                  <a:schemeClr val="tx2"/>
                </a:solidFill>
              </a:rPr>
              <a:t>go raibh cuma ghruama orthu.</a:t>
            </a:r>
          </a:p>
          <a:p>
            <a:r>
              <a:rPr lang="en-US" sz="2800" dirty="0">
                <a:solidFill>
                  <a:schemeClr val="tx2"/>
                </a:solidFill>
              </a:rPr>
              <a:t>think</a:t>
            </a:r>
            <a:r>
              <a:rPr lang="ga-IE" sz="2800" dirty="0">
                <a:solidFill>
                  <a:schemeClr val="tx2"/>
                </a:solidFill>
              </a:rPr>
              <a:t>-P</a:t>
            </a:r>
            <a:r>
              <a:rPr lang="en-US" sz="2800" dirty="0">
                <a:solidFill>
                  <a:schemeClr val="tx2"/>
                </a:solidFill>
              </a:rPr>
              <a:t>AST</a:t>
            </a:r>
            <a:r>
              <a:rPr lang="ga-IE" sz="2800" dirty="0">
                <a:solidFill>
                  <a:schemeClr val="tx2"/>
                </a:solidFill>
              </a:rPr>
              <a:t>-AUTO   </a:t>
            </a:r>
            <a:r>
              <a:rPr lang="en-US" sz="2800" dirty="0">
                <a:solidFill>
                  <a:schemeClr val="tx2"/>
                </a:solidFill>
              </a:rPr>
              <a:t>to PRO-1Sg   that they looked gloomy</a:t>
            </a:r>
          </a:p>
          <a:p>
            <a:r>
              <a:rPr lang="en-US" sz="2800" dirty="0">
                <a:solidFill>
                  <a:schemeClr val="tx2"/>
                </a:solidFill>
              </a:rPr>
              <a:t>‘It seemed to me that they looked gloomy.</a:t>
            </a:r>
            <a:r>
              <a:rPr lang="ga-IE" sz="2800" dirty="0">
                <a:solidFill>
                  <a:schemeClr val="tx2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7679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F4A5-2CA5-4E40-B6A7-F663D6C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20C4-5AC0-4AED-9C28-7BF73D3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autonomous verb is an “impersonal passive” construction that exists alongside a “personal passive” construction (called “true passive” here) (Nolan 2001)</a:t>
            </a:r>
          </a:p>
          <a:p>
            <a:r>
              <a:rPr lang="en-US" dirty="0"/>
              <a:t>Nolan notes that the autonomous form is fully productive, has a specific but indefinite actor, can be used with an oblique agent</a:t>
            </a:r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Why have two constructions that do the same thing? </a:t>
            </a:r>
          </a:p>
          <a:p>
            <a:pPr lvl="1"/>
            <a:r>
              <a:rPr lang="en-US" dirty="0"/>
              <a:t>Why is the object of a transitive autonomous verb still accusative? </a:t>
            </a:r>
          </a:p>
          <a:p>
            <a:pPr lvl="1"/>
            <a:r>
              <a:rPr lang="en-US" dirty="0"/>
              <a:t>How to explain intransitive autonomous verbs?</a:t>
            </a:r>
          </a:p>
          <a:p>
            <a:pPr lvl="1"/>
            <a:r>
              <a:rPr lang="en-US" dirty="0"/>
              <a:t>Native speakers say the autonomous form is active (Christian Brothers 1902)</a:t>
            </a:r>
          </a:p>
        </p:txBody>
      </p:sp>
    </p:spTree>
    <p:extLst>
      <p:ext uri="{BB962C8B-B14F-4D97-AF65-F5344CB8AC3E}">
        <p14:creationId xmlns:p14="http://schemas.microsoft.com/office/powerpoint/2010/main" val="116879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F4A5-2CA5-4E40-B6A7-F663D6C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20C4-5AC0-4AED-9C28-7BF73D3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subject of the autonomous verb can be analyzed with </a:t>
            </a:r>
            <a:r>
              <a:rPr lang="en-US" i="1" dirty="0"/>
              <a:t>Arb</a:t>
            </a:r>
            <a:r>
              <a:rPr lang="en-US" dirty="0"/>
              <a:t>, and functions like an indefinite pronoun (McCloskey 2007)</a:t>
            </a:r>
          </a:p>
          <a:p>
            <a:r>
              <a:rPr lang="en-US" dirty="0"/>
              <a:t>McCloskey compares the autonomous verb form to German </a:t>
            </a:r>
            <a:r>
              <a:rPr lang="en-US" i="1" dirty="0"/>
              <a:t>man</a:t>
            </a:r>
            <a:r>
              <a:rPr lang="en-US" dirty="0"/>
              <a:t> and Italian </a:t>
            </a:r>
            <a:r>
              <a:rPr lang="en-US" i="1" dirty="0" err="1"/>
              <a:t>si</a:t>
            </a:r>
            <a:r>
              <a:rPr lang="en-US" dirty="0"/>
              <a:t>, which are indefinite but are assigned a semantic role</a:t>
            </a:r>
          </a:p>
          <a:p>
            <a:r>
              <a:rPr lang="en-US" dirty="0"/>
              <a:t>McCloskey also notes the </a:t>
            </a:r>
            <a:r>
              <a:rPr lang="en-US" i="1" dirty="0"/>
              <a:t>It-</a:t>
            </a:r>
            <a:r>
              <a:rPr lang="en-US" dirty="0"/>
              <a:t>extraposition type construction, and poses an additional analysis to explain this (</a:t>
            </a:r>
            <a:r>
              <a:rPr lang="en-US" i="1" dirty="0"/>
              <a:t>Arb </a:t>
            </a:r>
            <a:r>
              <a:rPr lang="en-US" dirty="0"/>
              <a:t>on Tense is cancelled out by another </a:t>
            </a:r>
            <a:r>
              <a:rPr lang="en-US" i="1" dirty="0"/>
              <a:t>Arb</a:t>
            </a:r>
            <a:r>
              <a:rPr lang="en-US" dirty="0"/>
              <a:t> that appears on certain verbs)</a:t>
            </a:r>
            <a:endParaRPr lang="ga-IE" dirty="0"/>
          </a:p>
          <a:p>
            <a:r>
              <a:rPr lang="ga-IE" dirty="0"/>
              <a:t>Problems:</a:t>
            </a:r>
          </a:p>
          <a:p>
            <a:pPr lvl="1"/>
            <a:r>
              <a:rPr lang="ga-IE" dirty="0"/>
              <a:t>Analysis of autonomous is not unified across phenomena</a:t>
            </a:r>
          </a:p>
          <a:p>
            <a:pPr lvl="1"/>
            <a:r>
              <a:rPr lang="ga-IE" dirty="0"/>
              <a:t>Usage with oblique agent conflicts with assignment of semantic role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0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E8D-3585-4252-94E8-F717CE32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Lexical-Functional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740D-4B9F-4CF9-9E15-1F109CA7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framework for syntactic analysis based on constituency and grammatical functions (Kaplan &amp; Bresnan 1982, Bresnan 2000, Falk 2001)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Analysis given in two parts:</a:t>
            </a:r>
          </a:p>
          <a:p>
            <a:pPr marL="914400" lvl="1" indent="-457200"/>
            <a:r>
              <a:rPr lang="en-US" dirty="0"/>
              <a:t>Constituent structure (C-structure) displayed through syntax trees</a:t>
            </a:r>
          </a:p>
          <a:p>
            <a:pPr marL="914400" lvl="1" indent="-457200"/>
            <a:r>
              <a:rPr lang="en-US" dirty="0"/>
              <a:t>Functional structure (F-structure) displayed through attribute-value matrices</a:t>
            </a:r>
          </a:p>
        </p:txBody>
      </p:sp>
    </p:spTree>
    <p:extLst>
      <p:ext uri="{BB962C8B-B14F-4D97-AF65-F5344CB8AC3E}">
        <p14:creationId xmlns:p14="http://schemas.microsoft.com/office/powerpoint/2010/main" val="1408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D5A9-3D0F-4DF3-9E89-E908A14F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Lexical-Functional Grammar</a:t>
            </a:r>
          </a:p>
        </p:txBody>
      </p:sp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D5AF60F0-8331-4ECD-9A0D-0C2BED4D9C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7089"/>
            <a:ext cx="5181600" cy="3148409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C690C1C-C15F-41AC-9986-000AFC94DA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9825" y="2696369"/>
            <a:ext cx="50863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4D77-25C4-45B1-BCBF-A7B0DF43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Lexical-Functional Grammar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3DEEB-0501-4080-A09D-18AC028D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been applied to Irish before</a:t>
            </a:r>
          </a:p>
          <a:p>
            <a:r>
              <a:rPr lang="en-US" dirty="0"/>
              <a:t>PREDLINK grammatical relation effectively handles the Irish copula (which is also used for topicalization) (</a:t>
            </a:r>
            <a:r>
              <a:rPr lang="en-US" dirty="0" err="1"/>
              <a:t>Sulger</a:t>
            </a:r>
            <a:r>
              <a:rPr lang="en-US" dirty="0"/>
              <a:t> 2009)</a:t>
            </a:r>
          </a:p>
          <a:p>
            <a:pPr lvl="1"/>
            <a:r>
              <a:rPr lang="en-US" dirty="0"/>
              <a:t>Works better for Irish than single-tier analysis (e.g. predicate adjective is head of the sentence) or XCOMP analysis (e.g. predicate adjective or noun phrase is an open complement, which the subject controls)</a:t>
            </a:r>
          </a:p>
          <a:p>
            <a:pPr lvl="1"/>
            <a:r>
              <a:rPr lang="en-US" dirty="0"/>
              <a:t>PREDLINK is a closed-complement grammatical relation that can be any constituent type, used with copula and substantive verb</a:t>
            </a:r>
          </a:p>
          <a:p>
            <a:r>
              <a:rPr lang="en-US" dirty="0"/>
              <a:t>Subject-shifting analyzed with LFG (e.g. Irish expresses “to have” with a “be-at” construction)</a:t>
            </a:r>
            <a:r>
              <a:rPr lang="ga-IE" dirty="0"/>
              <a:t> (Sulger 2011)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2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C9B-33B1-4FF6-BBE1-C9BBEA71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 (Review)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A07FB4-2A75-454D-944B-EEA1ACC27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742202"/>
              </p:ext>
            </p:extLst>
          </p:nvPr>
        </p:nvGraphicFramePr>
        <p:xfrm>
          <a:off x="838200" y="1825625"/>
          <a:ext cx="10515600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15933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8781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Implication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4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May stand alone as a complete sentence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Indefinite subject (and optionally, object)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4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Fully productive, including intransitives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Not passive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1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Co-exists with a “true” passive construction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Not passive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Object remains accusative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Not passive, but something occupies subject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May be used with an oblique agent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Passive, or no semantic agent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93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Can’t participate in subject shifting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No semantic agent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9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Lexically-restricted </a:t>
                      </a:r>
                      <a:r>
                        <a:rPr lang="en-US" sz="2000" i="1" dirty="0">
                          <a:solidFill>
                            <a:schemeClr val="tx2"/>
                          </a:solidFill>
                        </a:rPr>
                        <a:t>It</a:t>
                      </a: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-extraposition</a:t>
                      </a:r>
                      <a:endParaRPr lang="en-US" sz="200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No semantic agent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5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4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7CB-0306-487D-885F-A2DA9592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Lexical-Functional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83A17-4DE8-4182-AB1A-E39F625D8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Irish autonomous verb is an active, not a passive, voice</a:t>
                </a:r>
              </a:p>
              <a:p>
                <a:r>
                  <a:rPr lang="en-US" dirty="0"/>
                  <a:t>The subject of the autonomous form is analogous to the </a:t>
                </a:r>
                <a:r>
                  <a:rPr lang="en-US" i="1" dirty="0"/>
                  <a:t>it</a:t>
                </a:r>
                <a:r>
                  <a:rPr lang="en-US" dirty="0"/>
                  <a:t> in English weather verbs (</a:t>
                </a:r>
                <a:r>
                  <a:rPr lang="en-US" i="1" dirty="0"/>
                  <a:t>It rains.</a:t>
                </a:r>
                <a:r>
                  <a:rPr lang="en-US" dirty="0"/>
                  <a:t>) or </a:t>
                </a:r>
                <a:r>
                  <a:rPr lang="ga-IE" i="1" dirty="0"/>
                  <a:t>I</a:t>
                </a:r>
                <a:r>
                  <a:rPr lang="en-US" i="1" dirty="0"/>
                  <a:t>t</a:t>
                </a:r>
                <a:r>
                  <a:rPr lang="en-US" dirty="0"/>
                  <a:t>-extraposition (</a:t>
                </a:r>
                <a:r>
                  <a:rPr lang="en-US" i="1" dirty="0"/>
                  <a:t>It seems to me that…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subject is indefinite and has no semantic role</a:t>
                </a:r>
              </a:p>
              <a:p>
                <a:pPr lvl="1"/>
                <a:endParaRPr lang="en-US" dirty="0"/>
              </a:p>
              <a:p>
                <a:r>
                  <a:rPr lang="ga-IE" i="1" dirty="0"/>
                  <a:t>s</a:t>
                </a:r>
                <a:r>
                  <a:rPr lang="en-US" i="1" dirty="0" err="1"/>
                  <a:t>i</a:t>
                </a:r>
                <a:r>
                  <a:rPr lang="ga-IE" i="1" dirty="0"/>
                  <a:t>úladh </a:t>
                </a:r>
                <a:r>
                  <a:rPr lang="en-US" i="1" dirty="0"/>
                  <a:t>	</a:t>
                </a:r>
                <a:r>
                  <a:rPr lang="ga-IE" dirty="0"/>
                  <a:t>→ </a:t>
                </a:r>
                <a:r>
                  <a:rPr lang="en-US" dirty="0"/>
                  <a:t>	</a:t>
                </a:r>
                <a:r>
                  <a:rPr lang="ga-IE" dirty="0"/>
                  <a:t>V: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ga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ga-IE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𝑤𝑎𝑙𝑘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&lt;&gt;(↑ 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𝑆𝑈𝐵𝐽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)’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𝑇𝐸𝑁𝑆𝐸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𝑃𝐴𝑆𝑇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𝑆𝑈𝐵𝐽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𝐴𝑅𝐵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lvl="1"/>
                <a:endParaRPr lang="ga-IE" dirty="0">
                  <a:latin typeface="Calibri" panose="020F0502020204030204" pitchFamily="34" charset="0"/>
                </a:endParaRPr>
              </a:p>
              <a:p>
                <a:r>
                  <a:rPr lang="en-US" i="1" dirty="0">
                    <a:latin typeface="Calibri" panose="020F0502020204030204" pitchFamily="34" charset="0"/>
                  </a:rPr>
                  <a:t>b</a:t>
                </a:r>
                <a:r>
                  <a:rPr lang="ga-IE" i="1" dirty="0">
                    <a:latin typeface="Calibri" panose="020F0502020204030204" pitchFamily="34" charset="0"/>
                  </a:rPr>
                  <a:t>uailead</a:t>
                </a:r>
                <a:r>
                  <a:rPr lang="en-US" i="1" dirty="0">
                    <a:latin typeface="Calibri" panose="020F0502020204030204" pitchFamily="34" charset="0"/>
                  </a:rPr>
                  <a:t>h 	</a:t>
                </a:r>
                <a:r>
                  <a:rPr lang="ga-IE" dirty="0"/>
                  <a:t>→</a:t>
                </a:r>
                <a:r>
                  <a:rPr lang="en-US" dirty="0"/>
                  <a:t>	V: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ga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ga-IE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𝑂𝐵𝐽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)&gt;(↑ 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𝑆𝑈𝐵𝐽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)’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𝑇𝐸𝑁𝑆𝐸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𝑃𝐴𝑆𝑇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𝑆𝑈𝐵𝐽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𝐴𝑅𝐵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83A17-4DE8-4182-AB1A-E39F625D8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7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7CB-0306-487D-885F-A2DA9592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Lexical-Functional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83A17-4DE8-4182-AB1A-E39F625D8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verbs that participate in the </a:t>
                </a:r>
                <a:r>
                  <a:rPr lang="en-US" i="1" dirty="0"/>
                  <a:t>It-</a:t>
                </a:r>
                <a:r>
                  <a:rPr lang="en-US" dirty="0"/>
                  <a:t>extraposition</a:t>
                </a:r>
                <a:r>
                  <a:rPr lang="ga-IE" dirty="0"/>
                  <a:t>-</a:t>
                </a:r>
                <a:r>
                  <a:rPr lang="en-US" dirty="0"/>
                  <a:t>type </a:t>
                </a:r>
                <a:r>
                  <a:rPr lang="ga-IE" dirty="0"/>
                  <a:t>phenomenon</a:t>
                </a:r>
                <a:r>
                  <a:rPr lang="en-US" dirty="0"/>
                  <a:t> have an additional lexical entry that adds an oblique-experiencer relation (warranted by change in meaning)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cheap	</a:t>
                </a:r>
                <a:r>
                  <a:rPr lang="ga-IE" dirty="0"/>
                  <a:t>→</a:t>
                </a:r>
                <a:r>
                  <a:rPr lang="en-US" dirty="0"/>
                  <a:t> </a:t>
                </a:r>
                <a:r>
                  <a:rPr lang="ga-IE" dirty="0"/>
                  <a:t>V: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ga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=′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𝑡h𝑖𝑛𝑘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𝑆𝑈𝐵𝐽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𝐶𝑂𝑀𝑃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&gt;′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𝑇𝐸𝑁𝑆𝐸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𝑃𝐴𝑆𝑇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lvl="1"/>
                <a:endParaRPr lang="ga-IE" dirty="0">
                  <a:latin typeface="Calibri" panose="020F0502020204030204" pitchFamily="34" charset="0"/>
                </a:endParaRPr>
              </a:p>
              <a:p>
                <a:r>
                  <a:rPr lang="en-US" i="1" dirty="0" err="1">
                    <a:latin typeface="Calibri" panose="020F0502020204030204" pitchFamily="34" charset="0"/>
                  </a:rPr>
                  <a:t>ceap</a:t>
                </a:r>
                <a:r>
                  <a:rPr lang="ga-IE" i="1" dirty="0">
                    <a:latin typeface="Calibri" panose="020F0502020204030204" pitchFamily="34" charset="0"/>
                  </a:rPr>
                  <a:t>ad</a:t>
                </a:r>
                <a:r>
                  <a:rPr lang="en-US" i="1" dirty="0">
                    <a:latin typeface="Calibri" panose="020F0502020204030204" pitchFamily="34" charset="0"/>
                  </a:rPr>
                  <a:t>h	</a:t>
                </a:r>
                <a:r>
                  <a:rPr lang="ga-IE" dirty="0"/>
                  <a:t>→</a:t>
                </a:r>
                <a:r>
                  <a:rPr lang="en-US" dirty="0"/>
                  <a:t> V: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ga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𝑡h𝑖𝑛𝑘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&lt;(↑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𝐶𝑂𝑀𝑃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)&gt;(↑ 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𝑆𝑈𝐵𝐽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)’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𝑇𝐸𝑁𝑆𝐸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𝑃𝐴𝑆𝑇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𝑆𝑈𝐵𝐽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𝐴𝑅𝐵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en-US" i="1" dirty="0" err="1"/>
                  <a:t>ceapadh</a:t>
                </a:r>
                <a:r>
                  <a:rPr lang="en-US" i="1" dirty="0"/>
                  <a:t>	</a:t>
                </a:r>
                <a:r>
                  <a:rPr lang="ga-IE" dirty="0"/>
                  <a:t>→</a:t>
                </a:r>
                <a:r>
                  <a:rPr lang="en-US" dirty="0"/>
                  <a:t> V: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ga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𝑠𝑒𝑒𝑚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𝑂𝐵𝐿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)(↑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𝐶𝑂𝑀𝑃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)&gt;(↑ 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𝑆𝑈𝐵𝐽</m:t>
                              </m:r>
                              <m:r>
                                <a:rPr lang="ga-IE" i="1" dirty="0" smtClean="0">
                                  <a:latin typeface="Cambria Math" panose="02040503050406030204" pitchFamily="18" charset="0"/>
                                </a:rPr>
                                <m:t>)’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𝑇𝐸𝑁𝑆𝐸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𝑃𝐴𝑆𝑇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ga-IE" i="1" dirty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𝑆𝑈𝐵𝐽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𝑃𝑅𝐸𝐷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𝐴𝑅𝐵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83A17-4DE8-4182-AB1A-E39F625D8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101" t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BA46-2D83-4728-8028-F2989316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Lexical-Functional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D273-8F7A-46E3-A95B-B66569A2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issue of case:</a:t>
            </a:r>
          </a:p>
          <a:p>
            <a:pPr lvl="1"/>
            <a:r>
              <a:rPr lang="en-US" dirty="0"/>
              <a:t>Why does the object of a transitive verb in the autonomous form stay in the accusative case if the subject doesn’t have a semantic role? (see Dependent Case Theory, Marantz 2000)</a:t>
            </a:r>
          </a:p>
          <a:p>
            <a:r>
              <a:rPr lang="en-US" dirty="0"/>
              <a:t>One explanation is that the phenomenon is similar to English case marking, where only the “subject position” may be in the nominative case (e.g. prescriptive </a:t>
            </a:r>
            <a:r>
              <a:rPr lang="en-US" i="1" dirty="0"/>
              <a:t>It was we.</a:t>
            </a:r>
            <a:r>
              <a:rPr lang="en-US" dirty="0"/>
              <a:t> but descriptive </a:t>
            </a:r>
            <a:r>
              <a:rPr lang="en-US" i="1" dirty="0"/>
              <a:t>It was us.</a:t>
            </a:r>
            <a:r>
              <a:rPr lang="en-US" dirty="0"/>
              <a:t>)</a:t>
            </a:r>
          </a:p>
          <a:p>
            <a:r>
              <a:rPr lang="en-US" dirty="0"/>
              <a:t>In Irish, like English, the accusative is only opaquely marked in pronouns</a:t>
            </a:r>
          </a:p>
          <a:p>
            <a:r>
              <a:rPr lang="en-US" dirty="0"/>
              <a:t>The ending of the autonomous verb fills the “subject position” in Irish syntax (recall </a:t>
            </a:r>
            <a:r>
              <a:rPr lang="en-US" i="1" dirty="0" err="1"/>
              <a:t>Buail</a:t>
            </a:r>
            <a:r>
              <a:rPr lang="en-US" i="1" u="sng" dirty="0" err="1"/>
              <a:t>im</a:t>
            </a:r>
            <a:r>
              <a:rPr lang="en-US" i="1" dirty="0"/>
              <a:t> an </a:t>
            </a:r>
            <a:r>
              <a:rPr lang="en-US" i="1" dirty="0" err="1"/>
              <a:t>liath</a:t>
            </a:r>
            <a:r>
              <a:rPr lang="ga-IE" i="1" dirty="0"/>
              <a:t>róid.</a:t>
            </a:r>
            <a:r>
              <a:rPr lang="ga-IE" dirty="0"/>
              <a:t> and </a:t>
            </a:r>
            <a:r>
              <a:rPr lang="ga-IE" i="1" dirty="0"/>
              <a:t>Buail</a:t>
            </a:r>
            <a:r>
              <a:rPr lang="ga-IE" i="1" u="sng" dirty="0"/>
              <a:t>tear</a:t>
            </a:r>
            <a:r>
              <a:rPr lang="ga-IE" i="1" dirty="0"/>
              <a:t> an liathróid.</a:t>
            </a:r>
            <a:r>
              <a:rPr lang="ga-I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FB9C-93A1-4779-BA43-CFAA2D30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756725" cy="252321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https://github.com/jhwest987/Irish-Autonomous-XLE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2B2F-5992-4770-B546-FC6F1AD62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Link to Code</a:t>
            </a:r>
          </a:p>
        </p:txBody>
      </p:sp>
    </p:spTree>
    <p:extLst>
      <p:ext uri="{BB962C8B-B14F-4D97-AF65-F5344CB8AC3E}">
        <p14:creationId xmlns:p14="http://schemas.microsoft.com/office/powerpoint/2010/main" val="54652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8F51-E068-4E32-A944-54DB39AC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Computational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3B0-9788-4043-88AC-61C392A8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/>
              <a:t>Computer grammar for a fragment of Irish capable of parsing and generating Irish sentences, written by hand</a:t>
            </a:r>
          </a:p>
          <a:p>
            <a:r>
              <a:rPr lang="ga-IE" dirty="0"/>
              <a:t>Analyses given in LFG notation (a C-structure tree and an F-structure attribute-value matrix)</a:t>
            </a:r>
          </a:p>
          <a:p>
            <a:r>
              <a:rPr lang="ga-IE" dirty="0"/>
              <a:t>Grammar written for the Xerox Linguistic Environment (XLE), licensed by the Palo Alto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3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8F51-E068-4E32-A944-54DB39AC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Computational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3B0-9788-4043-88AC-61C392A8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dirty="0"/>
              <a:t>Core grammar based on the over 70 sentences in McCloskey’s 2007 analysis of the autonomous verb</a:t>
            </a:r>
          </a:p>
          <a:p>
            <a:r>
              <a:rPr lang="ga-IE" dirty="0"/>
              <a:t>Additional sentences pulled from the Irish Universal Dependencies Treebank (UDT) version 2.5 (Rosen 2015)</a:t>
            </a:r>
          </a:p>
        </p:txBody>
      </p:sp>
    </p:spTree>
    <p:extLst>
      <p:ext uri="{BB962C8B-B14F-4D97-AF65-F5344CB8AC3E}">
        <p14:creationId xmlns:p14="http://schemas.microsoft.com/office/powerpoint/2010/main" val="1197651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7563-501B-4FFC-9E07-CCF572C0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Computational Analysis - </a:t>
            </a: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50D8-ED18-4335-868F-5471B828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ga-IE" dirty="0"/>
              <a:t>The Irish UDT v. 2.5 has 1,763 attested Irish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ga-IE" dirty="0"/>
              <a:t>To find instances of the </a:t>
            </a:r>
            <a:r>
              <a:rPr lang="ga-IE" i="1" dirty="0"/>
              <a:t>It</a:t>
            </a:r>
            <a:r>
              <a:rPr lang="ga-IE" dirty="0"/>
              <a:t>-extraposition phenomenon, the treebank was queried for verbs in the autonomous form with a direct dependent with the lemma </a:t>
            </a:r>
            <a:r>
              <a:rPr lang="en-US" i="1" dirty="0"/>
              <a:t>do</a:t>
            </a:r>
            <a:r>
              <a:rPr lang="en-US" dirty="0"/>
              <a:t> (the preposition “to”)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#x:[morph=(“Voice=Auto”)] &gt; #y:[lemma=“do”] &amp; !(“d’” = #y)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296 sentences (~17% of treebank) contained autonomous verbs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17 sentences were returned by the above query, and </a:t>
            </a:r>
            <a:r>
              <a:rPr lang="ga-IE" dirty="0"/>
              <a:t>7</a:t>
            </a:r>
            <a:r>
              <a:rPr lang="en-US" dirty="0"/>
              <a:t> of these were instances of the phenomenon (so ~</a:t>
            </a:r>
            <a:r>
              <a:rPr lang="ga-IE" dirty="0"/>
              <a:t>2</a:t>
            </a:r>
            <a:r>
              <a:rPr lang="en-US" dirty="0"/>
              <a:t>% of autonomous usage)</a:t>
            </a:r>
          </a:p>
        </p:txBody>
      </p:sp>
    </p:spTree>
    <p:extLst>
      <p:ext uri="{BB962C8B-B14F-4D97-AF65-F5344CB8AC3E}">
        <p14:creationId xmlns:p14="http://schemas.microsoft.com/office/powerpoint/2010/main" val="136808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2776-F9D0-4993-B2BD-25F9D047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Computational Analysis - </a:t>
            </a: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9C60-4A16-4758-9835-78CF3119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i="1" dirty="0"/>
              <a:t>…a</a:t>
            </a:r>
            <a:r>
              <a:rPr lang="en-US" i="1" dirty="0" err="1"/>
              <a:t>gus</a:t>
            </a:r>
            <a:r>
              <a:rPr lang="en-US" i="1" dirty="0"/>
              <a:t> </a:t>
            </a:r>
            <a:r>
              <a:rPr lang="en-US" i="1" u="sng" dirty="0"/>
              <a:t>tch</a:t>
            </a:r>
            <a:r>
              <a:rPr lang="ga-IE" i="1" u="sng" dirty="0"/>
              <a:t>ítear</a:t>
            </a:r>
            <a:r>
              <a:rPr lang="ga-IE" i="1" dirty="0"/>
              <a:t> </a:t>
            </a:r>
            <a:r>
              <a:rPr lang="ga-IE" i="1" u="sng" dirty="0"/>
              <a:t>domhsa</a:t>
            </a:r>
            <a:r>
              <a:rPr lang="ga-IE" i="1" dirty="0"/>
              <a:t> go ndearnadh leithcheal orthu.</a:t>
            </a:r>
          </a:p>
          <a:p>
            <a:pPr lvl="1"/>
            <a:r>
              <a:rPr lang="ga-IE" dirty="0"/>
              <a:t>‘...and </a:t>
            </a:r>
            <a:r>
              <a:rPr lang="ga-IE" u="sng" dirty="0"/>
              <a:t>it appears to me</a:t>
            </a:r>
            <a:r>
              <a:rPr lang="ga-IE" dirty="0"/>
              <a:t> that they were excluded.’</a:t>
            </a:r>
          </a:p>
          <a:p>
            <a:r>
              <a:rPr lang="ga-IE" i="1" dirty="0"/>
              <a:t>Taibhsíonn na páirceanna níos lú ná mar a </a:t>
            </a:r>
            <a:r>
              <a:rPr lang="ga-IE" i="1" u="sng" dirty="0"/>
              <a:t>taibhsíodh</a:t>
            </a:r>
            <a:r>
              <a:rPr lang="ga-IE" i="1" dirty="0"/>
              <a:t> </a:t>
            </a:r>
            <a:r>
              <a:rPr lang="ga-IE" i="1" u="sng" dirty="0"/>
              <a:t>dom</a:t>
            </a:r>
            <a:r>
              <a:rPr lang="ga-IE" i="1" dirty="0"/>
              <a:t> iad a bheith an samhradh so caite.</a:t>
            </a:r>
          </a:p>
          <a:p>
            <a:pPr lvl="1"/>
            <a:r>
              <a:rPr lang="ga-IE" dirty="0"/>
              <a:t>‘The parks appeared smaller than how </a:t>
            </a:r>
            <a:r>
              <a:rPr lang="ga-IE" u="sng" dirty="0"/>
              <a:t>it appeared to me</a:t>
            </a:r>
            <a:r>
              <a:rPr lang="ga-IE" dirty="0"/>
              <a:t> they were last summer.’</a:t>
            </a:r>
          </a:p>
          <a:p>
            <a:r>
              <a:rPr lang="ga-IE" i="1" u="sng" dirty="0"/>
              <a:t>Títear</a:t>
            </a:r>
            <a:r>
              <a:rPr lang="ga-IE" i="1" dirty="0"/>
              <a:t> </a:t>
            </a:r>
            <a:r>
              <a:rPr lang="ga-IE" i="1" u="sng" dirty="0"/>
              <a:t>dom</a:t>
            </a:r>
            <a:r>
              <a:rPr lang="ga-IE" i="1" dirty="0"/>
              <a:t>, san am i láthair, nach bhfuil iontas ar mhuintir an cheantair...</a:t>
            </a:r>
          </a:p>
          <a:p>
            <a:pPr lvl="1"/>
            <a:r>
              <a:rPr lang="ga-IE" i="1" dirty="0"/>
              <a:t>‘</a:t>
            </a:r>
            <a:r>
              <a:rPr lang="ga-IE" i="1" u="sng" dirty="0"/>
              <a:t>It appears to me</a:t>
            </a:r>
            <a:r>
              <a:rPr lang="ga-IE" i="1" dirty="0"/>
              <a:t>, at this time, that the people of this district are not surprised...’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886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7CD7-1D8C-4261-8DD7-B5059361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Computational Analysis -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4419-D02A-440E-AB46-3D877F82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i="1" dirty="0"/>
              <a:t>Ní bheadh sé tar éis dul tríd na heachtraí peannaideacha sin a </a:t>
            </a:r>
            <a:r>
              <a:rPr lang="ga-IE" i="1" u="sng" dirty="0"/>
              <a:t>fheictí</a:t>
            </a:r>
            <a:r>
              <a:rPr lang="ga-IE" i="1" dirty="0"/>
              <a:t> </a:t>
            </a:r>
            <a:r>
              <a:rPr lang="ga-IE" i="1" u="sng" dirty="0"/>
              <a:t>dó</a:t>
            </a:r>
            <a:r>
              <a:rPr lang="ga-IE" i="1" dirty="0"/>
              <a:t>...</a:t>
            </a:r>
          </a:p>
          <a:p>
            <a:pPr lvl="1"/>
            <a:r>
              <a:rPr lang="ga-IE" dirty="0"/>
              <a:t>‘He wouldn’t have gone through that painful event that </a:t>
            </a:r>
            <a:r>
              <a:rPr lang="ga-IE" u="sng" dirty="0"/>
              <a:t>it used to appear to him</a:t>
            </a:r>
            <a:r>
              <a:rPr lang="ga-IE" dirty="0"/>
              <a:t>...’</a:t>
            </a:r>
          </a:p>
          <a:p>
            <a:r>
              <a:rPr lang="ga-IE" i="1" u="sng" dirty="0"/>
              <a:t>Tuigtear</a:t>
            </a:r>
            <a:r>
              <a:rPr lang="ga-IE" i="1" dirty="0"/>
              <a:t> </a:t>
            </a:r>
            <a:r>
              <a:rPr lang="ga-IE" i="1" u="sng" dirty="0"/>
              <a:t>dom</a:t>
            </a:r>
            <a:r>
              <a:rPr lang="ga-IE" i="1" dirty="0"/>
              <a:t>, áfach, go bhfuil roinnt siopaí i dTír Chonaill atá sásta é a dhíol i gclúdach donn faoin chuntar.</a:t>
            </a:r>
          </a:p>
          <a:p>
            <a:pPr lvl="1"/>
            <a:r>
              <a:rPr lang="ga-IE" dirty="0"/>
              <a:t>‘I understand, however, that there are some shops in Tyrconnell that are satisfied selling it in a brown bag under the counter.’ (lit. ‘</a:t>
            </a:r>
            <a:r>
              <a:rPr lang="ga-IE" u="sng" dirty="0"/>
              <a:t>It understands to me</a:t>
            </a:r>
            <a:r>
              <a:rPr lang="ga-IE" dirty="0"/>
              <a:t>...’)</a:t>
            </a:r>
          </a:p>
        </p:txBody>
      </p:sp>
    </p:spTree>
    <p:extLst>
      <p:ext uri="{BB962C8B-B14F-4D97-AF65-F5344CB8AC3E}">
        <p14:creationId xmlns:p14="http://schemas.microsoft.com/office/powerpoint/2010/main" val="171581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7CD7-1D8C-4261-8DD7-B5059361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Computational Analysis -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4419-D02A-440E-AB46-3D877F82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i="1" u="sng" dirty="0"/>
              <a:t>Rinneadh</a:t>
            </a:r>
            <a:r>
              <a:rPr lang="ga-IE" i="1" dirty="0"/>
              <a:t> taibhreamh an oíche chéanna </a:t>
            </a:r>
            <a:r>
              <a:rPr lang="ga-IE" i="1" u="sng" dirty="0"/>
              <a:t>dúinn</a:t>
            </a:r>
            <a:r>
              <a:rPr lang="ga-IE" i="1" dirty="0"/>
              <a:t> araon, domsa agus dósan...</a:t>
            </a:r>
          </a:p>
          <a:p>
            <a:pPr lvl="1"/>
            <a:r>
              <a:rPr lang="ga-IE" dirty="0"/>
              <a:t>‘We both had a dream the same night, me and him...’ (lit. ‘</a:t>
            </a:r>
            <a:r>
              <a:rPr lang="ga-IE" u="sng" dirty="0"/>
              <a:t>It did</a:t>
            </a:r>
            <a:r>
              <a:rPr lang="ga-IE" dirty="0"/>
              <a:t> a dream </a:t>
            </a:r>
            <a:r>
              <a:rPr lang="ga-IE" u="sng" dirty="0"/>
              <a:t>to us both</a:t>
            </a:r>
            <a:r>
              <a:rPr lang="ga-IE" dirty="0"/>
              <a:t> the same night, </a:t>
            </a:r>
            <a:r>
              <a:rPr lang="ga-IE" u="sng" dirty="0"/>
              <a:t>to me and to him</a:t>
            </a:r>
            <a:r>
              <a:rPr lang="ga-IE" dirty="0"/>
              <a:t>...’)</a:t>
            </a:r>
          </a:p>
          <a:p>
            <a:r>
              <a:rPr lang="ga-IE" i="1" u="sng" dirty="0"/>
              <a:t>Meabhraítear</a:t>
            </a:r>
            <a:r>
              <a:rPr lang="ga-IE" i="1" dirty="0"/>
              <a:t> dhá arcaitíopa Mháire </a:t>
            </a:r>
            <a:r>
              <a:rPr lang="ga-IE" i="1" u="sng" dirty="0"/>
              <a:t>dúinn</a:t>
            </a:r>
            <a:r>
              <a:rPr lang="ga-IE" i="1" dirty="0"/>
              <a:t> arís...</a:t>
            </a:r>
          </a:p>
          <a:p>
            <a:pPr lvl="1"/>
            <a:r>
              <a:rPr lang="ga-IE" dirty="0"/>
              <a:t>‘We are reminded of two archetypes of Mary again...’ (lit. ‘</a:t>
            </a:r>
            <a:r>
              <a:rPr lang="ga-IE" u="sng" dirty="0"/>
              <a:t>It reminds </a:t>
            </a:r>
            <a:r>
              <a:rPr lang="ga-IE" dirty="0"/>
              <a:t>two archetypes of Mary </a:t>
            </a:r>
            <a:r>
              <a:rPr lang="ga-IE" u="sng" dirty="0"/>
              <a:t>to us</a:t>
            </a:r>
            <a:r>
              <a:rPr lang="ga-IE" dirty="0"/>
              <a:t>...’)</a:t>
            </a:r>
          </a:p>
          <a:p>
            <a:endParaRPr lang="ga-IE" dirty="0"/>
          </a:p>
          <a:p>
            <a:r>
              <a:rPr lang="ga-IE" dirty="0"/>
              <a:t>Notable because McCloskey said the phenomenon was restricted to </a:t>
            </a:r>
            <a:r>
              <a:rPr lang="en-US" dirty="0"/>
              <a:t>“</a:t>
            </a:r>
            <a:r>
              <a:rPr lang="ga-IE" dirty="0"/>
              <a:t>psychological state verbs</a:t>
            </a:r>
            <a:r>
              <a:rPr lang="en-US" dirty="0"/>
              <a:t>”</a:t>
            </a:r>
            <a:r>
              <a:rPr lang="ga-IE" dirty="0"/>
              <a:t>, but these are phrasal</a:t>
            </a:r>
          </a:p>
        </p:txBody>
      </p:sp>
    </p:spTree>
    <p:extLst>
      <p:ext uri="{BB962C8B-B14F-4D97-AF65-F5344CB8AC3E}">
        <p14:creationId xmlns:p14="http://schemas.microsoft.com/office/powerpoint/2010/main" val="37882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7AC3-495F-440C-A3D2-311BB1DF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</a:t>
            </a:r>
            <a:r>
              <a:rPr lang="ga-IE" dirty="0"/>
              <a:t>A</a:t>
            </a:r>
            <a:r>
              <a:rPr lang="en-US" dirty="0" err="1"/>
              <a:t>nalysis</a:t>
            </a:r>
            <a:r>
              <a:rPr lang="ga-IE" dirty="0"/>
              <a:t>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BECE-2ABE-47AA-BC7C-E561A110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Grammar writing decisions: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“Flat” sentence structure with no VP based on previous LFG work on Irish (Carnie 2005)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Tense/Aspect/Mood features specified at clausal level, determined by main verb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Standardized spelling according to </a:t>
            </a:r>
            <a:r>
              <a:rPr lang="en-US" i="1" dirty="0"/>
              <a:t>An </a:t>
            </a:r>
            <a:r>
              <a:rPr lang="en-US" i="1" dirty="0" err="1"/>
              <a:t>Caighde</a:t>
            </a:r>
            <a:r>
              <a:rPr lang="ga-IE" i="1" dirty="0"/>
              <a:t>án Oifigiúil</a:t>
            </a:r>
            <a:r>
              <a:rPr lang="en-US" dirty="0"/>
              <a:t> (‘The Official Standard’), since many of McCloskey’s transcriptions used historical or dialectal spellings</a:t>
            </a:r>
          </a:p>
        </p:txBody>
      </p:sp>
    </p:spTree>
    <p:extLst>
      <p:ext uri="{BB962C8B-B14F-4D97-AF65-F5344CB8AC3E}">
        <p14:creationId xmlns:p14="http://schemas.microsoft.com/office/powerpoint/2010/main" val="98071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B4D-ADAE-406A-BC7E-297E0F1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Analysis - Results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9F05FCC8-B1C6-4A0E-ABE3-5683FDACEC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9" y="1749771"/>
            <a:ext cx="4216971" cy="3358458"/>
          </a:xfrm>
        </p:spPr>
      </p:pic>
      <p:pic>
        <p:nvPicPr>
          <p:cNvPr id="8" name="Content Placeholder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7A2B662-CC06-48CF-B7DB-522A4FEEB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50" y="1807129"/>
            <a:ext cx="6715850" cy="33601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C9545E-17EC-4815-8D94-F65A5F52E0D4}"/>
              </a:ext>
            </a:extLst>
          </p:cNvPr>
          <p:cNvSpPr txBox="1"/>
          <p:nvPr/>
        </p:nvSpPr>
        <p:spPr>
          <a:xfrm>
            <a:off x="838200" y="528375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000" i="1" dirty="0"/>
              <a:t>Cuirtear i mboscaí iad. </a:t>
            </a:r>
          </a:p>
          <a:p>
            <a:r>
              <a:rPr lang="ga-IE" sz="2000" dirty="0"/>
              <a:t>‘(Someone) put them in boxes.’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4886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B4D-ADAE-406A-BC7E-297E0F1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Analysis - Results</a:t>
            </a:r>
            <a:endParaRPr lang="en-US" dirty="0"/>
          </a:p>
        </p:txBody>
      </p:sp>
      <p:pic>
        <p:nvPicPr>
          <p:cNvPr id="8" name="Content Placeholder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A0B01DF-2ED9-4E5A-B09A-2AA07293B4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75" y="1802447"/>
            <a:ext cx="7194525" cy="3937950"/>
          </a:xfr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D574C9D-28CD-4928-9F33-4D0C71402A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447"/>
            <a:ext cx="5066952" cy="39379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6EBB6-C860-4E06-A9B0-2A9DB017281F}"/>
              </a:ext>
            </a:extLst>
          </p:cNvPr>
          <p:cNvSpPr txBox="1"/>
          <p:nvPr/>
        </p:nvSpPr>
        <p:spPr>
          <a:xfrm>
            <a:off x="838200" y="585215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000" i="1" dirty="0"/>
              <a:t>Éiríodh cleachtach le daoine a bheith ag teacht.</a:t>
            </a:r>
          </a:p>
          <a:p>
            <a:r>
              <a:rPr lang="ga-IE" sz="2000" dirty="0"/>
              <a:t>‘One became accustomed to people arriving.’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190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B4D-ADAE-406A-BC7E-297E0F1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Analysis - Results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486B0A2-8D35-4D8C-879B-B206B6E68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791018"/>
            <a:ext cx="5516880" cy="3797925"/>
          </a:xfrm>
        </p:spPr>
      </p:pic>
      <p:pic>
        <p:nvPicPr>
          <p:cNvPr id="9" name="Content Placeholder 8" descr="Text&#10;&#10;Description automatically generated with low confidence">
            <a:extLst>
              <a:ext uri="{FF2B5EF4-FFF2-40B4-BE49-F238E27FC236}">
                <a16:creationId xmlns:a16="http://schemas.microsoft.com/office/drawing/2014/main" id="{EB26371C-9352-4576-B767-243D6C5BC6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69" y="1791018"/>
            <a:ext cx="6164073" cy="37979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7E4E1-9DF4-435F-9D9B-1B1ED1C783D5}"/>
              </a:ext>
            </a:extLst>
          </p:cNvPr>
          <p:cNvSpPr txBox="1"/>
          <p:nvPr/>
        </p:nvSpPr>
        <p:spPr>
          <a:xfrm>
            <a:off x="838200" y="4195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control relation here, but that English does not require a semantic role for control relations either, e.g. </a:t>
            </a:r>
            <a:r>
              <a:rPr lang="en-US" i="1" dirty="0"/>
              <a:t>It was decided to go public.</a:t>
            </a:r>
            <a:r>
              <a:rPr lang="en-US" dirty="0"/>
              <a:t> (McCloskey 2007)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E4421-6D1A-410E-B095-202F1AE8613A}"/>
              </a:ext>
            </a:extLst>
          </p:cNvPr>
          <p:cNvSpPr txBox="1"/>
          <p:nvPr/>
        </p:nvSpPr>
        <p:spPr>
          <a:xfrm>
            <a:off x="838200" y="5588942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000" i="1" dirty="0"/>
              <a:t>Théití ag ithe béile le chéile.</a:t>
            </a:r>
          </a:p>
          <a:p>
            <a:r>
              <a:rPr lang="ga-IE" sz="2000" dirty="0"/>
              <a:t>‘People used to go eating a meal with each other.’ </a:t>
            </a:r>
          </a:p>
          <a:p>
            <a:r>
              <a:rPr lang="ga-IE" sz="2000" dirty="0"/>
              <a:t>or ‘One used to go eating a meal with a companion.’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3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16E5-0331-4A26-B2A7-52775047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2E18-4E7A-4D16-9569-DC529042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autonomous form of the Irish verb is often translated as a passive, but the data paints a more complex picture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presentation puts forward a theoretical analysis of the Irish autonomous verb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analysis is then applied in a computer grammar that covers a fragment of the Irish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1A757-C163-4CB9-970E-8AEF714E3F2D}"/>
              </a:ext>
            </a:extLst>
          </p:cNvPr>
          <p:cNvSpPr txBox="1"/>
          <p:nvPr/>
        </p:nvSpPr>
        <p:spPr>
          <a:xfrm>
            <a:off x="838200" y="5107880"/>
            <a:ext cx="525779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2"/>
                </a:solidFill>
              </a:rPr>
              <a:t>Buail</a:t>
            </a:r>
            <a:r>
              <a:rPr lang="en-US" sz="2800" i="1" u="sng" dirty="0" err="1">
                <a:solidFill>
                  <a:schemeClr val="tx2"/>
                </a:solidFill>
              </a:rPr>
              <a:t>im</a:t>
            </a:r>
            <a:r>
              <a:rPr lang="en-US" sz="2800" i="1" dirty="0">
                <a:solidFill>
                  <a:schemeClr val="tx2"/>
                </a:solidFill>
              </a:rPr>
              <a:t> 	   an     </a:t>
            </a:r>
            <a:r>
              <a:rPr lang="en-US" sz="2800" i="1" dirty="0" err="1">
                <a:solidFill>
                  <a:schemeClr val="tx2"/>
                </a:solidFill>
              </a:rPr>
              <a:t>liathr</a:t>
            </a:r>
            <a:r>
              <a:rPr lang="ga-IE" sz="2800" i="1" dirty="0">
                <a:solidFill>
                  <a:schemeClr val="tx2"/>
                </a:solidFill>
              </a:rPr>
              <a:t>óid.</a:t>
            </a:r>
            <a:endParaRPr lang="en-US" sz="2800" i="1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hit-PRES-1Sg   the   ball</a:t>
            </a:r>
          </a:p>
          <a:p>
            <a:r>
              <a:rPr lang="en-US" sz="2800" dirty="0">
                <a:solidFill>
                  <a:schemeClr val="tx2"/>
                </a:solidFill>
              </a:rPr>
              <a:t>‘I hit the ball.’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2192-C2DB-4F0F-8A3E-8B9989D916B1}"/>
              </a:ext>
            </a:extLst>
          </p:cNvPr>
          <p:cNvSpPr txBox="1"/>
          <p:nvPr/>
        </p:nvSpPr>
        <p:spPr>
          <a:xfrm>
            <a:off x="6095999" y="5107880"/>
            <a:ext cx="525779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ga-IE" sz="2800" i="1" dirty="0">
                <a:solidFill>
                  <a:schemeClr val="tx2"/>
                </a:solidFill>
              </a:rPr>
              <a:t>Buail</a:t>
            </a:r>
            <a:r>
              <a:rPr lang="ga-IE" sz="2800" i="1" u="sng" dirty="0">
                <a:solidFill>
                  <a:schemeClr val="tx2"/>
                </a:solidFill>
              </a:rPr>
              <a:t>tear</a:t>
            </a:r>
            <a:r>
              <a:rPr lang="ga-IE" sz="2800" i="1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	       </a:t>
            </a:r>
            <a:r>
              <a:rPr lang="ga-IE" sz="2800" i="1" dirty="0">
                <a:solidFill>
                  <a:schemeClr val="tx2"/>
                </a:solidFill>
              </a:rPr>
              <a:t>an </a:t>
            </a:r>
            <a:r>
              <a:rPr lang="en-US" sz="2800" i="1" dirty="0">
                <a:solidFill>
                  <a:schemeClr val="tx2"/>
                </a:solidFill>
              </a:rPr>
              <a:t>   </a:t>
            </a:r>
            <a:r>
              <a:rPr lang="ga-IE" sz="2800" i="1" dirty="0">
                <a:solidFill>
                  <a:schemeClr val="tx2"/>
                </a:solidFill>
              </a:rPr>
              <a:t>liathróid.</a:t>
            </a:r>
            <a:endParaRPr lang="en-US" sz="2800" i="1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hit-PRES-AUTO   the   ball</a:t>
            </a:r>
          </a:p>
          <a:p>
            <a:r>
              <a:rPr lang="en-US" sz="2800" dirty="0">
                <a:solidFill>
                  <a:schemeClr val="tx2"/>
                </a:solidFill>
              </a:rPr>
              <a:t>‘The ball is hit.’</a:t>
            </a:r>
          </a:p>
        </p:txBody>
      </p:sp>
    </p:spTree>
    <p:extLst>
      <p:ext uri="{BB962C8B-B14F-4D97-AF65-F5344CB8AC3E}">
        <p14:creationId xmlns:p14="http://schemas.microsoft.com/office/powerpoint/2010/main" val="140942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B4D-ADAE-406A-BC7E-297E0F1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Analysis - Results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DED854B4-BBF5-4F9B-A3B9-99E3E9BA2B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530"/>
            <a:ext cx="5405120" cy="3689376"/>
          </a:xfrm>
        </p:spPr>
      </p:pic>
      <p:pic>
        <p:nvPicPr>
          <p:cNvPr id="8" name="Content Placeholder 7" descr="Schematic&#10;&#10;Description automatically generated with low confidence">
            <a:extLst>
              <a:ext uri="{FF2B5EF4-FFF2-40B4-BE49-F238E27FC236}">
                <a16:creationId xmlns:a16="http://schemas.microsoft.com/office/drawing/2014/main" id="{970C2975-A6B4-4528-87AF-CCA6F67C2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76" y="1765529"/>
            <a:ext cx="6769825" cy="36893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64990D-C434-4988-ADCF-78968E076F12}"/>
              </a:ext>
            </a:extLst>
          </p:cNvPr>
          <p:cNvSpPr txBox="1"/>
          <p:nvPr/>
        </p:nvSpPr>
        <p:spPr>
          <a:xfrm>
            <a:off x="838200" y="552974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000" i="1" dirty="0"/>
              <a:t>Cheap mé go raibh cuma ghruama orthu.</a:t>
            </a:r>
          </a:p>
          <a:p>
            <a:r>
              <a:rPr lang="ga-IE" sz="2000" dirty="0"/>
              <a:t>‘I thought that they looked gloomy.’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09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B4D-ADAE-406A-BC7E-297E0F1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Analysis - Results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867EF17-BC3B-4874-B5FE-E1357CE82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7" y="1780142"/>
            <a:ext cx="4964848" cy="3594498"/>
          </a:xfrm>
        </p:spPr>
      </p:pic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0DE2A48-F41B-455D-92FE-5DA4BC886A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35" y="1780142"/>
            <a:ext cx="6959867" cy="35944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17204-4501-4191-A070-0C5C2D3C6922}"/>
              </a:ext>
            </a:extLst>
          </p:cNvPr>
          <p:cNvSpPr txBox="1"/>
          <p:nvPr/>
        </p:nvSpPr>
        <p:spPr>
          <a:xfrm>
            <a:off x="838200" y="546409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000" i="1" dirty="0"/>
              <a:t>Ceapadh go raibh cuma ghruama orthu.</a:t>
            </a:r>
          </a:p>
          <a:p>
            <a:r>
              <a:rPr lang="ga-IE" sz="2000" dirty="0"/>
              <a:t>‘It was thought that they looked gloomy.’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422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B4D-ADAE-406A-BC7E-297E0F1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Analysis - Results</a:t>
            </a:r>
          </a:p>
        </p:txBody>
      </p:sp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06AE7CB5-FB49-4F5F-8FAB-288AEF274F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28" y="1795074"/>
            <a:ext cx="6014173" cy="3797902"/>
          </a:xfrm>
        </p:spPr>
      </p:pic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00A15091-426E-4334-8DE8-512AB53E96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5074"/>
            <a:ext cx="6014173" cy="37929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1495A8-3CEC-4D62-9F40-4656876124AB}"/>
              </a:ext>
            </a:extLst>
          </p:cNvPr>
          <p:cNvSpPr txBox="1"/>
          <p:nvPr/>
        </p:nvSpPr>
        <p:spPr>
          <a:xfrm>
            <a:off x="590550" y="5981700"/>
            <a:ext cx="1076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000" i="1" dirty="0"/>
              <a:t>Ceapadh dom go raibh cuma ghruama orthu.</a:t>
            </a:r>
          </a:p>
          <a:p>
            <a:r>
              <a:rPr lang="ga-IE" sz="2000" dirty="0"/>
              <a:t>‘It seemed to me that they looked gloomy.’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61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0385-0532-4C89-9548-325195D5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77F9-AFA3-4466-956E-9FDA29C7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theoretical analysis proposes one unified account of the autonomous verb across several constructions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Simplifies the syntactic analysis of the </a:t>
            </a:r>
            <a:r>
              <a:rPr lang="en-US" i="1" dirty="0"/>
              <a:t>It</a:t>
            </a:r>
            <a:r>
              <a:rPr lang="en-US" dirty="0"/>
              <a:t>-extraposition phenomenon and only adds lexical entries to the participating verbs, several of which take on new meanings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Captures the full expressive range of Irish rather than lumping autonomous forms in with the passive</a:t>
            </a:r>
          </a:p>
        </p:txBody>
      </p:sp>
    </p:spTree>
    <p:extLst>
      <p:ext uri="{BB962C8B-B14F-4D97-AF65-F5344CB8AC3E}">
        <p14:creationId xmlns:p14="http://schemas.microsoft.com/office/powerpoint/2010/main" val="173076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0385-0532-4C89-9548-325195D5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77F9-AFA3-4466-956E-9FDA29C7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new lexical rules also help in translation (e.g. using </a:t>
            </a:r>
            <a:r>
              <a:rPr lang="en-US" i="1" dirty="0"/>
              <a:t>It seems to me…</a:t>
            </a:r>
            <a:r>
              <a:rPr lang="en-US" dirty="0"/>
              <a:t> instead of, e.g. </a:t>
            </a:r>
            <a:r>
              <a:rPr lang="en-US" i="1" dirty="0"/>
              <a:t>*To me was thought… </a:t>
            </a:r>
            <a:r>
              <a:rPr lang="en-US" dirty="0"/>
              <a:t>for </a:t>
            </a:r>
            <a:r>
              <a:rPr lang="en-US" i="1" dirty="0" err="1"/>
              <a:t>Ceapadh</a:t>
            </a:r>
            <a:r>
              <a:rPr lang="en-US" i="1" dirty="0"/>
              <a:t> </a:t>
            </a:r>
            <a:r>
              <a:rPr lang="en-US" i="1" dirty="0" err="1"/>
              <a:t>dom</a:t>
            </a:r>
            <a:r>
              <a:rPr lang="en-US" i="1" dirty="0"/>
              <a:t>…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Constructing computer grammars can contribute to text assistants, chatbots, machine translation, and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Irish in particular is underrepresented in NLP and lacks the large corpora needed for deep learning techniques (Judge et al. 2012)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Human-written grammars can be constructed on much smaller datasets, and can later be used to automate the construction of larger databases</a:t>
            </a:r>
          </a:p>
        </p:txBody>
      </p:sp>
    </p:spTree>
    <p:extLst>
      <p:ext uri="{BB962C8B-B14F-4D97-AF65-F5344CB8AC3E}">
        <p14:creationId xmlns:p14="http://schemas.microsoft.com/office/powerpoint/2010/main" val="303836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A75B-810D-451D-8E5C-C390C344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B685-95F0-4EEE-9864-966D9AF3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Irish autonomous verb, across all its constructions, can be unified by representing its syntactic subject without a semantic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analysis is not just theoretical but was applied in a computer 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Hand-written computer grammars are especially effective for languages with few resources like Irish</a:t>
            </a:r>
            <a:endParaRPr lang="ga-I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ga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ga-IE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9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0DEA-9CE2-4CB7-9173-C11D17B4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7AD8-ECA5-4E2A-8019-E7BBFD77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ga-IE" sz="1400" dirty="0"/>
              <a:t>Bresnan, J. (2000). </a:t>
            </a:r>
            <a:r>
              <a:rPr lang="ga-IE" sz="1400" i="1" dirty="0"/>
              <a:t>Lexical-</a:t>
            </a:r>
            <a:r>
              <a:rPr lang="en-US" sz="1400" i="1" dirty="0"/>
              <a:t>f</a:t>
            </a:r>
            <a:r>
              <a:rPr lang="ga-IE" sz="1400" i="1" dirty="0"/>
              <a:t>unctional </a:t>
            </a:r>
            <a:r>
              <a:rPr lang="en-US" sz="1400" i="1" dirty="0"/>
              <a:t>s</a:t>
            </a:r>
            <a:r>
              <a:rPr lang="ga-IE" sz="1400" i="1" dirty="0"/>
              <a:t>yntax. </a:t>
            </a:r>
            <a:r>
              <a:rPr lang="ga-IE" sz="1400" dirty="0"/>
              <a:t>Wiley-Blackwell.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The Christian Brothers. (1902). </a:t>
            </a:r>
            <a:r>
              <a:rPr lang="en-US" sz="1400" i="1" dirty="0" err="1"/>
              <a:t>Graim</a:t>
            </a:r>
            <a:r>
              <a:rPr lang="ga-IE" sz="1400" i="1" dirty="0"/>
              <a:t>éar na Gaedhilge</a:t>
            </a:r>
            <a:r>
              <a:rPr lang="ga-IE" sz="1400" dirty="0"/>
              <a:t>. M. H. Gill, Dublin.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ga-IE" sz="1400" dirty="0"/>
              <a:t>Carnie, A. (2005). </a:t>
            </a:r>
            <a:r>
              <a:rPr lang="en-US" sz="1400" dirty="0"/>
              <a:t>“Flat structure, phrasal variability and VSO”. In: </a:t>
            </a:r>
            <a:r>
              <a:rPr lang="en-US" sz="1400" i="1" dirty="0"/>
              <a:t>Journal of Celtic linguistics </a:t>
            </a:r>
            <a:r>
              <a:rPr lang="en-US" sz="1400" dirty="0"/>
              <a:t>9(1), pp. 13-31.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Crouch, D. et al. (2008). </a:t>
            </a:r>
            <a:r>
              <a:rPr lang="en-US" sz="1400" i="1" dirty="0"/>
              <a:t>XLE documentation</a:t>
            </a:r>
            <a:r>
              <a:rPr lang="en-US" sz="1400" dirty="0"/>
              <a:t>. Palo Alto Research Center.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Falk, Y. N. (2001). </a:t>
            </a:r>
            <a:r>
              <a:rPr lang="en-US" sz="1400" i="1" dirty="0"/>
              <a:t>Lexical-functional grammar: An introduction to parallel constraint-based syntax. </a:t>
            </a:r>
            <a:r>
              <a:rPr lang="en-US" sz="1400" dirty="0"/>
              <a:t>Center for the Study of Language and Information.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Judge, J. et al. (2012). </a:t>
            </a:r>
            <a:r>
              <a:rPr lang="en-US" sz="1400" i="1" dirty="0"/>
              <a:t>The Irish language in the digital space</a:t>
            </a:r>
            <a:r>
              <a:rPr lang="en-US" sz="1400" dirty="0"/>
              <a:t>. Ed. by H. Rehm &amp; G. </a:t>
            </a:r>
            <a:r>
              <a:rPr lang="en-US" sz="1400" dirty="0" err="1"/>
              <a:t>Uszkoreit</a:t>
            </a:r>
            <a:r>
              <a:rPr lang="en-US" sz="1400" dirty="0"/>
              <a:t>. META-NET White Paper Series. Springer.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Marantz, A. (2000). “Case and licensing”. In: </a:t>
            </a:r>
            <a:r>
              <a:rPr lang="en-US" sz="1400" i="1" dirty="0"/>
              <a:t>Arguments and case: Explaining </a:t>
            </a:r>
            <a:r>
              <a:rPr lang="en-US" sz="1400" i="1" dirty="0" err="1"/>
              <a:t>Burzio’s</a:t>
            </a:r>
            <a:r>
              <a:rPr lang="en-US" sz="1400" i="1" dirty="0"/>
              <a:t> generalization </a:t>
            </a:r>
            <a:r>
              <a:rPr lang="en-US" sz="1400" dirty="0"/>
              <a:t>pp. 11-30</a:t>
            </a:r>
            <a:r>
              <a:rPr lang="en-US" sz="1400" i="1" dirty="0"/>
              <a:t>. </a:t>
            </a:r>
            <a:r>
              <a:rPr lang="en-US" sz="1400" dirty="0"/>
              <a:t>Ed. by E. </a:t>
            </a:r>
            <a:r>
              <a:rPr lang="en-US" sz="1400" dirty="0" err="1"/>
              <a:t>Reuland</a:t>
            </a:r>
            <a:r>
              <a:rPr lang="en-US" sz="1400" dirty="0"/>
              <a:t>. John Benjamins, Amsterdam.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McCloskey, J. (2007). “The grammar of autonomy in Irish”. In: </a:t>
            </a:r>
            <a:r>
              <a:rPr lang="en-US" sz="1400" i="1" dirty="0"/>
              <a:t>Nat Lang Linguist Theory</a:t>
            </a:r>
            <a:r>
              <a:rPr lang="en-US" sz="1400" dirty="0"/>
              <a:t> 25, pp. 825-857. DOI: </a:t>
            </a:r>
            <a:r>
              <a:rPr lang="en-US" sz="1400" dirty="0">
                <a:hlinkClick r:id="rId2"/>
              </a:rPr>
              <a:t>https://doi.org/10.1007/s11049-007-9028-7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Nolan, B. (2001). “Passive voice constructions in modern Irish”. In: </a:t>
            </a:r>
            <a:r>
              <a:rPr lang="en-US" sz="1400" i="1" dirty="0"/>
              <a:t>The ITB Journal</a:t>
            </a:r>
            <a:r>
              <a:rPr lang="en-US" sz="1400" dirty="0"/>
              <a:t> 2(1), pp. 51-78. DOI: </a:t>
            </a:r>
            <a:r>
              <a:rPr lang="en-US" sz="1400" dirty="0">
                <a:hlinkClick r:id="rId3"/>
              </a:rPr>
              <a:t>https://doi.org/10.21427/D76D1K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ga-IE" sz="1400" dirty="0"/>
              <a:t>Ó Dónaill, N. (</a:t>
            </a:r>
            <a:r>
              <a:rPr lang="en-US" sz="1400" dirty="0"/>
              <a:t>1977). </a:t>
            </a:r>
            <a:r>
              <a:rPr lang="en-US" sz="1400" i="1" dirty="0"/>
              <a:t>F</a:t>
            </a:r>
            <a:r>
              <a:rPr lang="ga-IE" sz="1400" i="1" dirty="0"/>
              <a:t>ócloir Gaeilge-Béarla</a:t>
            </a:r>
            <a:r>
              <a:rPr lang="ga-IE" sz="1400" dirty="0"/>
              <a:t>.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 err="1"/>
              <a:t>Sulger</a:t>
            </a:r>
            <a:r>
              <a:rPr lang="en-US" sz="1400" dirty="0"/>
              <a:t>, S. (2009). </a:t>
            </a:r>
            <a:r>
              <a:rPr lang="en-US" sz="1400" i="1" dirty="0"/>
              <a:t>Irish </a:t>
            </a:r>
            <a:r>
              <a:rPr lang="en-US" sz="1400" i="1" dirty="0" err="1"/>
              <a:t>clefting</a:t>
            </a:r>
            <a:r>
              <a:rPr lang="en-US" sz="1400" i="1" dirty="0"/>
              <a:t> and information-structure</a:t>
            </a:r>
            <a:r>
              <a:rPr lang="en-US" sz="1400" dirty="0"/>
              <a:t>. In: Proceedings of the LFG09 conference, pp. 562-582. Ed. by T. H. Butt &amp; M. King. Center for the Study of Language and Information.</a:t>
            </a:r>
            <a:endParaRPr lang="ga-IE" sz="1400" dirty="0"/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 err="1"/>
              <a:t>Sulger</a:t>
            </a:r>
            <a:r>
              <a:rPr lang="en-US" sz="1400" dirty="0"/>
              <a:t>, S. (2011). </a:t>
            </a:r>
            <a:r>
              <a:rPr lang="en-US" sz="1400" i="1" dirty="0"/>
              <a:t>A parallel analysis of have-type copular constructions in two have-less Indo-European languages</a:t>
            </a:r>
            <a:r>
              <a:rPr lang="en-US" sz="1400" dirty="0"/>
              <a:t>. In: Proceedings of the LFG11 conference. Ed. by T. H. Butt &amp; M. King. Center for the Study of Language and Information.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400" dirty="0"/>
              <a:t>Rosen, V. et al. (2012). “An open infrastructure for advanced treebanking”. In: </a:t>
            </a:r>
            <a:r>
              <a:rPr lang="en-US" sz="1400" i="1" dirty="0"/>
              <a:t>META-RESEARCH workshop on advanced treebanking at LREC2012</a:t>
            </a:r>
            <a:r>
              <a:rPr lang="en-US" sz="1400" dirty="0"/>
              <a:t>, pp. 22-29. Ed. by J. </a:t>
            </a:r>
            <a:r>
              <a:rPr lang="en-US" sz="1400" dirty="0" err="1"/>
              <a:t>Haji</a:t>
            </a:r>
            <a:r>
              <a:rPr lang="en-US" sz="1400" b="0" i="0" dirty="0" err="1">
                <a:solidFill>
                  <a:srgbClr val="222222"/>
                </a:solidFill>
                <a:effectLst/>
              </a:rPr>
              <a:t>č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1400" dirty="0">
                <a:solidFill>
                  <a:srgbClr val="222222"/>
                </a:solidFill>
              </a:rPr>
              <a:t>K. De </a:t>
            </a:r>
            <a:r>
              <a:rPr lang="en-US" sz="1400" dirty="0" err="1">
                <a:solidFill>
                  <a:srgbClr val="222222"/>
                </a:solidFill>
              </a:rPr>
              <a:t>Smedth</a:t>
            </a:r>
            <a:r>
              <a:rPr lang="en-US" sz="1400" dirty="0">
                <a:solidFill>
                  <a:srgbClr val="222222"/>
                </a:solidFill>
              </a:rPr>
              <a:t>, M. </a:t>
            </a:r>
            <a:r>
              <a:rPr lang="en-US" sz="1400" dirty="0" err="1">
                <a:solidFill>
                  <a:srgbClr val="222222"/>
                </a:solidFill>
              </a:rPr>
              <a:t>Tadi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ć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&amp; A. Branco. </a:t>
            </a:r>
            <a:r>
              <a:rPr lang="en-US" sz="1400" dirty="0"/>
              <a:t>Istanbul. </a:t>
            </a:r>
            <a:r>
              <a:rPr lang="en-US" sz="1400" dirty="0">
                <a:hlinkClick r:id="rId4"/>
              </a:rPr>
              <a:t>http://clarino.uib.no/iness</a:t>
            </a:r>
            <a:r>
              <a:rPr lang="en-US" sz="1400" dirty="0"/>
              <a:t>.</a:t>
            </a:r>
            <a:endParaRPr lang="ga-IE" sz="1400" dirty="0"/>
          </a:p>
        </p:txBody>
      </p:sp>
    </p:spTree>
    <p:extLst>
      <p:ext uri="{BB962C8B-B14F-4D97-AF65-F5344CB8AC3E}">
        <p14:creationId xmlns:p14="http://schemas.microsoft.com/office/powerpoint/2010/main" val="221516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5015-161E-4CFA-8F96-7576372D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DC95-640A-4176-A743-0C6E326C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22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The autonomous verb is fully productive </a:t>
            </a:r>
            <a:r>
              <a:rPr lang="ga-IE" dirty="0"/>
              <a:t>across all tenses and moods and for all verbs </a:t>
            </a:r>
            <a:r>
              <a:rPr lang="en-US" dirty="0"/>
              <a:t>(even for intransitives).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CBBDC-071C-4EE8-A141-67ECA4C90E19}"/>
              </a:ext>
            </a:extLst>
          </p:cNvPr>
          <p:cNvSpPr txBox="1"/>
          <p:nvPr/>
        </p:nvSpPr>
        <p:spPr>
          <a:xfrm>
            <a:off x="838200" y="3429000"/>
            <a:ext cx="1051559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</a:rPr>
              <a:t>Si</a:t>
            </a:r>
            <a:r>
              <a:rPr lang="ga-IE" sz="2800" i="1" dirty="0">
                <a:solidFill>
                  <a:schemeClr val="tx2"/>
                </a:solidFill>
              </a:rPr>
              <a:t>úladh.</a:t>
            </a:r>
          </a:p>
          <a:p>
            <a:r>
              <a:rPr lang="ga-IE" sz="2800" dirty="0">
                <a:solidFill>
                  <a:schemeClr val="tx2"/>
                </a:solidFill>
              </a:rPr>
              <a:t>walk-PAST-AUTO</a:t>
            </a:r>
          </a:p>
          <a:p>
            <a:r>
              <a:rPr lang="en-US" sz="2800" dirty="0">
                <a:solidFill>
                  <a:schemeClr val="tx2"/>
                </a:solidFill>
              </a:rPr>
              <a:t>‘(Someone) walked.’</a:t>
            </a:r>
          </a:p>
        </p:txBody>
      </p:sp>
    </p:spTree>
    <p:extLst>
      <p:ext uri="{BB962C8B-B14F-4D97-AF65-F5344CB8AC3E}">
        <p14:creationId xmlns:p14="http://schemas.microsoft.com/office/powerpoint/2010/main" val="27799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2C7-ABC3-4A59-941E-C4E660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505-6484-456C-A49E-82F34ACE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The autonomous verb may stand alone as a complete sentence, even when the verb would normally require a direct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B2C9-DC9C-486D-B277-B8C4D300FD0A}"/>
              </a:ext>
            </a:extLst>
          </p:cNvPr>
          <p:cNvSpPr txBox="1"/>
          <p:nvPr/>
        </p:nvSpPr>
        <p:spPr>
          <a:xfrm>
            <a:off x="838200" y="3429000"/>
            <a:ext cx="10515599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2"/>
                </a:solidFill>
              </a:rPr>
              <a:t>Buailtear</a:t>
            </a:r>
            <a:r>
              <a:rPr lang="ga-IE" sz="2800" i="1" dirty="0">
                <a:solidFill>
                  <a:schemeClr val="tx2"/>
                </a:solidFill>
              </a:rPr>
              <a:t>.</a:t>
            </a:r>
          </a:p>
          <a:p>
            <a:r>
              <a:rPr lang="en-US" sz="2800" dirty="0">
                <a:solidFill>
                  <a:schemeClr val="tx2"/>
                </a:solidFill>
              </a:rPr>
              <a:t>strike</a:t>
            </a:r>
            <a:r>
              <a:rPr lang="ga-IE" sz="2800" dirty="0">
                <a:solidFill>
                  <a:schemeClr val="tx2"/>
                </a:solidFill>
              </a:rPr>
              <a:t>-P</a:t>
            </a:r>
            <a:r>
              <a:rPr lang="en-US" sz="2800" dirty="0">
                <a:solidFill>
                  <a:schemeClr val="tx2"/>
                </a:solidFill>
              </a:rPr>
              <a:t>RES</a:t>
            </a:r>
            <a:r>
              <a:rPr lang="ga-IE" sz="2800" dirty="0">
                <a:solidFill>
                  <a:schemeClr val="tx2"/>
                </a:solidFill>
              </a:rPr>
              <a:t>-AUTO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‘(Someone) strikes.’</a:t>
            </a:r>
            <a:endParaRPr lang="ga-IE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“A striking takes place.”</a:t>
            </a:r>
            <a:r>
              <a:rPr lang="ga-IE" sz="2800" dirty="0">
                <a:solidFill>
                  <a:schemeClr val="tx2"/>
                </a:solidFill>
              </a:rPr>
              <a:t> (Christian Brothers 1902)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1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2C7-ABC3-4A59-941E-C4E660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505-6484-456C-A49E-82F34ACE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pPr marL="0" indent="0">
              <a:buNone/>
            </a:pPr>
            <a:r>
              <a:rPr lang="ga-IE" dirty="0"/>
              <a:t>3</a:t>
            </a:r>
            <a:r>
              <a:rPr lang="en-US" dirty="0"/>
              <a:t>. The subject of the autonomous verb can’t participate in subject-shifting constructions (possession, emotional states).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B2C9-DC9C-486D-B277-B8C4D300FD0A}"/>
              </a:ext>
            </a:extLst>
          </p:cNvPr>
          <p:cNvSpPr txBox="1"/>
          <p:nvPr/>
        </p:nvSpPr>
        <p:spPr>
          <a:xfrm>
            <a:off x="838200" y="3429000"/>
            <a:ext cx="1051560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ga-IE" sz="2800" i="1" dirty="0">
                <a:solidFill>
                  <a:schemeClr val="tx2"/>
                </a:solidFill>
              </a:rPr>
              <a:t>Tá 	      leabhar   agam.</a:t>
            </a:r>
          </a:p>
          <a:p>
            <a:r>
              <a:rPr lang="ga-IE" sz="2800" dirty="0">
                <a:solidFill>
                  <a:schemeClr val="tx2"/>
                </a:solidFill>
              </a:rPr>
              <a:t>be-PRES   a book    at PRO-1Sg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‘</a:t>
            </a:r>
            <a:r>
              <a:rPr lang="ga-IE" sz="2800" dirty="0">
                <a:solidFill>
                  <a:schemeClr val="tx2"/>
                </a:solidFill>
              </a:rPr>
              <a:t>I have a book.’</a:t>
            </a:r>
          </a:p>
          <a:p>
            <a:r>
              <a:rPr lang="ga-IE" sz="2800" dirty="0">
                <a:solidFill>
                  <a:schemeClr val="tx2"/>
                </a:solidFill>
              </a:rPr>
              <a:t>(lit. ‘A book is at me.’)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2C7-ABC3-4A59-941E-C4E660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505-6484-456C-A49E-82F34ACE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pPr marL="0" indent="0">
              <a:buNone/>
            </a:pPr>
            <a:r>
              <a:rPr lang="ga-IE" dirty="0"/>
              <a:t>4</a:t>
            </a:r>
            <a:r>
              <a:rPr lang="en-US" dirty="0"/>
              <a:t>. </a:t>
            </a:r>
            <a:r>
              <a:rPr lang="ga-IE" dirty="0"/>
              <a:t>The autonomous verb coexists with a </a:t>
            </a:r>
            <a:r>
              <a:rPr lang="en-US" dirty="0"/>
              <a:t>“true” passive construction which promotes its object to subject.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B2C9-DC9C-486D-B277-B8C4D300FD0A}"/>
              </a:ext>
            </a:extLst>
          </p:cNvPr>
          <p:cNvSpPr txBox="1"/>
          <p:nvPr/>
        </p:nvSpPr>
        <p:spPr>
          <a:xfrm>
            <a:off x="838199" y="3213992"/>
            <a:ext cx="1051559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</a:rPr>
              <a:t>L</a:t>
            </a:r>
            <a:r>
              <a:rPr lang="ga-IE" sz="2800" i="1" dirty="0">
                <a:solidFill>
                  <a:schemeClr val="tx2"/>
                </a:solidFill>
              </a:rPr>
              <a:t>éitear                    an     leabhar.</a:t>
            </a:r>
          </a:p>
          <a:p>
            <a:r>
              <a:rPr lang="ga-IE" sz="2800" dirty="0">
                <a:solidFill>
                  <a:schemeClr val="tx2"/>
                </a:solidFill>
              </a:rPr>
              <a:t>read-PRES-AUTO   the   book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‘</a:t>
            </a:r>
            <a:r>
              <a:rPr lang="ga-IE" sz="2800" dirty="0">
                <a:solidFill>
                  <a:schemeClr val="tx2"/>
                </a:solidFill>
              </a:rPr>
              <a:t>The book is read.’ (or ‘(Someone) reads the book.’)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0289-0403-4377-A926-8B8289B9CCB9}"/>
              </a:ext>
            </a:extLst>
          </p:cNvPr>
          <p:cNvSpPr txBox="1"/>
          <p:nvPr/>
        </p:nvSpPr>
        <p:spPr>
          <a:xfrm>
            <a:off x="838200" y="5107880"/>
            <a:ext cx="105156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</a:rPr>
              <a:t>T</a:t>
            </a:r>
            <a:r>
              <a:rPr lang="ga-IE" sz="2800" i="1" dirty="0">
                <a:solidFill>
                  <a:schemeClr val="tx2"/>
                </a:solidFill>
              </a:rPr>
              <a:t>á 	       sé 		     léite</a:t>
            </a:r>
            <a:r>
              <a:rPr lang="ga-IE" sz="2800" dirty="0">
                <a:solidFill>
                  <a:schemeClr val="tx2"/>
                </a:solidFill>
              </a:rPr>
              <a:t>.</a:t>
            </a:r>
          </a:p>
          <a:p>
            <a:r>
              <a:rPr lang="ga-IE" sz="2800" dirty="0">
                <a:solidFill>
                  <a:schemeClr val="tx2"/>
                </a:solidFill>
              </a:rPr>
              <a:t>be-PRES   PRO-M3Sg-NOM   read-VAdj</a:t>
            </a:r>
          </a:p>
          <a:p>
            <a:r>
              <a:rPr lang="en-US" sz="2800" dirty="0">
                <a:solidFill>
                  <a:schemeClr val="tx2"/>
                </a:solidFill>
              </a:rPr>
              <a:t>‘</a:t>
            </a:r>
            <a:r>
              <a:rPr lang="ga-IE" sz="2800" dirty="0">
                <a:solidFill>
                  <a:schemeClr val="tx2"/>
                </a:solidFill>
              </a:rPr>
              <a:t>It is read</a:t>
            </a:r>
            <a:r>
              <a:rPr lang="en-US" sz="2800" dirty="0">
                <a:solidFill>
                  <a:schemeClr val="tx2"/>
                </a:solidFill>
              </a:rPr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378935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2C7-ABC3-4A59-941E-C4E660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505-6484-456C-A49E-82F34ACE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pPr marL="0" indent="0">
              <a:buNone/>
            </a:pPr>
            <a:r>
              <a:rPr lang="ga-IE" dirty="0"/>
              <a:t>5</a:t>
            </a:r>
            <a:r>
              <a:rPr lang="en-US" dirty="0"/>
              <a:t>. </a:t>
            </a:r>
            <a:r>
              <a:rPr lang="ga-IE" dirty="0"/>
              <a:t>The object of the autonomous verb does not get promoted to subject and remains in the accusative.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B2C9-DC9C-486D-B277-B8C4D300FD0A}"/>
              </a:ext>
            </a:extLst>
          </p:cNvPr>
          <p:cNvSpPr txBox="1"/>
          <p:nvPr/>
        </p:nvSpPr>
        <p:spPr>
          <a:xfrm>
            <a:off x="838200" y="3213992"/>
            <a:ext cx="105156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ga-IE" sz="2800" i="1" dirty="0">
                <a:solidFill>
                  <a:schemeClr val="tx2"/>
                </a:solidFill>
              </a:rPr>
              <a:t>Féictear                 é.</a:t>
            </a:r>
          </a:p>
          <a:p>
            <a:r>
              <a:rPr lang="ga-IE" sz="2800" dirty="0">
                <a:solidFill>
                  <a:schemeClr val="tx2"/>
                </a:solidFill>
              </a:rPr>
              <a:t>see-PRES-AUTO   PRO-M3Sg-ACC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‘</a:t>
            </a:r>
            <a:r>
              <a:rPr lang="ga-IE" sz="2800" dirty="0">
                <a:solidFill>
                  <a:schemeClr val="tx2"/>
                </a:solidFill>
              </a:rPr>
              <a:t>(Someone) sees him.’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29635-2034-4B34-BF32-C76EFBA8A066}"/>
              </a:ext>
            </a:extLst>
          </p:cNvPr>
          <p:cNvSpPr txBox="1"/>
          <p:nvPr/>
        </p:nvSpPr>
        <p:spPr>
          <a:xfrm>
            <a:off x="838200" y="5107880"/>
            <a:ext cx="105156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ga-IE" sz="2800" i="1" dirty="0">
                <a:solidFill>
                  <a:schemeClr val="tx2"/>
                </a:solidFill>
              </a:rPr>
              <a:t>*Féictear               sé.</a:t>
            </a:r>
          </a:p>
          <a:p>
            <a:r>
              <a:rPr lang="ga-IE" sz="2800" dirty="0">
                <a:solidFill>
                  <a:schemeClr val="tx2"/>
                </a:solidFill>
              </a:rPr>
              <a:t>see-PRES-AUTO   PRO-M3Sg-NOM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‘</a:t>
            </a:r>
            <a:r>
              <a:rPr lang="ga-IE" sz="2800" dirty="0">
                <a:solidFill>
                  <a:schemeClr val="tx2"/>
                </a:solidFill>
              </a:rPr>
              <a:t>He is seen.’</a:t>
            </a:r>
          </a:p>
        </p:txBody>
      </p:sp>
    </p:spTree>
    <p:extLst>
      <p:ext uri="{BB962C8B-B14F-4D97-AF65-F5344CB8AC3E}">
        <p14:creationId xmlns:p14="http://schemas.microsoft.com/office/powerpoint/2010/main" val="238804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2C7-ABC3-4A59-941E-C4E660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505-6484-456C-A49E-82F34ACE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pPr marL="0" indent="0">
              <a:buNone/>
            </a:pPr>
            <a:r>
              <a:rPr lang="ga-IE" dirty="0"/>
              <a:t>6</a:t>
            </a:r>
            <a:r>
              <a:rPr lang="en-US" dirty="0"/>
              <a:t>. </a:t>
            </a:r>
            <a:r>
              <a:rPr lang="ga-IE" dirty="0"/>
              <a:t>The autonomous verb may be used with an oblique agent.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B2C9-DC9C-486D-B277-B8C4D300FD0A}"/>
              </a:ext>
            </a:extLst>
          </p:cNvPr>
          <p:cNvSpPr txBox="1"/>
          <p:nvPr/>
        </p:nvSpPr>
        <p:spPr>
          <a:xfrm>
            <a:off x="838198" y="3429000"/>
            <a:ext cx="1051559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ga-IE" sz="2800" i="1" dirty="0">
                <a:solidFill>
                  <a:schemeClr val="tx2"/>
                </a:solidFill>
              </a:rPr>
              <a:t>Caithfear 		   1.39 milliún Euro   á      caitheamh   acu.</a:t>
            </a:r>
          </a:p>
          <a:p>
            <a:r>
              <a:rPr lang="ga-IE" sz="2800" dirty="0">
                <a:solidFill>
                  <a:schemeClr val="tx2"/>
                </a:solidFill>
              </a:rPr>
              <a:t>allocate-FUT-AUTO   1.39 million Euro   for   spending      by them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‘</a:t>
            </a:r>
            <a:r>
              <a:rPr lang="ga-IE" sz="2800" dirty="0">
                <a:solidFill>
                  <a:schemeClr val="tx2"/>
                </a:solidFill>
              </a:rPr>
              <a:t>1.39 million Euro will be allocated by them for spending.’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2FE90-1D93-4D4D-87C0-BDA075A052B7}"/>
              </a:ext>
            </a:extLst>
          </p:cNvPr>
          <p:cNvSpPr txBox="1"/>
          <p:nvPr/>
        </p:nvSpPr>
        <p:spPr>
          <a:xfrm>
            <a:off x="838199" y="5538768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800" dirty="0"/>
              <a:t>Note: </a:t>
            </a:r>
            <a:r>
              <a:rPr lang="ga-IE" sz="2800" i="1" dirty="0"/>
              <a:t>*One will allocate 1.39 million Euro by them for spending. </a:t>
            </a:r>
          </a:p>
          <a:p>
            <a:r>
              <a:rPr lang="ga-IE" sz="2800" dirty="0"/>
              <a:t>fails</a:t>
            </a:r>
            <a:r>
              <a:rPr lang="ga-IE" sz="2800" i="1" dirty="0"/>
              <a:t> </a:t>
            </a:r>
            <a:r>
              <a:rPr lang="ga-IE" sz="2800" dirty="0"/>
              <a:t>because </a:t>
            </a:r>
            <a:r>
              <a:rPr lang="ga-IE" sz="2800" i="1" dirty="0"/>
              <a:t>one</a:t>
            </a:r>
            <a:r>
              <a:rPr lang="ga-IE" sz="2800" dirty="0"/>
              <a:t> already has a semantic role.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9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2573</Words>
  <Application>Microsoft Office PowerPoint</Application>
  <PresentationFormat>Widescreen</PresentationFormat>
  <Paragraphs>216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‘A Striking Takes Place’ A Lexical-Functional Analysis of the Irish Autonomous Verb</vt:lpstr>
      <vt:lpstr>https://github.com/jhwest987/Irish-Autonomous-XLE</vt:lpstr>
      <vt:lpstr>Introduction</vt:lpstr>
      <vt:lpstr>Pieces of the Puzzle</vt:lpstr>
      <vt:lpstr>Pieces of the Puzzle</vt:lpstr>
      <vt:lpstr>Pieces of the Puzzle</vt:lpstr>
      <vt:lpstr>Pieces of the Puzzle</vt:lpstr>
      <vt:lpstr>Pieces of the Puzzle</vt:lpstr>
      <vt:lpstr>Pieces of the Puzzle</vt:lpstr>
      <vt:lpstr>Pieces of the Puzzle</vt:lpstr>
      <vt:lpstr>Analyses in the Literature</vt:lpstr>
      <vt:lpstr>Analyses in the Literature</vt:lpstr>
      <vt:lpstr>Lexical-Functional Grammar</vt:lpstr>
      <vt:lpstr>Lexical-Functional Grammar</vt:lpstr>
      <vt:lpstr>Lexical-Functional Grammar</vt:lpstr>
      <vt:lpstr>Pieces of the Puzzle (Review)</vt:lpstr>
      <vt:lpstr>Lexical-Functional Analysis</vt:lpstr>
      <vt:lpstr>Lexical-Functional Analysis</vt:lpstr>
      <vt:lpstr>Lexical-Functional Analysis</vt:lpstr>
      <vt:lpstr>Computational Analysis</vt:lpstr>
      <vt:lpstr>Computational Analysis</vt:lpstr>
      <vt:lpstr>Computational Analysis - Data</vt:lpstr>
      <vt:lpstr>Computational Analysis - Data</vt:lpstr>
      <vt:lpstr>Computational Analysis - Data</vt:lpstr>
      <vt:lpstr>Computational Analysis - Data</vt:lpstr>
      <vt:lpstr>Computational Analysis - Results</vt:lpstr>
      <vt:lpstr>Computational Analysis - Results</vt:lpstr>
      <vt:lpstr>Computational Analysis - Results</vt:lpstr>
      <vt:lpstr>Computational Analysis - Results</vt:lpstr>
      <vt:lpstr>Computational Analysis - Results</vt:lpstr>
      <vt:lpstr>Computational Analysis - Results</vt:lpstr>
      <vt:lpstr>Computational Analysis - Results</vt:lpstr>
      <vt:lpstr>Implications</vt:lpstr>
      <vt:lpstr>Implications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‘A Striking Takes Place’ A Lexical-Functional Analysis of the Irish Autonomous Verb</dc:title>
  <dc:creator>James Herbert West</dc:creator>
  <cp:lastModifiedBy>James Herbert West</cp:lastModifiedBy>
  <cp:revision>30</cp:revision>
  <dcterms:created xsi:type="dcterms:W3CDTF">2021-01-28T02:50:56Z</dcterms:created>
  <dcterms:modified xsi:type="dcterms:W3CDTF">2021-01-29T17:18:24Z</dcterms:modified>
</cp:coreProperties>
</file>