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75" r:id="rId7"/>
    <p:sldId id="259" r:id="rId8"/>
    <p:sldId id="261" r:id="rId9"/>
    <p:sldId id="262" r:id="rId10"/>
    <p:sldId id="264" r:id="rId11"/>
    <p:sldId id="263" r:id="rId12"/>
    <p:sldId id="283" r:id="rId13"/>
    <p:sldId id="266" r:id="rId14"/>
    <p:sldId id="270" r:id="rId15"/>
    <p:sldId id="273" r:id="rId16"/>
    <p:sldId id="271" r:id="rId17"/>
    <p:sldId id="274" r:id="rId18"/>
    <p:sldId id="277" r:id="rId19"/>
    <p:sldId id="276" r:id="rId20"/>
    <p:sldId id="288" r:id="rId21"/>
    <p:sldId id="290" r:id="rId22"/>
    <p:sldId id="289" r:id="rId23"/>
    <p:sldId id="291" r:id="rId24"/>
    <p:sldId id="286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98B6-8B61-4ED1-A83D-E045C8FF01C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9CA5E-D48F-4056-B86F-9F615F9D7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8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31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33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4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8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2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0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78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0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5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6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4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9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6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5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4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D066-1149-9EEC-51DB-7ABB5D7C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22E32-E8AE-E20D-E86D-3DEACE5AB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F3F87-05D1-4381-5592-0195874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A732-39AA-C4B2-3A1E-C6CD424B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C1B75-D3D5-A452-48A3-C057BA15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7C72-D374-28C3-7520-3C4BA98C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0578C-4B5B-CCD4-599F-3B7E72B3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B736-22F4-CEE7-259C-FF3EA20B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A503-1B43-CEB5-D470-9EB8504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41200-A7F3-6A8E-8FF0-24F91C3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E52FA-EAF9-8A41-DA31-46041742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E055-2D9B-22A7-FA8C-155B059D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071E-9F0C-8286-CC7F-AD16A8C7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586B5-87F2-C734-CB79-23C8469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EA18-F4A9-9FED-03B8-9078611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6209-A66C-B3F0-D59E-0C0509D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AF477-65D5-070C-1031-442DA3F2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343B-EC27-74B7-6A5A-177B306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B6C4-29D0-F69E-0746-F489D2CE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CC87C-2F7A-8864-766E-63C461F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39CF-641B-58E1-0544-96408B2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653C8-5EF2-F707-D9E5-57587058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4CF-0924-3EE0-1D3E-DDC555D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36FA7-214E-D371-7038-4BCB2BE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5504-1231-7EF9-01DF-EC1BAA7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2CD-4A8C-B526-9F0E-E4340108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7EEEB-68B7-C6B8-1561-FA7BBCE0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83D04-7419-5A54-B3EA-26122104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A4279-AF85-ADA8-BC60-E5C5838E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AD288-05CB-62AF-B746-C297D47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5B74C-6B56-0EDE-9872-24D3C93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18C-BD47-9961-54FC-97A31AA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42808-0054-D557-2AE4-C4D1BD9E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A1DE4-62D3-8AF5-4867-668198CA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30FB8-0F57-514A-6141-A0F826DC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19B75-BD7F-8684-9641-BFE0F772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84935-EDFE-836A-276D-CC08FD2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6C0A6-437D-D0B2-7D09-B3460A6E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47F92-95E3-D700-183C-495C68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3A40-3B95-0621-1145-A62163E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B40B5-2BD4-6E3F-58CE-744CCC2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C3609-D5A7-E17D-7A5C-D343265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2A383-86A5-10E9-CBA6-F48637B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BCC8A-0AEE-A5E1-81F6-AC2A229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9ADD2-92F1-BEF6-4980-57CF7CC7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85092-0844-3642-D223-CA7C702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B687-4081-FBBD-25F3-7960FB1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D88AA-4351-D112-5BD7-77DEECBD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33901-DFBE-D6C8-B7CF-E1F3381F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BDA0B-AA3D-2810-41E8-B379683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7400F-822F-1EEE-9B33-A0FF35E0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01A22-4F81-BEAC-F9F0-55CC848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0D53-4466-1789-8F17-4286CBD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BC04C-A98F-906C-FAB3-A65527E5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B3221-CAA5-EA0C-9AEE-67E0F64E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62650-BB04-BE6B-B401-B351307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2F4A3-FBAD-018A-34F5-FE7D038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7AB1-B9D2-5FBD-7007-C050DDBE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69E5A-CF72-CA53-4DC7-0DD6057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DA4F-E269-CE55-EE52-57BED26C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27EE-B350-FA99-B5E4-245AC135B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B55C-9B0B-D3EC-F6C5-185A41C1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8AF-9832-613E-5602-013DC8647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BD7D-0569-FA8F-CE55-A150FA6C9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기본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- 1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A58099-3175-E450-FF01-72F761E05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2024.04.30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정현서</a:t>
            </a:r>
          </a:p>
        </p:txBody>
      </p:sp>
    </p:spTree>
    <p:extLst>
      <p:ext uri="{BB962C8B-B14F-4D97-AF65-F5344CB8AC3E}">
        <p14:creationId xmlns:p14="http://schemas.microsoft.com/office/powerpoint/2010/main" val="18304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1154465" y="2353469"/>
            <a:ext cx="124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John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8F44-8559-C2E5-9EE9-7D1696203FF1}"/>
              </a:ext>
            </a:extLst>
          </p:cNvPr>
          <p:cNvSpPr txBox="1"/>
          <p:nvPr/>
        </p:nvSpPr>
        <p:spPr>
          <a:xfrm>
            <a:off x="4116278" y="2353469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F8A7-FC6F-695F-9112-CA330A626E14}"/>
              </a:ext>
            </a:extLst>
          </p:cNvPr>
          <p:cNvSpPr txBox="1"/>
          <p:nvPr/>
        </p:nvSpPr>
        <p:spPr>
          <a:xfrm>
            <a:off x="1154465" y="2990297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Bessie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16059-3F3C-6878-8FB5-4D1E72040116}"/>
              </a:ext>
            </a:extLst>
          </p:cNvPr>
          <p:cNvSpPr txBox="1"/>
          <p:nvPr/>
        </p:nvSpPr>
        <p:spPr>
          <a:xfrm>
            <a:off x="4116278" y="2988015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5E6A-1035-E802-EEE0-F699C2290043}"/>
              </a:ext>
            </a:extLst>
          </p:cNvPr>
          <p:cNvSpPr txBox="1"/>
          <p:nvPr/>
        </p:nvSpPr>
        <p:spPr>
          <a:xfrm>
            <a:off x="1154464" y="3597058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Alex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5DF63-4047-797F-14B0-ADDBE33C98F8}"/>
              </a:ext>
            </a:extLst>
          </p:cNvPr>
          <p:cNvSpPr txBox="1"/>
          <p:nvPr/>
        </p:nvSpPr>
        <p:spPr>
          <a:xfrm>
            <a:off x="4116277" y="359705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DF6F-CE09-C11A-9049-6F199E725204}"/>
              </a:ext>
            </a:extLst>
          </p:cNvPr>
          <p:cNvSpPr txBox="1"/>
          <p:nvPr/>
        </p:nvSpPr>
        <p:spPr>
          <a:xfrm>
            <a:off x="1154464" y="4253327"/>
            <a:ext cx="14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Cayley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2435-8287-BDA1-8D20-9E4D7094F303}"/>
              </a:ext>
            </a:extLst>
          </p:cNvPr>
          <p:cNvSpPr txBox="1"/>
          <p:nvPr/>
        </p:nvSpPr>
        <p:spPr>
          <a:xfrm>
            <a:off x="4116277" y="425332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E454-B557-0C0B-87B5-613EF480A909}"/>
              </a:ext>
            </a:extLst>
          </p:cNvPr>
          <p:cNvSpPr txBox="1"/>
          <p:nvPr/>
        </p:nvSpPr>
        <p:spPr>
          <a:xfrm>
            <a:off x="1154464" y="4890155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4FA3C-5049-0139-67CC-F5668E78197F}"/>
              </a:ext>
            </a:extLst>
          </p:cNvPr>
          <p:cNvSpPr txBox="1"/>
          <p:nvPr/>
        </p:nvSpPr>
        <p:spPr>
          <a:xfrm>
            <a:off x="4116277" y="4887873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40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1154465" y="2353469"/>
            <a:ext cx="124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John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8F44-8559-C2E5-9EE9-7D1696203FF1}"/>
              </a:ext>
            </a:extLst>
          </p:cNvPr>
          <p:cNvSpPr txBox="1"/>
          <p:nvPr/>
        </p:nvSpPr>
        <p:spPr>
          <a:xfrm>
            <a:off x="4116278" y="2353469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F8A7-FC6F-695F-9112-CA330A626E14}"/>
              </a:ext>
            </a:extLst>
          </p:cNvPr>
          <p:cNvSpPr txBox="1"/>
          <p:nvPr/>
        </p:nvSpPr>
        <p:spPr>
          <a:xfrm>
            <a:off x="1154465" y="2990297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Bessie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16059-3F3C-6878-8FB5-4D1E72040116}"/>
              </a:ext>
            </a:extLst>
          </p:cNvPr>
          <p:cNvSpPr txBox="1"/>
          <p:nvPr/>
        </p:nvSpPr>
        <p:spPr>
          <a:xfrm>
            <a:off x="4116278" y="2988015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5E6A-1035-E802-EEE0-F699C2290043}"/>
              </a:ext>
            </a:extLst>
          </p:cNvPr>
          <p:cNvSpPr txBox="1"/>
          <p:nvPr/>
        </p:nvSpPr>
        <p:spPr>
          <a:xfrm>
            <a:off x="1154464" y="3597058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Alex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5DF63-4047-797F-14B0-ADDBE33C98F8}"/>
              </a:ext>
            </a:extLst>
          </p:cNvPr>
          <p:cNvSpPr txBox="1"/>
          <p:nvPr/>
        </p:nvSpPr>
        <p:spPr>
          <a:xfrm>
            <a:off x="4116277" y="359705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DF6F-CE09-C11A-9049-6F199E725204}"/>
              </a:ext>
            </a:extLst>
          </p:cNvPr>
          <p:cNvSpPr txBox="1"/>
          <p:nvPr/>
        </p:nvSpPr>
        <p:spPr>
          <a:xfrm>
            <a:off x="1154464" y="4253327"/>
            <a:ext cx="14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Cayley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2435-8287-BDA1-8D20-9E4D7094F303}"/>
              </a:ext>
            </a:extLst>
          </p:cNvPr>
          <p:cNvSpPr txBox="1"/>
          <p:nvPr/>
        </p:nvSpPr>
        <p:spPr>
          <a:xfrm>
            <a:off x="4116277" y="425332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endParaRPr lang="ko-KR" altLang="en-US" sz="320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E454-B557-0C0B-87B5-613EF480A909}"/>
              </a:ext>
            </a:extLst>
          </p:cNvPr>
          <p:cNvSpPr txBox="1"/>
          <p:nvPr/>
        </p:nvSpPr>
        <p:spPr>
          <a:xfrm>
            <a:off x="1154464" y="4890155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4FA3C-5049-0139-67CC-F5668E78197F}"/>
              </a:ext>
            </a:extLst>
          </p:cNvPr>
          <p:cNvSpPr txBox="1"/>
          <p:nvPr/>
        </p:nvSpPr>
        <p:spPr>
          <a:xfrm>
            <a:off x="4116277" y="4887873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FAF31-FC74-A908-241B-EF5DE18EBE3C}"/>
              </a:ext>
            </a:extLst>
          </p:cNvPr>
          <p:cNvSpPr txBox="1"/>
          <p:nvPr/>
        </p:nvSpPr>
        <p:spPr>
          <a:xfrm>
            <a:off x="6704938" y="3366224"/>
            <a:ext cx="474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이름이 주어졌을 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번호를 알고 싶다</a:t>
            </a:r>
          </a:p>
        </p:txBody>
      </p:sp>
    </p:spTree>
    <p:extLst>
      <p:ext uri="{BB962C8B-B14F-4D97-AF65-F5344CB8AC3E}">
        <p14:creationId xmlns:p14="http://schemas.microsoft.com/office/powerpoint/2010/main" val="151003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1154465" y="2353469"/>
            <a:ext cx="124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John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8F44-8559-C2E5-9EE9-7D1696203FF1}"/>
              </a:ext>
            </a:extLst>
          </p:cNvPr>
          <p:cNvSpPr txBox="1"/>
          <p:nvPr/>
        </p:nvSpPr>
        <p:spPr>
          <a:xfrm>
            <a:off x="4116278" y="2353469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F8A7-FC6F-695F-9112-CA330A626E14}"/>
              </a:ext>
            </a:extLst>
          </p:cNvPr>
          <p:cNvSpPr txBox="1"/>
          <p:nvPr/>
        </p:nvSpPr>
        <p:spPr>
          <a:xfrm>
            <a:off x="1154465" y="2990297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Bessie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16059-3F3C-6878-8FB5-4D1E72040116}"/>
              </a:ext>
            </a:extLst>
          </p:cNvPr>
          <p:cNvSpPr txBox="1"/>
          <p:nvPr/>
        </p:nvSpPr>
        <p:spPr>
          <a:xfrm>
            <a:off x="4116278" y="2988015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5E6A-1035-E802-EEE0-F699C2290043}"/>
              </a:ext>
            </a:extLst>
          </p:cNvPr>
          <p:cNvSpPr txBox="1"/>
          <p:nvPr/>
        </p:nvSpPr>
        <p:spPr>
          <a:xfrm>
            <a:off x="1154464" y="3597058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Alex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5DF63-4047-797F-14B0-ADDBE33C98F8}"/>
              </a:ext>
            </a:extLst>
          </p:cNvPr>
          <p:cNvSpPr txBox="1"/>
          <p:nvPr/>
        </p:nvSpPr>
        <p:spPr>
          <a:xfrm>
            <a:off x="4116277" y="359705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DF6F-CE09-C11A-9049-6F199E725204}"/>
              </a:ext>
            </a:extLst>
          </p:cNvPr>
          <p:cNvSpPr txBox="1"/>
          <p:nvPr/>
        </p:nvSpPr>
        <p:spPr>
          <a:xfrm>
            <a:off x="1154464" y="4253327"/>
            <a:ext cx="14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Cayley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2435-8287-BDA1-8D20-9E4D7094F303}"/>
              </a:ext>
            </a:extLst>
          </p:cNvPr>
          <p:cNvSpPr txBox="1"/>
          <p:nvPr/>
        </p:nvSpPr>
        <p:spPr>
          <a:xfrm>
            <a:off x="4116277" y="425332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endParaRPr lang="ko-KR" altLang="en-US" sz="320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E454-B557-0C0B-87B5-613EF480A909}"/>
              </a:ext>
            </a:extLst>
          </p:cNvPr>
          <p:cNvSpPr txBox="1"/>
          <p:nvPr/>
        </p:nvSpPr>
        <p:spPr>
          <a:xfrm>
            <a:off x="1154464" y="4890155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4FA3C-5049-0139-67CC-F5668E78197F}"/>
              </a:ext>
            </a:extLst>
          </p:cNvPr>
          <p:cNvSpPr txBox="1"/>
          <p:nvPr/>
        </p:nvSpPr>
        <p:spPr>
          <a:xfrm>
            <a:off x="4116277" y="4887873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A3C44-F7C7-6609-A511-92B7194B2566}"/>
              </a:ext>
            </a:extLst>
          </p:cNvPr>
          <p:cNvSpPr txBox="1"/>
          <p:nvPr/>
        </p:nvSpPr>
        <p:spPr>
          <a:xfrm>
            <a:off x="6163137" y="1254343"/>
            <a:ext cx="5262979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vector&lt;pair&lt;string, int&gt;&gt; </a:t>
            </a:r>
            <a:r>
              <a:rPr lang="en-US" altLang="ko-KR" sz="2000" dirty="0" err="1">
                <a:latin typeface="Consolas" panose="020B0609020204030204" pitchFamily="49" charset="0"/>
              </a:rPr>
              <a:t>vec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vec.push_back</a:t>
            </a:r>
            <a:r>
              <a:rPr lang="en-US" altLang="ko-KR" sz="2000" dirty="0">
                <a:latin typeface="Consolas" panose="020B0609020204030204" pitchFamily="49" charset="0"/>
              </a:rPr>
              <a:t>({ “John”, 12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vec.push_back</a:t>
            </a:r>
            <a:r>
              <a:rPr lang="en-US" altLang="ko-KR" sz="2000" dirty="0">
                <a:latin typeface="Consolas" panose="020B0609020204030204" pitchFamily="49" charset="0"/>
              </a:rPr>
              <a:t>({ “Bessie”, 17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vec.push_back</a:t>
            </a:r>
            <a:r>
              <a:rPr lang="en-US" altLang="ko-KR" sz="2000" dirty="0">
                <a:latin typeface="Consolas" panose="020B0609020204030204" pitchFamily="49" charset="0"/>
              </a:rPr>
              <a:t>({ “Alex”, 24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vec.push_back</a:t>
            </a:r>
            <a:r>
              <a:rPr lang="en-US" altLang="ko-KR" sz="2000" dirty="0">
                <a:latin typeface="Consolas" panose="020B0609020204030204" pitchFamily="49" charset="0"/>
              </a:rPr>
              <a:t>({ “Cayley”, 23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vec.push_back</a:t>
            </a:r>
            <a:r>
              <a:rPr lang="en-US" altLang="ko-KR" sz="2000" dirty="0">
                <a:latin typeface="Consolas" panose="020B0609020204030204" pitchFamily="49" charset="0"/>
              </a:rPr>
              <a:t>({ “Donald”, 19 });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for (auto [S, x] : </a:t>
            </a:r>
            <a:r>
              <a:rPr lang="en-US" altLang="ko-KR" sz="2000" dirty="0" err="1">
                <a:latin typeface="Consolas" panose="020B0609020204030204" pitchFamily="49" charset="0"/>
              </a:rPr>
              <a:t>vec</a:t>
            </a:r>
            <a:r>
              <a:rPr lang="en-US" altLang="ko-KR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if (S == “Cayley”)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x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3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1154465" y="2353469"/>
            <a:ext cx="124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John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8F44-8559-C2E5-9EE9-7D1696203FF1}"/>
              </a:ext>
            </a:extLst>
          </p:cNvPr>
          <p:cNvSpPr txBox="1"/>
          <p:nvPr/>
        </p:nvSpPr>
        <p:spPr>
          <a:xfrm>
            <a:off x="4116278" y="2353469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F8A7-FC6F-695F-9112-CA330A626E14}"/>
              </a:ext>
            </a:extLst>
          </p:cNvPr>
          <p:cNvSpPr txBox="1"/>
          <p:nvPr/>
        </p:nvSpPr>
        <p:spPr>
          <a:xfrm>
            <a:off x="1154465" y="2990297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Bessie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16059-3F3C-6878-8FB5-4D1E72040116}"/>
              </a:ext>
            </a:extLst>
          </p:cNvPr>
          <p:cNvSpPr txBox="1"/>
          <p:nvPr/>
        </p:nvSpPr>
        <p:spPr>
          <a:xfrm>
            <a:off x="4116278" y="2988015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5E6A-1035-E802-EEE0-F699C2290043}"/>
              </a:ext>
            </a:extLst>
          </p:cNvPr>
          <p:cNvSpPr txBox="1"/>
          <p:nvPr/>
        </p:nvSpPr>
        <p:spPr>
          <a:xfrm>
            <a:off x="1154464" y="3597058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Alex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5DF63-4047-797F-14B0-ADDBE33C98F8}"/>
              </a:ext>
            </a:extLst>
          </p:cNvPr>
          <p:cNvSpPr txBox="1"/>
          <p:nvPr/>
        </p:nvSpPr>
        <p:spPr>
          <a:xfrm>
            <a:off x="4116277" y="359705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DF6F-CE09-C11A-9049-6F199E725204}"/>
              </a:ext>
            </a:extLst>
          </p:cNvPr>
          <p:cNvSpPr txBox="1"/>
          <p:nvPr/>
        </p:nvSpPr>
        <p:spPr>
          <a:xfrm>
            <a:off x="1154464" y="4253327"/>
            <a:ext cx="14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Cayley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2435-8287-BDA1-8D20-9E4D7094F303}"/>
              </a:ext>
            </a:extLst>
          </p:cNvPr>
          <p:cNvSpPr txBox="1"/>
          <p:nvPr/>
        </p:nvSpPr>
        <p:spPr>
          <a:xfrm>
            <a:off x="4116277" y="425332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endParaRPr lang="ko-KR" altLang="en-US" sz="320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E454-B557-0C0B-87B5-613EF480A909}"/>
              </a:ext>
            </a:extLst>
          </p:cNvPr>
          <p:cNvSpPr txBox="1"/>
          <p:nvPr/>
        </p:nvSpPr>
        <p:spPr>
          <a:xfrm>
            <a:off x="1154464" y="4890155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4FA3C-5049-0139-67CC-F5668E78197F}"/>
              </a:ext>
            </a:extLst>
          </p:cNvPr>
          <p:cNvSpPr txBox="1"/>
          <p:nvPr/>
        </p:nvSpPr>
        <p:spPr>
          <a:xfrm>
            <a:off x="4116277" y="4887873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A3C44-F7C7-6609-A511-92B7194B2566}"/>
              </a:ext>
            </a:extLst>
          </p:cNvPr>
          <p:cNvSpPr txBox="1"/>
          <p:nvPr/>
        </p:nvSpPr>
        <p:spPr>
          <a:xfrm>
            <a:off x="6514014" y="1994773"/>
            <a:ext cx="483978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map&lt;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“John”</a:t>
            </a:r>
            <a:r>
              <a:rPr lang="en-US" altLang="ko-KR" sz="2000" dirty="0">
                <a:latin typeface="Consolas" panose="020B0609020204030204" pitchFamily="49" charset="0"/>
              </a:rPr>
              <a:t>] = 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[“Bessie”] = 17;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[“Alex”] = 24;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[“Cayley”] = 23;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[“Donald”] = 19;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[“Cayley”]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6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1154465" y="2353469"/>
            <a:ext cx="1245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John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18F44-8559-C2E5-9EE9-7D1696203FF1}"/>
              </a:ext>
            </a:extLst>
          </p:cNvPr>
          <p:cNvSpPr txBox="1"/>
          <p:nvPr/>
        </p:nvSpPr>
        <p:spPr>
          <a:xfrm>
            <a:off x="4116278" y="2353469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F8A7-FC6F-695F-9112-CA330A626E14}"/>
              </a:ext>
            </a:extLst>
          </p:cNvPr>
          <p:cNvSpPr txBox="1"/>
          <p:nvPr/>
        </p:nvSpPr>
        <p:spPr>
          <a:xfrm>
            <a:off x="1154465" y="2990297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Bessie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16059-3F3C-6878-8FB5-4D1E72040116}"/>
              </a:ext>
            </a:extLst>
          </p:cNvPr>
          <p:cNvSpPr txBox="1"/>
          <p:nvPr/>
        </p:nvSpPr>
        <p:spPr>
          <a:xfrm>
            <a:off x="4116278" y="2988015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17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65E6A-1035-E802-EEE0-F699C2290043}"/>
              </a:ext>
            </a:extLst>
          </p:cNvPr>
          <p:cNvSpPr txBox="1"/>
          <p:nvPr/>
        </p:nvSpPr>
        <p:spPr>
          <a:xfrm>
            <a:off x="1154464" y="3597058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Alex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5DF63-4047-797F-14B0-ADDBE33C98F8}"/>
              </a:ext>
            </a:extLst>
          </p:cNvPr>
          <p:cNvSpPr txBox="1"/>
          <p:nvPr/>
        </p:nvSpPr>
        <p:spPr>
          <a:xfrm>
            <a:off x="4116277" y="359705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24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EDF6F-CE09-C11A-9049-6F199E725204}"/>
              </a:ext>
            </a:extLst>
          </p:cNvPr>
          <p:cNvSpPr txBox="1"/>
          <p:nvPr/>
        </p:nvSpPr>
        <p:spPr>
          <a:xfrm>
            <a:off x="1154464" y="4253327"/>
            <a:ext cx="144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Cayley </a:t>
            </a:r>
            <a:r>
              <a:rPr lang="ko-KR" altLang="en-US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B2435-8287-BDA1-8D20-9E4D7094F303}"/>
              </a:ext>
            </a:extLst>
          </p:cNvPr>
          <p:cNvSpPr txBox="1"/>
          <p:nvPr/>
        </p:nvSpPr>
        <p:spPr>
          <a:xfrm>
            <a:off x="4116277" y="4253327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23</a:t>
            </a:r>
            <a:endParaRPr lang="ko-KR" altLang="en-US" sz="3200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EE454-B557-0C0B-87B5-613EF480A909}"/>
              </a:ext>
            </a:extLst>
          </p:cNvPr>
          <p:cNvSpPr txBox="1"/>
          <p:nvPr/>
        </p:nvSpPr>
        <p:spPr>
          <a:xfrm>
            <a:off x="1154464" y="4890155"/>
            <a:ext cx="196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ko-KR" altLang="en-US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4FA3C-5049-0139-67CC-F5668E78197F}"/>
              </a:ext>
            </a:extLst>
          </p:cNvPr>
          <p:cNvSpPr txBox="1"/>
          <p:nvPr/>
        </p:nvSpPr>
        <p:spPr>
          <a:xfrm>
            <a:off x="4116277" y="4887873"/>
            <a:ext cx="739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endParaRPr lang="ko-KR" altLang="en-US" sz="3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A3C44-F7C7-6609-A511-92B7194B2566}"/>
              </a:ext>
            </a:extLst>
          </p:cNvPr>
          <p:cNvSpPr txBox="1"/>
          <p:nvPr/>
        </p:nvSpPr>
        <p:spPr>
          <a:xfrm>
            <a:off x="6516960" y="1994773"/>
            <a:ext cx="483978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map&lt;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</a:rPr>
              <a:t>&gt;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“John”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12 </a:t>
            </a:r>
            <a:r>
              <a:rPr lang="en-US" altLang="ko-KR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“Bessie”, 17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“Alex”, 24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“Cayley”, 23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“Donald”, 19 });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[“Cayley”]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3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A3C44-F7C7-6609-A511-92B7194B2566}"/>
              </a:ext>
            </a:extLst>
          </p:cNvPr>
          <p:cNvSpPr txBox="1"/>
          <p:nvPr/>
        </p:nvSpPr>
        <p:spPr>
          <a:xfrm>
            <a:off x="2628539" y="1843263"/>
            <a:ext cx="792701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map&lt;string, int&gt;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mp.insert</a:t>
            </a:r>
            <a:r>
              <a:rPr lang="en-US" altLang="ko-KR" sz="2000" dirty="0">
                <a:latin typeface="Consolas" panose="020B0609020204030204" pitchFamily="49" charset="0"/>
              </a:rPr>
              <a:t>({ “John”, 12 });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</a:t>
            </a:r>
            <a:r>
              <a:rPr lang="en-US" altLang="ko-KR" sz="2000" dirty="0">
                <a:latin typeface="Consolas" panose="020B0609020204030204" pitchFamily="49" charset="0"/>
              </a:rPr>
              <a:t>[“Bessie”] = 7;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mp.erase</a:t>
            </a:r>
            <a:r>
              <a:rPr lang="en-US" altLang="ko-KR" sz="2000" dirty="0">
                <a:latin typeface="Consolas" panose="020B0609020204030204" pitchFamily="49" charset="0"/>
              </a:rPr>
              <a:t>(“John”);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if (</a:t>
            </a:r>
            <a:r>
              <a:rPr lang="en-US" altLang="ko-KR" sz="2000" dirty="0" err="1">
                <a:latin typeface="Consolas" panose="020B0609020204030204" pitchFamily="49" charset="0"/>
              </a:rPr>
              <a:t>mp.find</a:t>
            </a:r>
            <a:r>
              <a:rPr lang="en-US" altLang="ko-KR" sz="2000" dirty="0">
                <a:latin typeface="Consolas" panose="020B0609020204030204" pitchFamily="49" charset="0"/>
              </a:rPr>
              <a:t>(“Bessie”) == </a:t>
            </a:r>
            <a:r>
              <a:rPr lang="en-US" altLang="ko-KR" sz="2000" dirty="0" err="1">
                <a:latin typeface="Consolas" panose="020B0609020204030204" pitchFamily="49" charset="0"/>
              </a:rPr>
              <a:t>mp.end</a:t>
            </a:r>
            <a:r>
              <a:rPr lang="en-US" altLang="ko-KR" sz="20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// “Bessie” is not in the map!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mp.find</a:t>
            </a:r>
            <a:r>
              <a:rPr lang="en-US" altLang="ko-KR" sz="2000" dirty="0">
                <a:latin typeface="Consolas" panose="020B0609020204030204" pitchFamily="49" charset="0"/>
              </a:rPr>
              <a:t>(“Bessie”)-&gt;first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mp.find</a:t>
            </a:r>
            <a:r>
              <a:rPr lang="en-US" altLang="ko-KR" sz="2000" dirty="0">
                <a:latin typeface="Consolas" panose="020B0609020204030204" pitchFamily="49" charset="0"/>
              </a:rPr>
              <a:t>(“Bessie”)-&gt;second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ACC093E4-73C0-4D32-8C5A-B3BAB768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18" y="3783204"/>
            <a:ext cx="5463498" cy="26708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BD8CC-EE51-E99B-34C3-7E02E61120DE}"/>
              </a:ext>
            </a:extLst>
          </p:cNvPr>
          <p:cNvSpPr txBox="1"/>
          <p:nvPr/>
        </p:nvSpPr>
        <p:spPr>
          <a:xfrm>
            <a:off x="838200" y="1890944"/>
            <a:ext cx="1002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배열인데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인덱스로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[0,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MAX – 1]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정수가 아닌 다른 형태를 사용하고 싶을 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9D030-D775-2212-F045-76CEFD84818B}"/>
              </a:ext>
            </a:extLst>
          </p:cNvPr>
          <p:cNvSpPr txBox="1"/>
          <p:nvPr/>
        </p:nvSpPr>
        <p:spPr>
          <a:xfrm>
            <a:off x="1367015" y="2446333"/>
            <a:ext cx="39442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std::string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아주 큰 숫자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long </a:t>
            </a:r>
            <a:r>
              <a:rPr lang="en-US" altLang="ko-KR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long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…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std::vector&lt;T&gt;</a:t>
            </a:r>
          </a:p>
          <a:p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DAA50-52AD-625F-748B-494471C4BC68}"/>
              </a:ext>
            </a:extLst>
          </p:cNvPr>
          <p:cNvSpPr txBox="1"/>
          <p:nvPr/>
        </p:nvSpPr>
        <p:spPr>
          <a:xfrm>
            <a:off x="838200" y="4274559"/>
            <a:ext cx="155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Example) 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9CDEC9-6C3E-15A8-20C8-37C1DFE4F2F1}"/>
              </a:ext>
            </a:extLst>
          </p:cNvPr>
          <p:cNvSpPr/>
          <p:nvPr/>
        </p:nvSpPr>
        <p:spPr>
          <a:xfrm>
            <a:off x="3879542" y="5381314"/>
            <a:ext cx="1671391" cy="1072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5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E4E42-32CA-CD9C-1938-11F484FD15EA}"/>
              </a:ext>
            </a:extLst>
          </p:cNvPr>
          <p:cNvSpPr txBox="1"/>
          <p:nvPr/>
        </p:nvSpPr>
        <p:spPr>
          <a:xfrm>
            <a:off x="5329106" y="474345"/>
            <a:ext cx="60946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bits/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stdc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++.h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std;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cin.tie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ios_base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::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sync_with_stdio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n, q;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&gt;&gt; n &gt;&gt; q;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map&lt;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 n;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x;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&gt;&gt; x;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[x]++;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(q--)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x;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&gt;&gt; x;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[x] &lt;&lt;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'\n'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77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E4E42-32CA-CD9C-1938-11F484FD15EA}"/>
              </a:ext>
            </a:extLst>
          </p:cNvPr>
          <p:cNvSpPr txBox="1"/>
          <p:nvPr/>
        </p:nvSpPr>
        <p:spPr>
          <a:xfrm>
            <a:off x="5329106" y="474345"/>
            <a:ext cx="60946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bits/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stdc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++.h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using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namespace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std;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cin.tie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ios_base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::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sync_with_stdio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&gt;&gt; n;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map&lt;string,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 n;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string S;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&gt;&gt; S;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[S]++;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maxv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&amp;[k, v] :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maxv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= max(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maxv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v);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maxv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'\n'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4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BD8CC-EE51-E99B-34C3-7E02E61120DE}"/>
              </a:ext>
            </a:extLst>
          </p:cNvPr>
          <p:cNvSpPr txBox="1"/>
          <p:nvPr/>
        </p:nvSpPr>
        <p:spPr>
          <a:xfrm>
            <a:off x="838200" y="1890944"/>
            <a:ext cx="10112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배열인데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인덱스로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[0,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MAX – 1]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정수가 아닌 다른 형태를 사용하고 싶을 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어떤 오브젝트의 등장 횟수를 세고 싶을 때 가장 자주 사용합니다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A731A-46B9-9B6C-2C7C-114CD6354AA5}"/>
              </a:ext>
            </a:extLst>
          </p:cNvPr>
          <p:cNvSpPr txBox="1"/>
          <p:nvPr/>
        </p:nvSpPr>
        <p:spPr>
          <a:xfrm>
            <a:off x="838200" y="3429000"/>
            <a:ext cx="1029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입력으로 문자열이 들어오는 상황에서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0, 1, …, N – 1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번호를 매기고 싶을 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94801-DED9-7A1E-C3E0-C42033BB20D1}"/>
              </a:ext>
            </a:extLst>
          </p:cNvPr>
          <p:cNvSpPr txBox="1"/>
          <p:nvPr/>
        </p:nvSpPr>
        <p:spPr>
          <a:xfrm>
            <a:off x="838200" y="4228392"/>
            <a:ext cx="10293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상태 표현이 복잡한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DP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문제에서 </a:t>
            </a:r>
            <a:r>
              <a:rPr lang="ko-KR" altLang="en-US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메모이제이션을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map&lt;vector&lt;int&gt;, int&gt;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</a:t>
            </a:r>
            <a:r>
              <a:rPr lang="ko-KR" altLang="en-US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한다던지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 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수업 진행 방식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147006-1E54-24B1-27FF-46D200DB32FF}"/>
              </a:ext>
            </a:extLst>
          </p:cNvPr>
          <p:cNvSpPr txBox="1">
            <a:spLocks/>
          </p:cNvSpPr>
          <p:nvPr/>
        </p:nvSpPr>
        <p:spPr>
          <a:xfrm>
            <a:off x="646477" y="1904448"/>
            <a:ext cx="5449523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화요일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19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~22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 </a:t>
            </a: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- 5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 진행 </a:t>
            </a: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(4/30, 5/7, 5/14, 5/21, 5/28)</a:t>
            </a:r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A7CF9-0D01-D9DD-D6C7-C08D919B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82" y="873007"/>
            <a:ext cx="6197069" cy="551711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3271780-BA12-93A1-B134-36119CF987EA}"/>
              </a:ext>
            </a:extLst>
          </p:cNvPr>
          <p:cNvSpPr txBox="1">
            <a:spLocks/>
          </p:cNvSpPr>
          <p:nvPr/>
        </p:nvSpPr>
        <p:spPr>
          <a:xfrm>
            <a:off x="646477" y="3780793"/>
            <a:ext cx="4884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개념 설명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각자 문제 풀기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+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 해설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1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EA4F51-B278-2D03-353F-67A951CCD3E3}"/>
              </a:ext>
            </a:extLst>
          </p:cNvPr>
          <p:cNvSpPr txBox="1">
            <a:spLocks/>
          </p:cNvSpPr>
          <p:nvPr/>
        </p:nvSpPr>
        <p:spPr>
          <a:xfrm>
            <a:off x="646477" y="4850796"/>
            <a:ext cx="48843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codetree.ai</a:t>
            </a:r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4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std::map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FDBEEF-FDC1-043C-2747-7E5E6167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58" y="1653346"/>
            <a:ext cx="6506483" cy="46679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8C9DA3-C0D0-1636-5569-DEEBD42D4A77}"/>
              </a:ext>
            </a:extLst>
          </p:cNvPr>
          <p:cNvSpPr/>
          <p:nvPr/>
        </p:nvSpPr>
        <p:spPr>
          <a:xfrm>
            <a:off x="3632434" y="2978909"/>
            <a:ext cx="1652630" cy="712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7C5318-BD72-55A7-B567-3DE032898944}"/>
              </a:ext>
            </a:extLst>
          </p:cNvPr>
          <p:cNvSpPr/>
          <p:nvPr/>
        </p:nvSpPr>
        <p:spPr>
          <a:xfrm>
            <a:off x="3632433" y="4980877"/>
            <a:ext cx="2944535" cy="62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std::set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460CE-9CC9-D923-B4CF-0A356666D535}"/>
              </a:ext>
            </a:extLst>
          </p:cNvPr>
          <p:cNvSpPr txBox="1"/>
          <p:nvPr/>
        </p:nvSpPr>
        <p:spPr>
          <a:xfrm>
            <a:off x="902237" y="1690688"/>
            <a:ext cx="25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지원하는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CCC68-DD77-8730-AAF3-0A0BC70D4125}"/>
              </a:ext>
            </a:extLst>
          </p:cNvPr>
          <p:cNvSpPr txBox="1"/>
          <p:nvPr/>
        </p:nvSpPr>
        <p:spPr>
          <a:xfrm>
            <a:off x="902237" y="3796737"/>
            <a:ext cx="407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연산의 시간 복잡도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FB9C-286C-E232-EE58-0B12265476D8}"/>
              </a:ext>
            </a:extLst>
          </p:cNvPr>
          <p:cNvSpPr txBox="1"/>
          <p:nvPr/>
        </p:nvSpPr>
        <p:spPr>
          <a:xfrm>
            <a:off x="1392572" y="2345888"/>
            <a:ext cx="717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</a:t>
            </a:r>
            <a:r>
              <a:rPr lang="ko-KR" altLang="en-US" sz="2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상자에 넣기</a:t>
            </a:r>
            <a:endParaRPr lang="en-US" altLang="ko-KR" sz="2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en-US" altLang="ko-KR" sz="2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</a:t>
            </a:r>
            <a:r>
              <a:rPr lang="ko-KR" altLang="en-US" sz="24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줬을 때 상자에 들어있는지 확인하기</a:t>
            </a:r>
            <a:endParaRPr lang="en-US" altLang="ko-KR" sz="2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key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쌍을 삭제하기</a:t>
            </a:r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AA35DE-BB33-E2E0-3DCC-9968975A6617}"/>
                  </a:ext>
                </a:extLst>
              </p:cNvPr>
              <p:cNvSpPr txBox="1"/>
              <p:nvPr/>
            </p:nvSpPr>
            <p:spPr>
              <a:xfrm>
                <a:off x="1392572" y="4508921"/>
                <a:ext cx="6224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(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𝑛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)</m:t>
                    </m:r>
                  </m:oMath>
                </a14:m>
                <a:endParaRPr lang="en-US" altLang="ko-KR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(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𝑛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)</m:t>
                    </m:r>
                  </m:oMath>
                </a14:m>
                <a:endParaRPr lang="en-US" altLang="ko-KR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(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𝑛</m:t>
                        </m:r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rPr>
                      <m:t>)</m:t>
                    </m:r>
                  </m:oMath>
                </a14:m>
                <a:endParaRPr lang="en-US" altLang="ko-KR" sz="2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AA35DE-BB33-E2E0-3DCC-9968975A6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72" y="4508921"/>
                <a:ext cx="6224632" cy="1200329"/>
              </a:xfrm>
              <a:prstGeom prst="rect">
                <a:avLst/>
              </a:prstGeom>
              <a:blipFill>
                <a:blip r:embed="rId3"/>
                <a:stretch>
                  <a:fillRect l="-1468" t="-6599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6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priority_queue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571870" y="1808544"/>
            <a:ext cx="1138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원소의 추가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삭제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연산을 지원하는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C1F59-656C-8BD7-9A79-ABAB3AE633AE}"/>
              </a:ext>
            </a:extLst>
          </p:cNvPr>
          <p:cNvSpPr txBox="1"/>
          <p:nvPr/>
        </p:nvSpPr>
        <p:spPr>
          <a:xfrm>
            <a:off x="3746378" y="2831975"/>
            <a:ext cx="427552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priority_queue</a:t>
            </a:r>
            <a:r>
              <a:rPr lang="en-US" altLang="ko-KR" sz="2000" dirty="0">
                <a:latin typeface="Consolas" panose="020B0609020204030204" pitchFamily="49" charset="0"/>
              </a:rPr>
              <a:t>&lt;int&gt; </a:t>
            </a:r>
            <a:r>
              <a:rPr lang="en-US" altLang="ko-KR" sz="2000" dirty="0" err="1">
                <a:latin typeface="Consolas" panose="020B0609020204030204" pitchFamily="49" charset="0"/>
              </a:rPr>
              <a:t>pq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(7);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pq.top</a:t>
            </a:r>
            <a:r>
              <a:rPr lang="en-US" altLang="ko-KR" sz="2000" dirty="0">
                <a:latin typeface="Consolas" panose="020B0609020204030204" pitchFamily="49" charset="0"/>
              </a:rPr>
              <a:t>()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priority_queue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571870" y="1808544"/>
            <a:ext cx="1138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원소의 추가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삭제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연산을 지원하는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C1F59-656C-8BD7-9A79-ABAB3AE633AE}"/>
              </a:ext>
            </a:extLst>
          </p:cNvPr>
          <p:cNvSpPr txBox="1"/>
          <p:nvPr/>
        </p:nvSpPr>
        <p:spPr>
          <a:xfrm>
            <a:off x="3746378" y="2831975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priority_queue</a:t>
            </a:r>
            <a:r>
              <a:rPr lang="en-US" altLang="ko-KR" sz="2000" dirty="0">
                <a:latin typeface="Consolas" panose="020B0609020204030204" pitchFamily="49" charset="0"/>
              </a:rPr>
              <a:t>&lt;int&gt; </a:t>
            </a:r>
            <a:r>
              <a:rPr lang="en-US" altLang="ko-KR" sz="2000" dirty="0" err="1">
                <a:latin typeface="Consolas" panose="020B0609020204030204" pitchFamily="49" charset="0"/>
              </a:rPr>
              <a:t>pq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(7);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pq.pop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pq.top</a:t>
            </a:r>
            <a:r>
              <a:rPr lang="en-US" altLang="ko-KR" sz="2000" dirty="0">
                <a:latin typeface="Consolas" panose="020B0609020204030204" pitchFamily="49" charset="0"/>
              </a:rPr>
              <a:t>()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priority_queue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571870" y="1808544"/>
            <a:ext cx="1138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원소의 추가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삭제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연산을 지원하는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C1F59-656C-8BD7-9A79-ABAB3AE633AE}"/>
              </a:ext>
            </a:extLst>
          </p:cNvPr>
          <p:cNvSpPr txBox="1"/>
          <p:nvPr/>
        </p:nvSpPr>
        <p:spPr>
          <a:xfrm>
            <a:off x="3746378" y="2831975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priority_queue</a:t>
            </a:r>
            <a:r>
              <a:rPr lang="en-US" altLang="ko-KR" sz="2000" dirty="0">
                <a:latin typeface="Consolas" panose="020B0609020204030204" pitchFamily="49" charset="0"/>
              </a:rPr>
              <a:t>&lt;int&gt; </a:t>
            </a:r>
            <a:r>
              <a:rPr lang="en-US" altLang="ko-KR" sz="2000" dirty="0" err="1">
                <a:latin typeface="Consolas" panose="020B0609020204030204" pitchFamily="49" charset="0"/>
              </a:rPr>
              <a:t>pq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(7);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pq.pop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pq.pop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pq.top</a:t>
            </a:r>
            <a:r>
              <a:rPr lang="en-US" altLang="ko-KR" sz="2000" dirty="0">
                <a:latin typeface="Consolas" panose="020B0609020204030204" pitchFamily="49" charset="0"/>
              </a:rPr>
              <a:t>()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8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priority_queue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571870" y="1808544"/>
            <a:ext cx="1138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원소의 추가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삭제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그리고 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가장 큰 원소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연산을 지원하는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C1F59-656C-8BD7-9A79-ABAB3AE633AE}"/>
              </a:ext>
            </a:extLst>
          </p:cNvPr>
          <p:cNvSpPr txBox="1"/>
          <p:nvPr/>
        </p:nvSpPr>
        <p:spPr>
          <a:xfrm>
            <a:off x="3746378" y="2831975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int main() {</a:t>
            </a:r>
            <a:br>
              <a:rPr lang="en-US" altLang="ko-KR" sz="2000" dirty="0">
                <a:latin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priority_queue</a:t>
            </a:r>
            <a:r>
              <a:rPr lang="en-US" altLang="ko-KR" sz="2000" dirty="0">
                <a:latin typeface="Consolas" panose="020B0609020204030204" pitchFamily="49" charset="0"/>
              </a:rPr>
              <a:t>&lt;int&gt; </a:t>
            </a:r>
            <a:r>
              <a:rPr lang="en-US" altLang="ko-KR" sz="2000" dirty="0" err="1">
                <a:latin typeface="Consolas" panose="020B0609020204030204" pitchFamily="49" charset="0"/>
              </a:rPr>
              <a:t>pq</a:t>
            </a:r>
            <a:r>
              <a:rPr lang="en-US" altLang="ko-KR" sz="20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(7);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pq.push</a:t>
            </a:r>
            <a:r>
              <a:rPr lang="en-US" altLang="ko-KR" sz="2000" dirty="0"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pq.pop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pq.pop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</a:rPr>
              <a:t> &lt;&lt; </a:t>
            </a:r>
            <a:r>
              <a:rPr lang="en-US" altLang="ko-KR" sz="2000" dirty="0" err="1">
                <a:latin typeface="Consolas" panose="020B0609020204030204" pitchFamily="49" charset="0"/>
              </a:rPr>
              <a:t>pq.top</a:t>
            </a:r>
            <a:r>
              <a:rPr lang="en-US" altLang="ko-KR" sz="2000" dirty="0">
                <a:latin typeface="Consolas" panose="020B0609020204030204" pitchFamily="49" charset="0"/>
              </a:rPr>
              <a:t>() &lt;&lt; ‘\n’;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수업 진행 방식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2147006-1E54-24B1-27FF-46D200DB32FF}"/>
              </a:ext>
            </a:extLst>
          </p:cNvPr>
          <p:cNvSpPr txBox="1">
            <a:spLocks/>
          </p:cNvSpPr>
          <p:nvPr/>
        </p:nvSpPr>
        <p:spPr>
          <a:xfrm>
            <a:off x="838200" y="1753528"/>
            <a:ext cx="10308568" cy="73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연습문제에 대한 정답 코드 및 해설을 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코드트리에서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제공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191A0-7FEB-2C75-6291-354642DD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2948066"/>
            <a:ext cx="9631119" cy="28483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23C46C7-9335-38D7-BDC7-7209B6D4FF5F}"/>
              </a:ext>
            </a:extLst>
          </p:cNvPr>
          <p:cNvSpPr/>
          <p:nvPr/>
        </p:nvSpPr>
        <p:spPr>
          <a:xfrm>
            <a:off x="1793290" y="5129934"/>
            <a:ext cx="1162975" cy="727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7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EC90B60-8ADE-ECBC-2991-8FB8A3BBD672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어느 정도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PS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C++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익숙하다고 가정합니다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!</a:t>
            </a:r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AD550-7FDD-CEDC-E330-33E3C313460F}"/>
              </a:ext>
            </a:extLst>
          </p:cNvPr>
          <p:cNvSpPr txBox="1"/>
          <p:nvPr/>
        </p:nvSpPr>
        <p:spPr>
          <a:xfrm>
            <a:off x="4013843" y="2802639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#include &lt;bits/</a:t>
            </a:r>
            <a:r>
              <a:rPr lang="en-US" altLang="ko-KR" sz="2000" dirty="0" err="1">
                <a:latin typeface="Consolas" panose="020B0609020204030204" pitchFamily="49" charset="0"/>
              </a:rPr>
              <a:t>stdc</a:t>
            </a:r>
            <a:r>
              <a:rPr lang="en-US" altLang="ko-KR" sz="2000" dirty="0">
                <a:latin typeface="Consolas" panose="020B0609020204030204" pitchFamily="49" charset="0"/>
              </a:rPr>
              <a:t>++.h&gt;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A7734-3F59-4179-F7C2-88FD1A5DAD7B}"/>
              </a:ext>
            </a:extLst>
          </p:cNvPr>
          <p:cNvSpPr txBox="1"/>
          <p:nvPr/>
        </p:nvSpPr>
        <p:spPr>
          <a:xfrm>
            <a:off x="2015715" y="353088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std::vector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E8286-D37E-F291-B450-DA850B72FF52}"/>
              </a:ext>
            </a:extLst>
          </p:cNvPr>
          <p:cNvSpPr txBox="1"/>
          <p:nvPr/>
        </p:nvSpPr>
        <p:spPr>
          <a:xfrm>
            <a:off x="3752088" y="4315764"/>
            <a:ext cx="1586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std::queue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5AD828-C7EF-771D-3FED-5E72BAA69C09}"/>
                  </a:ext>
                </a:extLst>
              </p:cNvPr>
              <p:cNvSpPr txBox="1"/>
              <p:nvPr/>
            </p:nvSpPr>
            <p:spPr>
              <a:xfrm>
                <a:off x="8014869" y="3438315"/>
                <a:ext cx="29668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5AD828-C7EF-771D-3FED-5E72BAA69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69" y="3438315"/>
                <a:ext cx="2966808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25855D3-D779-2D41-F0E8-C2F6935F152C}"/>
              </a:ext>
            </a:extLst>
          </p:cNvPr>
          <p:cNvSpPr txBox="1"/>
          <p:nvPr/>
        </p:nvSpPr>
        <p:spPr>
          <a:xfrm>
            <a:off x="6402925" y="4930127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bfs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dfs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FB096-71F7-A590-F4C5-AE00A6B68D67}"/>
              </a:ext>
            </a:extLst>
          </p:cNvPr>
          <p:cNvSpPr txBox="1"/>
          <p:nvPr/>
        </p:nvSpPr>
        <p:spPr>
          <a:xfrm>
            <a:off x="3038612" y="5191737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정렬</a:t>
            </a:r>
            <a:r>
              <a:rPr lang="en-US" altLang="ko-KR" sz="20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(std::sort)</a:t>
            </a:r>
            <a:endParaRPr lang="ko-KR" altLang="en-US" sz="20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FA850-E4D1-7BF2-7098-6DBA84A1BC80}"/>
              </a:ext>
            </a:extLst>
          </p:cNvPr>
          <p:cNvSpPr txBox="1"/>
          <p:nvPr/>
        </p:nvSpPr>
        <p:spPr>
          <a:xfrm>
            <a:off x="5851332" y="382717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백트래킹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EDCE3-19B9-2416-C2D1-E4E303BB866D}"/>
              </a:ext>
            </a:extLst>
          </p:cNvPr>
          <p:cNvSpPr txBox="1"/>
          <p:nvPr/>
        </p:nvSpPr>
        <p:spPr>
          <a:xfrm>
            <a:off x="1359947" y="589164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endl</a:t>
            </a:r>
            <a:r>
              <a:rPr lang="ko-KR" altLang="en-US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‘\n’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E65B0-7636-5B91-BA16-6A598FCD7C28}"/>
              </a:ext>
            </a:extLst>
          </p:cNvPr>
          <p:cNvSpPr txBox="1"/>
          <p:nvPr/>
        </p:nvSpPr>
        <p:spPr>
          <a:xfrm>
            <a:off x="952426" y="4384317"/>
            <a:ext cx="1586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std::</a:t>
            </a:r>
            <a:r>
              <a:rPr lang="en-US" altLang="ko-KR" sz="2000" dirty="0" err="1">
                <a:latin typeface="Consolas" panose="020B0609020204030204" pitchFamily="49" charset="0"/>
              </a:rPr>
              <a:t>cin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std::</a:t>
            </a:r>
            <a:r>
              <a:rPr lang="en-US" altLang="ko-KR" sz="2000" dirty="0" err="1">
                <a:latin typeface="Consolas" panose="020B0609020204030204" pitchFamily="49" charset="0"/>
              </a:rPr>
              <a:t>cout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E5525-B066-93F5-D331-70EB9958E045}"/>
              </a:ext>
            </a:extLst>
          </p:cNvPr>
          <p:cNvSpPr txBox="1"/>
          <p:nvPr/>
        </p:nvSpPr>
        <p:spPr>
          <a:xfrm>
            <a:off x="9432251" y="4655177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이분 탐색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0A519-6EDC-A3EE-9936-FF79C5230E78}"/>
              </a:ext>
            </a:extLst>
          </p:cNvPr>
          <p:cNvSpPr txBox="1"/>
          <p:nvPr/>
        </p:nvSpPr>
        <p:spPr>
          <a:xfrm>
            <a:off x="7193866" y="5830094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다이나믹 프로그래밍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8AF5E4-822C-9728-BF2C-376940DDD261}"/>
                  </a:ext>
                </a:extLst>
              </p:cNvPr>
              <p:cNvSpPr txBox="1"/>
              <p:nvPr/>
            </p:nvSpPr>
            <p:spPr>
              <a:xfrm>
                <a:off x="4563611" y="6115574"/>
                <a:ext cx="1822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1</a:t>
                </a:r>
                <a:r>
                  <a:rPr lang="ko-KR" altLang="en-US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초에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번 연산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8AF5E4-822C-9728-BF2C-37694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6115574"/>
                <a:ext cx="1822871" cy="369332"/>
              </a:xfrm>
              <a:prstGeom prst="rect">
                <a:avLst/>
              </a:prstGeom>
              <a:blipFill>
                <a:blip r:embed="rId3"/>
                <a:stretch>
                  <a:fillRect l="-3010" t="-4918" r="-1672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bits/</a:t>
            </a:r>
            <a:r>
              <a:rPr lang="en-US" altLang="ko-KR" dirty="0" err="1">
                <a:latin typeface="Consolas" panose="020B0609020204030204" pitchFamily="49" charset="0"/>
              </a:rPr>
              <a:t>stdc</a:t>
            </a:r>
            <a:r>
              <a:rPr lang="en-US" altLang="ko-KR" dirty="0">
                <a:latin typeface="Consolas" panose="020B0609020204030204" pitchFamily="49" charset="0"/>
              </a:rPr>
              <a:t>++.h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8D5B3-A0B5-6B1A-812E-454DE319634A}"/>
              </a:ext>
            </a:extLst>
          </p:cNvPr>
          <p:cNvSpPr txBox="1"/>
          <p:nvPr/>
        </p:nvSpPr>
        <p:spPr>
          <a:xfrm>
            <a:off x="2726924" y="2379217"/>
            <a:ext cx="673815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&lt;bits/</a:t>
            </a:r>
            <a:r>
              <a:rPr lang="en-US" altLang="ko-KR" sz="2400" dirty="0" err="1">
                <a:latin typeface="Consolas" panose="020B0609020204030204" pitchFamily="49" charset="0"/>
              </a:rPr>
              <a:t>stdc</a:t>
            </a:r>
            <a:r>
              <a:rPr lang="en-US" altLang="ko-KR" sz="2400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main() {</a:t>
            </a:r>
            <a:br>
              <a:rPr lang="en-US" altLang="ko-KR" sz="2400" dirty="0">
                <a:latin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cin.tie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ios_base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sync_with_stdio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6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bits/</a:t>
            </a:r>
            <a:r>
              <a:rPr lang="en-US" altLang="ko-KR" dirty="0" err="1">
                <a:latin typeface="Consolas" panose="020B0609020204030204" pitchFamily="49" charset="0"/>
              </a:rPr>
              <a:t>stdc</a:t>
            </a:r>
            <a:r>
              <a:rPr lang="en-US" altLang="ko-KR" dirty="0">
                <a:latin typeface="Consolas" panose="020B0609020204030204" pitchFamily="49" charset="0"/>
              </a:rPr>
              <a:t>++.h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8D5B3-A0B5-6B1A-812E-454DE319634A}"/>
              </a:ext>
            </a:extLst>
          </p:cNvPr>
          <p:cNvSpPr txBox="1"/>
          <p:nvPr/>
        </p:nvSpPr>
        <p:spPr>
          <a:xfrm>
            <a:off x="2726924" y="2379217"/>
            <a:ext cx="673815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&lt;bits/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stdc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++.h&gt;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main() {</a:t>
            </a:r>
            <a:br>
              <a:rPr lang="en-US" altLang="ko-KR" sz="2400" dirty="0">
                <a:latin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cin.tie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ios_base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sync_with_stdio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A8ACC-44AC-8ECC-1EC4-20A016FE660C}"/>
              </a:ext>
            </a:extLst>
          </p:cNvPr>
          <p:cNvSpPr txBox="1"/>
          <p:nvPr/>
        </p:nvSpPr>
        <p:spPr>
          <a:xfrm>
            <a:off x="1345628" y="5514569"/>
            <a:ext cx="9500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iostream, vector, queue, algorithm 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등 대부분의 헤더를 포함한 헤더 파일</a:t>
            </a:r>
          </a:p>
        </p:txBody>
      </p:sp>
    </p:spTree>
    <p:extLst>
      <p:ext uri="{BB962C8B-B14F-4D97-AF65-F5344CB8AC3E}">
        <p14:creationId xmlns:p14="http://schemas.microsoft.com/office/powerpoint/2010/main" val="37003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bits/</a:t>
            </a:r>
            <a:r>
              <a:rPr lang="en-US" altLang="ko-KR" dirty="0" err="1">
                <a:latin typeface="Consolas" panose="020B0609020204030204" pitchFamily="49" charset="0"/>
              </a:rPr>
              <a:t>stdc</a:t>
            </a:r>
            <a:r>
              <a:rPr lang="en-US" altLang="ko-KR" dirty="0">
                <a:latin typeface="Consolas" panose="020B0609020204030204" pitchFamily="49" charset="0"/>
              </a:rPr>
              <a:t>++.h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8D5B3-A0B5-6B1A-812E-454DE319634A}"/>
              </a:ext>
            </a:extLst>
          </p:cNvPr>
          <p:cNvSpPr txBox="1"/>
          <p:nvPr/>
        </p:nvSpPr>
        <p:spPr>
          <a:xfrm>
            <a:off x="2726924" y="2379217"/>
            <a:ext cx="673815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&lt;bits/</a:t>
            </a:r>
            <a:r>
              <a:rPr lang="en-US" altLang="ko-KR" sz="2400" dirty="0" err="1">
                <a:latin typeface="Consolas" panose="020B0609020204030204" pitchFamily="49" charset="0"/>
              </a:rPr>
              <a:t>stdc</a:t>
            </a:r>
            <a:r>
              <a:rPr lang="en-US" altLang="ko-KR" sz="2400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using namespace std;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main() {</a:t>
            </a:r>
            <a:br>
              <a:rPr lang="en-US" altLang="ko-KR" sz="2400" dirty="0">
                <a:latin typeface="Consolas" panose="020B0609020204030204" pitchFamily="49" charset="0"/>
              </a:rPr>
            </a:br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cin.tie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latin typeface="Consolas" panose="020B0609020204030204" pitchFamily="49" charset="0"/>
              </a:rPr>
              <a:t>ios_base</a:t>
            </a:r>
            <a:r>
              <a:rPr lang="en-US" altLang="ko-KR" sz="2400" dirty="0"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latin typeface="Consolas" panose="020B0609020204030204" pitchFamily="49" charset="0"/>
              </a:rPr>
              <a:t>sync_with_stdio</a:t>
            </a:r>
            <a:r>
              <a:rPr lang="en-US" altLang="ko-KR" sz="2400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8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bits/</a:t>
            </a:r>
            <a:r>
              <a:rPr lang="en-US" altLang="ko-KR" dirty="0" err="1">
                <a:latin typeface="Consolas" panose="020B0609020204030204" pitchFamily="49" charset="0"/>
              </a:rPr>
              <a:t>stdc</a:t>
            </a:r>
            <a:r>
              <a:rPr lang="en-US" altLang="ko-KR" dirty="0">
                <a:latin typeface="Consolas" panose="020B0609020204030204" pitchFamily="49" charset="0"/>
              </a:rPr>
              <a:t>++.h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8D5B3-A0B5-6B1A-812E-454DE319634A}"/>
              </a:ext>
            </a:extLst>
          </p:cNvPr>
          <p:cNvSpPr txBox="1"/>
          <p:nvPr/>
        </p:nvSpPr>
        <p:spPr>
          <a:xfrm>
            <a:off x="2726924" y="2379217"/>
            <a:ext cx="673815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#include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&lt;bits/</a:t>
            </a:r>
            <a:r>
              <a:rPr lang="en-US" altLang="ko-KR" sz="2400" dirty="0" err="1">
                <a:latin typeface="Consolas" panose="020B0609020204030204" pitchFamily="49" charset="0"/>
              </a:rPr>
              <a:t>stdc</a:t>
            </a:r>
            <a:r>
              <a:rPr lang="en-US" altLang="ko-KR" sz="2400" dirty="0">
                <a:latin typeface="Consolas" panose="020B0609020204030204" pitchFamily="49" charset="0"/>
              </a:rPr>
              <a:t>++.h&gt;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int main() {</a:t>
            </a:r>
            <a:br>
              <a:rPr lang="en-US" altLang="ko-KR" sz="2400" dirty="0">
                <a:latin typeface="Consolas" panose="020B0609020204030204" pitchFamily="49" charset="0"/>
              </a:rPr>
            </a:b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cin.tie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ios_base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sync_with_stdio</a:t>
            </a:r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E56D-9EBB-C4B8-F569-E5743EDC2F6C}"/>
              </a:ext>
            </a:extLst>
          </p:cNvPr>
          <p:cNvSpPr txBox="1"/>
          <p:nvPr/>
        </p:nvSpPr>
        <p:spPr>
          <a:xfrm>
            <a:off x="4342506" y="5629978"/>
            <a:ext cx="350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cin</a:t>
            </a:r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2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cout</a:t>
            </a:r>
            <a:r>
              <a:rPr lang="ko-KR" altLang="en-US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느린 속도 개선</a:t>
            </a:r>
          </a:p>
        </p:txBody>
      </p:sp>
    </p:spTree>
    <p:extLst>
      <p:ext uri="{BB962C8B-B14F-4D97-AF65-F5344CB8AC3E}">
        <p14:creationId xmlns:p14="http://schemas.microsoft.com/office/powerpoint/2010/main" val="22110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11E57D3-BAAB-7CF4-EC90-165D1E6E7B63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7098437" cy="1918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7A8F4-E540-4FCF-9D45-8D5F264D8F76}"/>
              </a:ext>
            </a:extLst>
          </p:cNvPr>
          <p:cNvSpPr txBox="1"/>
          <p:nvPr/>
        </p:nvSpPr>
        <p:spPr>
          <a:xfrm>
            <a:off x="838200" y="1758136"/>
            <a:ext cx="911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c++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기본적으로 제공하는 자료 구조</a:t>
            </a:r>
            <a:endParaRPr lang="en-US" altLang="ko-KR" sz="2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8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std::set, std::map, std::</a:t>
            </a:r>
            <a:r>
              <a:rPr lang="en-US" altLang="ko-KR" sz="2800" dirty="0" err="1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priority_queue</a:t>
            </a:r>
            <a:endParaRPr lang="ko-KR" altLang="en-US" sz="2800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3C352-5785-2993-12DE-8B59EA6CE878}"/>
              </a:ext>
            </a:extLst>
          </p:cNvPr>
          <p:cNvSpPr txBox="1"/>
          <p:nvPr/>
        </p:nvSpPr>
        <p:spPr>
          <a:xfrm>
            <a:off x="838200" y="3337240"/>
            <a:ext cx="10729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문제를 해결할 때 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구현량을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줄여주거나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 복잡도를 향상시키기도 하는 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도구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활용할 수 있습니다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DBB81-42BA-21A6-85A4-A926BCB05471}"/>
              </a:ext>
            </a:extLst>
          </p:cNvPr>
          <p:cNvSpPr txBox="1"/>
          <p:nvPr/>
        </p:nvSpPr>
        <p:spPr>
          <a:xfrm>
            <a:off x="838200" y="4916344"/>
            <a:ext cx="10729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자료구조가 </a:t>
            </a:r>
            <a:r>
              <a:rPr lang="en-US" altLang="ko-KR" sz="28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</a:t>
            </a:r>
            <a:r>
              <a:rPr lang="ko-KR" altLang="en-US" sz="28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지원하는 연산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28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</a:t>
            </a:r>
            <a:r>
              <a:rPr lang="ko-KR" altLang="en-US" sz="2800" u="sng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연산의 </a:t>
            </a:r>
            <a:r>
              <a:rPr lang="ko-KR" altLang="en-US" sz="2800" u="sng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시간복잡도</a:t>
            </a:r>
            <a:r>
              <a:rPr lang="ko-KR" altLang="en-US" sz="28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숙지하고 적당한 자료구조를 선택하는 것을 연습하면 좋습니다</a:t>
            </a:r>
            <a:r>
              <a:rPr lang="en-US" altLang="ko-KR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2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0EBD0F95F03349827A1224FA1246FA" ma:contentTypeVersion="4" ma:contentTypeDescription="새 문서를 만듭니다." ma:contentTypeScope="" ma:versionID="f19ec11a78d18ba3567d5e7dc0b5c8ef">
  <xsd:schema xmlns:xsd="http://www.w3.org/2001/XMLSchema" xmlns:xs="http://www.w3.org/2001/XMLSchema" xmlns:p="http://schemas.microsoft.com/office/2006/metadata/properties" xmlns:ns3="8442ee9e-2741-414b-a27c-5e7702caeeb9" targetNamespace="http://schemas.microsoft.com/office/2006/metadata/properties" ma:root="true" ma:fieldsID="e53bd0cee4355cfca58da310fb5120d6" ns3:_="">
    <xsd:import namespace="8442ee9e-2741-414b-a27c-5e7702caee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2ee9e-2741-414b-a27c-5e7702cae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E2A561-9335-47AD-A21D-D32C084899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088B5D-6A75-491F-A424-0EB85C7BCEEA}">
  <ds:schemaRefs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8442ee9e-2741-414b-a27c-5e7702caeeb9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38ABB23-AF10-4370-8E26-77A5EE377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42ee9e-2741-414b-a27c-5e7702cae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1589</Words>
  <Application>Microsoft Office PowerPoint</Application>
  <PresentationFormat>와이드스크린</PresentationFormat>
  <Paragraphs>292</Paragraphs>
  <Slides>25</Slides>
  <Notes>17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KoPubWorld돋움체 Medium</vt:lpstr>
      <vt:lpstr>맑은 고딕</vt:lpstr>
      <vt:lpstr>Arial</vt:lpstr>
      <vt:lpstr>Cambria Math</vt:lpstr>
      <vt:lpstr>Consolas</vt:lpstr>
      <vt:lpstr>Office 테마</vt:lpstr>
      <vt:lpstr>알고리즘 기본 - 1</vt:lpstr>
      <vt:lpstr>수업 진행 방식</vt:lpstr>
      <vt:lpstr>수업 진행 방식</vt:lpstr>
      <vt:lpstr>개요</vt:lpstr>
      <vt:lpstr>bits/stdc++.h</vt:lpstr>
      <vt:lpstr>bits/stdc++.h</vt:lpstr>
      <vt:lpstr>bits/stdc++.h</vt:lpstr>
      <vt:lpstr>bits/stdc++.h</vt:lpstr>
      <vt:lpstr>개요</vt:lpstr>
      <vt:lpstr>std::map</vt:lpstr>
      <vt:lpstr>std::map</vt:lpstr>
      <vt:lpstr>std::map</vt:lpstr>
      <vt:lpstr>std::map</vt:lpstr>
      <vt:lpstr>std::map</vt:lpstr>
      <vt:lpstr>std::map</vt:lpstr>
      <vt:lpstr>std::map</vt:lpstr>
      <vt:lpstr>std::map</vt:lpstr>
      <vt:lpstr>std::map</vt:lpstr>
      <vt:lpstr>std::map</vt:lpstr>
      <vt:lpstr>std::map</vt:lpstr>
      <vt:lpstr>std::set</vt:lpstr>
      <vt:lpstr>std::priority_queue</vt:lpstr>
      <vt:lpstr>std::priority_queue</vt:lpstr>
      <vt:lpstr>std::priority_queue</vt:lpstr>
      <vt:lpstr>std::priority_queue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기본 - 1</dc:title>
  <dc:creator>정현서</dc:creator>
  <cp:lastModifiedBy>정현서</cp:lastModifiedBy>
  <cp:revision>3</cp:revision>
  <dcterms:created xsi:type="dcterms:W3CDTF">2024-04-30T04:26:10Z</dcterms:created>
  <dcterms:modified xsi:type="dcterms:W3CDTF">2024-05-29T03:29:20Z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0x010100FB0EBD0F95F03349827A1224FA1246FA</vt:lpwstr>
  </property>
</Properties>
</file>