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5"/>
  </p:notesMasterIdLst>
  <p:sldIdLst>
    <p:sldId id="256" r:id="rId5"/>
    <p:sldId id="361" r:id="rId6"/>
    <p:sldId id="347" r:id="rId7"/>
    <p:sldId id="346" r:id="rId8"/>
    <p:sldId id="348" r:id="rId9"/>
    <p:sldId id="349" r:id="rId10"/>
    <p:sldId id="359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0" r:id="rId20"/>
    <p:sldId id="360" r:id="rId21"/>
    <p:sldId id="363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29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9" r:id="rId47"/>
    <p:sldId id="388" r:id="rId48"/>
    <p:sldId id="390" r:id="rId49"/>
    <p:sldId id="393" r:id="rId50"/>
    <p:sldId id="392" r:id="rId51"/>
    <p:sldId id="394" r:id="rId52"/>
    <p:sldId id="395" r:id="rId53"/>
    <p:sldId id="396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C98B6-8B61-4ED1-A83D-E045C8FF01C1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9CA5E-D48F-4056-B86F-9F615F9D7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8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44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760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28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90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66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391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65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506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89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858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2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61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3192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493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23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38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439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6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52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15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4978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0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9579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006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348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03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69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649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298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77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998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122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3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575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049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136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20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895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4773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61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874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881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052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39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51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68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28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9CA5E-D48F-4056-B86F-9F615F9D73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75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7D066-1149-9EEC-51DB-7ABB5D7C6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522E32-E8AE-E20D-E86D-3DEACE5AB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F3F87-05D1-4381-5592-0195874C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1A732-39AA-C4B2-3A1E-C6CD424B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C1B75-D3D5-A452-48A3-C057BA15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7C72-D374-28C3-7520-3C4BA98C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10578C-4B5B-CCD4-599F-3B7E72B31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BB736-22F4-CEE7-259C-FF3EA20B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5A503-1B43-CEB5-D470-9EB8504E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41200-A7F3-6A8E-8FF0-24F91C36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3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E52FA-EAF9-8A41-DA31-460417427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CBE055-2D9B-22A7-FA8C-155B059DF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B071E-9F0C-8286-CC7F-AD16A8C7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586B5-87F2-C734-CB79-23C84695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55EA18-F4A9-9FED-03B8-9078611B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6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F6209-A66C-B3F0-D59E-0C0509DC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FAF477-65D5-070C-1031-442DA3F2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C343B-EC27-74B7-6A5A-177B306F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8B6C4-29D0-F69E-0746-F489D2CE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CC87C-2F7A-8864-766E-63C461FC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6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339CF-641B-58E1-0544-96408B26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653C8-5EF2-F707-D9E5-57587058B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F14CF-0924-3EE0-1D3E-DDC555D3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36FA7-214E-D371-7038-4BCB2BEC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5504-1231-7EF9-01DF-EC1BAA7D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5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D12CD-4A8C-B526-9F0E-E4340108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7EEEB-68B7-C6B8-1561-FA7BBCE06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83D04-7419-5A54-B3EA-261221043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A4279-AF85-ADA8-BC60-E5C5838E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AD288-05CB-62AF-B746-C297D47D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5B74C-6B56-0EDE-9872-24D3C930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60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9A18C-BD47-9961-54FC-97A31AA9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42808-0054-D557-2AE4-C4D1BD9EE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7A1DE4-62D3-8AF5-4867-668198CAE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E30FB8-0F57-514A-6141-A0F826DC3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719B75-BD7F-8684-9641-BFE0F7720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A84935-EDFE-836A-276D-CC08FD29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86C0A6-437D-D0B2-7D09-B3460A6E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147F92-95E3-D700-183C-495C6818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72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43A40-3B95-0621-1145-A62163E2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8B40B5-2BD4-6E3F-58CE-744CCC20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8C3609-D5A7-E17D-7A5C-D343265A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82A383-86A5-10E9-CBA6-F48637BC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2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3BCC8A-0AEE-A5E1-81F6-AC2A229B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19ADD2-92F1-BEF6-4980-57CF7CC7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585092-0844-3642-D223-CA7C702A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AB687-4081-FBBD-25F3-7960FB1E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D88AA-4351-D112-5BD7-77DEECBDA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33901-DFBE-D6C8-B7CF-E1F3381F7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1BDA0B-AA3D-2810-41E8-B3796835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7400F-822F-1EEE-9B33-A0FF35E0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C01A22-4F81-BEAC-F9F0-55CC8486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F0D53-4466-1789-8F17-4286CBDD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1BC04C-A98F-906C-FAB3-A65527E5A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AB3221-CAA5-EA0C-9AEE-67E0F64E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62650-BB04-BE6B-B401-B3513079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2F4A3-FBAD-018A-34F5-FE7D0389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E7AB1-B9D2-5FBD-7007-C050DDBE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18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F69E5A-CF72-CA53-4DC7-0DD6057E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C6DA4F-E269-CE55-EE52-57BED26C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027EE-B350-FA99-B5E4-245AC135B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D69E9-0FD2-460C-8811-2EEBDCFEE4A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EB55C-9B0B-D3EC-F6C5-185A41C10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538AF-9832-613E-5602-013DC8647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F0FCE-4F81-4492-BE1B-0C752AF97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8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BD7D-0569-FA8F-CE55-A150FA6C9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알고리즘 기본 </a:t>
            </a:r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– 4</a:t>
            </a:r>
            <a:endParaRPr lang="ko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A58099-3175-E450-FF01-72F761E05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2024.05.21</a:t>
            </a:r>
          </a:p>
          <a:p>
            <a:r>
              <a:rPr lang="ko-KR" altLang="en-US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정현서</a:t>
            </a:r>
          </a:p>
        </p:txBody>
      </p:sp>
    </p:spTree>
    <p:extLst>
      <p:ext uri="{BB962C8B-B14F-4D97-AF65-F5344CB8AC3E}">
        <p14:creationId xmlns:p14="http://schemas.microsoft.com/office/powerpoint/2010/main" val="183048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Approach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9A5EED-2D92-763A-9473-B422ED6E8A9D}"/>
              </a:ext>
            </a:extLst>
          </p:cNvPr>
          <p:cNvCxnSpPr/>
          <p:nvPr/>
        </p:nvCxnSpPr>
        <p:spPr>
          <a:xfrm>
            <a:off x="1350628" y="3699545"/>
            <a:ext cx="2927758" cy="0"/>
          </a:xfrm>
          <a:prstGeom prst="line">
            <a:avLst/>
          </a:prstGeom>
          <a:ln w="57150">
            <a:solidFill>
              <a:srgbClr val="FF5050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80B22F-766D-85A0-5899-47C4D5BF29A8}"/>
              </a:ext>
            </a:extLst>
          </p:cNvPr>
          <p:cNvCxnSpPr>
            <a:cxnSpLocks/>
          </p:cNvCxnSpPr>
          <p:nvPr/>
        </p:nvCxnSpPr>
        <p:spPr>
          <a:xfrm>
            <a:off x="3541553" y="3516386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AC588-01EA-93C8-B958-6885CF6D0D5E}"/>
              </a:ext>
            </a:extLst>
          </p:cNvPr>
          <p:cNvCxnSpPr>
            <a:cxnSpLocks/>
          </p:cNvCxnSpPr>
          <p:nvPr/>
        </p:nvCxnSpPr>
        <p:spPr>
          <a:xfrm>
            <a:off x="5276676" y="3697448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D0D40-A640-7771-344C-981824CBF871}"/>
              </a:ext>
            </a:extLst>
          </p:cNvPr>
          <p:cNvCxnSpPr>
            <a:cxnSpLocks/>
          </p:cNvCxnSpPr>
          <p:nvPr/>
        </p:nvCxnSpPr>
        <p:spPr>
          <a:xfrm>
            <a:off x="7816442" y="3516386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BEA96F-B1F2-7A9C-CCE2-D8B082F3FB3D}"/>
              </a:ext>
            </a:extLst>
          </p:cNvPr>
          <p:cNvCxnSpPr>
            <a:cxnSpLocks/>
          </p:cNvCxnSpPr>
          <p:nvPr/>
        </p:nvCxnSpPr>
        <p:spPr>
          <a:xfrm>
            <a:off x="8246379" y="3697448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CD8D15-26C8-AE0C-7B25-F389F9D9C91A}"/>
              </a:ext>
            </a:extLst>
          </p:cNvPr>
          <p:cNvCxnSpPr>
            <a:cxnSpLocks/>
          </p:cNvCxnSpPr>
          <p:nvPr/>
        </p:nvCxnSpPr>
        <p:spPr>
          <a:xfrm>
            <a:off x="1888922" y="3516386"/>
            <a:ext cx="76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63B522-DA3D-AC9A-68EF-5FBBD14D9079}"/>
              </a:ext>
            </a:extLst>
          </p:cNvPr>
          <p:cNvSpPr txBox="1"/>
          <p:nvPr/>
        </p:nvSpPr>
        <p:spPr>
          <a:xfrm>
            <a:off x="2099277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110CA-7DEB-C991-E7EE-CB102ADC57EA}"/>
              </a:ext>
            </a:extLst>
          </p:cNvPr>
          <p:cNvSpPr txBox="1"/>
          <p:nvPr/>
        </p:nvSpPr>
        <p:spPr>
          <a:xfrm>
            <a:off x="2650922" y="3426903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30EA-306D-DFF9-B691-DB1514D72A35}"/>
              </a:ext>
            </a:extLst>
          </p:cNvPr>
          <p:cNvSpPr txBox="1"/>
          <p:nvPr/>
        </p:nvSpPr>
        <p:spPr>
          <a:xfrm>
            <a:off x="4206176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1FAB8-0F4B-56D6-38F4-9FA90AAD73AF}"/>
              </a:ext>
            </a:extLst>
          </p:cNvPr>
          <p:cNvSpPr txBox="1"/>
          <p:nvPr/>
        </p:nvSpPr>
        <p:spPr>
          <a:xfrm>
            <a:off x="590508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8090D-89C7-DD15-4C8B-894598AFD960}"/>
              </a:ext>
            </a:extLst>
          </p:cNvPr>
          <p:cNvSpPr txBox="1"/>
          <p:nvPr/>
        </p:nvSpPr>
        <p:spPr>
          <a:xfrm>
            <a:off x="869512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7B6D0D-B712-55FA-9967-A8E8116112EB}"/>
              </a:ext>
            </a:extLst>
          </p:cNvPr>
          <p:cNvSpPr txBox="1"/>
          <p:nvPr/>
        </p:nvSpPr>
        <p:spPr>
          <a:xfrm>
            <a:off x="9350160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99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Approach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9A5EED-2D92-763A-9473-B422ED6E8A9D}"/>
              </a:ext>
            </a:extLst>
          </p:cNvPr>
          <p:cNvCxnSpPr/>
          <p:nvPr/>
        </p:nvCxnSpPr>
        <p:spPr>
          <a:xfrm>
            <a:off x="1350628" y="3699545"/>
            <a:ext cx="2927758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80B22F-766D-85A0-5899-47C4D5BF29A8}"/>
              </a:ext>
            </a:extLst>
          </p:cNvPr>
          <p:cNvCxnSpPr>
            <a:cxnSpLocks/>
          </p:cNvCxnSpPr>
          <p:nvPr/>
        </p:nvCxnSpPr>
        <p:spPr>
          <a:xfrm>
            <a:off x="3541553" y="3516386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AC588-01EA-93C8-B958-6885CF6D0D5E}"/>
              </a:ext>
            </a:extLst>
          </p:cNvPr>
          <p:cNvCxnSpPr>
            <a:cxnSpLocks/>
          </p:cNvCxnSpPr>
          <p:nvPr/>
        </p:nvCxnSpPr>
        <p:spPr>
          <a:xfrm>
            <a:off x="5276676" y="3697448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D0D40-A640-7771-344C-981824CBF871}"/>
              </a:ext>
            </a:extLst>
          </p:cNvPr>
          <p:cNvCxnSpPr>
            <a:cxnSpLocks/>
          </p:cNvCxnSpPr>
          <p:nvPr/>
        </p:nvCxnSpPr>
        <p:spPr>
          <a:xfrm>
            <a:off x="7816442" y="3516386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BEA96F-B1F2-7A9C-CCE2-D8B082F3FB3D}"/>
              </a:ext>
            </a:extLst>
          </p:cNvPr>
          <p:cNvCxnSpPr>
            <a:cxnSpLocks/>
          </p:cNvCxnSpPr>
          <p:nvPr/>
        </p:nvCxnSpPr>
        <p:spPr>
          <a:xfrm>
            <a:off x="8246379" y="3697448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CD8D15-26C8-AE0C-7B25-F389F9D9C91A}"/>
              </a:ext>
            </a:extLst>
          </p:cNvPr>
          <p:cNvCxnSpPr>
            <a:cxnSpLocks/>
          </p:cNvCxnSpPr>
          <p:nvPr/>
        </p:nvCxnSpPr>
        <p:spPr>
          <a:xfrm>
            <a:off x="1888922" y="3516386"/>
            <a:ext cx="76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63B522-DA3D-AC9A-68EF-5FBBD14D9079}"/>
              </a:ext>
            </a:extLst>
          </p:cNvPr>
          <p:cNvSpPr txBox="1"/>
          <p:nvPr/>
        </p:nvSpPr>
        <p:spPr>
          <a:xfrm>
            <a:off x="2099277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110CA-7DEB-C991-E7EE-CB102ADC57EA}"/>
              </a:ext>
            </a:extLst>
          </p:cNvPr>
          <p:cNvSpPr txBox="1"/>
          <p:nvPr/>
        </p:nvSpPr>
        <p:spPr>
          <a:xfrm>
            <a:off x="2650922" y="3426903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30EA-306D-DFF9-B691-DB1514D72A35}"/>
              </a:ext>
            </a:extLst>
          </p:cNvPr>
          <p:cNvSpPr txBox="1"/>
          <p:nvPr/>
        </p:nvSpPr>
        <p:spPr>
          <a:xfrm>
            <a:off x="4206176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1FAB8-0F4B-56D6-38F4-9FA90AAD73AF}"/>
              </a:ext>
            </a:extLst>
          </p:cNvPr>
          <p:cNvSpPr txBox="1"/>
          <p:nvPr/>
        </p:nvSpPr>
        <p:spPr>
          <a:xfrm>
            <a:off x="590508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8090D-89C7-DD15-4C8B-894598AFD960}"/>
              </a:ext>
            </a:extLst>
          </p:cNvPr>
          <p:cNvSpPr txBox="1"/>
          <p:nvPr/>
        </p:nvSpPr>
        <p:spPr>
          <a:xfrm>
            <a:off x="869512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7B6D0D-B712-55FA-9967-A8E8116112EB}"/>
              </a:ext>
            </a:extLst>
          </p:cNvPr>
          <p:cNvSpPr txBox="1"/>
          <p:nvPr/>
        </p:nvSpPr>
        <p:spPr>
          <a:xfrm>
            <a:off x="9350160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4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Approach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9A5EED-2D92-763A-9473-B422ED6E8A9D}"/>
              </a:ext>
            </a:extLst>
          </p:cNvPr>
          <p:cNvCxnSpPr/>
          <p:nvPr/>
        </p:nvCxnSpPr>
        <p:spPr>
          <a:xfrm>
            <a:off x="1350628" y="3699545"/>
            <a:ext cx="2927758" cy="0"/>
          </a:xfrm>
          <a:prstGeom prst="line">
            <a:avLst/>
          </a:prstGeom>
          <a:ln w="57150">
            <a:solidFill>
              <a:srgbClr val="FF5050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80B22F-766D-85A0-5899-47C4D5BF29A8}"/>
              </a:ext>
            </a:extLst>
          </p:cNvPr>
          <p:cNvCxnSpPr>
            <a:cxnSpLocks/>
          </p:cNvCxnSpPr>
          <p:nvPr/>
        </p:nvCxnSpPr>
        <p:spPr>
          <a:xfrm>
            <a:off x="3541553" y="3516386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AC588-01EA-93C8-B958-6885CF6D0D5E}"/>
              </a:ext>
            </a:extLst>
          </p:cNvPr>
          <p:cNvCxnSpPr>
            <a:cxnSpLocks/>
          </p:cNvCxnSpPr>
          <p:nvPr/>
        </p:nvCxnSpPr>
        <p:spPr>
          <a:xfrm>
            <a:off x="5276676" y="3697448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D0D40-A640-7771-344C-981824CBF871}"/>
              </a:ext>
            </a:extLst>
          </p:cNvPr>
          <p:cNvCxnSpPr>
            <a:cxnSpLocks/>
          </p:cNvCxnSpPr>
          <p:nvPr/>
        </p:nvCxnSpPr>
        <p:spPr>
          <a:xfrm>
            <a:off x="7816442" y="3516386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BEA96F-B1F2-7A9C-CCE2-D8B082F3FB3D}"/>
              </a:ext>
            </a:extLst>
          </p:cNvPr>
          <p:cNvCxnSpPr>
            <a:cxnSpLocks/>
          </p:cNvCxnSpPr>
          <p:nvPr/>
        </p:nvCxnSpPr>
        <p:spPr>
          <a:xfrm>
            <a:off x="8246379" y="3697448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CD8D15-26C8-AE0C-7B25-F389F9D9C91A}"/>
              </a:ext>
            </a:extLst>
          </p:cNvPr>
          <p:cNvCxnSpPr>
            <a:cxnSpLocks/>
          </p:cNvCxnSpPr>
          <p:nvPr/>
        </p:nvCxnSpPr>
        <p:spPr>
          <a:xfrm>
            <a:off x="1888922" y="3516386"/>
            <a:ext cx="76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63B522-DA3D-AC9A-68EF-5FBBD14D9079}"/>
              </a:ext>
            </a:extLst>
          </p:cNvPr>
          <p:cNvSpPr txBox="1"/>
          <p:nvPr/>
        </p:nvSpPr>
        <p:spPr>
          <a:xfrm>
            <a:off x="2099277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110CA-7DEB-C991-E7EE-CB102ADC57EA}"/>
              </a:ext>
            </a:extLst>
          </p:cNvPr>
          <p:cNvSpPr txBox="1"/>
          <p:nvPr/>
        </p:nvSpPr>
        <p:spPr>
          <a:xfrm>
            <a:off x="2650922" y="3426903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30EA-306D-DFF9-B691-DB1514D72A35}"/>
              </a:ext>
            </a:extLst>
          </p:cNvPr>
          <p:cNvSpPr txBox="1"/>
          <p:nvPr/>
        </p:nvSpPr>
        <p:spPr>
          <a:xfrm>
            <a:off x="4206176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1FAB8-0F4B-56D6-38F4-9FA90AAD73AF}"/>
              </a:ext>
            </a:extLst>
          </p:cNvPr>
          <p:cNvSpPr txBox="1"/>
          <p:nvPr/>
        </p:nvSpPr>
        <p:spPr>
          <a:xfrm>
            <a:off x="590508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8090D-89C7-DD15-4C8B-894598AFD960}"/>
              </a:ext>
            </a:extLst>
          </p:cNvPr>
          <p:cNvSpPr txBox="1"/>
          <p:nvPr/>
        </p:nvSpPr>
        <p:spPr>
          <a:xfrm>
            <a:off x="869512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7B6D0D-B712-55FA-9967-A8E8116112EB}"/>
              </a:ext>
            </a:extLst>
          </p:cNvPr>
          <p:cNvSpPr txBox="1"/>
          <p:nvPr/>
        </p:nvSpPr>
        <p:spPr>
          <a:xfrm>
            <a:off x="9350160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992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Approach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9A5EED-2D92-763A-9473-B422ED6E8A9D}"/>
              </a:ext>
            </a:extLst>
          </p:cNvPr>
          <p:cNvCxnSpPr/>
          <p:nvPr/>
        </p:nvCxnSpPr>
        <p:spPr>
          <a:xfrm>
            <a:off x="1350628" y="3699545"/>
            <a:ext cx="2927758" cy="0"/>
          </a:xfrm>
          <a:prstGeom prst="line">
            <a:avLst/>
          </a:prstGeom>
          <a:ln w="57150">
            <a:solidFill>
              <a:srgbClr val="FF5050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80B22F-766D-85A0-5899-47C4D5BF29A8}"/>
              </a:ext>
            </a:extLst>
          </p:cNvPr>
          <p:cNvCxnSpPr>
            <a:cxnSpLocks/>
          </p:cNvCxnSpPr>
          <p:nvPr/>
        </p:nvCxnSpPr>
        <p:spPr>
          <a:xfrm>
            <a:off x="3541553" y="3516386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AC588-01EA-93C8-B958-6885CF6D0D5E}"/>
              </a:ext>
            </a:extLst>
          </p:cNvPr>
          <p:cNvCxnSpPr>
            <a:cxnSpLocks/>
          </p:cNvCxnSpPr>
          <p:nvPr/>
        </p:nvCxnSpPr>
        <p:spPr>
          <a:xfrm>
            <a:off x="5276676" y="3697448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D0D40-A640-7771-344C-981824CBF871}"/>
              </a:ext>
            </a:extLst>
          </p:cNvPr>
          <p:cNvCxnSpPr>
            <a:cxnSpLocks/>
          </p:cNvCxnSpPr>
          <p:nvPr/>
        </p:nvCxnSpPr>
        <p:spPr>
          <a:xfrm>
            <a:off x="7816442" y="3516386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BEA96F-B1F2-7A9C-CCE2-D8B082F3FB3D}"/>
              </a:ext>
            </a:extLst>
          </p:cNvPr>
          <p:cNvCxnSpPr>
            <a:cxnSpLocks/>
          </p:cNvCxnSpPr>
          <p:nvPr/>
        </p:nvCxnSpPr>
        <p:spPr>
          <a:xfrm>
            <a:off x="8246379" y="3697448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CD8D15-26C8-AE0C-7B25-F389F9D9C91A}"/>
              </a:ext>
            </a:extLst>
          </p:cNvPr>
          <p:cNvCxnSpPr>
            <a:cxnSpLocks/>
          </p:cNvCxnSpPr>
          <p:nvPr/>
        </p:nvCxnSpPr>
        <p:spPr>
          <a:xfrm>
            <a:off x="1888922" y="3516386"/>
            <a:ext cx="76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63B522-DA3D-AC9A-68EF-5FBBD14D9079}"/>
              </a:ext>
            </a:extLst>
          </p:cNvPr>
          <p:cNvSpPr txBox="1"/>
          <p:nvPr/>
        </p:nvSpPr>
        <p:spPr>
          <a:xfrm>
            <a:off x="2099277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110CA-7DEB-C991-E7EE-CB102ADC57EA}"/>
              </a:ext>
            </a:extLst>
          </p:cNvPr>
          <p:cNvSpPr txBox="1"/>
          <p:nvPr/>
        </p:nvSpPr>
        <p:spPr>
          <a:xfrm>
            <a:off x="2650922" y="3426903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30EA-306D-DFF9-B691-DB1514D72A35}"/>
              </a:ext>
            </a:extLst>
          </p:cNvPr>
          <p:cNvSpPr txBox="1"/>
          <p:nvPr/>
        </p:nvSpPr>
        <p:spPr>
          <a:xfrm>
            <a:off x="4206176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1FAB8-0F4B-56D6-38F4-9FA90AAD73AF}"/>
              </a:ext>
            </a:extLst>
          </p:cNvPr>
          <p:cNvSpPr txBox="1"/>
          <p:nvPr/>
        </p:nvSpPr>
        <p:spPr>
          <a:xfrm>
            <a:off x="590508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8090D-89C7-DD15-4C8B-894598AFD960}"/>
              </a:ext>
            </a:extLst>
          </p:cNvPr>
          <p:cNvSpPr txBox="1"/>
          <p:nvPr/>
        </p:nvSpPr>
        <p:spPr>
          <a:xfrm>
            <a:off x="869512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7B6D0D-B712-55FA-9967-A8E8116112EB}"/>
              </a:ext>
            </a:extLst>
          </p:cNvPr>
          <p:cNvSpPr txBox="1"/>
          <p:nvPr/>
        </p:nvSpPr>
        <p:spPr>
          <a:xfrm>
            <a:off x="9350160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15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Approach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9A5EED-2D92-763A-9473-B422ED6E8A9D}"/>
              </a:ext>
            </a:extLst>
          </p:cNvPr>
          <p:cNvCxnSpPr/>
          <p:nvPr/>
        </p:nvCxnSpPr>
        <p:spPr>
          <a:xfrm>
            <a:off x="1350628" y="3699545"/>
            <a:ext cx="2927758" cy="0"/>
          </a:xfrm>
          <a:prstGeom prst="line">
            <a:avLst/>
          </a:prstGeom>
          <a:ln w="57150">
            <a:solidFill>
              <a:srgbClr val="FF5050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80B22F-766D-85A0-5899-47C4D5BF29A8}"/>
              </a:ext>
            </a:extLst>
          </p:cNvPr>
          <p:cNvCxnSpPr>
            <a:cxnSpLocks/>
          </p:cNvCxnSpPr>
          <p:nvPr/>
        </p:nvCxnSpPr>
        <p:spPr>
          <a:xfrm>
            <a:off x="3541553" y="3516386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AC588-01EA-93C8-B958-6885CF6D0D5E}"/>
              </a:ext>
            </a:extLst>
          </p:cNvPr>
          <p:cNvCxnSpPr>
            <a:cxnSpLocks/>
          </p:cNvCxnSpPr>
          <p:nvPr/>
        </p:nvCxnSpPr>
        <p:spPr>
          <a:xfrm>
            <a:off x="5276676" y="3697448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D0D40-A640-7771-344C-981824CBF871}"/>
              </a:ext>
            </a:extLst>
          </p:cNvPr>
          <p:cNvCxnSpPr>
            <a:cxnSpLocks/>
          </p:cNvCxnSpPr>
          <p:nvPr/>
        </p:nvCxnSpPr>
        <p:spPr>
          <a:xfrm>
            <a:off x="7816442" y="3516386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BEA96F-B1F2-7A9C-CCE2-D8B082F3FB3D}"/>
              </a:ext>
            </a:extLst>
          </p:cNvPr>
          <p:cNvCxnSpPr>
            <a:cxnSpLocks/>
          </p:cNvCxnSpPr>
          <p:nvPr/>
        </p:nvCxnSpPr>
        <p:spPr>
          <a:xfrm>
            <a:off x="8246379" y="3697448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CD8D15-26C8-AE0C-7B25-F389F9D9C91A}"/>
              </a:ext>
            </a:extLst>
          </p:cNvPr>
          <p:cNvCxnSpPr>
            <a:cxnSpLocks/>
          </p:cNvCxnSpPr>
          <p:nvPr/>
        </p:nvCxnSpPr>
        <p:spPr>
          <a:xfrm>
            <a:off x="1888922" y="3516386"/>
            <a:ext cx="76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63B522-DA3D-AC9A-68EF-5FBBD14D9079}"/>
              </a:ext>
            </a:extLst>
          </p:cNvPr>
          <p:cNvSpPr txBox="1"/>
          <p:nvPr/>
        </p:nvSpPr>
        <p:spPr>
          <a:xfrm>
            <a:off x="2099277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110CA-7DEB-C991-E7EE-CB102ADC57EA}"/>
              </a:ext>
            </a:extLst>
          </p:cNvPr>
          <p:cNvSpPr txBox="1"/>
          <p:nvPr/>
        </p:nvSpPr>
        <p:spPr>
          <a:xfrm>
            <a:off x="2650922" y="3426903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30EA-306D-DFF9-B691-DB1514D72A35}"/>
              </a:ext>
            </a:extLst>
          </p:cNvPr>
          <p:cNvSpPr txBox="1"/>
          <p:nvPr/>
        </p:nvSpPr>
        <p:spPr>
          <a:xfrm>
            <a:off x="4206176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1FAB8-0F4B-56D6-38F4-9FA90AAD73AF}"/>
              </a:ext>
            </a:extLst>
          </p:cNvPr>
          <p:cNvSpPr txBox="1"/>
          <p:nvPr/>
        </p:nvSpPr>
        <p:spPr>
          <a:xfrm>
            <a:off x="590508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8090D-89C7-DD15-4C8B-894598AFD960}"/>
              </a:ext>
            </a:extLst>
          </p:cNvPr>
          <p:cNvSpPr txBox="1"/>
          <p:nvPr/>
        </p:nvSpPr>
        <p:spPr>
          <a:xfrm>
            <a:off x="869512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7B6D0D-B712-55FA-9967-A8E8116112EB}"/>
              </a:ext>
            </a:extLst>
          </p:cNvPr>
          <p:cNvSpPr txBox="1"/>
          <p:nvPr/>
        </p:nvSpPr>
        <p:spPr>
          <a:xfrm>
            <a:off x="9350160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74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Approach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9A5EED-2D92-763A-9473-B422ED6E8A9D}"/>
              </a:ext>
            </a:extLst>
          </p:cNvPr>
          <p:cNvCxnSpPr/>
          <p:nvPr/>
        </p:nvCxnSpPr>
        <p:spPr>
          <a:xfrm>
            <a:off x="1350628" y="3699545"/>
            <a:ext cx="2927758" cy="0"/>
          </a:xfrm>
          <a:prstGeom prst="line">
            <a:avLst/>
          </a:prstGeom>
          <a:ln w="57150">
            <a:solidFill>
              <a:srgbClr val="FF5050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80B22F-766D-85A0-5899-47C4D5BF29A8}"/>
              </a:ext>
            </a:extLst>
          </p:cNvPr>
          <p:cNvCxnSpPr>
            <a:cxnSpLocks/>
          </p:cNvCxnSpPr>
          <p:nvPr/>
        </p:nvCxnSpPr>
        <p:spPr>
          <a:xfrm>
            <a:off x="3541553" y="3516386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AC588-01EA-93C8-B958-6885CF6D0D5E}"/>
              </a:ext>
            </a:extLst>
          </p:cNvPr>
          <p:cNvCxnSpPr>
            <a:cxnSpLocks/>
          </p:cNvCxnSpPr>
          <p:nvPr/>
        </p:nvCxnSpPr>
        <p:spPr>
          <a:xfrm>
            <a:off x="5276676" y="3697448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D0D40-A640-7771-344C-981824CBF871}"/>
              </a:ext>
            </a:extLst>
          </p:cNvPr>
          <p:cNvCxnSpPr>
            <a:cxnSpLocks/>
          </p:cNvCxnSpPr>
          <p:nvPr/>
        </p:nvCxnSpPr>
        <p:spPr>
          <a:xfrm>
            <a:off x="7816442" y="3516386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BEA96F-B1F2-7A9C-CCE2-D8B082F3FB3D}"/>
              </a:ext>
            </a:extLst>
          </p:cNvPr>
          <p:cNvCxnSpPr>
            <a:cxnSpLocks/>
          </p:cNvCxnSpPr>
          <p:nvPr/>
        </p:nvCxnSpPr>
        <p:spPr>
          <a:xfrm>
            <a:off x="8246379" y="3697448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CD8D15-26C8-AE0C-7B25-F389F9D9C91A}"/>
              </a:ext>
            </a:extLst>
          </p:cNvPr>
          <p:cNvCxnSpPr>
            <a:cxnSpLocks/>
          </p:cNvCxnSpPr>
          <p:nvPr/>
        </p:nvCxnSpPr>
        <p:spPr>
          <a:xfrm>
            <a:off x="1888922" y="3516386"/>
            <a:ext cx="76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63B522-DA3D-AC9A-68EF-5FBBD14D9079}"/>
              </a:ext>
            </a:extLst>
          </p:cNvPr>
          <p:cNvSpPr txBox="1"/>
          <p:nvPr/>
        </p:nvSpPr>
        <p:spPr>
          <a:xfrm>
            <a:off x="2099277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110CA-7DEB-C991-E7EE-CB102ADC57EA}"/>
              </a:ext>
            </a:extLst>
          </p:cNvPr>
          <p:cNvSpPr txBox="1"/>
          <p:nvPr/>
        </p:nvSpPr>
        <p:spPr>
          <a:xfrm>
            <a:off x="2650922" y="3426903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30EA-306D-DFF9-B691-DB1514D72A35}"/>
              </a:ext>
            </a:extLst>
          </p:cNvPr>
          <p:cNvSpPr txBox="1"/>
          <p:nvPr/>
        </p:nvSpPr>
        <p:spPr>
          <a:xfrm>
            <a:off x="4206176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1FAB8-0F4B-56D6-38F4-9FA90AAD73AF}"/>
              </a:ext>
            </a:extLst>
          </p:cNvPr>
          <p:cNvSpPr txBox="1"/>
          <p:nvPr/>
        </p:nvSpPr>
        <p:spPr>
          <a:xfrm>
            <a:off x="590508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8090D-89C7-DD15-4C8B-894598AFD960}"/>
              </a:ext>
            </a:extLst>
          </p:cNvPr>
          <p:cNvSpPr txBox="1"/>
          <p:nvPr/>
        </p:nvSpPr>
        <p:spPr>
          <a:xfrm>
            <a:off x="869512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7B6D0D-B712-55FA-9967-A8E8116112EB}"/>
              </a:ext>
            </a:extLst>
          </p:cNvPr>
          <p:cNvSpPr txBox="1"/>
          <p:nvPr/>
        </p:nvSpPr>
        <p:spPr>
          <a:xfrm>
            <a:off x="9350160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9250CE-3430-8BE9-C7DD-12F1ABFD4A04}"/>
              </a:ext>
            </a:extLst>
          </p:cNvPr>
          <p:cNvSpPr txBox="1"/>
          <p:nvPr/>
        </p:nvSpPr>
        <p:spPr>
          <a:xfrm>
            <a:off x="5040802" y="4728503"/>
            <a:ext cx="220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Answer : 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Approach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050-9ED0-4103-5297-C800A26536D2}"/>
              </a:ext>
            </a:extLst>
          </p:cNvPr>
          <p:cNvSpPr txBox="1"/>
          <p:nvPr/>
        </p:nvSpPr>
        <p:spPr>
          <a:xfrm>
            <a:off x="558916" y="1776216"/>
            <a:ext cx="11074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i="1" dirty="0">
                <a:latin typeface="Consolas" panose="020B0609020204030204" pitchFamily="49" charset="0"/>
              </a:rPr>
              <a:t>It is known that, </a:t>
            </a:r>
            <a:r>
              <a:rPr lang="en-US" altLang="ko-KR" sz="3200" dirty="0">
                <a:latin typeface="Consolas" panose="020B0609020204030204" pitchFamily="49" charset="0"/>
              </a:rPr>
              <a:t>we can sort the intervals by the </a:t>
            </a:r>
            <a:r>
              <a:rPr lang="en-US" altLang="ko-KR" sz="3200" b="1" dirty="0">
                <a:latin typeface="Consolas" panose="020B0609020204030204" pitchFamily="49" charset="0"/>
              </a:rPr>
              <a:t>increasing order of endpoint </a:t>
            </a:r>
            <a:r>
              <a:rPr lang="en-US" altLang="ko-KR" sz="3200" dirty="0">
                <a:latin typeface="Consolas" panose="020B0609020204030204" pitchFamily="49" charset="0"/>
              </a:rPr>
              <a:t>and then select greedily.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2631A1-7168-504E-E378-A9533D34AB91}"/>
              </a:ext>
            </a:extLst>
          </p:cNvPr>
          <p:cNvSpPr txBox="1"/>
          <p:nvPr/>
        </p:nvSpPr>
        <p:spPr>
          <a:xfrm>
            <a:off x="558916" y="4000500"/>
            <a:ext cx="2662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nsolas" panose="020B0609020204030204" pitchFamily="49" charset="0"/>
              </a:rPr>
              <a:t>- </a:t>
            </a:r>
            <a:r>
              <a:rPr lang="en-US" altLang="ko-KR" sz="3600" b="1" dirty="0">
                <a:latin typeface="Consolas" panose="020B0609020204030204" pitchFamily="49" charset="0"/>
              </a:rPr>
              <a:t>But why?</a:t>
            </a:r>
            <a:endParaRPr lang="ko-KR" alt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8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Greedy Algorithm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05BB6-3EAC-32D0-A6AE-37E01FD9B242}"/>
              </a:ext>
            </a:extLst>
          </p:cNvPr>
          <p:cNvSpPr txBox="1"/>
          <p:nvPr/>
        </p:nvSpPr>
        <p:spPr>
          <a:xfrm>
            <a:off x="550877" y="1873632"/>
            <a:ext cx="108029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People often make a huge</a:t>
            </a:r>
            <a:r>
              <a:rPr kumimoji="0" lang="en-US" altLang="ko-KR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mistake when solving problems using 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148526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9A5EED-2D92-763A-9473-B422ED6E8A9D}"/>
              </a:ext>
            </a:extLst>
          </p:cNvPr>
          <p:cNvCxnSpPr/>
          <p:nvPr/>
        </p:nvCxnSpPr>
        <p:spPr>
          <a:xfrm>
            <a:off x="1350628" y="3699545"/>
            <a:ext cx="2927758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80B22F-766D-85A0-5899-47C4D5BF29A8}"/>
              </a:ext>
            </a:extLst>
          </p:cNvPr>
          <p:cNvCxnSpPr>
            <a:cxnSpLocks/>
          </p:cNvCxnSpPr>
          <p:nvPr/>
        </p:nvCxnSpPr>
        <p:spPr>
          <a:xfrm>
            <a:off x="3541553" y="3516386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AC588-01EA-93C8-B958-6885CF6D0D5E}"/>
              </a:ext>
            </a:extLst>
          </p:cNvPr>
          <p:cNvCxnSpPr>
            <a:cxnSpLocks/>
          </p:cNvCxnSpPr>
          <p:nvPr/>
        </p:nvCxnSpPr>
        <p:spPr>
          <a:xfrm>
            <a:off x="5276676" y="3697448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D0D40-A640-7771-344C-981824CBF871}"/>
              </a:ext>
            </a:extLst>
          </p:cNvPr>
          <p:cNvCxnSpPr>
            <a:cxnSpLocks/>
          </p:cNvCxnSpPr>
          <p:nvPr/>
        </p:nvCxnSpPr>
        <p:spPr>
          <a:xfrm>
            <a:off x="7816442" y="3516386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BEA96F-B1F2-7A9C-CCE2-D8B082F3FB3D}"/>
              </a:ext>
            </a:extLst>
          </p:cNvPr>
          <p:cNvCxnSpPr>
            <a:cxnSpLocks/>
          </p:cNvCxnSpPr>
          <p:nvPr/>
        </p:nvCxnSpPr>
        <p:spPr>
          <a:xfrm>
            <a:off x="8246379" y="3697448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CD8D15-26C8-AE0C-7B25-F389F9D9C91A}"/>
              </a:ext>
            </a:extLst>
          </p:cNvPr>
          <p:cNvCxnSpPr>
            <a:cxnSpLocks/>
          </p:cNvCxnSpPr>
          <p:nvPr/>
        </p:nvCxnSpPr>
        <p:spPr>
          <a:xfrm>
            <a:off x="1888922" y="3516386"/>
            <a:ext cx="76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59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9A5EED-2D92-763A-9473-B422ED6E8A9D}"/>
              </a:ext>
            </a:extLst>
          </p:cNvPr>
          <p:cNvCxnSpPr/>
          <p:nvPr/>
        </p:nvCxnSpPr>
        <p:spPr>
          <a:xfrm>
            <a:off x="1350628" y="3699545"/>
            <a:ext cx="2927758" cy="0"/>
          </a:xfrm>
          <a:prstGeom prst="line">
            <a:avLst/>
          </a:prstGeom>
          <a:ln w="57150">
            <a:solidFill>
              <a:srgbClr val="FF5050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80B22F-766D-85A0-5899-47C4D5BF29A8}"/>
              </a:ext>
            </a:extLst>
          </p:cNvPr>
          <p:cNvCxnSpPr>
            <a:cxnSpLocks/>
          </p:cNvCxnSpPr>
          <p:nvPr/>
        </p:nvCxnSpPr>
        <p:spPr>
          <a:xfrm>
            <a:off x="3541553" y="3516386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AC588-01EA-93C8-B958-6885CF6D0D5E}"/>
              </a:ext>
            </a:extLst>
          </p:cNvPr>
          <p:cNvCxnSpPr>
            <a:cxnSpLocks/>
          </p:cNvCxnSpPr>
          <p:nvPr/>
        </p:nvCxnSpPr>
        <p:spPr>
          <a:xfrm>
            <a:off x="5276676" y="3697448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D0D40-A640-7771-344C-981824CBF871}"/>
              </a:ext>
            </a:extLst>
          </p:cNvPr>
          <p:cNvCxnSpPr>
            <a:cxnSpLocks/>
          </p:cNvCxnSpPr>
          <p:nvPr/>
        </p:nvCxnSpPr>
        <p:spPr>
          <a:xfrm>
            <a:off x="7816442" y="3516386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BEA96F-B1F2-7A9C-CCE2-D8B082F3FB3D}"/>
              </a:ext>
            </a:extLst>
          </p:cNvPr>
          <p:cNvCxnSpPr>
            <a:cxnSpLocks/>
          </p:cNvCxnSpPr>
          <p:nvPr/>
        </p:nvCxnSpPr>
        <p:spPr>
          <a:xfrm>
            <a:off x="8246379" y="3697448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CD8D15-26C8-AE0C-7B25-F389F9D9C91A}"/>
              </a:ext>
            </a:extLst>
          </p:cNvPr>
          <p:cNvCxnSpPr>
            <a:cxnSpLocks/>
          </p:cNvCxnSpPr>
          <p:nvPr/>
        </p:nvCxnSpPr>
        <p:spPr>
          <a:xfrm>
            <a:off x="1888922" y="3516386"/>
            <a:ext cx="762000" cy="0"/>
          </a:xfrm>
          <a:prstGeom prst="line">
            <a:avLst/>
          </a:prstGeom>
          <a:ln w="57150"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63B522-DA3D-AC9A-68EF-5FBBD14D9079}"/>
              </a:ext>
            </a:extLst>
          </p:cNvPr>
          <p:cNvSpPr txBox="1"/>
          <p:nvPr/>
        </p:nvSpPr>
        <p:spPr>
          <a:xfrm>
            <a:off x="2099277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110CA-7DEB-C991-E7EE-CB102ADC57EA}"/>
              </a:ext>
            </a:extLst>
          </p:cNvPr>
          <p:cNvSpPr txBox="1"/>
          <p:nvPr/>
        </p:nvSpPr>
        <p:spPr>
          <a:xfrm>
            <a:off x="2650922" y="3426903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30EA-306D-DFF9-B691-DB1514D72A35}"/>
              </a:ext>
            </a:extLst>
          </p:cNvPr>
          <p:cNvSpPr txBox="1"/>
          <p:nvPr/>
        </p:nvSpPr>
        <p:spPr>
          <a:xfrm>
            <a:off x="4206176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1FAB8-0F4B-56D6-38F4-9FA90AAD73AF}"/>
              </a:ext>
            </a:extLst>
          </p:cNvPr>
          <p:cNvSpPr txBox="1"/>
          <p:nvPr/>
        </p:nvSpPr>
        <p:spPr>
          <a:xfrm>
            <a:off x="590508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8090D-89C7-DD15-4C8B-894598AFD960}"/>
              </a:ext>
            </a:extLst>
          </p:cNvPr>
          <p:cNvSpPr txBox="1"/>
          <p:nvPr/>
        </p:nvSpPr>
        <p:spPr>
          <a:xfrm>
            <a:off x="869512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7B6D0D-B712-55FA-9967-A8E8116112EB}"/>
              </a:ext>
            </a:extLst>
          </p:cNvPr>
          <p:cNvSpPr txBox="1"/>
          <p:nvPr/>
        </p:nvSpPr>
        <p:spPr>
          <a:xfrm>
            <a:off x="9350160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DE60A-C3AD-7CB3-815D-038A666CBF4C}"/>
              </a:ext>
            </a:extLst>
          </p:cNvPr>
          <p:cNvSpPr txBox="1"/>
          <p:nvPr/>
        </p:nvSpPr>
        <p:spPr>
          <a:xfrm>
            <a:off x="3723987" y="4635374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(order by start point)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26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의류, 악기, 사람이(가) 표시된 사진&#10;&#10;자동 생성된 설명">
            <a:extLst>
              <a:ext uri="{FF2B5EF4-FFF2-40B4-BE49-F238E27FC236}">
                <a16:creationId xmlns:a16="http://schemas.microsoft.com/office/drawing/2014/main" id="{DE2A6747-2506-76E1-15AC-92F4B80E8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404" y="1175949"/>
            <a:ext cx="5505191" cy="450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10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9A5EED-2D92-763A-9473-B422ED6E8A9D}"/>
              </a:ext>
            </a:extLst>
          </p:cNvPr>
          <p:cNvCxnSpPr/>
          <p:nvPr/>
        </p:nvCxnSpPr>
        <p:spPr>
          <a:xfrm>
            <a:off x="1350628" y="3699545"/>
            <a:ext cx="2927758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80B22F-766D-85A0-5899-47C4D5BF29A8}"/>
              </a:ext>
            </a:extLst>
          </p:cNvPr>
          <p:cNvCxnSpPr>
            <a:cxnSpLocks/>
          </p:cNvCxnSpPr>
          <p:nvPr/>
        </p:nvCxnSpPr>
        <p:spPr>
          <a:xfrm>
            <a:off x="3541553" y="3516386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AC588-01EA-93C8-B958-6885CF6D0D5E}"/>
              </a:ext>
            </a:extLst>
          </p:cNvPr>
          <p:cNvCxnSpPr>
            <a:cxnSpLocks/>
          </p:cNvCxnSpPr>
          <p:nvPr/>
        </p:nvCxnSpPr>
        <p:spPr>
          <a:xfrm>
            <a:off x="5276676" y="3697448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D0D40-A640-7771-344C-981824CBF871}"/>
              </a:ext>
            </a:extLst>
          </p:cNvPr>
          <p:cNvCxnSpPr>
            <a:cxnSpLocks/>
          </p:cNvCxnSpPr>
          <p:nvPr/>
        </p:nvCxnSpPr>
        <p:spPr>
          <a:xfrm>
            <a:off x="7816442" y="3516386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BEA96F-B1F2-7A9C-CCE2-D8B082F3FB3D}"/>
              </a:ext>
            </a:extLst>
          </p:cNvPr>
          <p:cNvCxnSpPr>
            <a:cxnSpLocks/>
          </p:cNvCxnSpPr>
          <p:nvPr/>
        </p:nvCxnSpPr>
        <p:spPr>
          <a:xfrm>
            <a:off x="8246379" y="3697448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CD8D15-26C8-AE0C-7B25-F389F9D9C91A}"/>
              </a:ext>
            </a:extLst>
          </p:cNvPr>
          <p:cNvCxnSpPr>
            <a:cxnSpLocks/>
          </p:cNvCxnSpPr>
          <p:nvPr/>
        </p:nvCxnSpPr>
        <p:spPr>
          <a:xfrm>
            <a:off x="1888922" y="3516386"/>
            <a:ext cx="762000" cy="0"/>
          </a:xfrm>
          <a:prstGeom prst="line">
            <a:avLst/>
          </a:prstGeom>
          <a:ln w="57150"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63B522-DA3D-AC9A-68EF-5FBBD14D9079}"/>
              </a:ext>
            </a:extLst>
          </p:cNvPr>
          <p:cNvSpPr txBox="1"/>
          <p:nvPr/>
        </p:nvSpPr>
        <p:spPr>
          <a:xfrm>
            <a:off x="2099277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110CA-7DEB-C991-E7EE-CB102ADC57EA}"/>
              </a:ext>
            </a:extLst>
          </p:cNvPr>
          <p:cNvSpPr txBox="1"/>
          <p:nvPr/>
        </p:nvSpPr>
        <p:spPr>
          <a:xfrm>
            <a:off x="2650922" y="3426903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30EA-306D-DFF9-B691-DB1514D72A35}"/>
              </a:ext>
            </a:extLst>
          </p:cNvPr>
          <p:cNvSpPr txBox="1"/>
          <p:nvPr/>
        </p:nvSpPr>
        <p:spPr>
          <a:xfrm>
            <a:off x="4206176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1FAB8-0F4B-56D6-38F4-9FA90AAD73AF}"/>
              </a:ext>
            </a:extLst>
          </p:cNvPr>
          <p:cNvSpPr txBox="1"/>
          <p:nvPr/>
        </p:nvSpPr>
        <p:spPr>
          <a:xfrm>
            <a:off x="590508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8090D-89C7-DD15-4C8B-894598AFD960}"/>
              </a:ext>
            </a:extLst>
          </p:cNvPr>
          <p:cNvSpPr txBox="1"/>
          <p:nvPr/>
        </p:nvSpPr>
        <p:spPr>
          <a:xfrm>
            <a:off x="869512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7B6D0D-B712-55FA-9967-A8E8116112EB}"/>
              </a:ext>
            </a:extLst>
          </p:cNvPr>
          <p:cNvSpPr txBox="1"/>
          <p:nvPr/>
        </p:nvSpPr>
        <p:spPr>
          <a:xfrm>
            <a:off x="9350160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12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9A5EED-2D92-763A-9473-B422ED6E8A9D}"/>
              </a:ext>
            </a:extLst>
          </p:cNvPr>
          <p:cNvCxnSpPr/>
          <p:nvPr/>
        </p:nvCxnSpPr>
        <p:spPr>
          <a:xfrm>
            <a:off x="1350628" y="3699545"/>
            <a:ext cx="2927758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80B22F-766D-85A0-5899-47C4D5BF29A8}"/>
              </a:ext>
            </a:extLst>
          </p:cNvPr>
          <p:cNvCxnSpPr>
            <a:cxnSpLocks/>
          </p:cNvCxnSpPr>
          <p:nvPr/>
        </p:nvCxnSpPr>
        <p:spPr>
          <a:xfrm>
            <a:off x="3541553" y="3516386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AC588-01EA-93C8-B958-6885CF6D0D5E}"/>
              </a:ext>
            </a:extLst>
          </p:cNvPr>
          <p:cNvCxnSpPr>
            <a:cxnSpLocks/>
          </p:cNvCxnSpPr>
          <p:nvPr/>
        </p:nvCxnSpPr>
        <p:spPr>
          <a:xfrm>
            <a:off x="5276676" y="3697448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D0D40-A640-7771-344C-981824CBF871}"/>
              </a:ext>
            </a:extLst>
          </p:cNvPr>
          <p:cNvCxnSpPr>
            <a:cxnSpLocks/>
          </p:cNvCxnSpPr>
          <p:nvPr/>
        </p:nvCxnSpPr>
        <p:spPr>
          <a:xfrm>
            <a:off x="7816442" y="3516386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BEA96F-B1F2-7A9C-CCE2-D8B082F3FB3D}"/>
              </a:ext>
            </a:extLst>
          </p:cNvPr>
          <p:cNvCxnSpPr>
            <a:cxnSpLocks/>
          </p:cNvCxnSpPr>
          <p:nvPr/>
        </p:nvCxnSpPr>
        <p:spPr>
          <a:xfrm>
            <a:off x="8246379" y="3697448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CD8D15-26C8-AE0C-7B25-F389F9D9C91A}"/>
              </a:ext>
            </a:extLst>
          </p:cNvPr>
          <p:cNvCxnSpPr>
            <a:cxnSpLocks/>
          </p:cNvCxnSpPr>
          <p:nvPr/>
        </p:nvCxnSpPr>
        <p:spPr>
          <a:xfrm>
            <a:off x="1888922" y="3516386"/>
            <a:ext cx="76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63B522-DA3D-AC9A-68EF-5FBBD14D9079}"/>
              </a:ext>
            </a:extLst>
          </p:cNvPr>
          <p:cNvSpPr txBox="1"/>
          <p:nvPr/>
        </p:nvSpPr>
        <p:spPr>
          <a:xfrm>
            <a:off x="2099277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110CA-7DEB-C991-E7EE-CB102ADC57EA}"/>
              </a:ext>
            </a:extLst>
          </p:cNvPr>
          <p:cNvSpPr txBox="1"/>
          <p:nvPr/>
        </p:nvSpPr>
        <p:spPr>
          <a:xfrm>
            <a:off x="2650922" y="3426903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30EA-306D-DFF9-B691-DB1514D72A35}"/>
              </a:ext>
            </a:extLst>
          </p:cNvPr>
          <p:cNvSpPr txBox="1"/>
          <p:nvPr/>
        </p:nvSpPr>
        <p:spPr>
          <a:xfrm>
            <a:off x="4206176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1FAB8-0F4B-56D6-38F4-9FA90AAD73AF}"/>
              </a:ext>
            </a:extLst>
          </p:cNvPr>
          <p:cNvSpPr txBox="1"/>
          <p:nvPr/>
        </p:nvSpPr>
        <p:spPr>
          <a:xfrm>
            <a:off x="590508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8090D-89C7-DD15-4C8B-894598AFD960}"/>
              </a:ext>
            </a:extLst>
          </p:cNvPr>
          <p:cNvSpPr txBox="1"/>
          <p:nvPr/>
        </p:nvSpPr>
        <p:spPr>
          <a:xfrm>
            <a:off x="869512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7B6D0D-B712-55FA-9967-A8E8116112EB}"/>
              </a:ext>
            </a:extLst>
          </p:cNvPr>
          <p:cNvSpPr txBox="1"/>
          <p:nvPr/>
        </p:nvSpPr>
        <p:spPr>
          <a:xfrm>
            <a:off x="9350160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46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9A5EED-2D92-763A-9473-B422ED6E8A9D}"/>
              </a:ext>
            </a:extLst>
          </p:cNvPr>
          <p:cNvCxnSpPr/>
          <p:nvPr/>
        </p:nvCxnSpPr>
        <p:spPr>
          <a:xfrm>
            <a:off x="1350628" y="3699545"/>
            <a:ext cx="2927758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80B22F-766D-85A0-5899-47C4D5BF29A8}"/>
              </a:ext>
            </a:extLst>
          </p:cNvPr>
          <p:cNvCxnSpPr>
            <a:cxnSpLocks/>
          </p:cNvCxnSpPr>
          <p:nvPr/>
        </p:nvCxnSpPr>
        <p:spPr>
          <a:xfrm>
            <a:off x="3541553" y="3516386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AC588-01EA-93C8-B958-6885CF6D0D5E}"/>
              </a:ext>
            </a:extLst>
          </p:cNvPr>
          <p:cNvCxnSpPr>
            <a:cxnSpLocks/>
          </p:cNvCxnSpPr>
          <p:nvPr/>
        </p:nvCxnSpPr>
        <p:spPr>
          <a:xfrm>
            <a:off x="5276676" y="3697448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D0D40-A640-7771-344C-981824CBF871}"/>
              </a:ext>
            </a:extLst>
          </p:cNvPr>
          <p:cNvCxnSpPr>
            <a:cxnSpLocks/>
          </p:cNvCxnSpPr>
          <p:nvPr/>
        </p:nvCxnSpPr>
        <p:spPr>
          <a:xfrm>
            <a:off x="7816442" y="3516386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BEA96F-B1F2-7A9C-CCE2-D8B082F3FB3D}"/>
              </a:ext>
            </a:extLst>
          </p:cNvPr>
          <p:cNvCxnSpPr>
            <a:cxnSpLocks/>
          </p:cNvCxnSpPr>
          <p:nvPr/>
        </p:nvCxnSpPr>
        <p:spPr>
          <a:xfrm>
            <a:off x="8246379" y="3697448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CD8D15-26C8-AE0C-7B25-F389F9D9C91A}"/>
              </a:ext>
            </a:extLst>
          </p:cNvPr>
          <p:cNvCxnSpPr>
            <a:cxnSpLocks/>
          </p:cNvCxnSpPr>
          <p:nvPr/>
        </p:nvCxnSpPr>
        <p:spPr>
          <a:xfrm>
            <a:off x="1888922" y="3516386"/>
            <a:ext cx="762000" cy="0"/>
          </a:xfrm>
          <a:prstGeom prst="line">
            <a:avLst/>
          </a:prstGeom>
          <a:ln w="57150"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63B522-DA3D-AC9A-68EF-5FBBD14D9079}"/>
              </a:ext>
            </a:extLst>
          </p:cNvPr>
          <p:cNvSpPr txBox="1"/>
          <p:nvPr/>
        </p:nvSpPr>
        <p:spPr>
          <a:xfrm>
            <a:off x="2099277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110CA-7DEB-C991-E7EE-CB102ADC57EA}"/>
              </a:ext>
            </a:extLst>
          </p:cNvPr>
          <p:cNvSpPr txBox="1"/>
          <p:nvPr/>
        </p:nvSpPr>
        <p:spPr>
          <a:xfrm>
            <a:off x="2650922" y="3426903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30EA-306D-DFF9-B691-DB1514D72A35}"/>
              </a:ext>
            </a:extLst>
          </p:cNvPr>
          <p:cNvSpPr txBox="1"/>
          <p:nvPr/>
        </p:nvSpPr>
        <p:spPr>
          <a:xfrm>
            <a:off x="4206176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1FAB8-0F4B-56D6-38F4-9FA90AAD73AF}"/>
              </a:ext>
            </a:extLst>
          </p:cNvPr>
          <p:cNvSpPr txBox="1"/>
          <p:nvPr/>
        </p:nvSpPr>
        <p:spPr>
          <a:xfrm>
            <a:off x="590508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8090D-89C7-DD15-4C8B-894598AFD960}"/>
              </a:ext>
            </a:extLst>
          </p:cNvPr>
          <p:cNvSpPr txBox="1"/>
          <p:nvPr/>
        </p:nvSpPr>
        <p:spPr>
          <a:xfrm>
            <a:off x="869512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7B6D0D-B712-55FA-9967-A8E8116112EB}"/>
              </a:ext>
            </a:extLst>
          </p:cNvPr>
          <p:cNvSpPr txBox="1"/>
          <p:nvPr/>
        </p:nvSpPr>
        <p:spPr>
          <a:xfrm>
            <a:off x="9350160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3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9A5EED-2D92-763A-9473-B422ED6E8A9D}"/>
              </a:ext>
            </a:extLst>
          </p:cNvPr>
          <p:cNvCxnSpPr/>
          <p:nvPr/>
        </p:nvCxnSpPr>
        <p:spPr>
          <a:xfrm>
            <a:off x="1350628" y="3699545"/>
            <a:ext cx="2927758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80B22F-766D-85A0-5899-47C4D5BF29A8}"/>
              </a:ext>
            </a:extLst>
          </p:cNvPr>
          <p:cNvCxnSpPr>
            <a:cxnSpLocks/>
          </p:cNvCxnSpPr>
          <p:nvPr/>
        </p:nvCxnSpPr>
        <p:spPr>
          <a:xfrm>
            <a:off x="3541553" y="3516386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AC588-01EA-93C8-B958-6885CF6D0D5E}"/>
              </a:ext>
            </a:extLst>
          </p:cNvPr>
          <p:cNvCxnSpPr>
            <a:cxnSpLocks/>
          </p:cNvCxnSpPr>
          <p:nvPr/>
        </p:nvCxnSpPr>
        <p:spPr>
          <a:xfrm>
            <a:off x="5276676" y="3697448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D0D40-A640-7771-344C-981824CBF871}"/>
              </a:ext>
            </a:extLst>
          </p:cNvPr>
          <p:cNvCxnSpPr>
            <a:cxnSpLocks/>
          </p:cNvCxnSpPr>
          <p:nvPr/>
        </p:nvCxnSpPr>
        <p:spPr>
          <a:xfrm>
            <a:off x="7816442" y="3516386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BEA96F-B1F2-7A9C-CCE2-D8B082F3FB3D}"/>
              </a:ext>
            </a:extLst>
          </p:cNvPr>
          <p:cNvCxnSpPr>
            <a:cxnSpLocks/>
          </p:cNvCxnSpPr>
          <p:nvPr/>
        </p:nvCxnSpPr>
        <p:spPr>
          <a:xfrm>
            <a:off x="8246379" y="3697448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CD8D15-26C8-AE0C-7B25-F389F9D9C91A}"/>
              </a:ext>
            </a:extLst>
          </p:cNvPr>
          <p:cNvCxnSpPr>
            <a:cxnSpLocks/>
          </p:cNvCxnSpPr>
          <p:nvPr/>
        </p:nvCxnSpPr>
        <p:spPr>
          <a:xfrm>
            <a:off x="1888922" y="3516386"/>
            <a:ext cx="762000" cy="0"/>
          </a:xfrm>
          <a:prstGeom prst="line">
            <a:avLst/>
          </a:prstGeom>
          <a:ln w="57150"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63B522-DA3D-AC9A-68EF-5FBBD14D9079}"/>
              </a:ext>
            </a:extLst>
          </p:cNvPr>
          <p:cNvSpPr txBox="1"/>
          <p:nvPr/>
        </p:nvSpPr>
        <p:spPr>
          <a:xfrm>
            <a:off x="2099277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110CA-7DEB-C991-E7EE-CB102ADC57EA}"/>
              </a:ext>
            </a:extLst>
          </p:cNvPr>
          <p:cNvSpPr txBox="1"/>
          <p:nvPr/>
        </p:nvSpPr>
        <p:spPr>
          <a:xfrm>
            <a:off x="2650922" y="3426903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30EA-306D-DFF9-B691-DB1514D72A35}"/>
              </a:ext>
            </a:extLst>
          </p:cNvPr>
          <p:cNvSpPr txBox="1"/>
          <p:nvPr/>
        </p:nvSpPr>
        <p:spPr>
          <a:xfrm>
            <a:off x="4206176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1FAB8-0F4B-56D6-38F4-9FA90AAD73AF}"/>
              </a:ext>
            </a:extLst>
          </p:cNvPr>
          <p:cNvSpPr txBox="1"/>
          <p:nvPr/>
        </p:nvSpPr>
        <p:spPr>
          <a:xfrm>
            <a:off x="590508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8090D-89C7-DD15-4C8B-894598AFD960}"/>
              </a:ext>
            </a:extLst>
          </p:cNvPr>
          <p:cNvSpPr txBox="1"/>
          <p:nvPr/>
        </p:nvSpPr>
        <p:spPr>
          <a:xfrm>
            <a:off x="869512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7B6D0D-B712-55FA-9967-A8E8116112EB}"/>
              </a:ext>
            </a:extLst>
          </p:cNvPr>
          <p:cNvSpPr txBox="1"/>
          <p:nvPr/>
        </p:nvSpPr>
        <p:spPr>
          <a:xfrm>
            <a:off x="9350160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29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9A5EED-2D92-763A-9473-B422ED6E8A9D}"/>
              </a:ext>
            </a:extLst>
          </p:cNvPr>
          <p:cNvCxnSpPr/>
          <p:nvPr/>
        </p:nvCxnSpPr>
        <p:spPr>
          <a:xfrm>
            <a:off x="1350628" y="3699545"/>
            <a:ext cx="2927758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80B22F-766D-85A0-5899-47C4D5BF29A8}"/>
              </a:ext>
            </a:extLst>
          </p:cNvPr>
          <p:cNvCxnSpPr>
            <a:cxnSpLocks/>
          </p:cNvCxnSpPr>
          <p:nvPr/>
        </p:nvCxnSpPr>
        <p:spPr>
          <a:xfrm>
            <a:off x="3541553" y="3516386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AC588-01EA-93C8-B958-6885CF6D0D5E}"/>
              </a:ext>
            </a:extLst>
          </p:cNvPr>
          <p:cNvCxnSpPr>
            <a:cxnSpLocks/>
          </p:cNvCxnSpPr>
          <p:nvPr/>
        </p:nvCxnSpPr>
        <p:spPr>
          <a:xfrm>
            <a:off x="5276676" y="3697448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D0D40-A640-7771-344C-981824CBF871}"/>
              </a:ext>
            </a:extLst>
          </p:cNvPr>
          <p:cNvCxnSpPr>
            <a:cxnSpLocks/>
          </p:cNvCxnSpPr>
          <p:nvPr/>
        </p:nvCxnSpPr>
        <p:spPr>
          <a:xfrm>
            <a:off x="7816442" y="3516386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BEA96F-B1F2-7A9C-CCE2-D8B082F3FB3D}"/>
              </a:ext>
            </a:extLst>
          </p:cNvPr>
          <p:cNvCxnSpPr>
            <a:cxnSpLocks/>
          </p:cNvCxnSpPr>
          <p:nvPr/>
        </p:nvCxnSpPr>
        <p:spPr>
          <a:xfrm>
            <a:off x="8246379" y="3697448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CD8D15-26C8-AE0C-7B25-F389F9D9C91A}"/>
              </a:ext>
            </a:extLst>
          </p:cNvPr>
          <p:cNvCxnSpPr>
            <a:cxnSpLocks/>
          </p:cNvCxnSpPr>
          <p:nvPr/>
        </p:nvCxnSpPr>
        <p:spPr>
          <a:xfrm>
            <a:off x="1888922" y="3516386"/>
            <a:ext cx="762000" cy="0"/>
          </a:xfrm>
          <a:prstGeom prst="line">
            <a:avLst/>
          </a:prstGeom>
          <a:ln w="57150"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63B522-DA3D-AC9A-68EF-5FBBD14D9079}"/>
              </a:ext>
            </a:extLst>
          </p:cNvPr>
          <p:cNvSpPr txBox="1"/>
          <p:nvPr/>
        </p:nvSpPr>
        <p:spPr>
          <a:xfrm>
            <a:off x="2099277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110CA-7DEB-C991-E7EE-CB102ADC57EA}"/>
              </a:ext>
            </a:extLst>
          </p:cNvPr>
          <p:cNvSpPr txBox="1"/>
          <p:nvPr/>
        </p:nvSpPr>
        <p:spPr>
          <a:xfrm>
            <a:off x="2650922" y="3426903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30EA-306D-DFF9-B691-DB1514D72A35}"/>
              </a:ext>
            </a:extLst>
          </p:cNvPr>
          <p:cNvSpPr txBox="1"/>
          <p:nvPr/>
        </p:nvSpPr>
        <p:spPr>
          <a:xfrm>
            <a:off x="4206176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1FAB8-0F4B-56D6-38F4-9FA90AAD73AF}"/>
              </a:ext>
            </a:extLst>
          </p:cNvPr>
          <p:cNvSpPr txBox="1"/>
          <p:nvPr/>
        </p:nvSpPr>
        <p:spPr>
          <a:xfrm>
            <a:off x="590508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8090D-89C7-DD15-4C8B-894598AFD960}"/>
              </a:ext>
            </a:extLst>
          </p:cNvPr>
          <p:cNvSpPr txBox="1"/>
          <p:nvPr/>
        </p:nvSpPr>
        <p:spPr>
          <a:xfrm>
            <a:off x="869512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7B6D0D-B712-55FA-9967-A8E8116112EB}"/>
              </a:ext>
            </a:extLst>
          </p:cNvPr>
          <p:cNvSpPr txBox="1"/>
          <p:nvPr/>
        </p:nvSpPr>
        <p:spPr>
          <a:xfrm>
            <a:off x="9350160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07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9A5EED-2D92-763A-9473-B422ED6E8A9D}"/>
              </a:ext>
            </a:extLst>
          </p:cNvPr>
          <p:cNvCxnSpPr/>
          <p:nvPr/>
        </p:nvCxnSpPr>
        <p:spPr>
          <a:xfrm>
            <a:off x="1350628" y="3699545"/>
            <a:ext cx="2927758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80B22F-766D-85A0-5899-47C4D5BF29A8}"/>
              </a:ext>
            </a:extLst>
          </p:cNvPr>
          <p:cNvCxnSpPr>
            <a:cxnSpLocks/>
          </p:cNvCxnSpPr>
          <p:nvPr/>
        </p:nvCxnSpPr>
        <p:spPr>
          <a:xfrm>
            <a:off x="3541553" y="3516386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AC588-01EA-93C8-B958-6885CF6D0D5E}"/>
              </a:ext>
            </a:extLst>
          </p:cNvPr>
          <p:cNvCxnSpPr>
            <a:cxnSpLocks/>
          </p:cNvCxnSpPr>
          <p:nvPr/>
        </p:nvCxnSpPr>
        <p:spPr>
          <a:xfrm>
            <a:off x="5276676" y="3697448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D0D40-A640-7771-344C-981824CBF871}"/>
              </a:ext>
            </a:extLst>
          </p:cNvPr>
          <p:cNvCxnSpPr>
            <a:cxnSpLocks/>
          </p:cNvCxnSpPr>
          <p:nvPr/>
        </p:nvCxnSpPr>
        <p:spPr>
          <a:xfrm>
            <a:off x="7816442" y="3516386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BEA96F-B1F2-7A9C-CCE2-D8B082F3FB3D}"/>
              </a:ext>
            </a:extLst>
          </p:cNvPr>
          <p:cNvCxnSpPr>
            <a:cxnSpLocks/>
          </p:cNvCxnSpPr>
          <p:nvPr/>
        </p:nvCxnSpPr>
        <p:spPr>
          <a:xfrm>
            <a:off x="8246379" y="3697448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CD8D15-26C8-AE0C-7B25-F389F9D9C91A}"/>
              </a:ext>
            </a:extLst>
          </p:cNvPr>
          <p:cNvCxnSpPr>
            <a:cxnSpLocks/>
          </p:cNvCxnSpPr>
          <p:nvPr/>
        </p:nvCxnSpPr>
        <p:spPr>
          <a:xfrm>
            <a:off x="1888922" y="3516386"/>
            <a:ext cx="762000" cy="0"/>
          </a:xfrm>
          <a:prstGeom prst="line">
            <a:avLst/>
          </a:prstGeom>
          <a:ln w="57150"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63B522-DA3D-AC9A-68EF-5FBBD14D9079}"/>
              </a:ext>
            </a:extLst>
          </p:cNvPr>
          <p:cNvSpPr txBox="1"/>
          <p:nvPr/>
        </p:nvSpPr>
        <p:spPr>
          <a:xfrm>
            <a:off x="2099277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110CA-7DEB-C991-E7EE-CB102ADC57EA}"/>
              </a:ext>
            </a:extLst>
          </p:cNvPr>
          <p:cNvSpPr txBox="1"/>
          <p:nvPr/>
        </p:nvSpPr>
        <p:spPr>
          <a:xfrm>
            <a:off x="2650922" y="3426903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30EA-306D-DFF9-B691-DB1514D72A35}"/>
              </a:ext>
            </a:extLst>
          </p:cNvPr>
          <p:cNvSpPr txBox="1"/>
          <p:nvPr/>
        </p:nvSpPr>
        <p:spPr>
          <a:xfrm>
            <a:off x="4206176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1FAB8-0F4B-56D6-38F4-9FA90AAD73AF}"/>
              </a:ext>
            </a:extLst>
          </p:cNvPr>
          <p:cNvSpPr txBox="1"/>
          <p:nvPr/>
        </p:nvSpPr>
        <p:spPr>
          <a:xfrm>
            <a:off x="590508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8090D-89C7-DD15-4C8B-894598AFD960}"/>
              </a:ext>
            </a:extLst>
          </p:cNvPr>
          <p:cNvSpPr txBox="1"/>
          <p:nvPr/>
        </p:nvSpPr>
        <p:spPr>
          <a:xfrm>
            <a:off x="869512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7B6D0D-B712-55FA-9967-A8E8116112EB}"/>
              </a:ext>
            </a:extLst>
          </p:cNvPr>
          <p:cNvSpPr txBox="1"/>
          <p:nvPr/>
        </p:nvSpPr>
        <p:spPr>
          <a:xfrm>
            <a:off x="9350160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ED7674-B26A-750A-8F7E-0E08A7F92EB0}"/>
              </a:ext>
            </a:extLst>
          </p:cNvPr>
          <p:cNvSpPr txBox="1"/>
          <p:nvPr/>
        </p:nvSpPr>
        <p:spPr>
          <a:xfrm>
            <a:off x="3841055" y="4818864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“Ah </a:t>
            </a:r>
            <a:r>
              <a:rPr lang="en-US" altLang="ko-KR" sz="2800" dirty="0" err="1">
                <a:latin typeface="Consolas" panose="020B0609020204030204" pitchFamily="49" charset="0"/>
              </a:rPr>
              <a:t>fxxx</a:t>
            </a:r>
            <a:r>
              <a:rPr lang="en-US" altLang="ko-KR" sz="2800" dirty="0">
                <a:latin typeface="Consolas" panose="020B0609020204030204" pitchFamily="49" charset="0"/>
              </a:rPr>
              <a:t>, bad luck!”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"/>
                                      </p:to>
                                    </p:set>
                                    <p:animEffect filter="image" prLst="opacity: 0.3">
                                      <p:cBhvr rctx="IE">
                                        <p:cTn id="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Exploiting the optimal structure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D397B-AE98-52AA-3527-B5B9D1CC5325}"/>
              </a:ext>
            </a:extLst>
          </p:cNvPr>
          <p:cNvSpPr txBox="1"/>
          <p:nvPr/>
        </p:nvSpPr>
        <p:spPr>
          <a:xfrm>
            <a:off x="586530" y="1931652"/>
            <a:ext cx="100597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Greedy algorithm is </a:t>
            </a:r>
            <a:r>
              <a:rPr lang="en-US" altLang="ko-KR" sz="3200" b="1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ALL</a:t>
            </a:r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about the optimal</a:t>
            </a:r>
          </a:p>
          <a:p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structure of a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1ECE4-36AE-5A90-8099-B09AF52B0FCF}"/>
              </a:ext>
            </a:extLst>
          </p:cNvPr>
          <p:cNvSpPr txBox="1"/>
          <p:nvPr/>
        </p:nvSpPr>
        <p:spPr>
          <a:xfrm>
            <a:off x="586530" y="3429000"/>
            <a:ext cx="11092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This is why people find greedy algorithm hard: </a:t>
            </a:r>
            <a:r>
              <a:rPr lang="en-US" altLang="ko-KR" sz="3200" b="1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It is actually hard!</a:t>
            </a:r>
          </a:p>
        </p:txBody>
      </p:sp>
    </p:spTree>
    <p:extLst>
      <p:ext uri="{BB962C8B-B14F-4D97-AF65-F5344CB8AC3E}">
        <p14:creationId xmlns:p14="http://schemas.microsoft.com/office/powerpoint/2010/main" val="57782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Exchange Argument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82C19-5DEE-1AAE-36D8-B20B36472533}"/>
              </a:ext>
            </a:extLst>
          </p:cNvPr>
          <p:cNvSpPr txBox="1"/>
          <p:nvPr/>
        </p:nvSpPr>
        <p:spPr>
          <a:xfrm>
            <a:off x="275438" y="3022297"/>
            <a:ext cx="116411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Problem : Given N integers K &lt;= N, find K numbers such that their sum is maximized.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57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Exchange Argument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11BC1B-0851-0523-CB7F-A2FD221F4CBA}"/>
              </a:ext>
            </a:extLst>
          </p:cNvPr>
          <p:cNvGrpSpPr/>
          <p:nvPr/>
        </p:nvGrpSpPr>
        <p:grpSpPr>
          <a:xfrm>
            <a:off x="2924964" y="2043819"/>
            <a:ext cx="6342072" cy="528506"/>
            <a:chOff x="2721351" y="3317725"/>
            <a:chExt cx="6342072" cy="528506"/>
          </a:xfrm>
          <a:solidFill>
            <a:schemeClr val="bg1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4CE452-2071-339F-A966-4974FE6478FA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-7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331B14-A4D1-562C-CD39-7D5141C632E6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5CE705-3E0A-14EA-EDA0-62510606D0E3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F51FD9-9B4F-E16C-6D2C-1EF1FFEAA12B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8D883C-E5AA-8A2E-F42D-DF76F5028C24}"/>
                </a:ext>
              </a:extLst>
            </p:cNvPr>
            <p:cNvSpPr/>
            <p:nvPr/>
          </p:nvSpPr>
          <p:spPr>
            <a:xfrm>
              <a:off x="4835375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45FDD1-AEEB-4C7A-44ED-FC0D78393401}"/>
                </a:ext>
              </a:extLst>
            </p:cNvPr>
            <p:cNvSpPr/>
            <p:nvPr/>
          </p:nvSpPr>
          <p:spPr>
            <a:xfrm>
              <a:off x="536388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8EE6A1-0F10-1F3B-6DC0-F2667343ED3B}"/>
                </a:ext>
              </a:extLst>
            </p:cNvPr>
            <p:cNvSpPr/>
            <p:nvPr/>
          </p:nvSpPr>
          <p:spPr>
            <a:xfrm>
              <a:off x="5892387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E709A61-A06F-C731-3367-32C7F2BC8D55}"/>
                </a:ext>
              </a:extLst>
            </p:cNvPr>
            <p:cNvSpPr/>
            <p:nvPr/>
          </p:nvSpPr>
          <p:spPr>
            <a:xfrm>
              <a:off x="642089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EE6459D-BE1A-3D82-A06D-023F6DEE5A88}"/>
                </a:ext>
              </a:extLst>
            </p:cNvPr>
            <p:cNvSpPr/>
            <p:nvPr/>
          </p:nvSpPr>
          <p:spPr>
            <a:xfrm>
              <a:off x="6949399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0AF376-7E62-6344-56C2-965E87BB8151}"/>
                </a:ext>
              </a:extLst>
            </p:cNvPr>
            <p:cNvSpPr/>
            <p:nvPr/>
          </p:nvSpPr>
          <p:spPr>
            <a:xfrm>
              <a:off x="7477905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61E11D5-F7D8-1674-B577-B187E1C5BA05}"/>
                </a:ext>
              </a:extLst>
            </p:cNvPr>
            <p:cNvSpPr/>
            <p:nvPr/>
          </p:nvSpPr>
          <p:spPr>
            <a:xfrm>
              <a:off x="800641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4B62D6-540D-5FB1-8BE4-34B9BBC48033}"/>
                </a:ext>
              </a:extLst>
            </p:cNvPr>
            <p:cNvSpPr/>
            <p:nvPr/>
          </p:nvSpPr>
          <p:spPr>
            <a:xfrm>
              <a:off x="8534917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6633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Exchange Argument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11BC1B-0851-0523-CB7F-A2FD221F4CBA}"/>
              </a:ext>
            </a:extLst>
          </p:cNvPr>
          <p:cNvGrpSpPr/>
          <p:nvPr/>
        </p:nvGrpSpPr>
        <p:grpSpPr>
          <a:xfrm>
            <a:off x="2924964" y="2043819"/>
            <a:ext cx="6342072" cy="528506"/>
            <a:chOff x="2721351" y="3317725"/>
            <a:chExt cx="6342072" cy="528506"/>
          </a:xfrm>
          <a:solidFill>
            <a:schemeClr val="bg1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4CE452-2071-339F-A966-4974FE6478FA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-7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331B14-A4D1-562C-CD39-7D5141C632E6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5CE705-3E0A-14EA-EDA0-62510606D0E3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F51FD9-9B4F-E16C-6D2C-1EF1FFEAA12B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8D883C-E5AA-8A2E-F42D-DF76F5028C24}"/>
                </a:ext>
              </a:extLst>
            </p:cNvPr>
            <p:cNvSpPr/>
            <p:nvPr/>
          </p:nvSpPr>
          <p:spPr>
            <a:xfrm>
              <a:off x="4835375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45FDD1-AEEB-4C7A-44ED-FC0D78393401}"/>
                </a:ext>
              </a:extLst>
            </p:cNvPr>
            <p:cNvSpPr/>
            <p:nvPr/>
          </p:nvSpPr>
          <p:spPr>
            <a:xfrm>
              <a:off x="5363881" y="3317725"/>
              <a:ext cx="528506" cy="528506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8EE6A1-0F10-1F3B-6DC0-F2667343ED3B}"/>
                </a:ext>
              </a:extLst>
            </p:cNvPr>
            <p:cNvSpPr/>
            <p:nvPr/>
          </p:nvSpPr>
          <p:spPr>
            <a:xfrm>
              <a:off x="5892387" y="3317725"/>
              <a:ext cx="528506" cy="528506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E709A61-A06F-C731-3367-32C7F2BC8D55}"/>
                </a:ext>
              </a:extLst>
            </p:cNvPr>
            <p:cNvSpPr/>
            <p:nvPr/>
          </p:nvSpPr>
          <p:spPr>
            <a:xfrm>
              <a:off x="6420893" y="3317725"/>
              <a:ext cx="528506" cy="528506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EE6459D-BE1A-3D82-A06D-023F6DEE5A88}"/>
                </a:ext>
              </a:extLst>
            </p:cNvPr>
            <p:cNvSpPr/>
            <p:nvPr/>
          </p:nvSpPr>
          <p:spPr>
            <a:xfrm>
              <a:off x="6949399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0AF376-7E62-6344-56C2-965E87BB8151}"/>
                </a:ext>
              </a:extLst>
            </p:cNvPr>
            <p:cNvSpPr/>
            <p:nvPr/>
          </p:nvSpPr>
          <p:spPr>
            <a:xfrm>
              <a:off x="7477905" y="3317725"/>
              <a:ext cx="528506" cy="528506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61E11D5-F7D8-1674-B577-B187E1C5BA05}"/>
                </a:ext>
              </a:extLst>
            </p:cNvPr>
            <p:cNvSpPr/>
            <p:nvPr/>
          </p:nvSpPr>
          <p:spPr>
            <a:xfrm>
              <a:off x="8006411" y="3317725"/>
              <a:ext cx="528506" cy="528506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4B62D6-540D-5FB1-8BE4-34B9BBC48033}"/>
                </a:ext>
              </a:extLst>
            </p:cNvPr>
            <p:cNvSpPr/>
            <p:nvPr/>
          </p:nvSpPr>
          <p:spPr>
            <a:xfrm>
              <a:off x="8534917" y="3317725"/>
              <a:ext cx="528506" cy="528506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063BF6-98DA-8207-8DD8-687CBF784EF6}"/>
              </a:ext>
            </a:extLst>
          </p:cNvPr>
          <p:cNvSpPr txBox="1"/>
          <p:nvPr/>
        </p:nvSpPr>
        <p:spPr>
          <a:xfrm>
            <a:off x="856095" y="3066923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1. Suppose an optimal solution.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3807CE-BEB5-5A3A-ECBE-E08D1CFFED32}"/>
              </a:ext>
            </a:extLst>
          </p:cNvPr>
          <p:cNvSpPr txBox="1"/>
          <p:nvPr/>
        </p:nvSpPr>
        <p:spPr>
          <a:xfrm>
            <a:off x="9724291" y="2043819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Cost : 33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9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Greedy Algorithm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05BB6-3EAC-32D0-A6AE-37E01FD9B242}"/>
              </a:ext>
            </a:extLst>
          </p:cNvPr>
          <p:cNvSpPr txBox="1"/>
          <p:nvPr/>
        </p:nvSpPr>
        <p:spPr>
          <a:xfrm>
            <a:off x="550877" y="1908802"/>
            <a:ext cx="108029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A class of algorithms that takes a “greedy” approach  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94263-6787-3192-E3DC-C51529F07041}"/>
              </a:ext>
            </a:extLst>
          </p:cNvPr>
          <p:cNvSpPr txBox="1"/>
          <p:nvPr/>
        </p:nvSpPr>
        <p:spPr>
          <a:xfrm>
            <a:off x="1003883" y="3167152"/>
            <a:ext cx="108029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Problem : Given N integers K &lt;= N, find K numbers such that their sum is maximized.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31A4F-788E-99BC-11AC-A41D7F58B934}"/>
              </a:ext>
            </a:extLst>
          </p:cNvPr>
          <p:cNvSpPr txBox="1"/>
          <p:nvPr/>
        </p:nvSpPr>
        <p:spPr>
          <a:xfrm>
            <a:off x="1003883" y="4393325"/>
            <a:ext cx="108029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  <a:sym typeface="Wingdings" panose="05000000000000000000" pitchFamily="2" charset="2"/>
              </a:rPr>
              <a:t> Sort the array, choose the K largest numbers!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02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Exchange Argument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11BC1B-0851-0523-CB7F-A2FD221F4CBA}"/>
              </a:ext>
            </a:extLst>
          </p:cNvPr>
          <p:cNvGrpSpPr/>
          <p:nvPr/>
        </p:nvGrpSpPr>
        <p:grpSpPr>
          <a:xfrm>
            <a:off x="2924964" y="2043819"/>
            <a:ext cx="6342072" cy="528506"/>
            <a:chOff x="2721351" y="3317725"/>
            <a:chExt cx="6342072" cy="528506"/>
          </a:xfrm>
          <a:solidFill>
            <a:schemeClr val="bg1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4CE452-2071-339F-A966-4974FE6478FA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-7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331B14-A4D1-562C-CD39-7D5141C632E6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solidFill>
              <a:srgbClr val="FF505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5CE705-3E0A-14EA-EDA0-62510606D0E3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F51FD9-9B4F-E16C-6D2C-1EF1FFEAA12B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8D883C-E5AA-8A2E-F42D-DF76F5028C24}"/>
                </a:ext>
              </a:extLst>
            </p:cNvPr>
            <p:cNvSpPr/>
            <p:nvPr/>
          </p:nvSpPr>
          <p:spPr>
            <a:xfrm>
              <a:off x="4835375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45FDD1-AEEB-4C7A-44ED-FC0D78393401}"/>
                </a:ext>
              </a:extLst>
            </p:cNvPr>
            <p:cNvSpPr/>
            <p:nvPr/>
          </p:nvSpPr>
          <p:spPr>
            <a:xfrm>
              <a:off x="5363881" y="3317725"/>
              <a:ext cx="528506" cy="528506"/>
            </a:xfrm>
            <a:prstGeom prst="rect">
              <a:avLst/>
            </a:prstGeom>
            <a:solidFill>
              <a:srgbClr val="FF505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8EE6A1-0F10-1F3B-6DC0-F2667343ED3B}"/>
                </a:ext>
              </a:extLst>
            </p:cNvPr>
            <p:cNvSpPr/>
            <p:nvPr/>
          </p:nvSpPr>
          <p:spPr>
            <a:xfrm>
              <a:off x="5892387" y="3317725"/>
              <a:ext cx="528506" cy="528506"/>
            </a:xfrm>
            <a:prstGeom prst="rect">
              <a:avLst/>
            </a:prstGeom>
            <a:solidFill>
              <a:srgbClr val="FF505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E709A61-A06F-C731-3367-32C7F2BC8D55}"/>
                </a:ext>
              </a:extLst>
            </p:cNvPr>
            <p:cNvSpPr/>
            <p:nvPr/>
          </p:nvSpPr>
          <p:spPr>
            <a:xfrm>
              <a:off x="6420893" y="3317725"/>
              <a:ext cx="528506" cy="528506"/>
            </a:xfrm>
            <a:prstGeom prst="rect">
              <a:avLst/>
            </a:prstGeom>
            <a:solidFill>
              <a:srgbClr val="FF505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EE6459D-BE1A-3D82-A06D-023F6DEE5A88}"/>
                </a:ext>
              </a:extLst>
            </p:cNvPr>
            <p:cNvSpPr/>
            <p:nvPr/>
          </p:nvSpPr>
          <p:spPr>
            <a:xfrm>
              <a:off x="6949399" y="3317725"/>
              <a:ext cx="528506" cy="5285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0AF376-7E62-6344-56C2-965E87BB8151}"/>
                </a:ext>
              </a:extLst>
            </p:cNvPr>
            <p:cNvSpPr/>
            <p:nvPr/>
          </p:nvSpPr>
          <p:spPr>
            <a:xfrm>
              <a:off x="7477905" y="3317725"/>
              <a:ext cx="528506" cy="528506"/>
            </a:xfrm>
            <a:prstGeom prst="rect">
              <a:avLst/>
            </a:prstGeom>
            <a:solidFill>
              <a:srgbClr val="FF505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61E11D5-F7D8-1674-B577-B187E1C5BA05}"/>
                </a:ext>
              </a:extLst>
            </p:cNvPr>
            <p:cNvSpPr/>
            <p:nvPr/>
          </p:nvSpPr>
          <p:spPr>
            <a:xfrm>
              <a:off x="8006411" y="3317725"/>
              <a:ext cx="528506" cy="528506"/>
            </a:xfrm>
            <a:prstGeom prst="rect">
              <a:avLst/>
            </a:prstGeom>
            <a:solidFill>
              <a:srgbClr val="FF505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4B62D6-540D-5FB1-8BE4-34B9BBC48033}"/>
                </a:ext>
              </a:extLst>
            </p:cNvPr>
            <p:cNvSpPr/>
            <p:nvPr/>
          </p:nvSpPr>
          <p:spPr>
            <a:xfrm>
              <a:off x="8534917" y="3317725"/>
              <a:ext cx="528506" cy="528506"/>
            </a:xfrm>
            <a:prstGeom prst="rect">
              <a:avLst/>
            </a:prstGeom>
            <a:solidFill>
              <a:srgbClr val="FF505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063BF6-98DA-8207-8DD8-687CBF784EF6}"/>
              </a:ext>
            </a:extLst>
          </p:cNvPr>
          <p:cNvSpPr txBox="1"/>
          <p:nvPr/>
        </p:nvSpPr>
        <p:spPr>
          <a:xfrm>
            <a:off x="856095" y="3066923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1. Suppose an optimal solution.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EB143-1766-98B6-52A2-65483B1032C5}"/>
              </a:ext>
            </a:extLst>
          </p:cNvPr>
          <p:cNvSpPr txBox="1"/>
          <p:nvPr/>
        </p:nvSpPr>
        <p:spPr>
          <a:xfrm>
            <a:off x="856095" y="3686950"/>
            <a:ext cx="11013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2. If there is an unselected element, and some smaller element got selected,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  2.1. We can exchange them to obtain a better solution.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CF7036-FD7F-92FA-CF48-6B20EA078B6B}"/>
              </a:ext>
            </a:extLst>
          </p:cNvPr>
          <p:cNvSpPr txBox="1"/>
          <p:nvPr/>
        </p:nvSpPr>
        <p:spPr>
          <a:xfrm>
            <a:off x="9724291" y="2043819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Cost : 33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95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Exchange Argument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11BC1B-0851-0523-CB7F-A2FD221F4CBA}"/>
              </a:ext>
            </a:extLst>
          </p:cNvPr>
          <p:cNvGrpSpPr/>
          <p:nvPr/>
        </p:nvGrpSpPr>
        <p:grpSpPr>
          <a:xfrm>
            <a:off x="2924964" y="2043819"/>
            <a:ext cx="6342072" cy="528506"/>
            <a:chOff x="2721351" y="3317725"/>
            <a:chExt cx="6342072" cy="528506"/>
          </a:xfrm>
          <a:solidFill>
            <a:schemeClr val="bg1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4CE452-2071-339F-A966-4974FE6478FA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-7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331B14-A4D1-562C-CD39-7D5141C632E6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solidFill>
              <a:srgbClr val="FF505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5CE705-3E0A-14EA-EDA0-62510606D0E3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F51FD9-9B4F-E16C-6D2C-1EF1FFEAA12B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8D883C-E5AA-8A2E-F42D-DF76F5028C24}"/>
                </a:ext>
              </a:extLst>
            </p:cNvPr>
            <p:cNvSpPr/>
            <p:nvPr/>
          </p:nvSpPr>
          <p:spPr>
            <a:xfrm>
              <a:off x="4835375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45FDD1-AEEB-4C7A-44ED-FC0D78393401}"/>
                </a:ext>
              </a:extLst>
            </p:cNvPr>
            <p:cNvSpPr/>
            <p:nvPr/>
          </p:nvSpPr>
          <p:spPr>
            <a:xfrm>
              <a:off x="5363881" y="3317725"/>
              <a:ext cx="528506" cy="528506"/>
            </a:xfrm>
            <a:prstGeom prst="rect">
              <a:avLst/>
            </a:prstGeom>
            <a:solidFill>
              <a:srgbClr val="FF505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8EE6A1-0F10-1F3B-6DC0-F2667343ED3B}"/>
                </a:ext>
              </a:extLst>
            </p:cNvPr>
            <p:cNvSpPr/>
            <p:nvPr/>
          </p:nvSpPr>
          <p:spPr>
            <a:xfrm>
              <a:off x="5892387" y="3317725"/>
              <a:ext cx="528506" cy="528506"/>
            </a:xfrm>
            <a:prstGeom prst="rect">
              <a:avLst/>
            </a:prstGeom>
            <a:solidFill>
              <a:srgbClr val="FF505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E709A61-A06F-C731-3367-32C7F2BC8D55}"/>
                </a:ext>
              </a:extLst>
            </p:cNvPr>
            <p:cNvSpPr/>
            <p:nvPr/>
          </p:nvSpPr>
          <p:spPr>
            <a:xfrm>
              <a:off x="6420893" y="3317725"/>
              <a:ext cx="528506" cy="528506"/>
            </a:xfrm>
            <a:prstGeom prst="rect">
              <a:avLst/>
            </a:prstGeom>
            <a:solidFill>
              <a:srgbClr val="FF505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EE6459D-BE1A-3D82-A06D-023F6DEE5A88}"/>
                </a:ext>
              </a:extLst>
            </p:cNvPr>
            <p:cNvSpPr/>
            <p:nvPr/>
          </p:nvSpPr>
          <p:spPr>
            <a:xfrm>
              <a:off x="6949399" y="3317725"/>
              <a:ext cx="528506" cy="528506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0AF376-7E62-6344-56C2-965E87BB8151}"/>
                </a:ext>
              </a:extLst>
            </p:cNvPr>
            <p:cNvSpPr/>
            <p:nvPr/>
          </p:nvSpPr>
          <p:spPr>
            <a:xfrm>
              <a:off x="7477905" y="3317725"/>
              <a:ext cx="528506" cy="528506"/>
            </a:xfrm>
            <a:prstGeom prst="rect">
              <a:avLst/>
            </a:prstGeom>
            <a:solidFill>
              <a:srgbClr val="FF505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61E11D5-F7D8-1674-B577-B187E1C5BA05}"/>
                </a:ext>
              </a:extLst>
            </p:cNvPr>
            <p:cNvSpPr/>
            <p:nvPr/>
          </p:nvSpPr>
          <p:spPr>
            <a:xfrm>
              <a:off x="8006411" y="3317725"/>
              <a:ext cx="528506" cy="528506"/>
            </a:xfrm>
            <a:prstGeom prst="rect">
              <a:avLst/>
            </a:prstGeom>
            <a:solidFill>
              <a:srgbClr val="FF505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4B62D6-540D-5FB1-8BE4-34B9BBC48033}"/>
                </a:ext>
              </a:extLst>
            </p:cNvPr>
            <p:cNvSpPr/>
            <p:nvPr/>
          </p:nvSpPr>
          <p:spPr>
            <a:xfrm>
              <a:off x="8534917" y="3317725"/>
              <a:ext cx="528506" cy="528506"/>
            </a:xfrm>
            <a:prstGeom prst="rect">
              <a:avLst/>
            </a:prstGeom>
            <a:solidFill>
              <a:srgbClr val="FF505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063BF6-98DA-8207-8DD8-687CBF784EF6}"/>
              </a:ext>
            </a:extLst>
          </p:cNvPr>
          <p:cNvSpPr txBox="1"/>
          <p:nvPr/>
        </p:nvSpPr>
        <p:spPr>
          <a:xfrm>
            <a:off x="856095" y="3066923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1. Suppose an optimal solution.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EB143-1766-98B6-52A2-65483B1032C5}"/>
              </a:ext>
            </a:extLst>
          </p:cNvPr>
          <p:cNvSpPr txBox="1"/>
          <p:nvPr/>
        </p:nvSpPr>
        <p:spPr>
          <a:xfrm>
            <a:off x="856095" y="3686950"/>
            <a:ext cx="11013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2. If there is an unselected element, and some smaller element got selected,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  2.1. We can exchange them to obtain a better solution.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CF7036-FD7F-92FA-CF48-6B20EA078B6B}"/>
              </a:ext>
            </a:extLst>
          </p:cNvPr>
          <p:cNvSpPr txBox="1"/>
          <p:nvPr/>
        </p:nvSpPr>
        <p:spPr>
          <a:xfrm>
            <a:off x="9724291" y="2043819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Consolas" panose="020B0609020204030204" pitchFamily="49" charset="0"/>
              </a:rPr>
              <a:t>Cost : 40</a:t>
            </a:r>
            <a:endParaRPr lang="ko-KR" altLang="en-US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57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Exchange Argument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11BC1B-0851-0523-CB7F-A2FD221F4CBA}"/>
              </a:ext>
            </a:extLst>
          </p:cNvPr>
          <p:cNvGrpSpPr/>
          <p:nvPr/>
        </p:nvGrpSpPr>
        <p:grpSpPr>
          <a:xfrm>
            <a:off x="2924964" y="2043819"/>
            <a:ext cx="6342072" cy="528506"/>
            <a:chOff x="2721351" y="3317725"/>
            <a:chExt cx="6342072" cy="528506"/>
          </a:xfrm>
          <a:solidFill>
            <a:schemeClr val="bg1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4CE452-2071-339F-A966-4974FE6478FA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-7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331B14-A4D1-562C-CD39-7D5141C632E6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5CE705-3E0A-14EA-EDA0-62510606D0E3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F51FD9-9B4F-E16C-6D2C-1EF1FFEAA12B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-2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8D883C-E5AA-8A2E-F42D-DF76F5028C24}"/>
                </a:ext>
              </a:extLst>
            </p:cNvPr>
            <p:cNvSpPr/>
            <p:nvPr/>
          </p:nvSpPr>
          <p:spPr>
            <a:xfrm>
              <a:off x="4835375" y="3317725"/>
              <a:ext cx="528506" cy="528506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B45FDD1-AEEB-4C7A-44ED-FC0D78393401}"/>
                </a:ext>
              </a:extLst>
            </p:cNvPr>
            <p:cNvSpPr/>
            <p:nvPr/>
          </p:nvSpPr>
          <p:spPr>
            <a:xfrm>
              <a:off x="5363881" y="3317725"/>
              <a:ext cx="528506" cy="528506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8EE6A1-0F10-1F3B-6DC0-F2667343ED3B}"/>
                </a:ext>
              </a:extLst>
            </p:cNvPr>
            <p:cNvSpPr/>
            <p:nvPr/>
          </p:nvSpPr>
          <p:spPr>
            <a:xfrm>
              <a:off x="5892387" y="3317725"/>
              <a:ext cx="528506" cy="528506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E709A61-A06F-C731-3367-32C7F2BC8D55}"/>
                </a:ext>
              </a:extLst>
            </p:cNvPr>
            <p:cNvSpPr/>
            <p:nvPr/>
          </p:nvSpPr>
          <p:spPr>
            <a:xfrm>
              <a:off x="6420893" y="3317725"/>
              <a:ext cx="528506" cy="528506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EE6459D-BE1A-3D82-A06D-023F6DEE5A88}"/>
                </a:ext>
              </a:extLst>
            </p:cNvPr>
            <p:cNvSpPr/>
            <p:nvPr/>
          </p:nvSpPr>
          <p:spPr>
            <a:xfrm>
              <a:off x="6949399" y="3317725"/>
              <a:ext cx="528506" cy="528506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0AF376-7E62-6344-56C2-965E87BB8151}"/>
                </a:ext>
              </a:extLst>
            </p:cNvPr>
            <p:cNvSpPr/>
            <p:nvPr/>
          </p:nvSpPr>
          <p:spPr>
            <a:xfrm>
              <a:off x="7477905" y="3317725"/>
              <a:ext cx="528506" cy="528506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61E11D5-F7D8-1674-B577-B187E1C5BA05}"/>
                </a:ext>
              </a:extLst>
            </p:cNvPr>
            <p:cNvSpPr/>
            <p:nvPr/>
          </p:nvSpPr>
          <p:spPr>
            <a:xfrm>
              <a:off x="8006411" y="3317725"/>
              <a:ext cx="528506" cy="528506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4B62D6-540D-5FB1-8BE4-34B9BBC48033}"/>
                </a:ext>
              </a:extLst>
            </p:cNvPr>
            <p:cNvSpPr/>
            <p:nvPr/>
          </p:nvSpPr>
          <p:spPr>
            <a:xfrm>
              <a:off x="8534917" y="3317725"/>
              <a:ext cx="528506" cy="528506"/>
            </a:xfrm>
            <a:prstGeom prst="rect">
              <a:avLst/>
            </a:prstGeom>
            <a:solidFill>
              <a:srgbClr val="FF5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2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063BF6-98DA-8207-8DD8-687CBF784EF6}"/>
              </a:ext>
            </a:extLst>
          </p:cNvPr>
          <p:cNvSpPr txBox="1"/>
          <p:nvPr/>
        </p:nvSpPr>
        <p:spPr>
          <a:xfrm>
            <a:off x="856095" y="3066923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1. Suppose an optimal solution.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EB143-1766-98B6-52A2-65483B1032C5}"/>
              </a:ext>
            </a:extLst>
          </p:cNvPr>
          <p:cNvSpPr txBox="1"/>
          <p:nvPr/>
        </p:nvSpPr>
        <p:spPr>
          <a:xfrm>
            <a:off x="856095" y="3686950"/>
            <a:ext cx="11013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2. If there is an unselected element, and some smaller element got selected,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  2.1. We can exchange them to obtain a better solution.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CF7036-FD7F-92FA-CF48-6B20EA078B6B}"/>
              </a:ext>
            </a:extLst>
          </p:cNvPr>
          <p:cNvSpPr txBox="1"/>
          <p:nvPr/>
        </p:nvSpPr>
        <p:spPr>
          <a:xfrm>
            <a:off x="9724291" y="2043819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</a:rPr>
              <a:t>Cost : 44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A46FA6-BAD7-E80F-81A1-6B7EEACF671B}"/>
              </a:ext>
            </a:extLst>
          </p:cNvPr>
          <p:cNvSpPr txBox="1"/>
          <p:nvPr/>
        </p:nvSpPr>
        <p:spPr>
          <a:xfrm>
            <a:off x="833517" y="5192149"/>
            <a:ext cx="10763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3. This means there exists an optimal solution using only top K elements!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11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Exchange Argument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63BF6-98DA-8207-8DD8-687CBF784EF6}"/>
              </a:ext>
            </a:extLst>
          </p:cNvPr>
          <p:cNvSpPr txBox="1"/>
          <p:nvPr/>
        </p:nvSpPr>
        <p:spPr>
          <a:xfrm>
            <a:off x="856095" y="3066923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1. Suppose an optimal solution.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EB143-1766-98B6-52A2-65483B1032C5}"/>
              </a:ext>
            </a:extLst>
          </p:cNvPr>
          <p:cNvSpPr txBox="1"/>
          <p:nvPr/>
        </p:nvSpPr>
        <p:spPr>
          <a:xfrm>
            <a:off x="856095" y="3686950"/>
            <a:ext cx="11013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2. If there is an unselected element, and some smaller element got selected,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  2.1. We can exchange them to obtain a better solution.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A46FA6-BAD7-E80F-81A1-6B7EEACF671B}"/>
              </a:ext>
            </a:extLst>
          </p:cNvPr>
          <p:cNvSpPr txBox="1"/>
          <p:nvPr/>
        </p:nvSpPr>
        <p:spPr>
          <a:xfrm>
            <a:off x="833517" y="5192149"/>
            <a:ext cx="10763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3. This means there exists an optimal solution using only top K elements!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0C212-1BBE-D487-3EC4-AC504A48B309}"/>
              </a:ext>
            </a:extLst>
          </p:cNvPr>
          <p:cNvSpPr txBox="1"/>
          <p:nvPr/>
        </p:nvSpPr>
        <p:spPr>
          <a:xfrm>
            <a:off x="4610657" y="195155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Consolas" panose="020B0609020204030204" pitchFamily="49" charset="0"/>
              </a:rPr>
              <a:t>In general: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62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Exchange Argument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63BF6-98DA-8207-8DD8-687CBF784EF6}"/>
              </a:ext>
            </a:extLst>
          </p:cNvPr>
          <p:cNvSpPr txBox="1"/>
          <p:nvPr/>
        </p:nvSpPr>
        <p:spPr>
          <a:xfrm>
            <a:off x="856095" y="3066923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1. Suppose an optimal solution.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EB143-1766-98B6-52A2-65483B1032C5}"/>
              </a:ext>
            </a:extLst>
          </p:cNvPr>
          <p:cNvSpPr txBox="1"/>
          <p:nvPr/>
        </p:nvSpPr>
        <p:spPr>
          <a:xfrm>
            <a:off x="856095" y="3686950"/>
            <a:ext cx="11013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2. If there is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some structure that we can modify to obtain a better (or equally good) solution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A46FA6-BAD7-E80F-81A1-6B7EEACF671B}"/>
              </a:ext>
            </a:extLst>
          </p:cNvPr>
          <p:cNvSpPr txBox="1"/>
          <p:nvPr/>
        </p:nvSpPr>
        <p:spPr>
          <a:xfrm>
            <a:off x="833515" y="4737864"/>
            <a:ext cx="10763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3. This means there exists an optimal solution using only top K elements! 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43BD5-5790-30E9-078F-DD937094C151}"/>
              </a:ext>
            </a:extLst>
          </p:cNvPr>
          <p:cNvSpPr txBox="1"/>
          <p:nvPr/>
        </p:nvSpPr>
        <p:spPr>
          <a:xfrm>
            <a:off x="4610657" y="195155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Consolas" panose="020B0609020204030204" pitchFamily="49" charset="0"/>
              </a:rPr>
              <a:t>In general: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99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Exchange Argument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63BF6-98DA-8207-8DD8-687CBF784EF6}"/>
              </a:ext>
            </a:extLst>
          </p:cNvPr>
          <p:cNvSpPr txBox="1"/>
          <p:nvPr/>
        </p:nvSpPr>
        <p:spPr>
          <a:xfrm>
            <a:off x="856095" y="3066923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1. Suppose an optimal solution.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EB143-1766-98B6-52A2-65483B1032C5}"/>
              </a:ext>
            </a:extLst>
          </p:cNvPr>
          <p:cNvSpPr txBox="1"/>
          <p:nvPr/>
        </p:nvSpPr>
        <p:spPr>
          <a:xfrm>
            <a:off x="856095" y="3686950"/>
            <a:ext cx="11013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2. If there is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some structure that we can modify to obtain a better (or equally good) solution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CF7036-FD7F-92FA-CF48-6B20EA078B6B}"/>
              </a:ext>
            </a:extLst>
          </p:cNvPr>
          <p:cNvSpPr txBox="1"/>
          <p:nvPr/>
        </p:nvSpPr>
        <p:spPr>
          <a:xfrm>
            <a:off x="4610657" y="195155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Consolas" panose="020B0609020204030204" pitchFamily="49" charset="0"/>
              </a:rPr>
              <a:t>In general:</a:t>
            </a:r>
            <a:endParaRPr lang="ko-KR" altLang="en-US" sz="36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A46FA6-BAD7-E80F-81A1-6B7EEACF671B}"/>
              </a:ext>
            </a:extLst>
          </p:cNvPr>
          <p:cNvSpPr txBox="1"/>
          <p:nvPr/>
        </p:nvSpPr>
        <p:spPr>
          <a:xfrm>
            <a:off x="833515" y="4737864"/>
            <a:ext cx="10763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3. This means there exists an optimal solution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without that structure</a:t>
            </a:r>
            <a:endParaRPr lang="ko-KR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66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Exchange Argument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63BF6-98DA-8207-8DD8-687CBF784EF6}"/>
              </a:ext>
            </a:extLst>
          </p:cNvPr>
          <p:cNvSpPr txBox="1"/>
          <p:nvPr/>
        </p:nvSpPr>
        <p:spPr>
          <a:xfrm>
            <a:off x="856095" y="3066923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1. Suppose an optimal solution.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EB143-1766-98B6-52A2-65483B1032C5}"/>
              </a:ext>
            </a:extLst>
          </p:cNvPr>
          <p:cNvSpPr txBox="1"/>
          <p:nvPr/>
        </p:nvSpPr>
        <p:spPr>
          <a:xfrm>
            <a:off x="856095" y="3686950"/>
            <a:ext cx="11013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2. If there is </a:t>
            </a:r>
            <a:r>
              <a:rPr lang="en-US" altLang="ko-KR" sz="2800" dirty="0">
                <a:solidFill>
                  <a:srgbClr val="FF0000">
                    <a:alpha val="30000"/>
                  </a:srgbClr>
                </a:solidFill>
                <a:latin typeface="Consolas" panose="020B0609020204030204" pitchFamily="49" charset="0"/>
              </a:rPr>
              <a:t>some structure that we can modify to obtain a better (or equally good) solution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A46FA6-BAD7-E80F-81A1-6B7EEACF671B}"/>
              </a:ext>
            </a:extLst>
          </p:cNvPr>
          <p:cNvSpPr txBox="1"/>
          <p:nvPr/>
        </p:nvSpPr>
        <p:spPr>
          <a:xfrm>
            <a:off x="833515" y="4737864"/>
            <a:ext cx="10763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3. This means there exists an optimal solution </a:t>
            </a:r>
            <a:r>
              <a:rPr lang="en-US" altLang="ko-KR" sz="2800" dirty="0">
                <a:solidFill>
                  <a:srgbClr val="FF0000">
                    <a:alpha val="30000"/>
                  </a:srgbClr>
                </a:solidFill>
                <a:latin typeface="Consolas" panose="020B0609020204030204" pitchFamily="49" charset="0"/>
              </a:rPr>
              <a:t>without that structure</a:t>
            </a:r>
            <a:endParaRPr lang="ko-KR" altLang="en-US" sz="2800" dirty="0">
              <a:solidFill>
                <a:srgbClr val="FF0000">
                  <a:alpha val="30000"/>
                </a:srgbClr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7BBC10B-48F9-FDF3-5CB6-8C6E95D3559B}"/>
              </a:ext>
            </a:extLst>
          </p:cNvPr>
          <p:cNvCxnSpPr/>
          <p:nvPr/>
        </p:nvCxnSpPr>
        <p:spPr>
          <a:xfrm>
            <a:off x="1302390" y="2415868"/>
            <a:ext cx="2927758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E8211A-D226-7A54-2ED2-6630E710B24C}"/>
              </a:ext>
            </a:extLst>
          </p:cNvPr>
          <p:cNvCxnSpPr>
            <a:cxnSpLocks/>
          </p:cNvCxnSpPr>
          <p:nvPr/>
        </p:nvCxnSpPr>
        <p:spPr>
          <a:xfrm>
            <a:off x="3493315" y="2232709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4FA97A-15F7-6E7D-051A-AC664AF61F3A}"/>
              </a:ext>
            </a:extLst>
          </p:cNvPr>
          <p:cNvCxnSpPr>
            <a:cxnSpLocks/>
          </p:cNvCxnSpPr>
          <p:nvPr/>
        </p:nvCxnSpPr>
        <p:spPr>
          <a:xfrm>
            <a:off x="5228438" y="2413771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3A415A-4A17-14D3-92F1-0E14FE5696B5}"/>
              </a:ext>
            </a:extLst>
          </p:cNvPr>
          <p:cNvCxnSpPr>
            <a:cxnSpLocks/>
          </p:cNvCxnSpPr>
          <p:nvPr/>
        </p:nvCxnSpPr>
        <p:spPr>
          <a:xfrm>
            <a:off x="7768204" y="2232709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1FF42C-77E0-8A1B-97C5-072303A8E69F}"/>
              </a:ext>
            </a:extLst>
          </p:cNvPr>
          <p:cNvCxnSpPr>
            <a:cxnSpLocks/>
          </p:cNvCxnSpPr>
          <p:nvPr/>
        </p:nvCxnSpPr>
        <p:spPr>
          <a:xfrm>
            <a:off x="8198141" y="2413771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8B7DED-B5BC-7E79-63B2-5AE058266BED}"/>
              </a:ext>
            </a:extLst>
          </p:cNvPr>
          <p:cNvCxnSpPr>
            <a:cxnSpLocks/>
          </p:cNvCxnSpPr>
          <p:nvPr/>
        </p:nvCxnSpPr>
        <p:spPr>
          <a:xfrm>
            <a:off x="1840684" y="2232709"/>
            <a:ext cx="76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84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Exchange Argument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63BF6-98DA-8207-8DD8-687CBF784EF6}"/>
              </a:ext>
            </a:extLst>
          </p:cNvPr>
          <p:cNvSpPr txBox="1"/>
          <p:nvPr/>
        </p:nvSpPr>
        <p:spPr>
          <a:xfrm>
            <a:off x="856095" y="3066923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1. Suppose an optimal solution.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EB143-1766-98B6-52A2-65483B1032C5}"/>
              </a:ext>
            </a:extLst>
          </p:cNvPr>
          <p:cNvSpPr txBox="1"/>
          <p:nvPr/>
        </p:nvSpPr>
        <p:spPr>
          <a:xfrm>
            <a:off x="856095" y="3686950"/>
            <a:ext cx="11013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2. If there is </a:t>
            </a:r>
            <a:r>
              <a:rPr lang="en-US" altLang="ko-KR" sz="2800" dirty="0">
                <a:solidFill>
                  <a:srgbClr val="FF0000">
                    <a:alpha val="30000"/>
                  </a:srgbClr>
                </a:solidFill>
                <a:latin typeface="Consolas" panose="020B0609020204030204" pitchFamily="49" charset="0"/>
              </a:rPr>
              <a:t>some structure that we can modify to obtain a better (or equally good) solution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A46FA6-BAD7-E80F-81A1-6B7EEACF671B}"/>
              </a:ext>
            </a:extLst>
          </p:cNvPr>
          <p:cNvSpPr txBox="1"/>
          <p:nvPr/>
        </p:nvSpPr>
        <p:spPr>
          <a:xfrm>
            <a:off x="833515" y="4737864"/>
            <a:ext cx="10763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3. This means there exists an optimal solution </a:t>
            </a:r>
            <a:r>
              <a:rPr lang="en-US" altLang="ko-KR" sz="2800" dirty="0">
                <a:solidFill>
                  <a:srgbClr val="FF0000">
                    <a:alpha val="30000"/>
                  </a:srgbClr>
                </a:solidFill>
                <a:latin typeface="Consolas" panose="020B0609020204030204" pitchFamily="49" charset="0"/>
              </a:rPr>
              <a:t>without that structure</a:t>
            </a:r>
            <a:endParaRPr lang="ko-KR" altLang="en-US" sz="2800" dirty="0">
              <a:solidFill>
                <a:srgbClr val="FF0000">
                  <a:alpha val="30000"/>
                </a:srgbClr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7BBC10B-48F9-FDF3-5CB6-8C6E95D3559B}"/>
              </a:ext>
            </a:extLst>
          </p:cNvPr>
          <p:cNvCxnSpPr/>
          <p:nvPr/>
        </p:nvCxnSpPr>
        <p:spPr>
          <a:xfrm>
            <a:off x="1302390" y="2415868"/>
            <a:ext cx="2927758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E8211A-D226-7A54-2ED2-6630E710B24C}"/>
              </a:ext>
            </a:extLst>
          </p:cNvPr>
          <p:cNvCxnSpPr>
            <a:cxnSpLocks/>
          </p:cNvCxnSpPr>
          <p:nvPr/>
        </p:nvCxnSpPr>
        <p:spPr>
          <a:xfrm>
            <a:off x="3493315" y="2232709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4FA97A-15F7-6E7D-051A-AC664AF61F3A}"/>
              </a:ext>
            </a:extLst>
          </p:cNvPr>
          <p:cNvCxnSpPr>
            <a:cxnSpLocks/>
          </p:cNvCxnSpPr>
          <p:nvPr/>
        </p:nvCxnSpPr>
        <p:spPr>
          <a:xfrm>
            <a:off x="5228438" y="2413771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3A415A-4A17-14D3-92F1-0E14FE5696B5}"/>
              </a:ext>
            </a:extLst>
          </p:cNvPr>
          <p:cNvCxnSpPr>
            <a:cxnSpLocks/>
          </p:cNvCxnSpPr>
          <p:nvPr/>
        </p:nvCxnSpPr>
        <p:spPr>
          <a:xfrm>
            <a:off x="7768204" y="2232709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1FF42C-77E0-8A1B-97C5-072303A8E69F}"/>
              </a:ext>
            </a:extLst>
          </p:cNvPr>
          <p:cNvCxnSpPr>
            <a:cxnSpLocks/>
          </p:cNvCxnSpPr>
          <p:nvPr/>
        </p:nvCxnSpPr>
        <p:spPr>
          <a:xfrm>
            <a:off x="8198141" y="2413771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8B7DED-B5BC-7E79-63B2-5AE058266BED}"/>
              </a:ext>
            </a:extLst>
          </p:cNvPr>
          <p:cNvCxnSpPr>
            <a:cxnSpLocks/>
          </p:cNvCxnSpPr>
          <p:nvPr/>
        </p:nvCxnSpPr>
        <p:spPr>
          <a:xfrm>
            <a:off x="1840684" y="2232709"/>
            <a:ext cx="762000" cy="0"/>
          </a:xfrm>
          <a:prstGeom prst="line">
            <a:avLst/>
          </a:prstGeom>
          <a:ln w="57150"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858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Exchange Argument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63BF6-98DA-8207-8DD8-687CBF784EF6}"/>
              </a:ext>
            </a:extLst>
          </p:cNvPr>
          <p:cNvSpPr txBox="1"/>
          <p:nvPr/>
        </p:nvSpPr>
        <p:spPr>
          <a:xfrm>
            <a:off x="856095" y="3066923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1. Suppose an optimal solution.</a:t>
            </a:r>
            <a:endParaRPr lang="ko-KR" altLang="en-US" sz="28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EB143-1766-98B6-52A2-65483B1032C5}"/>
              </a:ext>
            </a:extLst>
          </p:cNvPr>
          <p:cNvSpPr txBox="1"/>
          <p:nvPr/>
        </p:nvSpPr>
        <p:spPr>
          <a:xfrm>
            <a:off x="856095" y="3686950"/>
            <a:ext cx="11013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2. If there is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some structure that we can modify to obtain a better (or equally good) solution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A46FA6-BAD7-E80F-81A1-6B7EEACF671B}"/>
              </a:ext>
            </a:extLst>
          </p:cNvPr>
          <p:cNvSpPr txBox="1"/>
          <p:nvPr/>
        </p:nvSpPr>
        <p:spPr>
          <a:xfrm>
            <a:off x="833515" y="4737864"/>
            <a:ext cx="10763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3. This means there exists an optimal solution </a:t>
            </a:r>
            <a:r>
              <a:rPr lang="en-US" altLang="ko-KR" sz="2800" dirty="0">
                <a:solidFill>
                  <a:srgbClr val="FF0000">
                    <a:alpha val="30000"/>
                  </a:srgbClr>
                </a:solidFill>
                <a:latin typeface="Consolas" panose="020B0609020204030204" pitchFamily="49" charset="0"/>
              </a:rPr>
              <a:t>without that structure</a:t>
            </a:r>
            <a:endParaRPr lang="ko-KR" altLang="en-US" sz="2800" dirty="0">
              <a:solidFill>
                <a:srgbClr val="FF0000">
                  <a:alpha val="30000"/>
                </a:srgbClr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7BBC10B-48F9-FDF3-5CB6-8C6E95D3559B}"/>
              </a:ext>
            </a:extLst>
          </p:cNvPr>
          <p:cNvCxnSpPr/>
          <p:nvPr/>
        </p:nvCxnSpPr>
        <p:spPr>
          <a:xfrm>
            <a:off x="1302390" y="2415868"/>
            <a:ext cx="2927758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E8211A-D226-7A54-2ED2-6630E710B24C}"/>
              </a:ext>
            </a:extLst>
          </p:cNvPr>
          <p:cNvCxnSpPr>
            <a:cxnSpLocks/>
          </p:cNvCxnSpPr>
          <p:nvPr/>
        </p:nvCxnSpPr>
        <p:spPr>
          <a:xfrm>
            <a:off x="3493315" y="2232709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4FA97A-15F7-6E7D-051A-AC664AF61F3A}"/>
              </a:ext>
            </a:extLst>
          </p:cNvPr>
          <p:cNvCxnSpPr>
            <a:cxnSpLocks/>
          </p:cNvCxnSpPr>
          <p:nvPr/>
        </p:nvCxnSpPr>
        <p:spPr>
          <a:xfrm>
            <a:off x="5228438" y="2413771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3A415A-4A17-14D3-92F1-0E14FE5696B5}"/>
              </a:ext>
            </a:extLst>
          </p:cNvPr>
          <p:cNvCxnSpPr>
            <a:cxnSpLocks/>
          </p:cNvCxnSpPr>
          <p:nvPr/>
        </p:nvCxnSpPr>
        <p:spPr>
          <a:xfrm>
            <a:off x="7768204" y="2232709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1FF42C-77E0-8A1B-97C5-072303A8E69F}"/>
              </a:ext>
            </a:extLst>
          </p:cNvPr>
          <p:cNvCxnSpPr>
            <a:cxnSpLocks/>
          </p:cNvCxnSpPr>
          <p:nvPr/>
        </p:nvCxnSpPr>
        <p:spPr>
          <a:xfrm>
            <a:off x="8198141" y="2413771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8B7DED-B5BC-7E79-63B2-5AE058266BED}"/>
              </a:ext>
            </a:extLst>
          </p:cNvPr>
          <p:cNvCxnSpPr>
            <a:cxnSpLocks/>
          </p:cNvCxnSpPr>
          <p:nvPr/>
        </p:nvCxnSpPr>
        <p:spPr>
          <a:xfrm>
            <a:off x="1840684" y="2232709"/>
            <a:ext cx="762000" cy="0"/>
          </a:xfrm>
          <a:prstGeom prst="line">
            <a:avLst/>
          </a:prstGeom>
          <a:ln w="57150"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38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Exchange Argument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63BF6-98DA-8207-8DD8-687CBF784EF6}"/>
              </a:ext>
            </a:extLst>
          </p:cNvPr>
          <p:cNvSpPr txBox="1"/>
          <p:nvPr/>
        </p:nvSpPr>
        <p:spPr>
          <a:xfrm>
            <a:off x="856095" y="3066923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1. Suppose an optimal solution.</a:t>
            </a:r>
            <a:endParaRPr lang="ko-KR" altLang="en-US" sz="28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EB143-1766-98B6-52A2-65483B1032C5}"/>
              </a:ext>
            </a:extLst>
          </p:cNvPr>
          <p:cNvSpPr txBox="1"/>
          <p:nvPr/>
        </p:nvSpPr>
        <p:spPr>
          <a:xfrm>
            <a:off x="856095" y="3686950"/>
            <a:ext cx="11013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2. If the interval with the smallest endpoint is not selected, we can obtain a better (or equally good) solution containing that interval.</a:t>
            </a:r>
            <a:endParaRPr lang="en-US" altLang="ko-KR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A46FA6-BAD7-E80F-81A1-6B7EEACF671B}"/>
              </a:ext>
            </a:extLst>
          </p:cNvPr>
          <p:cNvSpPr txBox="1"/>
          <p:nvPr/>
        </p:nvSpPr>
        <p:spPr>
          <a:xfrm>
            <a:off x="838200" y="5168752"/>
            <a:ext cx="10763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3. This means there exists an optimal solution </a:t>
            </a:r>
            <a:r>
              <a:rPr lang="en-US" altLang="ko-KR" sz="2800" dirty="0">
                <a:solidFill>
                  <a:srgbClr val="FF0000">
                    <a:alpha val="30000"/>
                  </a:srgbClr>
                </a:solidFill>
                <a:latin typeface="Consolas" panose="020B0609020204030204" pitchFamily="49" charset="0"/>
              </a:rPr>
              <a:t>without that structure</a:t>
            </a:r>
            <a:endParaRPr lang="ko-KR" altLang="en-US" sz="2800" dirty="0">
              <a:solidFill>
                <a:srgbClr val="FF0000">
                  <a:alpha val="30000"/>
                </a:srgbClr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7BBC10B-48F9-FDF3-5CB6-8C6E95D3559B}"/>
              </a:ext>
            </a:extLst>
          </p:cNvPr>
          <p:cNvCxnSpPr/>
          <p:nvPr/>
        </p:nvCxnSpPr>
        <p:spPr>
          <a:xfrm>
            <a:off x="1302390" y="2415868"/>
            <a:ext cx="2927758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E8211A-D226-7A54-2ED2-6630E710B24C}"/>
              </a:ext>
            </a:extLst>
          </p:cNvPr>
          <p:cNvCxnSpPr>
            <a:cxnSpLocks/>
          </p:cNvCxnSpPr>
          <p:nvPr/>
        </p:nvCxnSpPr>
        <p:spPr>
          <a:xfrm>
            <a:off x="3493315" y="2232709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4FA97A-15F7-6E7D-051A-AC664AF61F3A}"/>
              </a:ext>
            </a:extLst>
          </p:cNvPr>
          <p:cNvCxnSpPr>
            <a:cxnSpLocks/>
          </p:cNvCxnSpPr>
          <p:nvPr/>
        </p:nvCxnSpPr>
        <p:spPr>
          <a:xfrm>
            <a:off x="5228438" y="2413771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3A415A-4A17-14D3-92F1-0E14FE5696B5}"/>
              </a:ext>
            </a:extLst>
          </p:cNvPr>
          <p:cNvCxnSpPr>
            <a:cxnSpLocks/>
          </p:cNvCxnSpPr>
          <p:nvPr/>
        </p:nvCxnSpPr>
        <p:spPr>
          <a:xfrm>
            <a:off x="7768204" y="2232709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1FF42C-77E0-8A1B-97C5-072303A8E69F}"/>
              </a:ext>
            </a:extLst>
          </p:cNvPr>
          <p:cNvCxnSpPr>
            <a:cxnSpLocks/>
          </p:cNvCxnSpPr>
          <p:nvPr/>
        </p:nvCxnSpPr>
        <p:spPr>
          <a:xfrm>
            <a:off x="8198141" y="2413771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8B7DED-B5BC-7E79-63B2-5AE058266BED}"/>
              </a:ext>
            </a:extLst>
          </p:cNvPr>
          <p:cNvCxnSpPr>
            <a:cxnSpLocks/>
          </p:cNvCxnSpPr>
          <p:nvPr/>
        </p:nvCxnSpPr>
        <p:spPr>
          <a:xfrm>
            <a:off x="1840684" y="2232709"/>
            <a:ext cx="762000" cy="0"/>
          </a:xfrm>
          <a:prstGeom prst="line">
            <a:avLst/>
          </a:prstGeom>
          <a:ln w="57150"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5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05BB6-3EAC-32D0-A6AE-37E01FD9B242}"/>
              </a:ext>
            </a:extLst>
          </p:cNvPr>
          <p:cNvSpPr txBox="1"/>
          <p:nvPr/>
        </p:nvSpPr>
        <p:spPr>
          <a:xfrm>
            <a:off x="694538" y="2714145"/>
            <a:ext cx="108029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black"/>
                </a:solidFill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Given N intervals, what is the maximum number of intervals we can select that does not overlap?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95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Exchange Argument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63BF6-98DA-8207-8DD8-687CBF784EF6}"/>
              </a:ext>
            </a:extLst>
          </p:cNvPr>
          <p:cNvSpPr txBox="1"/>
          <p:nvPr/>
        </p:nvSpPr>
        <p:spPr>
          <a:xfrm>
            <a:off x="856095" y="3066923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1. Suppose an optimal solution.</a:t>
            </a:r>
            <a:endParaRPr lang="ko-KR" altLang="en-US" sz="28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EB143-1766-98B6-52A2-65483B1032C5}"/>
              </a:ext>
            </a:extLst>
          </p:cNvPr>
          <p:cNvSpPr txBox="1"/>
          <p:nvPr/>
        </p:nvSpPr>
        <p:spPr>
          <a:xfrm>
            <a:off x="856095" y="3686950"/>
            <a:ext cx="11013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2. If the interval with the smallest endpoint is not selected, we can obtain a better (or equally good) solution containing that interval.</a:t>
            </a:r>
            <a:endParaRPr lang="en-US" altLang="ko-KR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A46FA6-BAD7-E80F-81A1-6B7EEACF671B}"/>
              </a:ext>
            </a:extLst>
          </p:cNvPr>
          <p:cNvSpPr txBox="1"/>
          <p:nvPr/>
        </p:nvSpPr>
        <p:spPr>
          <a:xfrm>
            <a:off x="838200" y="5168752"/>
            <a:ext cx="10763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3. This means there exists an optimal solution </a:t>
            </a:r>
            <a:r>
              <a:rPr lang="en-US" altLang="ko-KR" sz="2800" dirty="0">
                <a:solidFill>
                  <a:srgbClr val="FF0000">
                    <a:alpha val="30000"/>
                  </a:srgbClr>
                </a:solidFill>
                <a:latin typeface="Consolas" panose="020B0609020204030204" pitchFamily="49" charset="0"/>
              </a:rPr>
              <a:t>without that structure</a:t>
            </a:r>
            <a:endParaRPr lang="ko-KR" altLang="en-US" sz="2800" dirty="0">
              <a:solidFill>
                <a:srgbClr val="FF0000">
                  <a:alpha val="30000"/>
                </a:srgbClr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7BBC10B-48F9-FDF3-5CB6-8C6E95D3559B}"/>
              </a:ext>
            </a:extLst>
          </p:cNvPr>
          <p:cNvCxnSpPr/>
          <p:nvPr/>
        </p:nvCxnSpPr>
        <p:spPr>
          <a:xfrm>
            <a:off x="1302390" y="2415868"/>
            <a:ext cx="2927758" cy="0"/>
          </a:xfrm>
          <a:prstGeom prst="line">
            <a:avLst/>
          </a:prstGeom>
          <a:ln w="57150">
            <a:solidFill>
              <a:srgbClr val="FF5050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E8211A-D226-7A54-2ED2-6630E710B24C}"/>
              </a:ext>
            </a:extLst>
          </p:cNvPr>
          <p:cNvCxnSpPr>
            <a:cxnSpLocks/>
          </p:cNvCxnSpPr>
          <p:nvPr/>
        </p:nvCxnSpPr>
        <p:spPr>
          <a:xfrm>
            <a:off x="3493315" y="2232709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4FA97A-15F7-6E7D-051A-AC664AF61F3A}"/>
              </a:ext>
            </a:extLst>
          </p:cNvPr>
          <p:cNvCxnSpPr>
            <a:cxnSpLocks/>
          </p:cNvCxnSpPr>
          <p:nvPr/>
        </p:nvCxnSpPr>
        <p:spPr>
          <a:xfrm>
            <a:off x="5228438" y="2413771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3A415A-4A17-14D3-92F1-0E14FE5696B5}"/>
              </a:ext>
            </a:extLst>
          </p:cNvPr>
          <p:cNvCxnSpPr>
            <a:cxnSpLocks/>
          </p:cNvCxnSpPr>
          <p:nvPr/>
        </p:nvCxnSpPr>
        <p:spPr>
          <a:xfrm>
            <a:off x="7768204" y="2232709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1FF42C-77E0-8A1B-97C5-072303A8E69F}"/>
              </a:ext>
            </a:extLst>
          </p:cNvPr>
          <p:cNvCxnSpPr>
            <a:cxnSpLocks/>
          </p:cNvCxnSpPr>
          <p:nvPr/>
        </p:nvCxnSpPr>
        <p:spPr>
          <a:xfrm>
            <a:off x="8198141" y="2413771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8B7DED-B5BC-7E79-63B2-5AE058266BED}"/>
              </a:ext>
            </a:extLst>
          </p:cNvPr>
          <p:cNvCxnSpPr>
            <a:cxnSpLocks/>
          </p:cNvCxnSpPr>
          <p:nvPr/>
        </p:nvCxnSpPr>
        <p:spPr>
          <a:xfrm>
            <a:off x="1840684" y="2232709"/>
            <a:ext cx="76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98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Exchange Argument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63BF6-98DA-8207-8DD8-687CBF784EF6}"/>
              </a:ext>
            </a:extLst>
          </p:cNvPr>
          <p:cNvSpPr txBox="1"/>
          <p:nvPr/>
        </p:nvSpPr>
        <p:spPr>
          <a:xfrm>
            <a:off x="856095" y="3066923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1. Suppose an optimal solution.</a:t>
            </a:r>
            <a:endParaRPr lang="ko-KR" altLang="en-US" sz="28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EB143-1766-98B6-52A2-65483B1032C5}"/>
              </a:ext>
            </a:extLst>
          </p:cNvPr>
          <p:cNvSpPr txBox="1"/>
          <p:nvPr/>
        </p:nvSpPr>
        <p:spPr>
          <a:xfrm>
            <a:off x="856095" y="3686950"/>
            <a:ext cx="11013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2. If the interval with the smallest endpoint is not selected, we can obtain a better (or equally good) solution containing that interval.</a:t>
            </a:r>
            <a:endParaRPr lang="en-US" altLang="ko-KR" sz="2800" dirty="0">
              <a:solidFill>
                <a:srgbClr val="FF0000">
                  <a:alpha val="30000"/>
                </a:srgb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A46FA6-BAD7-E80F-81A1-6B7EEACF671B}"/>
              </a:ext>
            </a:extLst>
          </p:cNvPr>
          <p:cNvSpPr txBox="1"/>
          <p:nvPr/>
        </p:nvSpPr>
        <p:spPr>
          <a:xfrm>
            <a:off x="838200" y="5168752"/>
            <a:ext cx="10763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3. This means there exists an optimal solution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without that structure</a:t>
            </a:r>
            <a:endParaRPr lang="ko-KR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7BBC10B-48F9-FDF3-5CB6-8C6E95D3559B}"/>
              </a:ext>
            </a:extLst>
          </p:cNvPr>
          <p:cNvCxnSpPr/>
          <p:nvPr/>
        </p:nvCxnSpPr>
        <p:spPr>
          <a:xfrm>
            <a:off x="1302390" y="2415868"/>
            <a:ext cx="2927758" cy="0"/>
          </a:xfrm>
          <a:prstGeom prst="line">
            <a:avLst/>
          </a:prstGeom>
          <a:ln w="57150">
            <a:solidFill>
              <a:srgbClr val="FF5050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E8211A-D226-7A54-2ED2-6630E710B24C}"/>
              </a:ext>
            </a:extLst>
          </p:cNvPr>
          <p:cNvCxnSpPr>
            <a:cxnSpLocks/>
          </p:cNvCxnSpPr>
          <p:nvPr/>
        </p:nvCxnSpPr>
        <p:spPr>
          <a:xfrm>
            <a:off x="3493315" y="2232709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4FA97A-15F7-6E7D-051A-AC664AF61F3A}"/>
              </a:ext>
            </a:extLst>
          </p:cNvPr>
          <p:cNvCxnSpPr>
            <a:cxnSpLocks/>
          </p:cNvCxnSpPr>
          <p:nvPr/>
        </p:nvCxnSpPr>
        <p:spPr>
          <a:xfrm>
            <a:off x="5228438" y="2413771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3A415A-4A17-14D3-92F1-0E14FE5696B5}"/>
              </a:ext>
            </a:extLst>
          </p:cNvPr>
          <p:cNvCxnSpPr>
            <a:cxnSpLocks/>
          </p:cNvCxnSpPr>
          <p:nvPr/>
        </p:nvCxnSpPr>
        <p:spPr>
          <a:xfrm>
            <a:off x="7768204" y="2232709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1FF42C-77E0-8A1B-97C5-072303A8E69F}"/>
              </a:ext>
            </a:extLst>
          </p:cNvPr>
          <p:cNvCxnSpPr>
            <a:cxnSpLocks/>
          </p:cNvCxnSpPr>
          <p:nvPr/>
        </p:nvCxnSpPr>
        <p:spPr>
          <a:xfrm>
            <a:off x="8198141" y="2413771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8B7DED-B5BC-7E79-63B2-5AE058266BED}"/>
              </a:ext>
            </a:extLst>
          </p:cNvPr>
          <p:cNvCxnSpPr>
            <a:cxnSpLocks/>
          </p:cNvCxnSpPr>
          <p:nvPr/>
        </p:nvCxnSpPr>
        <p:spPr>
          <a:xfrm>
            <a:off x="1840684" y="2232709"/>
            <a:ext cx="76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60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Exchange Argument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63BF6-98DA-8207-8DD8-687CBF784EF6}"/>
              </a:ext>
            </a:extLst>
          </p:cNvPr>
          <p:cNvSpPr txBox="1"/>
          <p:nvPr/>
        </p:nvSpPr>
        <p:spPr>
          <a:xfrm>
            <a:off x="856095" y="3066923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1. Suppose an optimal solution.</a:t>
            </a:r>
            <a:endParaRPr lang="ko-KR" altLang="en-US" sz="2800" dirty="0">
              <a:solidFill>
                <a:schemeClr val="tx1">
                  <a:alpha val="3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EB143-1766-98B6-52A2-65483B1032C5}"/>
              </a:ext>
            </a:extLst>
          </p:cNvPr>
          <p:cNvSpPr txBox="1"/>
          <p:nvPr/>
        </p:nvSpPr>
        <p:spPr>
          <a:xfrm>
            <a:off x="856095" y="3686950"/>
            <a:ext cx="11013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alpha val="30000"/>
                  </a:schemeClr>
                </a:solidFill>
                <a:latin typeface="Consolas" panose="020B0609020204030204" pitchFamily="49" charset="0"/>
              </a:rPr>
              <a:t>2. If the interval with the smallest endpoint is not selected, we can obtain a better (or equally good) solution containing that interval.</a:t>
            </a:r>
            <a:endParaRPr lang="en-US" altLang="ko-KR" sz="2800" dirty="0">
              <a:solidFill>
                <a:srgbClr val="FF0000">
                  <a:alpha val="30000"/>
                </a:srgb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A46FA6-BAD7-E80F-81A1-6B7EEACF671B}"/>
              </a:ext>
            </a:extLst>
          </p:cNvPr>
          <p:cNvSpPr txBox="1"/>
          <p:nvPr/>
        </p:nvSpPr>
        <p:spPr>
          <a:xfrm>
            <a:off x="838200" y="5168752"/>
            <a:ext cx="10763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3. This means there exists an optimal solution that contains the interval with the smallest endpoint.</a:t>
            </a:r>
            <a:endParaRPr lang="ko-KR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7BBC10B-48F9-FDF3-5CB6-8C6E95D3559B}"/>
              </a:ext>
            </a:extLst>
          </p:cNvPr>
          <p:cNvCxnSpPr/>
          <p:nvPr/>
        </p:nvCxnSpPr>
        <p:spPr>
          <a:xfrm>
            <a:off x="1302390" y="2415868"/>
            <a:ext cx="2927758" cy="0"/>
          </a:xfrm>
          <a:prstGeom prst="line">
            <a:avLst/>
          </a:prstGeom>
          <a:ln w="57150">
            <a:solidFill>
              <a:srgbClr val="FF5050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E8211A-D226-7A54-2ED2-6630E710B24C}"/>
              </a:ext>
            </a:extLst>
          </p:cNvPr>
          <p:cNvCxnSpPr>
            <a:cxnSpLocks/>
          </p:cNvCxnSpPr>
          <p:nvPr/>
        </p:nvCxnSpPr>
        <p:spPr>
          <a:xfrm>
            <a:off x="3493315" y="2232709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4FA97A-15F7-6E7D-051A-AC664AF61F3A}"/>
              </a:ext>
            </a:extLst>
          </p:cNvPr>
          <p:cNvCxnSpPr>
            <a:cxnSpLocks/>
          </p:cNvCxnSpPr>
          <p:nvPr/>
        </p:nvCxnSpPr>
        <p:spPr>
          <a:xfrm>
            <a:off x="5228438" y="2413771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3A415A-4A17-14D3-92F1-0E14FE5696B5}"/>
              </a:ext>
            </a:extLst>
          </p:cNvPr>
          <p:cNvCxnSpPr>
            <a:cxnSpLocks/>
          </p:cNvCxnSpPr>
          <p:nvPr/>
        </p:nvCxnSpPr>
        <p:spPr>
          <a:xfrm>
            <a:off x="7768204" y="2232709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1FF42C-77E0-8A1B-97C5-072303A8E69F}"/>
              </a:ext>
            </a:extLst>
          </p:cNvPr>
          <p:cNvCxnSpPr>
            <a:cxnSpLocks/>
          </p:cNvCxnSpPr>
          <p:nvPr/>
        </p:nvCxnSpPr>
        <p:spPr>
          <a:xfrm>
            <a:off x="8198141" y="2413771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8B7DED-B5BC-7E79-63B2-5AE058266BED}"/>
              </a:ext>
            </a:extLst>
          </p:cNvPr>
          <p:cNvCxnSpPr>
            <a:cxnSpLocks/>
          </p:cNvCxnSpPr>
          <p:nvPr/>
        </p:nvCxnSpPr>
        <p:spPr>
          <a:xfrm>
            <a:off x="1840684" y="2232709"/>
            <a:ext cx="76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274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A46FA6-BAD7-E80F-81A1-6B7EEACF671B}"/>
              </a:ext>
            </a:extLst>
          </p:cNvPr>
          <p:cNvSpPr txBox="1"/>
          <p:nvPr/>
        </p:nvSpPr>
        <p:spPr>
          <a:xfrm>
            <a:off x="838200" y="2334197"/>
            <a:ext cx="10653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Consolas" panose="020B0609020204030204" pitchFamily="49" charset="0"/>
              </a:rPr>
              <a:t>Given n pairs (</a:t>
            </a:r>
            <a:r>
              <a:rPr lang="en-US" altLang="ko-KR" sz="3200" dirty="0" err="1">
                <a:latin typeface="Consolas" panose="020B0609020204030204" pitchFamily="49" charset="0"/>
              </a:rPr>
              <a:t>a_i</a:t>
            </a:r>
            <a:r>
              <a:rPr lang="en-US" altLang="ko-KR" sz="3200" dirty="0">
                <a:latin typeface="Consolas" panose="020B0609020204030204" pitchFamily="49" charset="0"/>
              </a:rPr>
              <a:t>, </a:t>
            </a:r>
            <a:r>
              <a:rPr lang="en-US" altLang="ko-KR" sz="3200" dirty="0" err="1">
                <a:latin typeface="Consolas" panose="020B0609020204030204" pitchFamily="49" charset="0"/>
              </a:rPr>
              <a:t>b_i</a:t>
            </a:r>
            <a:r>
              <a:rPr lang="en-US" altLang="ko-KR" sz="3200" dirty="0">
                <a:latin typeface="Consolas" panose="020B0609020204030204" pitchFamily="49" charset="0"/>
              </a:rPr>
              <a:t>) of positive integers, arrange the pairs to maximize the following value.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92D73A-09DD-791C-72F3-A0030C2C1449}"/>
                  </a:ext>
                </a:extLst>
              </p:cNvPr>
              <p:cNvSpPr txBox="1"/>
              <p:nvPr/>
            </p:nvSpPr>
            <p:spPr>
              <a:xfrm>
                <a:off x="5368803" y="3759330"/>
                <a:ext cx="1454394" cy="1576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92D73A-09DD-791C-72F3-A0030C2C1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03" y="3759330"/>
                <a:ext cx="1454394" cy="1576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5638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0DD6D4-CA10-785D-157B-8CBFAEAB69A7}"/>
              </a:ext>
            </a:extLst>
          </p:cNvPr>
          <p:cNvGrpSpPr/>
          <p:nvPr/>
        </p:nvGrpSpPr>
        <p:grpSpPr>
          <a:xfrm>
            <a:off x="4402016" y="2221340"/>
            <a:ext cx="3387968" cy="846992"/>
            <a:chOff x="2721351" y="3317725"/>
            <a:chExt cx="2114024" cy="528506"/>
          </a:xfrm>
          <a:solidFill>
            <a:schemeClr val="bg1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78ADBF7-9B8B-E911-7997-07238537F79B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546A8A9-3AEC-2A66-A52A-932143B6021F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1D224DB-CAC7-4778-FB0C-90B98DF870DA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8EA8479-5AAE-4D71-7662-8B1A9C523F07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A2BE7D-DE93-D3CA-9EE9-1F63693CEC77}"/>
              </a:ext>
            </a:extLst>
          </p:cNvPr>
          <p:cNvGrpSpPr/>
          <p:nvPr/>
        </p:nvGrpSpPr>
        <p:grpSpPr>
          <a:xfrm>
            <a:off x="4402016" y="3325322"/>
            <a:ext cx="3387968" cy="846992"/>
            <a:chOff x="2721351" y="3317725"/>
            <a:chExt cx="2114024" cy="528506"/>
          </a:xfrm>
          <a:solidFill>
            <a:schemeClr val="bg1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93EFF4-1F02-90C1-0016-895961C39CA3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2EB552-7138-0735-4B48-711691588706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B192807-3DDE-8CD5-4B8B-A1DC1AA6AECD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E2C6F63-9BED-48EC-E492-678207961C9F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691921A-DB6A-481C-F79E-13C51B7B16E2}"/>
              </a:ext>
            </a:extLst>
          </p:cNvPr>
          <p:cNvSpPr txBox="1"/>
          <p:nvPr/>
        </p:nvSpPr>
        <p:spPr>
          <a:xfrm>
            <a:off x="1399344" y="4791808"/>
            <a:ext cx="10240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 * 3 + 3 * 7 + 3 * 1 + 1 * 7 + 1 * 1 + 5 * 1 = 46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0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Approach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91921A-DB6A-481C-F79E-13C51B7B16E2}"/>
              </a:ext>
            </a:extLst>
          </p:cNvPr>
          <p:cNvSpPr txBox="1"/>
          <p:nvPr/>
        </p:nvSpPr>
        <p:spPr>
          <a:xfrm>
            <a:off x="838200" y="1890347"/>
            <a:ext cx="11033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nsolas" panose="020B0609020204030204" pitchFamily="49" charset="0"/>
              </a:rPr>
              <a:t>- What happens if we swap two adjacent elements?</a:t>
            </a:r>
            <a:endParaRPr lang="ko-KR" altLang="en-US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0DD6D4-CA10-785D-157B-8CBFAEAB69A7}"/>
              </a:ext>
            </a:extLst>
          </p:cNvPr>
          <p:cNvGrpSpPr/>
          <p:nvPr/>
        </p:nvGrpSpPr>
        <p:grpSpPr>
          <a:xfrm>
            <a:off x="4402016" y="2221340"/>
            <a:ext cx="3387968" cy="846992"/>
            <a:chOff x="2721351" y="3317725"/>
            <a:chExt cx="2114024" cy="528506"/>
          </a:xfrm>
          <a:solidFill>
            <a:schemeClr val="bg1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78ADBF7-9B8B-E911-7997-07238537F79B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546A8A9-3AEC-2A66-A52A-932143B6021F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4000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1D224DB-CAC7-4778-FB0C-90B98DF870DA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40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8EA8479-5AAE-4D71-7662-8B1A9C523F07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A2BE7D-DE93-D3CA-9EE9-1F63693CEC77}"/>
              </a:ext>
            </a:extLst>
          </p:cNvPr>
          <p:cNvGrpSpPr/>
          <p:nvPr/>
        </p:nvGrpSpPr>
        <p:grpSpPr>
          <a:xfrm>
            <a:off x="4402016" y="3325322"/>
            <a:ext cx="3387968" cy="846992"/>
            <a:chOff x="2721351" y="3317725"/>
            <a:chExt cx="2114024" cy="528506"/>
          </a:xfrm>
          <a:solidFill>
            <a:schemeClr val="bg1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93EFF4-1F02-90C1-0016-895961C39CA3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2EB552-7138-0735-4B48-711691588706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4000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B192807-3DDE-8CD5-4B8B-A1DC1AA6AECD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40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E2C6F63-9BED-48EC-E492-678207961C9F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691921A-DB6A-481C-F79E-13C51B7B16E2}"/>
              </a:ext>
            </a:extLst>
          </p:cNvPr>
          <p:cNvSpPr txBox="1"/>
          <p:nvPr/>
        </p:nvSpPr>
        <p:spPr>
          <a:xfrm>
            <a:off x="1399344" y="4791808"/>
            <a:ext cx="10240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 * 3 + 3 * 7 + 3 * 1 + </a:t>
            </a:r>
            <a:r>
              <a:rPr lang="en-US" altLang="ko-KR" sz="2800" dirty="0">
                <a:solidFill>
                  <a:srgbClr val="0070C0"/>
                </a:solidFill>
                <a:latin typeface="Consolas" panose="020B0609020204030204" pitchFamily="49" charset="0"/>
              </a:rPr>
              <a:t>1 * 7 </a:t>
            </a:r>
            <a:r>
              <a:rPr lang="en-US" altLang="ko-KR" sz="2800" dirty="0">
                <a:latin typeface="Consolas" panose="020B0609020204030204" pitchFamily="49" charset="0"/>
              </a:rPr>
              <a:t>+ 1 * 1 + 5 * 1 = 46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8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0DD6D4-CA10-785D-157B-8CBFAEAB69A7}"/>
              </a:ext>
            </a:extLst>
          </p:cNvPr>
          <p:cNvGrpSpPr/>
          <p:nvPr/>
        </p:nvGrpSpPr>
        <p:grpSpPr>
          <a:xfrm>
            <a:off x="4402016" y="2221340"/>
            <a:ext cx="3387968" cy="846992"/>
            <a:chOff x="2721351" y="3317725"/>
            <a:chExt cx="2114024" cy="528506"/>
          </a:xfrm>
          <a:solidFill>
            <a:schemeClr val="bg1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78ADBF7-9B8B-E911-7997-07238537F79B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546A8A9-3AEC-2A66-A52A-932143B6021F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40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1D224DB-CAC7-4778-FB0C-90B98DF870DA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4000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8EA8479-5AAE-4D71-7662-8B1A9C523F07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A2BE7D-DE93-D3CA-9EE9-1F63693CEC77}"/>
              </a:ext>
            </a:extLst>
          </p:cNvPr>
          <p:cNvGrpSpPr/>
          <p:nvPr/>
        </p:nvGrpSpPr>
        <p:grpSpPr>
          <a:xfrm>
            <a:off x="4402016" y="3325322"/>
            <a:ext cx="3387968" cy="846992"/>
            <a:chOff x="2721351" y="3317725"/>
            <a:chExt cx="2114024" cy="528506"/>
          </a:xfrm>
          <a:solidFill>
            <a:schemeClr val="bg1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93EFF4-1F02-90C1-0016-895961C39CA3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2EB552-7138-0735-4B48-711691588706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40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B192807-3DDE-8CD5-4B8B-A1DC1AA6AECD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4000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E2C6F63-9BED-48EC-E492-678207961C9F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1357900-391D-F08F-8780-5C5933074554}"/>
              </a:ext>
            </a:extLst>
          </p:cNvPr>
          <p:cNvSpPr txBox="1"/>
          <p:nvPr/>
        </p:nvSpPr>
        <p:spPr>
          <a:xfrm>
            <a:off x="1399344" y="4791808"/>
            <a:ext cx="1004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 * 3 + 3 * 7 + 3 * 1 +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5 * 3 </a:t>
            </a:r>
            <a:r>
              <a:rPr lang="en-US" altLang="ko-KR" sz="2800" dirty="0">
                <a:latin typeface="Consolas" panose="020B0609020204030204" pitchFamily="49" charset="0"/>
              </a:rPr>
              <a:t>+ 1 * 1 + 5 * 1 =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54</a:t>
            </a:r>
            <a:endParaRPr lang="ko-KR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7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0DD6D4-CA10-785D-157B-8CBFAEAB69A7}"/>
              </a:ext>
            </a:extLst>
          </p:cNvPr>
          <p:cNvGrpSpPr/>
          <p:nvPr/>
        </p:nvGrpSpPr>
        <p:grpSpPr>
          <a:xfrm>
            <a:off x="1861244" y="2282887"/>
            <a:ext cx="3387968" cy="846992"/>
            <a:chOff x="2721351" y="3317725"/>
            <a:chExt cx="2114024" cy="528506"/>
          </a:xfrm>
          <a:solidFill>
            <a:schemeClr val="bg1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78ADBF7-9B8B-E911-7997-07238537F79B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546A8A9-3AEC-2A66-A52A-932143B6021F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40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1D224DB-CAC7-4778-FB0C-90B98DF870DA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4000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8EA8479-5AAE-4D71-7662-8B1A9C523F07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A2BE7D-DE93-D3CA-9EE9-1F63693CEC77}"/>
              </a:ext>
            </a:extLst>
          </p:cNvPr>
          <p:cNvGrpSpPr/>
          <p:nvPr/>
        </p:nvGrpSpPr>
        <p:grpSpPr>
          <a:xfrm>
            <a:off x="1861244" y="3386869"/>
            <a:ext cx="3387968" cy="846992"/>
            <a:chOff x="2721351" y="3317725"/>
            <a:chExt cx="2114024" cy="528506"/>
          </a:xfrm>
          <a:solidFill>
            <a:schemeClr val="bg1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93EFF4-1F02-90C1-0016-895961C39CA3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2EB552-7138-0735-4B48-711691588706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  <a:endParaRPr lang="ko-KR" altLang="en-US" sz="40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B192807-3DDE-8CD5-4B8B-A1DC1AA6AECD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d</a:t>
              </a:r>
              <a:endParaRPr lang="ko-KR" altLang="en-US" sz="4000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E2C6F63-9BED-48EC-E492-678207961C9F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4221AC-EE0D-8842-89B2-7F46AE2BF0C0}"/>
              </a:ext>
            </a:extLst>
          </p:cNvPr>
          <p:cNvSpPr txBox="1"/>
          <p:nvPr/>
        </p:nvSpPr>
        <p:spPr>
          <a:xfrm>
            <a:off x="4856387" y="5161085"/>
            <a:ext cx="247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2800" dirty="0" err="1">
                <a:solidFill>
                  <a:srgbClr val="0070C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800" dirty="0">
                <a:latin typeface="Consolas" panose="020B0609020204030204" pitchFamily="49" charset="0"/>
              </a:rPr>
              <a:t> – 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800" dirty="0">
                <a:solidFill>
                  <a:srgbClr val="0070C0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2800" dirty="0">
                <a:latin typeface="Consolas" panose="020B0609020204030204" pitchFamily="49" charset="0"/>
              </a:rPr>
              <a:t> &gt; 0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33A416-2226-B7B9-6B47-7597E5C009DA}"/>
              </a:ext>
            </a:extLst>
          </p:cNvPr>
          <p:cNvGrpSpPr/>
          <p:nvPr/>
        </p:nvGrpSpPr>
        <p:grpSpPr>
          <a:xfrm>
            <a:off x="6726320" y="2282887"/>
            <a:ext cx="3387968" cy="846992"/>
            <a:chOff x="2721351" y="3317725"/>
            <a:chExt cx="2114024" cy="528506"/>
          </a:xfrm>
          <a:solidFill>
            <a:schemeClr val="bg1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AAAB1E5-755E-0651-4892-85143F20FF0A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0639AF-6E2E-E0E1-1900-3DA694AEF12A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4000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DF86FF-AC6C-5921-FE82-2BAB955E0A5F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40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D64D8B6-5AC4-126C-5277-D4C04EB20CBF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6B11FE9-732F-C77A-3117-45AC0175F330}"/>
              </a:ext>
            </a:extLst>
          </p:cNvPr>
          <p:cNvGrpSpPr/>
          <p:nvPr/>
        </p:nvGrpSpPr>
        <p:grpSpPr>
          <a:xfrm>
            <a:off x="6726320" y="3386869"/>
            <a:ext cx="3387968" cy="846992"/>
            <a:chOff x="2721351" y="3317725"/>
            <a:chExt cx="2114024" cy="528506"/>
          </a:xfrm>
          <a:solidFill>
            <a:schemeClr val="bg1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4A6D4E-9C50-D744-55A6-DC71919F5001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8A5FAA7-8712-36D9-B80E-4FD58DB07F88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d</a:t>
              </a:r>
              <a:endParaRPr lang="ko-KR" altLang="en-US" sz="4000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55E38A7-C439-CB8A-241F-6B24A995E4FC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  <a:endParaRPr lang="ko-KR" altLang="en-US" sz="40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71821C1-0798-643A-C812-B392F555EB8B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10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30DD6D4-CA10-785D-157B-8CBFAEAB69A7}"/>
              </a:ext>
            </a:extLst>
          </p:cNvPr>
          <p:cNvGrpSpPr/>
          <p:nvPr/>
        </p:nvGrpSpPr>
        <p:grpSpPr>
          <a:xfrm>
            <a:off x="1861244" y="2282887"/>
            <a:ext cx="3387968" cy="846992"/>
            <a:chOff x="2721351" y="3317725"/>
            <a:chExt cx="2114024" cy="528506"/>
          </a:xfrm>
          <a:solidFill>
            <a:schemeClr val="bg1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78ADBF7-9B8B-E911-7997-07238537F79B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546A8A9-3AEC-2A66-A52A-932143B6021F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40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1D224DB-CAC7-4778-FB0C-90B98DF870DA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4000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8EA8479-5AAE-4D71-7662-8B1A9C523F07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A2BE7D-DE93-D3CA-9EE9-1F63693CEC77}"/>
              </a:ext>
            </a:extLst>
          </p:cNvPr>
          <p:cNvGrpSpPr/>
          <p:nvPr/>
        </p:nvGrpSpPr>
        <p:grpSpPr>
          <a:xfrm>
            <a:off x="1861244" y="3386869"/>
            <a:ext cx="3387968" cy="846992"/>
            <a:chOff x="2721351" y="3317725"/>
            <a:chExt cx="2114024" cy="528506"/>
          </a:xfrm>
          <a:solidFill>
            <a:schemeClr val="bg1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93EFF4-1F02-90C1-0016-895961C39CA3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2EB552-7138-0735-4B48-711691588706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  <a:endParaRPr lang="ko-KR" altLang="en-US" sz="40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B192807-3DDE-8CD5-4B8B-A1DC1AA6AECD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d</a:t>
              </a:r>
              <a:endParaRPr lang="ko-KR" altLang="en-US" sz="4000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E2C6F63-9BED-48EC-E492-678207961C9F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4221AC-EE0D-8842-89B2-7F46AE2BF0C0}"/>
              </a:ext>
            </a:extLst>
          </p:cNvPr>
          <p:cNvSpPr txBox="1"/>
          <p:nvPr/>
        </p:nvSpPr>
        <p:spPr>
          <a:xfrm>
            <a:off x="5086401" y="5125917"/>
            <a:ext cx="201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  <a:latin typeface="Consolas" panose="020B0609020204030204" pitchFamily="49" charset="0"/>
              </a:rPr>
              <a:t>c/d </a:t>
            </a:r>
            <a:r>
              <a:rPr lang="en-US" altLang="ko-KR" sz="2800" dirty="0">
                <a:latin typeface="Consolas" panose="020B0609020204030204" pitchFamily="49" charset="0"/>
              </a:rPr>
              <a:t>&gt;</a:t>
            </a:r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 a/b</a:t>
            </a:r>
            <a:endParaRPr lang="ko-KR" altLang="en-US" sz="2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33A416-2226-B7B9-6B47-7597E5C009DA}"/>
              </a:ext>
            </a:extLst>
          </p:cNvPr>
          <p:cNvGrpSpPr/>
          <p:nvPr/>
        </p:nvGrpSpPr>
        <p:grpSpPr>
          <a:xfrm>
            <a:off x="6726320" y="2282887"/>
            <a:ext cx="3387968" cy="846992"/>
            <a:chOff x="2721351" y="3317725"/>
            <a:chExt cx="2114024" cy="528506"/>
          </a:xfrm>
          <a:solidFill>
            <a:schemeClr val="bg1"/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AAAB1E5-755E-0651-4892-85143F20FF0A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E0639AF-6E2E-E0E1-1900-3DA694AEF12A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4000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DF86FF-AC6C-5921-FE82-2BAB955E0A5F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  <a:endParaRPr lang="ko-KR" altLang="en-US" sz="40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D64D8B6-5AC4-126C-5277-D4C04EB20CBF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6B11FE9-732F-C77A-3117-45AC0175F330}"/>
              </a:ext>
            </a:extLst>
          </p:cNvPr>
          <p:cNvGrpSpPr/>
          <p:nvPr/>
        </p:nvGrpSpPr>
        <p:grpSpPr>
          <a:xfrm>
            <a:off x="6726320" y="3386869"/>
            <a:ext cx="3387968" cy="846992"/>
            <a:chOff x="2721351" y="3317725"/>
            <a:chExt cx="2114024" cy="528506"/>
          </a:xfrm>
          <a:solidFill>
            <a:schemeClr val="bg1"/>
          </a:solidFill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64A6D4E-9C50-D744-55A6-DC71919F5001}"/>
                </a:ext>
              </a:extLst>
            </p:cNvPr>
            <p:cNvSpPr/>
            <p:nvPr/>
          </p:nvSpPr>
          <p:spPr>
            <a:xfrm>
              <a:off x="2721351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8A5FAA7-8712-36D9-B80E-4FD58DB07F88}"/>
                </a:ext>
              </a:extLst>
            </p:cNvPr>
            <p:cNvSpPr/>
            <p:nvPr/>
          </p:nvSpPr>
          <p:spPr>
            <a:xfrm>
              <a:off x="3249857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d</a:t>
              </a:r>
              <a:endParaRPr lang="ko-KR" altLang="en-US" sz="4000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55E38A7-C439-CB8A-241F-6B24A995E4FC}"/>
                </a:ext>
              </a:extLst>
            </p:cNvPr>
            <p:cNvSpPr/>
            <p:nvPr/>
          </p:nvSpPr>
          <p:spPr>
            <a:xfrm>
              <a:off x="3778363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  <a:endParaRPr lang="ko-KR" altLang="en-US" sz="4000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71821C1-0798-643A-C812-B392F555EB8B}"/>
                </a:ext>
              </a:extLst>
            </p:cNvPr>
            <p:cNvSpPr/>
            <p:nvPr/>
          </p:nvSpPr>
          <p:spPr>
            <a:xfrm>
              <a:off x="4306869" y="3317725"/>
              <a:ext cx="528506" cy="52850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4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9A5EED-2D92-763A-9473-B422ED6E8A9D}"/>
              </a:ext>
            </a:extLst>
          </p:cNvPr>
          <p:cNvCxnSpPr/>
          <p:nvPr/>
        </p:nvCxnSpPr>
        <p:spPr>
          <a:xfrm>
            <a:off x="1350628" y="3699545"/>
            <a:ext cx="2927758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80B22F-766D-85A0-5899-47C4D5BF29A8}"/>
              </a:ext>
            </a:extLst>
          </p:cNvPr>
          <p:cNvCxnSpPr>
            <a:cxnSpLocks/>
          </p:cNvCxnSpPr>
          <p:nvPr/>
        </p:nvCxnSpPr>
        <p:spPr>
          <a:xfrm>
            <a:off x="3541553" y="3516386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AC588-01EA-93C8-B958-6885CF6D0D5E}"/>
              </a:ext>
            </a:extLst>
          </p:cNvPr>
          <p:cNvCxnSpPr>
            <a:cxnSpLocks/>
          </p:cNvCxnSpPr>
          <p:nvPr/>
        </p:nvCxnSpPr>
        <p:spPr>
          <a:xfrm>
            <a:off x="5276676" y="3697448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D0D40-A640-7771-344C-981824CBF871}"/>
              </a:ext>
            </a:extLst>
          </p:cNvPr>
          <p:cNvCxnSpPr>
            <a:cxnSpLocks/>
          </p:cNvCxnSpPr>
          <p:nvPr/>
        </p:nvCxnSpPr>
        <p:spPr>
          <a:xfrm>
            <a:off x="7816442" y="3516386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BEA96F-B1F2-7A9C-CCE2-D8B082F3FB3D}"/>
              </a:ext>
            </a:extLst>
          </p:cNvPr>
          <p:cNvCxnSpPr>
            <a:cxnSpLocks/>
          </p:cNvCxnSpPr>
          <p:nvPr/>
        </p:nvCxnSpPr>
        <p:spPr>
          <a:xfrm>
            <a:off x="8246379" y="3697448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CD8D15-26C8-AE0C-7B25-F389F9D9C91A}"/>
              </a:ext>
            </a:extLst>
          </p:cNvPr>
          <p:cNvCxnSpPr>
            <a:cxnSpLocks/>
          </p:cNvCxnSpPr>
          <p:nvPr/>
        </p:nvCxnSpPr>
        <p:spPr>
          <a:xfrm>
            <a:off x="1888922" y="3516386"/>
            <a:ext cx="76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005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5" y="2766218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Let’s solve some problems!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673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9A5EED-2D92-763A-9473-B422ED6E8A9D}"/>
              </a:ext>
            </a:extLst>
          </p:cNvPr>
          <p:cNvCxnSpPr/>
          <p:nvPr/>
        </p:nvCxnSpPr>
        <p:spPr>
          <a:xfrm>
            <a:off x="1350628" y="3699545"/>
            <a:ext cx="2927758" cy="0"/>
          </a:xfrm>
          <a:prstGeom prst="line">
            <a:avLst/>
          </a:prstGeom>
          <a:ln w="57150">
            <a:solidFill>
              <a:srgbClr val="FF5050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80B22F-766D-85A0-5899-47C4D5BF29A8}"/>
              </a:ext>
            </a:extLst>
          </p:cNvPr>
          <p:cNvCxnSpPr>
            <a:cxnSpLocks/>
          </p:cNvCxnSpPr>
          <p:nvPr/>
        </p:nvCxnSpPr>
        <p:spPr>
          <a:xfrm>
            <a:off x="3541553" y="3516386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AC588-01EA-93C8-B958-6885CF6D0D5E}"/>
              </a:ext>
            </a:extLst>
          </p:cNvPr>
          <p:cNvCxnSpPr>
            <a:cxnSpLocks/>
          </p:cNvCxnSpPr>
          <p:nvPr/>
        </p:nvCxnSpPr>
        <p:spPr>
          <a:xfrm>
            <a:off x="5276676" y="3697448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D0D40-A640-7771-344C-981824CBF871}"/>
              </a:ext>
            </a:extLst>
          </p:cNvPr>
          <p:cNvCxnSpPr>
            <a:cxnSpLocks/>
          </p:cNvCxnSpPr>
          <p:nvPr/>
        </p:nvCxnSpPr>
        <p:spPr>
          <a:xfrm>
            <a:off x="7816442" y="3516386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BEA96F-B1F2-7A9C-CCE2-D8B082F3FB3D}"/>
              </a:ext>
            </a:extLst>
          </p:cNvPr>
          <p:cNvCxnSpPr>
            <a:cxnSpLocks/>
          </p:cNvCxnSpPr>
          <p:nvPr/>
        </p:nvCxnSpPr>
        <p:spPr>
          <a:xfrm>
            <a:off x="8246379" y="3697448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1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CD8D15-26C8-AE0C-7B25-F389F9D9C91A}"/>
              </a:ext>
            </a:extLst>
          </p:cNvPr>
          <p:cNvCxnSpPr>
            <a:cxnSpLocks/>
          </p:cNvCxnSpPr>
          <p:nvPr/>
        </p:nvCxnSpPr>
        <p:spPr>
          <a:xfrm>
            <a:off x="1888922" y="3516386"/>
            <a:ext cx="76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0F7A13-FCD2-7E78-F771-17000A32981F}"/>
              </a:ext>
            </a:extLst>
          </p:cNvPr>
          <p:cNvSpPr txBox="1"/>
          <p:nvPr/>
        </p:nvSpPr>
        <p:spPr>
          <a:xfrm>
            <a:off x="4774539" y="4555222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Answer : 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6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Approach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050-9ED0-4103-5297-C800A26536D2}"/>
              </a:ext>
            </a:extLst>
          </p:cNvPr>
          <p:cNvSpPr txBox="1"/>
          <p:nvPr/>
        </p:nvSpPr>
        <p:spPr>
          <a:xfrm>
            <a:off x="558916" y="1776216"/>
            <a:ext cx="11074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3200" i="1" dirty="0">
                <a:latin typeface="Consolas" panose="020B0609020204030204" pitchFamily="49" charset="0"/>
              </a:rPr>
              <a:t>It is known that, </a:t>
            </a:r>
            <a:r>
              <a:rPr lang="en-US" altLang="ko-KR" sz="3200" dirty="0">
                <a:latin typeface="Consolas" panose="020B0609020204030204" pitchFamily="49" charset="0"/>
              </a:rPr>
              <a:t>we can sort the intervals by the </a:t>
            </a:r>
            <a:r>
              <a:rPr lang="en-US" altLang="ko-KR" sz="3200" b="1" dirty="0">
                <a:latin typeface="Consolas" panose="020B0609020204030204" pitchFamily="49" charset="0"/>
              </a:rPr>
              <a:t>increasing order of endpoint </a:t>
            </a:r>
            <a:r>
              <a:rPr lang="en-US" altLang="ko-KR" sz="3200" dirty="0">
                <a:latin typeface="Consolas" panose="020B0609020204030204" pitchFamily="49" charset="0"/>
              </a:rPr>
              <a:t>and then select greedily.</a:t>
            </a:r>
          </a:p>
        </p:txBody>
      </p:sp>
    </p:spTree>
    <p:extLst>
      <p:ext uri="{BB962C8B-B14F-4D97-AF65-F5344CB8AC3E}">
        <p14:creationId xmlns:p14="http://schemas.microsoft.com/office/powerpoint/2010/main" val="212184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Approach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9A5EED-2D92-763A-9473-B422ED6E8A9D}"/>
              </a:ext>
            </a:extLst>
          </p:cNvPr>
          <p:cNvCxnSpPr/>
          <p:nvPr/>
        </p:nvCxnSpPr>
        <p:spPr>
          <a:xfrm>
            <a:off x="1350628" y="3699545"/>
            <a:ext cx="2927758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80B22F-766D-85A0-5899-47C4D5BF29A8}"/>
              </a:ext>
            </a:extLst>
          </p:cNvPr>
          <p:cNvCxnSpPr>
            <a:cxnSpLocks/>
          </p:cNvCxnSpPr>
          <p:nvPr/>
        </p:nvCxnSpPr>
        <p:spPr>
          <a:xfrm>
            <a:off x="3541553" y="3516386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AC588-01EA-93C8-B958-6885CF6D0D5E}"/>
              </a:ext>
            </a:extLst>
          </p:cNvPr>
          <p:cNvCxnSpPr>
            <a:cxnSpLocks/>
          </p:cNvCxnSpPr>
          <p:nvPr/>
        </p:nvCxnSpPr>
        <p:spPr>
          <a:xfrm>
            <a:off x="5276676" y="3697448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D0D40-A640-7771-344C-981824CBF871}"/>
              </a:ext>
            </a:extLst>
          </p:cNvPr>
          <p:cNvCxnSpPr>
            <a:cxnSpLocks/>
          </p:cNvCxnSpPr>
          <p:nvPr/>
        </p:nvCxnSpPr>
        <p:spPr>
          <a:xfrm>
            <a:off x="7816442" y="3516386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BEA96F-B1F2-7A9C-CCE2-D8B082F3FB3D}"/>
              </a:ext>
            </a:extLst>
          </p:cNvPr>
          <p:cNvCxnSpPr>
            <a:cxnSpLocks/>
          </p:cNvCxnSpPr>
          <p:nvPr/>
        </p:nvCxnSpPr>
        <p:spPr>
          <a:xfrm>
            <a:off x="8246379" y="3697448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CD8D15-26C8-AE0C-7B25-F389F9D9C91A}"/>
              </a:ext>
            </a:extLst>
          </p:cNvPr>
          <p:cNvCxnSpPr>
            <a:cxnSpLocks/>
          </p:cNvCxnSpPr>
          <p:nvPr/>
        </p:nvCxnSpPr>
        <p:spPr>
          <a:xfrm>
            <a:off x="1888922" y="3516386"/>
            <a:ext cx="762000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27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E860C-3F86-EBFA-0FAA-65354FED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Approach</a:t>
            </a:r>
            <a:endParaRPr lang="ko-KR" altLang="en-US" dirty="0">
              <a:latin typeface="Consolas" panose="020B0609020204030204" pitchFamily="49" charset="0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09A5EED-2D92-763A-9473-B422ED6E8A9D}"/>
              </a:ext>
            </a:extLst>
          </p:cNvPr>
          <p:cNvCxnSpPr/>
          <p:nvPr/>
        </p:nvCxnSpPr>
        <p:spPr>
          <a:xfrm>
            <a:off x="1350628" y="3699545"/>
            <a:ext cx="2927758" cy="0"/>
          </a:xfrm>
          <a:prstGeom prst="line">
            <a:avLst/>
          </a:prstGeom>
          <a:ln w="57150">
            <a:solidFill>
              <a:srgbClr val="FF5050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E80B22F-766D-85A0-5899-47C4D5BF29A8}"/>
              </a:ext>
            </a:extLst>
          </p:cNvPr>
          <p:cNvCxnSpPr>
            <a:cxnSpLocks/>
          </p:cNvCxnSpPr>
          <p:nvPr/>
        </p:nvCxnSpPr>
        <p:spPr>
          <a:xfrm>
            <a:off x="3541553" y="3516386"/>
            <a:ext cx="173512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CAC588-01EA-93C8-B958-6885CF6D0D5E}"/>
              </a:ext>
            </a:extLst>
          </p:cNvPr>
          <p:cNvCxnSpPr>
            <a:cxnSpLocks/>
          </p:cNvCxnSpPr>
          <p:nvPr/>
        </p:nvCxnSpPr>
        <p:spPr>
          <a:xfrm>
            <a:off x="5276676" y="3697448"/>
            <a:ext cx="1735123" cy="0"/>
          </a:xfrm>
          <a:prstGeom prst="line">
            <a:avLst/>
          </a:prstGeom>
          <a:ln w="57150">
            <a:solidFill>
              <a:schemeClr val="accent4">
                <a:lumMod val="7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D0D40-A640-7771-344C-981824CBF871}"/>
              </a:ext>
            </a:extLst>
          </p:cNvPr>
          <p:cNvCxnSpPr>
            <a:cxnSpLocks/>
          </p:cNvCxnSpPr>
          <p:nvPr/>
        </p:nvCxnSpPr>
        <p:spPr>
          <a:xfrm>
            <a:off x="7816442" y="3516386"/>
            <a:ext cx="336957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BEA96F-B1F2-7A9C-CCE2-D8B082F3FB3D}"/>
              </a:ext>
            </a:extLst>
          </p:cNvPr>
          <p:cNvCxnSpPr>
            <a:cxnSpLocks/>
          </p:cNvCxnSpPr>
          <p:nvPr/>
        </p:nvCxnSpPr>
        <p:spPr>
          <a:xfrm>
            <a:off x="8246379" y="3697448"/>
            <a:ext cx="1279322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  <a:alpha val="3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ACD8D15-26C8-AE0C-7B25-F389F9D9C91A}"/>
              </a:ext>
            </a:extLst>
          </p:cNvPr>
          <p:cNvCxnSpPr>
            <a:cxnSpLocks/>
          </p:cNvCxnSpPr>
          <p:nvPr/>
        </p:nvCxnSpPr>
        <p:spPr>
          <a:xfrm>
            <a:off x="1888922" y="3516386"/>
            <a:ext cx="762000" cy="0"/>
          </a:xfrm>
          <a:prstGeom prst="line">
            <a:avLst/>
          </a:prstGeom>
          <a:ln w="57150"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63B522-DA3D-AC9A-68EF-5FBBD14D9079}"/>
              </a:ext>
            </a:extLst>
          </p:cNvPr>
          <p:cNvSpPr txBox="1"/>
          <p:nvPr/>
        </p:nvSpPr>
        <p:spPr>
          <a:xfrm>
            <a:off x="2099277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1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110CA-7DEB-C991-E7EE-CB102ADC57EA}"/>
              </a:ext>
            </a:extLst>
          </p:cNvPr>
          <p:cNvSpPr txBox="1"/>
          <p:nvPr/>
        </p:nvSpPr>
        <p:spPr>
          <a:xfrm>
            <a:off x="2650922" y="3426903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2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C30EA-306D-DFF9-B691-DB1514D72A35}"/>
              </a:ext>
            </a:extLst>
          </p:cNvPr>
          <p:cNvSpPr txBox="1"/>
          <p:nvPr/>
        </p:nvSpPr>
        <p:spPr>
          <a:xfrm>
            <a:off x="4206176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3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1FAB8-0F4B-56D6-38F4-9FA90AAD73AF}"/>
              </a:ext>
            </a:extLst>
          </p:cNvPr>
          <p:cNvSpPr txBox="1"/>
          <p:nvPr/>
        </p:nvSpPr>
        <p:spPr>
          <a:xfrm>
            <a:off x="590508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4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68090D-89C7-DD15-4C8B-894598AFD960}"/>
              </a:ext>
            </a:extLst>
          </p:cNvPr>
          <p:cNvSpPr txBox="1"/>
          <p:nvPr/>
        </p:nvSpPr>
        <p:spPr>
          <a:xfrm>
            <a:off x="8695122" y="343583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5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7B6D0D-B712-55FA-9967-A8E8116112EB}"/>
              </a:ext>
            </a:extLst>
          </p:cNvPr>
          <p:cNvSpPr txBox="1"/>
          <p:nvPr/>
        </p:nvSpPr>
        <p:spPr>
          <a:xfrm>
            <a:off x="9350160" y="3254776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6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5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B0EBD0F95F03349827A1224FA1246FA" ma:contentTypeVersion="4" ma:contentTypeDescription="새 문서를 만듭니다." ma:contentTypeScope="" ma:versionID="f19ec11a78d18ba3567d5e7dc0b5c8ef">
  <xsd:schema xmlns:xsd="http://www.w3.org/2001/XMLSchema" xmlns:xs="http://www.w3.org/2001/XMLSchema" xmlns:p="http://schemas.microsoft.com/office/2006/metadata/properties" xmlns:ns3="8442ee9e-2741-414b-a27c-5e7702caeeb9" targetNamespace="http://schemas.microsoft.com/office/2006/metadata/properties" ma:root="true" ma:fieldsID="e53bd0cee4355cfca58da310fb5120d6" ns3:_="">
    <xsd:import namespace="8442ee9e-2741-414b-a27c-5e7702caee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42ee9e-2741-414b-a27c-5e7702caee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088B5D-6A75-491F-A424-0EB85C7BCEEA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8442ee9e-2741-414b-a27c-5e7702caeeb9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38ABB23-AF10-4370-8E26-77A5EE3777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42ee9e-2741-414b-a27c-5e7702caee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E2A561-9335-47AD-A21D-D32C084899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5049</TotalTime>
  <Words>1252</Words>
  <Application>Microsoft Office PowerPoint</Application>
  <PresentationFormat>와이드스크린</PresentationFormat>
  <Paragraphs>372</Paragraphs>
  <Slides>50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KoPubWorld돋움체 Medium</vt:lpstr>
      <vt:lpstr>맑은 고딕</vt:lpstr>
      <vt:lpstr>Arial</vt:lpstr>
      <vt:lpstr>Cambria Math</vt:lpstr>
      <vt:lpstr>Consolas</vt:lpstr>
      <vt:lpstr>Office 테마</vt:lpstr>
      <vt:lpstr>알고리즘 기본 – 4</vt:lpstr>
      <vt:lpstr>PowerPoint 프레젠테이션</vt:lpstr>
      <vt:lpstr>Greedy Algorithm</vt:lpstr>
      <vt:lpstr>Example</vt:lpstr>
      <vt:lpstr>Example</vt:lpstr>
      <vt:lpstr>Example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Greedy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Exploiting the optimal structure</vt:lpstr>
      <vt:lpstr>Exchange Argument</vt:lpstr>
      <vt:lpstr>Exchange Argument</vt:lpstr>
      <vt:lpstr>Exchange Argument</vt:lpstr>
      <vt:lpstr>Exchange Argument</vt:lpstr>
      <vt:lpstr>Exchange Argument</vt:lpstr>
      <vt:lpstr>Exchange Argument</vt:lpstr>
      <vt:lpstr>Exchange Argument</vt:lpstr>
      <vt:lpstr>Exchange Argument</vt:lpstr>
      <vt:lpstr>Exchange Argument</vt:lpstr>
      <vt:lpstr>Exchange Argument</vt:lpstr>
      <vt:lpstr>Exchange Argument</vt:lpstr>
      <vt:lpstr>Exchange Argument</vt:lpstr>
      <vt:lpstr>Exchange Argument</vt:lpstr>
      <vt:lpstr>Exchange Argument</vt:lpstr>
      <vt:lpstr>Exchange Argument</vt:lpstr>
      <vt:lpstr>Exchange Argument</vt:lpstr>
      <vt:lpstr>Example</vt:lpstr>
      <vt:lpstr>Example</vt:lpstr>
      <vt:lpstr>Approach</vt:lpstr>
      <vt:lpstr>Example</vt:lpstr>
      <vt:lpstr>Example</vt:lpstr>
      <vt:lpstr>Example</vt:lpstr>
      <vt:lpstr>Example</vt:lpstr>
      <vt:lpstr>Let’s solve some problems!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기본 - 1</dc:title>
  <dc:creator>정현서</dc:creator>
  <cp:lastModifiedBy>정현서</cp:lastModifiedBy>
  <cp:revision>7</cp:revision>
  <dcterms:created xsi:type="dcterms:W3CDTF">2024-04-30T04:26:10Z</dcterms:created>
  <dcterms:modified xsi:type="dcterms:W3CDTF">2024-05-29T03:32:35Z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0x010100FB0EBD0F95F03349827A1224FA1246FA</vt:lpwstr>
  </property>
</Properties>
</file>