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56" r:id="rId3"/>
    <p:sldId id="257" r:id="rId4"/>
    <p:sldId id="258" r:id="rId5"/>
    <p:sldId id="259" r:id="rId6"/>
  </p:sldIdLst>
  <p:sldSz cx="6858000" cy="9906000" type="A4"/>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0000"/>
    <a:srgbClr val="5B9BD5"/>
    <a:srgbClr val="FFFF99"/>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62" autoAdjust="0"/>
    <p:restoredTop sz="94660"/>
  </p:normalViewPr>
  <p:slideViewPr>
    <p:cSldViewPr snapToGrid="0">
      <p:cViewPr>
        <p:scale>
          <a:sx n="75" d="100"/>
          <a:sy n="75" d="100"/>
        </p:scale>
        <p:origin x="3654"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DA9DF262-1D28-4521-B0E9-DDF4EF64E59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285469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DA9DF262-1D28-4521-B0E9-DDF4EF64E59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69280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DA9DF262-1D28-4521-B0E9-DDF4EF64E59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94768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DA9DF262-1D28-4521-B0E9-DDF4EF64E59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355687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DA9DF262-1D28-4521-B0E9-DDF4EF64E597}"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167257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DA9DF262-1D28-4521-B0E9-DDF4EF64E597}"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139178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4" name="Content Placeholder 3"/>
          <p:cNvSpPr>
            <a:spLocks noGrp="1"/>
          </p:cNvSpPr>
          <p:nvPr>
            <p:ph sz="half" idx="2"/>
          </p:nvPr>
        </p:nvSpPr>
        <p:spPr>
          <a:xfrm>
            <a:off x="472381" y="3618442"/>
            <a:ext cx="2901255" cy="5322183"/>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6" name="Content Placeholder 5"/>
          <p:cNvSpPr>
            <a:spLocks noGrp="1"/>
          </p:cNvSpPr>
          <p:nvPr>
            <p:ph sz="quarter" idx="4"/>
          </p:nvPr>
        </p:nvSpPr>
        <p:spPr>
          <a:xfrm>
            <a:off x="3471863" y="3618442"/>
            <a:ext cx="2915543" cy="5322183"/>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DA9DF262-1D28-4521-B0E9-DDF4EF64E597}" type="datetimeFigureOut">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34711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DA9DF262-1D28-4521-B0E9-DDF4EF64E597}" type="datetimeFigureOut">
              <a:rPr lang="en-US" smtClean="0"/>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218371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DF262-1D28-4521-B0E9-DDF4EF64E597}" type="datetimeFigureOut">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343637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smtClean="0"/>
              <a:t>마스터 제목 스타일 편집</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DA9DF262-1D28-4521-B0E9-DDF4EF64E597}"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80417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DA9DF262-1D28-4521-B0E9-DDF4EF64E597}"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E7D3-0448-4941-B6E6-CDE6AC11D058}" type="slidenum">
              <a:rPr lang="en-US" smtClean="0"/>
              <a:t>‹#›</a:t>
            </a:fld>
            <a:endParaRPr lang="en-US"/>
          </a:p>
        </p:txBody>
      </p:sp>
    </p:spTree>
    <p:extLst>
      <p:ext uri="{BB962C8B-B14F-4D97-AF65-F5344CB8AC3E}">
        <p14:creationId xmlns:p14="http://schemas.microsoft.com/office/powerpoint/2010/main" val="349304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9DF262-1D28-4521-B0E9-DDF4EF64E597}" type="datetimeFigureOut">
              <a:rPr lang="en-US" smtClean="0"/>
              <a:t>5/27/2017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F2BE7D3-0448-4941-B6E6-CDE6AC11D058}" type="slidenum">
              <a:rPr lang="en-US" smtClean="0"/>
              <a:t>‹#›</a:t>
            </a:fld>
            <a:endParaRPr lang="en-US"/>
          </a:p>
        </p:txBody>
      </p:sp>
    </p:spTree>
    <p:extLst>
      <p:ext uri="{BB962C8B-B14F-4D97-AF65-F5344CB8AC3E}">
        <p14:creationId xmlns:p14="http://schemas.microsoft.com/office/powerpoint/2010/main" val="22041354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7699" y="701964"/>
            <a:ext cx="5841538" cy="8809912"/>
          </a:xfrm>
          <a:prstGeom prst="rect">
            <a:avLst/>
          </a:prstGeom>
          <a:noFill/>
        </p:spPr>
        <p:txBody>
          <a:bodyPr wrap="square" rtlCol="0">
            <a:spAutoFit/>
          </a:bodyPr>
          <a:lstStyle/>
          <a:p>
            <a:pPr algn="ctr" latinLnBrk="0">
              <a:lnSpc>
                <a:spcPct val="107000"/>
              </a:lnSpc>
              <a:spcAft>
                <a:spcPts val="800"/>
              </a:spcAft>
            </a:pPr>
            <a:r>
              <a:rPr lang="en-US" sz="1600" b="1" kern="100" dirty="0">
                <a:latin typeface="맑은 고딕" panose="020B0503020000020004" pitchFamily="50" charset="-127"/>
                <a:ea typeface="맑은 고딕" panose="020B0503020000020004" pitchFamily="50" charset="-127"/>
                <a:cs typeface="Times New Roman" panose="02020603050405020304" pitchFamily="18" charset="0"/>
              </a:rPr>
              <a:t>HW3: Finding hairpin structure sequences using LCS</a:t>
            </a:r>
            <a:endParaRPr lang="en-US" sz="105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ctr" latinLnBrk="0">
              <a:spcAft>
                <a:spcPts val="0"/>
              </a:spcAft>
            </a:pPr>
            <a:r>
              <a:rPr lang="en-US" b="1" dirty="0">
                <a:solidFill>
                  <a:srgbClr val="000000"/>
                </a:solidFill>
                <a:latin typeface="Cambria" panose="02040503050406030204" pitchFamily="18" charset="0"/>
                <a:ea typeface="맑은 고딕" panose="020B0503020000020004" pitchFamily="50" charset="-127"/>
                <a:cs typeface="Cambria" panose="02040503050406030204" pitchFamily="18" charset="0"/>
              </a:rPr>
              <a:t>Algorithms, Spring 2017, SNU</a:t>
            </a:r>
            <a:endParaRPr lang="en-US" sz="1400" dirty="0">
              <a:solidFill>
                <a:srgbClr val="000000"/>
              </a:solidFill>
              <a:latin typeface="Cambria" panose="02040503050406030204" pitchFamily="18" charset="0"/>
              <a:ea typeface="맑은 고딕" panose="020B0503020000020004" pitchFamily="50" charset="-127"/>
              <a:cs typeface="Cambria" panose="02040503050406030204" pitchFamily="18" charset="0"/>
            </a:endParaRPr>
          </a:p>
          <a:p>
            <a:pPr latinLnBrk="0">
              <a:spcAft>
                <a:spcPts val="0"/>
              </a:spcAft>
            </a:pPr>
            <a:r>
              <a:rPr lang="en-US" sz="1400" b="1" dirty="0">
                <a:solidFill>
                  <a:srgbClr val="000000"/>
                </a:solidFill>
                <a:latin typeface="Cambria" panose="02040503050406030204" pitchFamily="18" charset="0"/>
                <a:ea typeface="맑은 고딕" panose="020B0503020000020004" pitchFamily="50" charset="-127"/>
                <a:cs typeface="Cambria" panose="02040503050406030204" pitchFamily="18" charset="0"/>
              </a:rPr>
              <a:t> </a:t>
            </a:r>
            <a:endParaRPr lang="en-US" sz="1400" dirty="0">
              <a:solidFill>
                <a:srgbClr val="000000"/>
              </a:solidFill>
              <a:latin typeface="Cambria" panose="02040503050406030204" pitchFamily="18" charset="0"/>
              <a:ea typeface="맑은 고딕" panose="020B0503020000020004" pitchFamily="50" charset="-127"/>
              <a:cs typeface="Cambria" panose="02040503050406030204" pitchFamily="18" charset="0"/>
            </a:endParaRPr>
          </a:p>
          <a:p>
            <a:pPr latinLnBrk="0">
              <a:spcAft>
                <a:spcPts val="0"/>
              </a:spcAft>
            </a:pPr>
            <a:r>
              <a:rPr lang="en-US" sz="1400" b="1" dirty="0">
                <a:solidFill>
                  <a:srgbClr val="000000"/>
                </a:solidFill>
                <a:latin typeface="Cambria" panose="02040503050406030204" pitchFamily="18" charset="0"/>
                <a:ea typeface="맑은 고딕" panose="020B0503020000020004" pitchFamily="50" charset="-127"/>
                <a:cs typeface="Cambria" panose="02040503050406030204" pitchFamily="18" charset="0"/>
              </a:rPr>
              <a:t> </a:t>
            </a:r>
            <a:endParaRPr lang="en-US" sz="1400" dirty="0">
              <a:solidFill>
                <a:srgbClr val="000000"/>
              </a:solidFill>
              <a:latin typeface="Cambria" panose="02040503050406030204" pitchFamily="18" charset="0"/>
              <a:ea typeface="맑은 고딕" panose="020B0503020000020004" pitchFamily="50" charset="-127"/>
              <a:cs typeface="Cambria" panose="02040503050406030204" pitchFamily="18" charset="0"/>
            </a:endParaRP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Due</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June 5th 11:59 P.M. </a:t>
            </a:r>
            <a:endParaRPr lang="en-US" sz="1050" kern="100" dirty="0" smtClean="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Delay penalty</a:t>
            </a:r>
            <a:r>
              <a:rPr lang="en-US" sz="1050" dirty="0"/>
              <a:t>: 10% per day </a:t>
            </a:r>
            <a:r>
              <a:rPr lang="en-US" sz="1050" dirty="0" smtClean="0"/>
              <a:t>(don’t accept after 5 days)</a:t>
            </a:r>
            <a:endParaRPr lang="en-US" sz="1050" dirty="0"/>
          </a:p>
          <a:p>
            <a:pPr algn="just" latinLnBrk="0">
              <a:lnSpc>
                <a:spcPct val="107000"/>
              </a:lnSpc>
            </a:pPr>
            <a:r>
              <a:rPr lang="en-US" sz="1050" b="1" u="sng" kern="100" dirty="0" smtClean="0">
                <a:latin typeface="맑은 고딕" panose="020B0503020000020004" pitchFamily="50" charset="-127"/>
                <a:ea typeface="맑은 고딕" panose="020B0503020000020004" pitchFamily="50" charset="-127"/>
                <a:cs typeface="Times New Roman" panose="02020603050405020304" pitchFamily="18" charset="0"/>
              </a:rPr>
              <a:t>Submission </a:t>
            </a: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to</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Hongryul Ahn (hrahn@snu.ac.kr) </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(mail title: [Algorithm HW3] </a:t>
            </a:r>
            <a:r>
              <a:rPr lang="en-US" sz="1050" kern="100" dirty="0" err="1">
                <a:latin typeface="맑은 고딕" panose="020B0503020000020004" pitchFamily="50" charset="-127"/>
                <a:ea typeface="맑은 고딕" panose="020B0503020000020004" pitchFamily="50" charset="-127"/>
                <a:cs typeface="Times New Roman" panose="02020603050405020304" pitchFamily="18" charset="0"/>
              </a:rPr>
              <a:t>StudentID</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Name) </a:t>
            </a: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What to submit:</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 zip file that includes README and your program. The file should be named with a string “hairpin” then your university id</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ex) 2011_11111_hairpin.zip (that include README and source code) </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README file should contain all command lines that should run by cut-and-paste. If you used C, then </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sz="1050" kern="100" dirty="0" err="1">
                <a:latin typeface="맑은 고딕" panose="020B0503020000020004" pitchFamily="50" charset="-127"/>
                <a:ea typeface="맑은 고딕" panose="020B0503020000020004" pitchFamily="50" charset="-127"/>
                <a:cs typeface="Times New Roman" panose="02020603050405020304" pitchFamily="18" charset="0"/>
              </a:rPr>
              <a:t>gcc</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–o hairpin _2011_11111 hairpin_2011_11111.c </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hairpin_2011_11111 </a:t>
            </a:r>
            <a:r>
              <a:rPr lang="en-US" sz="1050" kern="100" dirty="0" err="1">
                <a:latin typeface="맑은 고딕" panose="020B0503020000020004" pitchFamily="50" charset="-127"/>
                <a:ea typeface="맑은 고딕" panose="020B0503020000020004" pitchFamily="50" charset="-127"/>
                <a:cs typeface="Times New Roman" panose="02020603050405020304" pitchFamily="18" charset="0"/>
              </a:rPr>
              <a:t>DNAseq.fasta</a:t>
            </a:r>
            <a:endParaRPr lang="en-US" sz="105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t>
            </a: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Input:</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 long DNA sequence can be downloaded from</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http://epigenomics.snu.ac.kr/teaching/2017/algorithm/HW3/DNAseq.fasta</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(This is a sequence in FASTA format that begins with a single-line sequence id (starts with “&gt;”), followed by lines of sequence data)</a:t>
            </a: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t>
            </a: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Output:</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Print out all the hairpin structure sequences with the LCS sequence and the loop sequence. Suppose that you find two hairpin structure sequences: “AACTGCTTCAA” with “</a:t>
            </a:r>
            <a:r>
              <a:rPr lang="en-US" sz="1050" kern="100" dirty="0" smtClean="0">
                <a:latin typeface="맑은 고딕" panose="020B0503020000020004" pitchFamily="50" charset="-127"/>
                <a:ea typeface="맑은 고딕" panose="020B0503020000020004" pitchFamily="50" charset="-127"/>
                <a:cs typeface="Times New Roman" panose="02020603050405020304" pitchFamily="18" charset="0"/>
              </a:rPr>
              <a:t>AACT” </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LCS sequence and “GCT” loop sequence and “CTTAGATGGATC” with “CTAG” LCS sequence and “ATG” loop sequence. Then, the output example is</a:t>
            </a:r>
          </a:p>
          <a:p>
            <a:pPr marL="76200" marR="105410" eaLnBrk="0" latinLnBrk="0" hangingPunct="0">
              <a:spcAft>
                <a:spcPts val="0"/>
              </a:spcAft>
            </a:pPr>
            <a:r>
              <a:rPr lang="en-US" sz="1400" spc="-5" dirty="0" smtClean="0">
                <a:latin typeface="Cambria" panose="02040503050406030204" pitchFamily="18" charset="0"/>
                <a:ea typeface="맑은 고딕" panose="020B0503020000020004" pitchFamily="50" charset="-127"/>
                <a:cs typeface="Cambria" panose="02040503050406030204" pitchFamily="18" charset="0"/>
              </a:rPr>
              <a:t>/*---------------------------</a:t>
            </a:r>
            <a:r>
              <a:rPr lang="en-US" sz="1400" spc="-5" dirty="0">
                <a:latin typeface="Cambria" panose="02040503050406030204" pitchFamily="18" charset="0"/>
                <a:ea typeface="맑은 고딕" panose="020B0503020000020004" pitchFamily="50" charset="-127"/>
                <a:cs typeface="Cambria" panose="02040503050406030204" pitchFamily="18" charset="0"/>
              </a:rPr>
              <a:t>Output</a:t>
            </a:r>
            <a:r>
              <a:rPr lang="en-US" sz="1400" spc="195" dirty="0">
                <a:latin typeface="Cambria" panose="02040503050406030204" pitchFamily="18" charset="0"/>
                <a:ea typeface="맑은 고딕" panose="020B0503020000020004" pitchFamily="50" charset="-127"/>
                <a:cs typeface="Cambria" panose="02040503050406030204" pitchFamily="18" charset="0"/>
              </a:rPr>
              <a:t> </a:t>
            </a:r>
            <a:r>
              <a:rPr lang="en-US" sz="1400" spc="-5" dirty="0">
                <a:latin typeface="Cambria" panose="02040503050406030204" pitchFamily="18" charset="0"/>
                <a:ea typeface="맑은 고딕" panose="020B0503020000020004" pitchFamily="50" charset="-127"/>
                <a:cs typeface="Cambria" panose="02040503050406030204" pitchFamily="18" charset="0"/>
              </a:rPr>
              <a:t>example-</a:t>
            </a:r>
            <a:r>
              <a:rPr lang="en-US" sz="1400" spc="-5" dirty="0" smtClean="0">
                <a:latin typeface="Cambria" panose="02040503050406030204" pitchFamily="18" charset="0"/>
                <a:ea typeface="맑은 고딕" panose="020B0503020000020004" pitchFamily="50" charset="-127"/>
                <a:cs typeface="Cambria" panose="02040503050406030204" pitchFamily="18" charset="0"/>
              </a:rPr>
              <a:t>------------------------------</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AACTGCTTCAA</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AACT</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GCT</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 </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CTTAGATGGATC</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CTAG</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eaLnBrk="0" latinLnBrk="0" hangingPunct="0">
              <a:spcBef>
                <a:spcPts val="30"/>
              </a:spcBef>
              <a:spcAft>
                <a:spcPts val="0"/>
              </a:spcAft>
            </a:pPr>
            <a:r>
              <a:rPr lang="en-US" sz="1400" dirty="0">
                <a:latin typeface="Consolas" panose="020B0609020204030204" pitchFamily="49" charset="0"/>
                <a:ea typeface="맑은 고딕" panose="020B0503020000020004" pitchFamily="50" charset="-127"/>
                <a:cs typeface="Cambria" panose="02040503050406030204" pitchFamily="18" charset="0"/>
              </a:rPr>
              <a:t>ATG</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marL="76200" marR="105410" eaLnBrk="0" latinLnBrk="0" hangingPunct="0"/>
            <a:r>
              <a:rPr lang="en-US" sz="1400" spc="-5" dirty="0" smtClean="0">
                <a:latin typeface="Cambria" panose="02040503050406030204" pitchFamily="18" charset="0"/>
                <a:ea typeface="맑은 고딕" panose="020B0503020000020004" pitchFamily="50" charset="-127"/>
                <a:cs typeface="Cambria" panose="02040503050406030204" pitchFamily="18" charset="0"/>
              </a:rPr>
              <a:t>---------------------------</a:t>
            </a:r>
            <a:r>
              <a:rPr lang="en-US" sz="1400" spc="-5" dirty="0">
                <a:latin typeface="Cambria" panose="02040503050406030204" pitchFamily="18" charset="0"/>
                <a:ea typeface="맑은 고딕" panose="020B0503020000020004" pitchFamily="50" charset="-127"/>
                <a:cs typeface="Cambria" panose="02040503050406030204" pitchFamily="18" charset="0"/>
              </a:rPr>
              <a:t>Output</a:t>
            </a:r>
            <a:r>
              <a:rPr lang="en-US" sz="1400" spc="195" dirty="0">
                <a:latin typeface="Cambria" panose="02040503050406030204" pitchFamily="18" charset="0"/>
                <a:ea typeface="맑은 고딕" panose="020B0503020000020004" pitchFamily="50" charset="-127"/>
                <a:cs typeface="Cambria" panose="02040503050406030204" pitchFamily="18" charset="0"/>
              </a:rPr>
              <a:t> </a:t>
            </a:r>
            <a:r>
              <a:rPr lang="en-US" sz="1400" spc="-5" dirty="0">
                <a:latin typeface="Cambria" panose="02040503050406030204" pitchFamily="18" charset="0"/>
                <a:ea typeface="맑은 고딕" panose="020B0503020000020004" pitchFamily="50" charset="-127"/>
                <a:cs typeface="Cambria" panose="02040503050406030204" pitchFamily="18" charset="0"/>
              </a:rPr>
              <a:t>example-</a:t>
            </a:r>
            <a:r>
              <a:rPr lang="en-US" sz="1400" spc="-5" dirty="0" smtClean="0">
                <a:latin typeface="Cambria" panose="02040503050406030204" pitchFamily="18" charset="0"/>
                <a:ea typeface="맑은 고딕" panose="020B0503020000020004" pitchFamily="50" charset="-127"/>
                <a:cs typeface="Cambria" panose="02040503050406030204" pitchFamily="18" charset="0"/>
              </a:rPr>
              <a:t>------------------------------*/</a:t>
            </a:r>
            <a:endParaRPr lang="en-US" sz="1400" dirty="0">
              <a:latin typeface="Cambria" panose="02040503050406030204" pitchFamily="18" charset="0"/>
              <a:ea typeface="맑은 고딕" panose="020B0503020000020004" pitchFamily="50" charset="-127"/>
              <a:cs typeface="Cambria" panose="02040503050406030204" pitchFamily="18" charset="0"/>
            </a:endParaRPr>
          </a:p>
          <a:p>
            <a:pPr algn="just" latinLnBrk="0">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t>
            </a:r>
          </a:p>
          <a:p>
            <a:pPr algn="just" latinLnBrk="0">
              <a:lnSpc>
                <a:spcPct val="107000"/>
              </a:lnSpc>
            </a:pPr>
            <a:r>
              <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rPr>
              <a:t>Programming language:</a:t>
            </a: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 any of C, C++, Java, Perl, </a:t>
            </a:r>
            <a:r>
              <a:rPr lang="en-US" sz="1050" kern="100" dirty="0" smtClean="0">
                <a:latin typeface="맑은 고딕" panose="020B0503020000020004" pitchFamily="50" charset="-127"/>
                <a:ea typeface="맑은 고딕" panose="020B0503020000020004" pitchFamily="50" charset="-127"/>
                <a:cs typeface="Times New Roman" panose="02020603050405020304" pitchFamily="18" charset="0"/>
              </a:rPr>
              <a:t>Python</a:t>
            </a:r>
          </a:p>
          <a:p>
            <a:pPr algn="just" latinLnBrk="0">
              <a:lnSpc>
                <a:spcPct val="107000"/>
              </a:lnSpc>
            </a:pPr>
            <a:endParaRPr lang="en-US" sz="1050" kern="100" dirty="0">
              <a:latin typeface="맑은 고딕" panose="020B0503020000020004" pitchFamily="50" charset="-127"/>
              <a:ea typeface="맑은 고딕" panose="020B0503020000020004" pitchFamily="50" charset="-127"/>
              <a:cs typeface="Times New Roman" panose="02020603050405020304" pitchFamily="18" charset="0"/>
            </a:endParaRPr>
          </a:p>
          <a:p>
            <a:pPr>
              <a:lnSpc>
                <a:spcPct val="107000"/>
              </a:lnSpc>
            </a:pPr>
            <a:r>
              <a:rPr lang="en-US" sz="1050" b="1" u="sng" kern="100" dirty="0" smtClean="0">
                <a:latin typeface="맑은 고딕" panose="020B0503020000020004" pitchFamily="50" charset="-127"/>
                <a:ea typeface="맑은 고딕" panose="020B0503020000020004" pitchFamily="50" charset="-127"/>
                <a:cs typeface="Times New Roman" panose="02020603050405020304" pitchFamily="18" charset="0"/>
              </a:rPr>
              <a:t>Description:</a:t>
            </a:r>
            <a:endParaRPr lang="en-US" sz="1050" b="1" u="sng" kern="100" dirty="0">
              <a:latin typeface="맑은 고딕" panose="020B0503020000020004" pitchFamily="50" charset="-127"/>
              <a:ea typeface="맑은 고딕" panose="020B0503020000020004" pitchFamily="50" charset="-127"/>
              <a:cs typeface="Times New Roman" panose="02020603050405020304" pitchFamily="18" charset="0"/>
            </a:endParaRPr>
          </a:p>
          <a:p>
            <a:pPr>
              <a:lnSpc>
                <a:spcPct val="107000"/>
              </a:lnSpc>
            </a:pPr>
            <a:r>
              <a:rPr lang="en-US" sz="1050" kern="100" dirty="0">
                <a:latin typeface="맑은 고딕" panose="020B0503020000020004" pitchFamily="50" charset="-127"/>
                <a:ea typeface="맑은 고딕" panose="020B0503020000020004" pitchFamily="50" charset="-127"/>
                <a:cs typeface="Times New Roman" panose="02020603050405020304" pitchFamily="18" charset="0"/>
              </a:rPr>
              <a:t>In HW3, you will implement a program to detect the hairpin structure sequence using longest common subsequence (LCS). The human genome is 3.3M characters long, which embeds specific structure sequences, called “hairpin structure sequences”. A hairpin structure sequence is defined as a partially palindromic sequence where the left and right sides of the sequence show palindromic relationship (i.e. the left and the right are in reverse order), but the middle part, called loop, may not be palindromic. The following pages describe an example of "hairpin structure sequence" and how to find hairpin structure sequences.</a:t>
            </a:r>
          </a:p>
          <a:p>
            <a:pPr algn="just" latinLnBrk="0">
              <a:lnSpc>
                <a:spcPct val="107000"/>
              </a:lnSpc>
            </a:pPr>
            <a:endParaRPr lang="en-US" sz="105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17989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직사각형 145"/>
          <p:cNvSpPr/>
          <p:nvPr/>
        </p:nvSpPr>
        <p:spPr>
          <a:xfrm>
            <a:off x="295275" y="687626"/>
            <a:ext cx="6321425" cy="213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그림 44"/>
          <p:cNvPicPr>
            <a:picLocks noChangeAspect="1"/>
          </p:cNvPicPr>
          <p:nvPr/>
        </p:nvPicPr>
        <p:blipFill>
          <a:blip r:embed="rId2"/>
          <a:stretch>
            <a:fillRect/>
          </a:stretch>
        </p:blipFill>
        <p:spPr>
          <a:xfrm>
            <a:off x="4679291" y="1576878"/>
            <a:ext cx="800928" cy="153603"/>
          </a:xfrm>
          <a:prstGeom prst="rect">
            <a:avLst/>
          </a:prstGeom>
        </p:spPr>
      </p:pic>
      <p:sp>
        <p:nvSpPr>
          <p:cNvPr id="15" name="TextBox 14"/>
          <p:cNvSpPr txBox="1"/>
          <p:nvPr/>
        </p:nvSpPr>
        <p:spPr>
          <a:xfrm>
            <a:off x="595294" y="6240347"/>
            <a:ext cx="5700600" cy="200055"/>
          </a:xfrm>
          <a:prstGeom prst="rect">
            <a:avLst/>
          </a:prstGeom>
          <a:solidFill>
            <a:srgbClr val="FFFF99"/>
          </a:solidFill>
        </p:spPr>
        <p:txBody>
          <a:bodyPr wrap="none" rtlCol="0">
            <a:spAutoFit/>
          </a:bodyPr>
          <a:lstStyle/>
          <a:p>
            <a:r>
              <a:rPr lang="en-US" sz="700" dirty="0" smtClean="0">
                <a:latin typeface="Consolas" panose="020B0609020204030204" pitchFamily="49" charset="0"/>
              </a:rPr>
              <a:t>GCACGATAGATATACGATAATTAATAGCGAGAGGACAACGTGGAGCAGGGGACCGTACGTTTGACGAGCGTGCAACAGGAGAGCGATATTAGGGTAGAGACAGTGTGAGCT</a:t>
            </a:r>
            <a:endParaRPr lang="en-US" sz="700" dirty="0">
              <a:latin typeface="Consolas" panose="020B0609020204030204" pitchFamily="49" charset="0"/>
            </a:endParaRPr>
          </a:p>
        </p:txBody>
      </p:sp>
      <p:sp>
        <p:nvSpPr>
          <p:cNvPr id="41" name="TextBox 40"/>
          <p:cNvSpPr txBox="1"/>
          <p:nvPr/>
        </p:nvSpPr>
        <p:spPr>
          <a:xfrm>
            <a:off x="979520" y="8091777"/>
            <a:ext cx="4905510"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--GCA--CGATAGA-TA-TACGAT---AATTAATAGCGAGAGGACAACGTG-GAGCAG---G--GGACC--GTACGTTTGACGAGCGTGCAACAG</a:t>
            </a:r>
          </a:p>
          <a:p>
            <a:r>
              <a:rPr lang="en-US" sz="700" dirty="0">
                <a:latin typeface="Consolas" panose="020B0609020204030204" pitchFamily="49" charset="0"/>
              </a:rPr>
              <a:t>  | |   | | ||  |  | |||    ||| ||||||||||||||||||| ||||||   |   | ||  |   |   |||||| |||||||||</a:t>
            </a:r>
          </a:p>
          <a:p>
            <a:r>
              <a:rPr lang="en-US" sz="700" dirty="0">
                <a:latin typeface="Consolas" panose="020B0609020204030204" pitchFamily="49" charset="0"/>
              </a:rPr>
              <a:t>TCG-AGT-G-T-GAC-AG-A-GATGGG-ATT-ATAGCGAGAGGACAACGTGCGAGCAGTTTGCATG-CCAGG---G---GACGAG-GTGCAACAG</a:t>
            </a:r>
          </a:p>
        </p:txBody>
      </p:sp>
      <p:sp>
        <p:nvSpPr>
          <p:cNvPr id="4" name="TextBox 3"/>
          <p:cNvSpPr txBox="1"/>
          <p:nvPr/>
        </p:nvSpPr>
        <p:spPr>
          <a:xfrm>
            <a:off x="550853" y="918298"/>
            <a:ext cx="5949064" cy="200055"/>
          </a:xfrm>
          <a:prstGeom prst="rect">
            <a:avLst/>
          </a:prstGeom>
          <a:solidFill>
            <a:srgbClr val="FFFF99"/>
          </a:solidFill>
        </p:spPr>
        <p:txBody>
          <a:bodyPr wrap="none" rtlCol="0">
            <a:spAutoFit/>
          </a:bodyPr>
          <a:lstStyle/>
          <a:p>
            <a:r>
              <a:rPr lang="en-US" sz="700" dirty="0" smtClean="0">
                <a:latin typeface="Consolas" panose="020B0609020204030204" pitchFamily="49" charset="0"/>
              </a:rPr>
              <a:t>…GCACGATAGATATACGATA</a:t>
            </a:r>
            <a:r>
              <a:rPr lang="en-US" sz="700" dirty="0" smtClean="0">
                <a:solidFill>
                  <a:srgbClr val="FF0000"/>
                </a:solidFill>
                <a:latin typeface="Consolas" panose="020B0609020204030204" pitchFamily="49" charset="0"/>
              </a:rPr>
              <a:t>ATTAATAGCGAGAGGACAACGTGGAGCAG</a:t>
            </a:r>
            <a:r>
              <a:rPr lang="en-US" altLang="ko-KR" sz="700" dirty="0" smtClean="0">
                <a:latin typeface="Consolas" panose="020B0609020204030204" pitchFamily="49" charset="0"/>
              </a:rPr>
              <a:t>GGGACCGTACGTTT</a:t>
            </a:r>
            <a:r>
              <a:rPr lang="en-US" sz="700" dirty="0">
                <a:solidFill>
                  <a:srgbClr val="0070C0"/>
                </a:solidFill>
                <a:latin typeface="Consolas" panose="020B0609020204030204" pitchFamily="49" charset="0"/>
              </a:rPr>
              <a:t>GACGAGCGTGCAACAGGAGAGCGATATTA</a:t>
            </a:r>
            <a:r>
              <a:rPr lang="en-US" sz="700" dirty="0" smtClean="0">
                <a:latin typeface="Consolas" panose="020B0609020204030204" pitchFamily="49" charset="0"/>
              </a:rPr>
              <a:t>GGGTAGAGACAGTGTGAGCT…</a:t>
            </a:r>
          </a:p>
        </p:txBody>
      </p:sp>
      <p:sp>
        <p:nvSpPr>
          <p:cNvPr id="5" name="TextBox 4"/>
          <p:cNvSpPr txBox="1"/>
          <p:nvPr/>
        </p:nvSpPr>
        <p:spPr>
          <a:xfrm>
            <a:off x="530372" y="4784526"/>
            <a:ext cx="5923416" cy="200055"/>
          </a:xfrm>
          <a:prstGeom prst="rect">
            <a:avLst/>
          </a:prstGeom>
          <a:solidFill>
            <a:srgbClr val="FFFF99"/>
          </a:solidFill>
        </p:spPr>
        <p:txBody>
          <a:bodyPr wrap="none" rtlCol="0">
            <a:spAutoFit/>
          </a:bodyPr>
          <a:lstStyle/>
          <a:p>
            <a:r>
              <a:rPr lang="en-US" sz="700" dirty="0" smtClean="0"/>
              <a:t>…</a:t>
            </a:r>
            <a:r>
              <a:rPr lang="en-US" sz="700" dirty="0" smtClean="0">
                <a:latin typeface="Consolas" panose="020B0609020204030204" pitchFamily="49" charset="0"/>
              </a:rPr>
              <a:t>GCACGATAGATATACGATAATTAATAGCGAGAGGACAACGTGGAGCAGGGGACCGTACGTTTGACGAGCGTGCAACAGGAGAGCGATATTAGGGTAGAGACAGTGTGAGCT</a:t>
            </a:r>
            <a:r>
              <a:rPr lang="en-US" sz="700" dirty="0" smtClean="0"/>
              <a:t>…</a:t>
            </a:r>
          </a:p>
        </p:txBody>
      </p:sp>
      <p:sp>
        <p:nvSpPr>
          <p:cNvPr id="6" name="직사각형 5"/>
          <p:cNvSpPr/>
          <p:nvPr/>
        </p:nvSpPr>
        <p:spPr>
          <a:xfrm>
            <a:off x="1814514" y="4822623"/>
            <a:ext cx="500060"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4520932" y="4822623"/>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직사각형 7"/>
          <p:cNvSpPr/>
          <p:nvPr/>
        </p:nvSpPr>
        <p:spPr>
          <a:xfrm>
            <a:off x="1623939" y="918298"/>
            <a:ext cx="3551311" cy="2000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89413" y="1056425"/>
            <a:ext cx="3533147" cy="338554"/>
          </a:xfrm>
          <a:prstGeom prst="rect">
            <a:avLst/>
          </a:prstGeom>
          <a:noFill/>
          <a:ln w="12700">
            <a:noFill/>
          </a:ln>
        </p:spPr>
        <p:txBody>
          <a:bodyPr wrap="none" rtlCol="0">
            <a:spAutoFit/>
          </a:bodyPr>
          <a:lstStyle/>
          <a:p>
            <a:r>
              <a:rPr lang="en-US" sz="1600" dirty="0" smtClean="0">
                <a:solidFill>
                  <a:srgbClr val="FF0000"/>
                </a:solidFill>
              </a:rPr>
              <a:t>A embedded hairpin structure sequence</a:t>
            </a:r>
            <a:endParaRPr lang="en-US" sz="1600" dirty="0">
              <a:solidFill>
                <a:srgbClr val="FF0000"/>
              </a:solidFill>
            </a:endParaRPr>
          </a:p>
        </p:txBody>
      </p:sp>
      <p:sp>
        <p:nvSpPr>
          <p:cNvPr id="12" name="직사각형 11"/>
          <p:cNvSpPr/>
          <p:nvPr/>
        </p:nvSpPr>
        <p:spPr>
          <a:xfrm>
            <a:off x="1814512" y="6276082"/>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직사각형 12"/>
          <p:cNvSpPr/>
          <p:nvPr/>
        </p:nvSpPr>
        <p:spPr>
          <a:xfrm>
            <a:off x="4520933" y="6276082"/>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2750" y="5437862"/>
            <a:ext cx="2668423" cy="369332"/>
          </a:xfrm>
          <a:prstGeom prst="rect">
            <a:avLst/>
          </a:prstGeom>
          <a:noFill/>
        </p:spPr>
        <p:txBody>
          <a:bodyPr wrap="none" rtlCol="0">
            <a:spAutoFit/>
          </a:bodyPr>
          <a:lstStyle/>
          <a:p>
            <a:r>
              <a:rPr lang="en-US" dirty="0" smtClean="0"/>
              <a:t>Step 1. </a:t>
            </a:r>
            <a:r>
              <a:rPr lang="en-US" sz="1200" dirty="0" smtClean="0"/>
              <a:t>Cut out the candidate region</a:t>
            </a:r>
            <a:endParaRPr lang="en-US" sz="1200" dirty="0"/>
          </a:p>
        </p:txBody>
      </p:sp>
      <p:cxnSp>
        <p:nvCxnSpPr>
          <p:cNvPr id="17" name="직선 연결선 16"/>
          <p:cNvCxnSpPr/>
          <p:nvPr/>
        </p:nvCxnSpPr>
        <p:spPr>
          <a:xfrm>
            <a:off x="679450" y="5967801"/>
            <a:ext cx="0" cy="27305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직선 연결선 17"/>
          <p:cNvCxnSpPr/>
          <p:nvPr/>
        </p:nvCxnSpPr>
        <p:spPr>
          <a:xfrm>
            <a:off x="6145213" y="5967801"/>
            <a:ext cx="0" cy="27305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직선 연결선 19"/>
          <p:cNvCxnSpPr/>
          <p:nvPr/>
        </p:nvCxnSpPr>
        <p:spPr>
          <a:xfrm>
            <a:off x="679450" y="6104326"/>
            <a:ext cx="5465763" cy="0"/>
          </a:xfrm>
          <a:prstGeom prst="line">
            <a:avLst/>
          </a:prstGeom>
          <a:ln w="19050"/>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834467" y="5826990"/>
            <a:ext cx="5461427" cy="261610"/>
          </a:xfrm>
          <a:prstGeom prst="rect">
            <a:avLst/>
          </a:prstGeom>
          <a:noFill/>
        </p:spPr>
        <p:txBody>
          <a:bodyPr wrap="square" rtlCol="0">
            <a:spAutoFit/>
          </a:bodyPr>
          <a:lstStyle/>
          <a:p>
            <a:r>
              <a:rPr lang="en-US" sz="1050" dirty="0" smtClean="0"/>
              <a:t>Candidate region length = maximum expected hairpin length = 2|S</a:t>
            </a:r>
            <a:r>
              <a:rPr lang="en-US" sz="1050" baseline="-25000" dirty="0" smtClean="0"/>
              <a:t>L</a:t>
            </a:r>
            <a:r>
              <a:rPr lang="en-US" sz="1050" dirty="0" smtClean="0"/>
              <a:t>|+2k+|S</a:t>
            </a:r>
            <a:r>
              <a:rPr lang="en-US" sz="1050" baseline="-25000" dirty="0" smtClean="0"/>
              <a:t>M</a:t>
            </a:r>
            <a:r>
              <a:rPr lang="en-US" sz="1050" dirty="0" smtClean="0"/>
              <a:t>|      </a:t>
            </a:r>
            <a:r>
              <a:rPr lang="en-US" sz="900" dirty="0" smtClean="0"/>
              <a:t>(</a:t>
            </a:r>
            <a:r>
              <a:rPr lang="en-US" altLang="ko-KR" sz="1050" dirty="0" smtClean="0"/>
              <a:t>∵</a:t>
            </a:r>
            <a:r>
              <a:rPr lang="en-US" sz="900" dirty="0" smtClean="0"/>
              <a:t>|S</a:t>
            </a:r>
            <a:r>
              <a:rPr lang="en-US" sz="900" baseline="-25000" dirty="0" smtClean="0"/>
              <a:t>L</a:t>
            </a:r>
            <a:r>
              <a:rPr lang="en-US" sz="900" dirty="0" smtClean="0"/>
              <a:t>|=|S</a:t>
            </a:r>
            <a:r>
              <a:rPr lang="en-US" sz="900" baseline="-25000" dirty="0" smtClean="0"/>
              <a:t>R</a:t>
            </a:r>
            <a:r>
              <a:rPr lang="en-US" sz="900" dirty="0" smtClean="0"/>
              <a:t>|)</a:t>
            </a:r>
            <a:endParaRPr lang="en-US" sz="1050" dirty="0"/>
          </a:p>
        </p:txBody>
      </p:sp>
      <p:sp>
        <p:nvSpPr>
          <p:cNvPr id="31" name="오른쪽 중괄호 30"/>
          <p:cNvSpPr/>
          <p:nvPr/>
        </p:nvSpPr>
        <p:spPr>
          <a:xfrm rot="5400000">
            <a:off x="1165823" y="5989762"/>
            <a:ext cx="157551" cy="1130301"/>
          </a:xfrm>
          <a:prstGeom prst="rightBrace">
            <a:avLst>
              <a:gd name="adj1" fmla="val 25000"/>
              <a:gd name="adj2" fmla="val 50000"/>
            </a:avLst>
          </a:prstGeom>
          <a:ln w="9525">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32" name="오른쪽 중괄호 31"/>
          <p:cNvSpPr/>
          <p:nvPr/>
        </p:nvSpPr>
        <p:spPr>
          <a:xfrm rot="5400000">
            <a:off x="3338976" y="5451734"/>
            <a:ext cx="157551" cy="2206358"/>
          </a:xfrm>
          <a:prstGeom prst="rightBrace">
            <a:avLst>
              <a:gd name="adj1" fmla="val 25000"/>
              <a:gd name="adj2" fmla="val 50000"/>
            </a:avLst>
          </a:prstGeom>
          <a:ln w="9525">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33" name="오른쪽 중괄호 32"/>
          <p:cNvSpPr/>
          <p:nvPr/>
        </p:nvSpPr>
        <p:spPr>
          <a:xfrm rot="5400000">
            <a:off x="5504329" y="5992805"/>
            <a:ext cx="157551" cy="1124215"/>
          </a:xfrm>
          <a:prstGeom prst="rightBrace">
            <a:avLst>
              <a:gd name="adj1" fmla="val 25000"/>
              <a:gd name="adj2" fmla="val 50000"/>
            </a:avLst>
          </a:prstGeom>
          <a:ln w="9525">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5" name="TextBox 34"/>
          <p:cNvSpPr txBox="1"/>
          <p:nvPr/>
        </p:nvSpPr>
        <p:spPr>
          <a:xfrm>
            <a:off x="1089782" y="6606060"/>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36" name="TextBox 35"/>
          <p:cNvSpPr txBox="1"/>
          <p:nvPr/>
        </p:nvSpPr>
        <p:spPr>
          <a:xfrm>
            <a:off x="3257515" y="6606060"/>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37" name="TextBox 36"/>
          <p:cNvSpPr txBox="1"/>
          <p:nvPr/>
        </p:nvSpPr>
        <p:spPr>
          <a:xfrm>
            <a:off x="5428288" y="6606060"/>
            <a:ext cx="332142" cy="307777"/>
          </a:xfrm>
          <a:prstGeom prst="rect">
            <a:avLst/>
          </a:prstGeom>
          <a:noFill/>
        </p:spPr>
        <p:txBody>
          <a:bodyPr wrap="none" rtlCol="0">
            <a:spAutoFit/>
          </a:bodyPr>
          <a:lstStyle/>
          <a:p>
            <a:r>
              <a:rPr lang="en-US" sz="1400" dirty="0" smtClean="0"/>
              <a:t>S</a:t>
            </a:r>
            <a:r>
              <a:rPr lang="en-US" sz="1400" baseline="-25000" dirty="0" smtClean="0"/>
              <a:t>R</a:t>
            </a:r>
            <a:endParaRPr lang="en-US" sz="1400" baseline="-25000" dirty="0"/>
          </a:p>
        </p:txBody>
      </p:sp>
      <p:sp>
        <p:nvSpPr>
          <p:cNvPr id="38" name="직사각형 37"/>
          <p:cNvSpPr/>
          <p:nvPr/>
        </p:nvSpPr>
        <p:spPr>
          <a:xfrm>
            <a:off x="2643380" y="8125781"/>
            <a:ext cx="500059"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직사각형 38"/>
          <p:cNvSpPr/>
          <p:nvPr/>
        </p:nvSpPr>
        <p:spPr>
          <a:xfrm>
            <a:off x="2643380" y="8343074"/>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12750" y="6916617"/>
            <a:ext cx="6392263" cy="738664"/>
          </a:xfrm>
          <a:prstGeom prst="rect">
            <a:avLst/>
          </a:prstGeom>
          <a:noFill/>
        </p:spPr>
        <p:txBody>
          <a:bodyPr wrap="none" rtlCol="0">
            <a:spAutoFit/>
          </a:bodyPr>
          <a:lstStyle/>
          <a:p>
            <a:r>
              <a:rPr lang="en-US" dirty="0" smtClean="0"/>
              <a:t>Step 2. </a:t>
            </a:r>
            <a:r>
              <a:rPr lang="en-US" sz="1200" dirty="0" smtClean="0"/>
              <a:t>Find LCS for (S</a:t>
            </a:r>
            <a:r>
              <a:rPr lang="en-US" sz="1200" baseline="-25000" dirty="0" smtClean="0"/>
              <a:t>L</a:t>
            </a:r>
            <a:r>
              <a:rPr lang="en-US" sz="1200" dirty="0" smtClean="0"/>
              <a:t>, S</a:t>
            </a:r>
            <a:r>
              <a:rPr lang="en-US" sz="1200" baseline="-25000" dirty="0" smtClean="0"/>
              <a:t>R</a:t>
            </a:r>
            <a:r>
              <a:rPr lang="en-US" altLang="ko-KR" sz="1200" dirty="0" smtClean="0"/>
              <a:t>’</a:t>
            </a:r>
            <a:r>
              <a:rPr lang="en-US" sz="1200" dirty="0" smtClean="0"/>
              <a:t>) and (S</a:t>
            </a:r>
            <a:r>
              <a:rPr lang="en-US" sz="1200" baseline="-25000" dirty="0" smtClean="0"/>
              <a:t>M</a:t>
            </a:r>
            <a:r>
              <a:rPr lang="en-US" sz="1200" dirty="0" smtClean="0"/>
              <a:t>, S</a:t>
            </a:r>
            <a:r>
              <a:rPr lang="en-US" sz="1200" baseline="-25000" dirty="0" smtClean="0"/>
              <a:t>M</a:t>
            </a:r>
            <a:r>
              <a:rPr lang="en-US" altLang="ko-KR" sz="1200" dirty="0" smtClean="0"/>
              <a:t>’</a:t>
            </a:r>
            <a:r>
              <a:rPr lang="en-US" sz="1200" dirty="0" smtClean="0"/>
              <a:t>).        </a:t>
            </a:r>
            <a:r>
              <a:rPr lang="en-US" altLang="ko-KR" sz="1050" dirty="0" smtClean="0"/>
              <a:t>(S’ is reverse of S)</a:t>
            </a:r>
            <a:r>
              <a:rPr lang="en-US" sz="1400" dirty="0" smtClean="0"/>
              <a:t/>
            </a:r>
            <a:br>
              <a:rPr lang="en-US" sz="1400" dirty="0" smtClean="0"/>
            </a:br>
            <a:r>
              <a:rPr lang="en-US" sz="1200" dirty="0" smtClean="0"/>
              <a:t>               Then, they can be represented in an alignment form using “</a:t>
            </a:r>
            <a:r>
              <a:rPr lang="en-US" sz="1200" dirty="0" err="1" smtClean="0"/>
              <a:t>indel</a:t>
            </a:r>
            <a:r>
              <a:rPr lang="en-US" sz="1200" dirty="0" smtClean="0"/>
              <a:t>” to make matches located</a:t>
            </a:r>
            <a:br>
              <a:rPr lang="en-US" sz="1200" dirty="0" smtClean="0"/>
            </a:br>
            <a:r>
              <a:rPr lang="en-US" sz="1200" dirty="0" smtClean="0"/>
              <a:t>               at the same position like below. </a:t>
            </a:r>
            <a:endParaRPr lang="en-US" sz="1100" dirty="0"/>
          </a:p>
        </p:txBody>
      </p:sp>
      <p:sp>
        <p:nvSpPr>
          <p:cNvPr id="46" name="오른쪽 중괄호 45"/>
          <p:cNvSpPr/>
          <p:nvPr/>
        </p:nvSpPr>
        <p:spPr>
          <a:xfrm rot="5400000">
            <a:off x="1780660" y="7810616"/>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47" name="오른쪽 중괄호 46"/>
          <p:cNvSpPr/>
          <p:nvPr/>
        </p:nvSpPr>
        <p:spPr>
          <a:xfrm rot="5400000">
            <a:off x="4340919" y="7303957"/>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49" name="TextBox 48"/>
          <p:cNvSpPr txBox="1"/>
          <p:nvPr/>
        </p:nvSpPr>
        <p:spPr>
          <a:xfrm>
            <a:off x="1717102" y="7612143"/>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50" name="TextBox 49"/>
          <p:cNvSpPr txBox="1"/>
          <p:nvPr/>
        </p:nvSpPr>
        <p:spPr>
          <a:xfrm>
            <a:off x="4265395" y="8632172"/>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51" name="TextBox 50"/>
          <p:cNvSpPr txBox="1"/>
          <p:nvPr/>
        </p:nvSpPr>
        <p:spPr>
          <a:xfrm>
            <a:off x="1712188" y="8648108"/>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52" name="TextBox 51"/>
          <p:cNvSpPr txBox="1"/>
          <p:nvPr/>
        </p:nvSpPr>
        <p:spPr>
          <a:xfrm>
            <a:off x="261662" y="364122"/>
            <a:ext cx="6475106" cy="307777"/>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400" b="1" dirty="0" smtClean="0"/>
              <a:t>Toy example: </a:t>
            </a:r>
            <a:r>
              <a:rPr lang="en-US" sz="1100" dirty="0" smtClean="0"/>
              <a:t>A hairpin structure sequence </a:t>
            </a:r>
            <a:r>
              <a:rPr lang="en-US" sz="1100" dirty="0"/>
              <a:t>embedded </a:t>
            </a:r>
            <a:r>
              <a:rPr lang="en-US" sz="1100" dirty="0" smtClean="0"/>
              <a:t>in a sub-sequence of long DNA sequence like below.</a:t>
            </a:r>
            <a:endParaRPr lang="en-US" sz="1100" dirty="0"/>
          </a:p>
        </p:txBody>
      </p:sp>
      <p:sp>
        <p:nvSpPr>
          <p:cNvPr id="53" name="TextBox 52"/>
          <p:cNvSpPr txBox="1"/>
          <p:nvPr/>
        </p:nvSpPr>
        <p:spPr>
          <a:xfrm>
            <a:off x="1738785" y="4898590"/>
            <a:ext cx="627095" cy="307777"/>
          </a:xfrm>
          <a:prstGeom prst="rect">
            <a:avLst/>
          </a:prstGeom>
          <a:noFill/>
        </p:spPr>
        <p:txBody>
          <a:bodyPr wrap="none" rtlCol="0">
            <a:spAutoFit/>
          </a:bodyPr>
          <a:lstStyle/>
          <a:p>
            <a:r>
              <a:rPr lang="en-US" sz="1400" dirty="0" smtClean="0">
                <a:solidFill>
                  <a:srgbClr val="FF0000"/>
                </a:solidFill>
              </a:rPr>
              <a:t>K-</a:t>
            </a:r>
            <a:r>
              <a:rPr lang="en-US" sz="1400" dirty="0" err="1" smtClean="0">
                <a:solidFill>
                  <a:srgbClr val="FF0000"/>
                </a:solidFill>
              </a:rPr>
              <a:t>mer</a:t>
            </a:r>
            <a:endParaRPr lang="en-US" sz="1400" dirty="0">
              <a:solidFill>
                <a:srgbClr val="FF0000"/>
              </a:solidFill>
            </a:endParaRPr>
          </a:p>
        </p:txBody>
      </p:sp>
      <p:sp>
        <p:nvSpPr>
          <p:cNvPr id="54" name="TextBox 53"/>
          <p:cNvSpPr txBox="1"/>
          <p:nvPr/>
        </p:nvSpPr>
        <p:spPr>
          <a:xfrm>
            <a:off x="4457417" y="4898590"/>
            <a:ext cx="679930" cy="307777"/>
          </a:xfrm>
          <a:prstGeom prst="rect">
            <a:avLst/>
          </a:prstGeom>
          <a:noFill/>
        </p:spPr>
        <p:txBody>
          <a:bodyPr wrap="none" rtlCol="0">
            <a:spAutoFit/>
          </a:bodyPr>
          <a:lstStyle/>
          <a:p>
            <a:r>
              <a:rPr lang="en-US" sz="1400" dirty="0" smtClean="0">
                <a:solidFill>
                  <a:srgbClr val="FF0000"/>
                </a:solidFill>
              </a:rPr>
              <a:t>K-</a:t>
            </a:r>
            <a:r>
              <a:rPr lang="en-US" sz="1400" dirty="0" err="1" smtClean="0">
                <a:solidFill>
                  <a:srgbClr val="FF0000"/>
                </a:solidFill>
              </a:rPr>
              <a:t>mer</a:t>
            </a:r>
            <a:r>
              <a:rPr lang="en-US" sz="1400" dirty="0" smtClean="0">
                <a:solidFill>
                  <a:srgbClr val="FF0000"/>
                </a:solidFill>
              </a:rPr>
              <a:t>’</a:t>
            </a:r>
            <a:endParaRPr lang="en-US" sz="1400" dirty="0">
              <a:solidFill>
                <a:srgbClr val="FF0000"/>
              </a:solidFill>
            </a:endParaRPr>
          </a:p>
        </p:txBody>
      </p:sp>
      <p:sp>
        <p:nvSpPr>
          <p:cNvPr id="55" name="TextBox 54"/>
          <p:cNvSpPr txBox="1"/>
          <p:nvPr/>
        </p:nvSpPr>
        <p:spPr>
          <a:xfrm>
            <a:off x="4011896" y="5114504"/>
            <a:ext cx="1766830" cy="261610"/>
          </a:xfrm>
          <a:prstGeom prst="rect">
            <a:avLst/>
          </a:prstGeom>
          <a:noFill/>
        </p:spPr>
        <p:txBody>
          <a:bodyPr wrap="none" rtlCol="0">
            <a:spAutoFit/>
          </a:bodyPr>
          <a:lstStyle/>
          <a:p>
            <a:r>
              <a:rPr lang="en-US" altLang="ko-KR" sz="1100" dirty="0" smtClean="0"/>
              <a:t>(K-</a:t>
            </a:r>
            <a:r>
              <a:rPr lang="en-US" altLang="ko-KR" sz="1100" dirty="0" err="1" smtClean="0"/>
              <a:t>mer</a:t>
            </a:r>
            <a:r>
              <a:rPr lang="en-US" altLang="ko-KR" sz="1100" dirty="0" smtClean="0"/>
              <a:t>’ </a:t>
            </a:r>
            <a:r>
              <a:rPr lang="en-US" altLang="ko-KR" sz="1100" dirty="0"/>
              <a:t>is reverse of </a:t>
            </a:r>
            <a:r>
              <a:rPr lang="en-US" altLang="ko-KR" sz="1100" dirty="0" smtClean="0"/>
              <a:t>K-</a:t>
            </a:r>
            <a:r>
              <a:rPr lang="en-US" altLang="ko-KR" sz="1100" dirty="0" err="1" smtClean="0"/>
              <a:t>mer</a:t>
            </a:r>
            <a:r>
              <a:rPr lang="en-US" altLang="ko-KR" sz="1100" dirty="0" smtClean="0"/>
              <a:t>)</a:t>
            </a:r>
            <a:endParaRPr lang="en-US" altLang="ko-KR" sz="1100" dirty="0"/>
          </a:p>
        </p:txBody>
      </p:sp>
      <p:sp>
        <p:nvSpPr>
          <p:cNvPr id="57" name="오른쪽 중괄호 56"/>
          <p:cNvSpPr/>
          <p:nvPr/>
        </p:nvSpPr>
        <p:spPr>
          <a:xfrm rot="16200000" flipV="1">
            <a:off x="1780660" y="7207465"/>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58" name="오른쪽 중괄호 57"/>
          <p:cNvSpPr/>
          <p:nvPr/>
        </p:nvSpPr>
        <p:spPr>
          <a:xfrm rot="16200000" flipV="1">
            <a:off x="4340919" y="6700808"/>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59" name="TextBox 58"/>
          <p:cNvSpPr txBox="1"/>
          <p:nvPr/>
        </p:nvSpPr>
        <p:spPr>
          <a:xfrm>
            <a:off x="4265395" y="7601719"/>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60" name="직사각형 59"/>
          <p:cNvSpPr/>
          <p:nvPr/>
        </p:nvSpPr>
        <p:spPr>
          <a:xfrm>
            <a:off x="1216337" y="8125781"/>
            <a:ext cx="45719" cy="345880"/>
          </a:xfrm>
          <a:prstGeom prst="rect">
            <a:avLst/>
          </a:prstGeom>
          <a:solidFill>
            <a:srgbClr val="00B0F0">
              <a:alpha val="2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36541" y="8557302"/>
            <a:ext cx="466794" cy="261610"/>
          </a:xfrm>
          <a:prstGeom prst="rect">
            <a:avLst/>
          </a:prstGeom>
          <a:noFill/>
        </p:spPr>
        <p:txBody>
          <a:bodyPr wrap="none" rtlCol="0">
            <a:spAutoFit/>
          </a:bodyPr>
          <a:lstStyle/>
          <a:p>
            <a:r>
              <a:rPr lang="en-US" sz="1100" dirty="0" err="1" smtClean="0"/>
              <a:t>indel</a:t>
            </a:r>
            <a:endParaRPr lang="en-US" sz="1100" dirty="0"/>
          </a:p>
        </p:txBody>
      </p:sp>
      <p:sp>
        <p:nvSpPr>
          <p:cNvPr id="63" name="TextBox 62"/>
          <p:cNvSpPr txBox="1"/>
          <p:nvPr/>
        </p:nvSpPr>
        <p:spPr>
          <a:xfrm>
            <a:off x="731465" y="8753113"/>
            <a:ext cx="543739" cy="261610"/>
          </a:xfrm>
          <a:prstGeom prst="rect">
            <a:avLst/>
          </a:prstGeom>
          <a:noFill/>
        </p:spPr>
        <p:txBody>
          <a:bodyPr wrap="none" rtlCol="0">
            <a:spAutoFit/>
          </a:bodyPr>
          <a:lstStyle/>
          <a:p>
            <a:r>
              <a:rPr lang="en-US" sz="1100" dirty="0" smtClean="0"/>
              <a:t>match</a:t>
            </a:r>
            <a:endParaRPr lang="en-US" sz="1100" dirty="0"/>
          </a:p>
        </p:txBody>
      </p:sp>
      <p:sp>
        <p:nvSpPr>
          <p:cNvPr id="65" name="직사각형 64"/>
          <p:cNvSpPr/>
          <p:nvPr/>
        </p:nvSpPr>
        <p:spPr>
          <a:xfrm>
            <a:off x="1708867" y="8125781"/>
            <a:ext cx="45719" cy="345880"/>
          </a:xfrm>
          <a:prstGeom prst="rect">
            <a:avLst/>
          </a:prstGeom>
          <a:solidFill>
            <a:srgbClr val="00B0F0">
              <a:alpha val="2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직선 연결선 66"/>
          <p:cNvCxnSpPr>
            <a:stCxn id="60" idx="2"/>
          </p:cNvCxnSpPr>
          <p:nvPr/>
        </p:nvCxnSpPr>
        <p:spPr>
          <a:xfrm flipH="1">
            <a:off x="799606" y="8471661"/>
            <a:ext cx="439591" cy="187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flipH="1">
            <a:off x="1144123" y="8478106"/>
            <a:ext cx="582325" cy="356983"/>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82016" y="4137409"/>
            <a:ext cx="6117901" cy="553998"/>
          </a:xfrm>
          <a:prstGeom prst="rect">
            <a:avLst/>
          </a:prstGeom>
          <a:noFill/>
        </p:spPr>
        <p:txBody>
          <a:bodyPr wrap="square" rtlCol="0">
            <a:spAutoFit/>
          </a:bodyPr>
          <a:lstStyle/>
          <a:p>
            <a:r>
              <a:rPr lang="en-US" b="1" u="sng" dirty="0" smtClean="0"/>
              <a:t>Case 1.</a:t>
            </a:r>
            <a:r>
              <a:rPr lang="en-US" dirty="0" smtClean="0"/>
              <a:t> </a:t>
            </a:r>
            <a:r>
              <a:rPr lang="en-US" sz="1200" dirty="0" smtClean="0"/>
              <a:t>When you find both a k-</a:t>
            </a:r>
            <a:r>
              <a:rPr lang="en-US" sz="1200" dirty="0" err="1" smtClean="0"/>
              <a:t>mer</a:t>
            </a:r>
            <a:r>
              <a:rPr lang="en-US" sz="1200" dirty="0" smtClean="0"/>
              <a:t> and </a:t>
            </a:r>
            <a:r>
              <a:rPr lang="en-US" sz="1200" dirty="0" smtClean="0"/>
              <a:t>the </a:t>
            </a:r>
            <a:r>
              <a:rPr lang="en-US" sz="1200" dirty="0" smtClean="0"/>
              <a:t>reversed k-</a:t>
            </a:r>
            <a:r>
              <a:rPr lang="en-US" sz="1200" dirty="0" err="1" smtClean="0"/>
              <a:t>mer</a:t>
            </a:r>
            <a:r>
              <a:rPr lang="en-US" sz="1200" dirty="0" smtClean="0"/>
              <a:t> within a distance X</a:t>
            </a:r>
            <a:br>
              <a:rPr lang="en-US" sz="1200" dirty="0" smtClean="0"/>
            </a:br>
            <a:r>
              <a:rPr lang="en-US" sz="1200" dirty="0" smtClean="0"/>
              <a:t>               (maximum expected loop length ≤ X </a:t>
            </a:r>
            <a:r>
              <a:rPr lang="en-US" sz="1200" dirty="0"/>
              <a:t>≤ </a:t>
            </a:r>
            <a:r>
              <a:rPr lang="en-US" sz="1200" dirty="0" smtClean="0"/>
              <a:t>maximum expected hairpin length)</a:t>
            </a:r>
            <a:endParaRPr lang="en-US" sz="1600" dirty="0"/>
          </a:p>
        </p:txBody>
      </p:sp>
      <p:sp>
        <p:nvSpPr>
          <p:cNvPr id="75" name="직사각형 74"/>
          <p:cNvSpPr/>
          <p:nvPr/>
        </p:nvSpPr>
        <p:spPr>
          <a:xfrm>
            <a:off x="382016" y="4657504"/>
            <a:ext cx="6050780" cy="77378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직사각형 75"/>
          <p:cNvSpPr/>
          <p:nvPr/>
        </p:nvSpPr>
        <p:spPr>
          <a:xfrm>
            <a:off x="382016" y="5769059"/>
            <a:ext cx="6050780" cy="112718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직사각형 76"/>
          <p:cNvSpPr/>
          <p:nvPr/>
        </p:nvSpPr>
        <p:spPr>
          <a:xfrm>
            <a:off x="382016" y="7612143"/>
            <a:ext cx="6050780" cy="140804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021951" y="657286"/>
            <a:ext cx="676788" cy="261610"/>
          </a:xfrm>
          <a:prstGeom prst="rect">
            <a:avLst/>
          </a:prstGeom>
          <a:noFill/>
        </p:spPr>
        <p:txBody>
          <a:bodyPr wrap="none" rtlCol="0">
            <a:spAutoFit/>
          </a:bodyPr>
          <a:lstStyle/>
          <a:p>
            <a:r>
              <a:rPr lang="en-US" sz="1100" dirty="0" smtClean="0"/>
              <a:t>Left-arm</a:t>
            </a:r>
            <a:endParaRPr lang="en-US" sz="1100" dirty="0"/>
          </a:p>
        </p:txBody>
      </p:sp>
      <p:cxnSp>
        <p:nvCxnSpPr>
          <p:cNvPr id="91" name="직선 연결선 90"/>
          <p:cNvCxnSpPr/>
          <p:nvPr/>
        </p:nvCxnSpPr>
        <p:spPr>
          <a:xfrm flipH="1" flipV="1">
            <a:off x="2372383" y="1955100"/>
            <a:ext cx="232200" cy="1397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212626" y="648760"/>
            <a:ext cx="752129" cy="261610"/>
          </a:xfrm>
          <a:prstGeom prst="rect">
            <a:avLst/>
          </a:prstGeom>
          <a:noFill/>
        </p:spPr>
        <p:txBody>
          <a:bodyPr wrap="none" rtlCol="0">
            <a:spAutoFit/>
          </a:bodyPr>
          <a:lstStyle/>
          <a:p>
            <a:r>
              <a:rPr lang="en-US" sz="1100" dirty="0" smtClean="0"/>
              <a:t>Right-arm</a:t>
            </a:r>
            <a:endParaRPr lang="en-US" sz="1100" dirty="0"/>
          </a:p>
        </p:txBody>
      </p:sp>
      <p:cxnSp>
        <p:nvCxnSpPr>
          <p:cNvPr id="93" name="직선 연결선 92"/>
          <p:cNvCxnSpPr/>
          <p:nvPr/>
        </p:nvCxnSpPr>
        <p:spPr>
          <a:xfrm flipH="1">
            <a:off x="4492625" y="841804"/>
            <a:ext cx="113698" cy="149958"/>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126" name="TextBox 125"/>
          <p:cNvSpPr txBox="1"/>
          <p:nvPr/>
        </p:nvSpPr>
        <p:spPr>
          <a:xfrm>
            <a:off x="3266619" y="656583"/>
            <a:ext cx="465192" cy="261610"/>
          </a:xfrm>
          <a:prstGeom prst="rect">
            <a:avLst/>
          </a:prstGeom>
          <a:noFill/>
        </p:spPr>
        <p:txBody>
          <a:bodyPr wrap="none" rtlCol="0">
            <a:spAutoFit/>
          </a:bodyPr>
          <a:lstStyle/>
          <a:p>
            <a:r>
              <a:rPr lang="en-US" sz="1100" dirty="0" smtClean="0"/>
              <a:t>Loop</a:t>
            </a:r>
            <a:endParaRPr lang="en-US" sz="1100" dirty="0"/>
          </a:p>
        </p:txBody>
      </p:sp>
      <p:cxnSp>
        <p:nvCxnSpPr>
          <p:cNvPr id="127" name="직선 연결선 126"/>
          <p:cNvCxnSpPr/>
          <p:nvPr/>
        </p:nvCxnSpPr>
        <p:spPr>
          <a:xfrm flipV="1">
            <a:off x="3410658" y="830360"/>
            <a:ext cx="96767" cy="14928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2332575" y="2027999"/>
            <a:ext cx="1867819" cy="215444"/>
          </a:xfrm>
          <a:prstGeom prst="rect">
            <a:avLst/>
          </a:prstGeom>
        </p:spPr>
        <p:txBody>
          <a:bodyPr wrap="none">
            <a:spAutoFit/>
          </a:bodyPr>
          <a:lstStyle/>
          <a:p>
            <a:r>
              <a:rPr lang="en-US" sz="800" dirty="0" smtClean="0">
                <a:solidFill>
                  <a:srgbClr val="FF0000"/>
                </a:solidFill>
                <a:latin typeface="Consolas" panose="020B0609020204030204" pitchFamily="49" charset="0"/>
              </a:rPr>
              <a:t>ATTAATAGCGAGAGGACAACGTG GAGCAG</a:t>
            </a:r>
            <a:endParaRPr lang="en-US" dirty="0"/>
          </a:p>
        </p:txBody>
      </p:sp>
      <p:sp>
        <p:nvSpPr>
          <p:cNvPr id="25" name="직사각형 24"/>
          <p:cNvSpPr/>
          <p:nvPr/>
        </p:nvSpPr>
        <p:spPr>
          <a:xfrm flipV="1">
            <a:off x="2314572" y="2286505"/>
            <a:ext cx="1867819" cy="215444"/>
          </a:xfrm>
          <a:prstGeom prst="rect">
            <a:avLst/>
          </a:prstGeom>
        </p:spPr>
        <p:txBody>
          <a:bodyPr wrap="none">
            <a:spAutoFit/>
          </a:bodyPr>
          <a:lstStyle/>
          <a:p>
            <a:r>
              <a:rPr lang="en-US" sz="800" dirty="0" smtClean="0">
                <a:solidFill>
                  <a:srgbClr val="0070C0"/>
                </a:solidFill>
                <a:latin typeface="Consolas" panose="020B0609020204030204" pitchFamily="49" charset="0"/>
              </a:rPr>
              <a:t>GACGAGCGTGCAACAGGAGAGCGATA TTA</a:t>
            </a:r>
            <a:endParaRPr lang="en-US" dirty="0">
              <a:solidFill>
                <a:srgbClr val="0070C0"/>
              </a:solidFill>
            </a:endParaRPr>
          </a:p>
        </p:txBody>
      </p:sp>
      <p:sp>
        <p:nvSpPr>
          <p:cNvPr id="128" name="직사각형 127"/>
          <p:cNvSpPr/>
          <p:nvPr/>
        </p:nvSpPr>
        <p:spPr>
          <a:xfrm>
            <a:off x="2332575" y="2157190"/>
            <a:ext cx="1867819" cy="215444"/>
          </a:xfrm>
          <a:prstGeom prst="rect">
            <a:avLst/>
          </a:prstGeom>
        </p:spPr>
        <p:txBody>
          <a:bodyPr wrap="none">
            <a:spAutoFit/>
          </a:bodyPr>
          <a:lstStyle/>
          <a:p>
            <a:r>
              <a:rPr lang="en-US" sz="800" dirty="0" smtClean="0">
                <a:solidFill>
                  <a:srgbClr val="FF0000"/>
                </a:solidFill>
                <a:latin typeface="Consolas" panose="020B0609020204030204" pitchFamily="49" charset="0"/>
              </a:rPr>
              <a:t>||| ||||||||||||||||||| ||||||</a:t>
            </a:r>
            <a:endParaRPr lang="en-US" dirty="0"/>
          </a:p>
        </p:txBody>
      </p:sp>
      <p:sp>
        <p:nvSpPr>
          <p:cNvPr id="26" name="직사각형 25"/>
          <p:cNvSpPr/>
          <p:nvPr/>
        </p:nvSpPr>
        <p:spPr>
          <a:xfrm rot="5400000">
            <a:off x="4079936" y="2061323"/>
            <a:ext cx="314628" cy="364242"/>
          </a:xfrm>
          <a:prstGeom prst="rect">
            <a:avLst/>
          </a:prstGeom>
        </p:spPr>
        <p:txBody>
          <a:bodyPr wrap="none">
            <a:prstTxWarp prst="textArchUp">
              <a:avLst>
                <a:gd name="adj" fmla="val 8336321"/>
              </a:avLst>
            </a:prstTxWarp>
            <a:spAutoFit/>
          </a:bodyPr>
          <a:lstStyle/>
          <a:p>
            <a:r>
              <a:rPr lang="en-US" altLang="ko-KR" sz="800" dirty="0">
                <a:latin typeface="Consolas" panose="020B0609020204030204" pitchFamily="49" charset="0"/>
              </a:rPr>
              <a:t>GGGACCGTACGTTT</a:t>
            </a:r>
            <a:endParaRPr lang="en-US" dirty="0"/>
          </a:p>
        </p:txBody>
      </p:sp>
      <p:sp>
        <p:nvSpPr>
          <p:cNvPr id="129" name="TextBox 128"/>
          <p:cNvSpPr txBox="1"/>
          <p:nvPr/>
        </p:nvSpPr>
        <p:spPr>
          <a:xfrm>
            <a:off x="1927794" y="1743026"/>
            <a:ext cx="676788" cy="261610"/>
          </a:xfrm>
          <a:prstGeom prst="rect">
            <a:avLst/>
          </a:prstGeom>
          <a:noFill/>
        </p:spPr>
        <p:txBody>
          <a:bodyPr wrap="none" rtlCol="0">
            <a:spAutoFit/>
          </a:bodyPr>
          <a:lstStyle/>
          <a:p>
            <a:r>
              <a:rPr lang="en-US" sz="1100" dirty="0" smtClean="0"/>
              <a:t>Left-arm</a:t>
            </a:r>
            <a:endParaRPr lang="en-US" sz="1100" dirty="0"/>
          </a:p>
        </p:txBody>
      </p:sp>
      <p:sp>
        <p:nvSpPr>
          <p:cNvPr id="130" name="TextBox 129"/>
          <p:cNvSpPr txBox="1"/>
          <p:nvPr/>
        </p:nvSpPr>
        <p:spPr>
          <a:xfrm>
            <a:off x="2021951" y="2479474"/>
            <a:ext cx="752129" cy="261610"/>
          </a:xfrm>
          <a:prstGeom prst="rect">
            <a:avLst/>
          </a:prstGeom>
          <a:noFill/>
        </p:spPr>
        <p:txBody>
          <a:bodyPr wrap="none" rtlCol="0">
            <a:spAutoFit/>
          </a:bodyPr>
          <a:lstStyle/>
          <a:p>
            <a:r>
              <a:rPr lang="en-US" sz="1100" dirty="0" smtClean="0"/>
              <a:t>Right-arm</a:t>
            </a:r>
            <a:endParaRPr lang="en-US" sz="1100" dirty="0"/>
          </a:p>
        </p:txBody>
      </p:sp>
      <p:cxnSp>
        <p:nvCxnSpPr>
          <p:cNvPr id="131" name="직선 연결선 130"/>
          <p:cNvCxnSpPr/>
          <p:nvPr/>
        </p:nvCxnSpPr>
        <p:spPr>
          <a:xfrm flipH="1">
            <a:off x="2565400" y="2430080"/>
            <a:ext cx="166672" cy="143786"/>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132" name="TextBox 131"/>
          <p:cNvSpPr txBox="1"/>
          <p:nvPr/>
        </p:nvSpPr>
        <p:spPr>
          <a:xfrm>
            <a:off x="4797382" y="1938659"/>
            <a:ext cx="465192" cy="261610"/>
          </a:xfrm>
          <a:prstGeom prst="rect">
            <a:avLst/>
          </a:prstGeom>
          <a:noFill/>
        </p:spPr>
        <p:txBody>
          <a:bodyPr wrap="none" rtlCol="0">
            <a:spAutoFit/>
          </a:bodyPr>
          <a:lstStyle/>
          <a:p>
            <a:r>
              <a:rPr lang="en-US" sz="1100" dirty="0" smtClean="0"/>
              <a:t>Loop</a:t>
            </a:r>
            <a:endParaRPr lang="en-US" sz="1100" dirty="0"/>
          </a:p>
        </p:txBody>
      </p:sp>
      <p:cxnSp>
        <p:nvCxnSpPr>
          <p:cNvPr id="134" name="직선 연결선 133"/>
          <p:cNvCxnSpPr/>
          <p:nvPr/>
        </p:nvCxnSpPr>
        <p:spPr>
          <a:xfrm flipV="1">
            <a:off x="4533576" y="2084309"/>
            <a:ext cx="334156" cy="16500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1623939" y="1729190"/>
            <a:ext cx="3881511" cy="101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아래쪽 화살표 42"/>
          <p:cNvSpPr/>
          <p:nvPr/>
        </p:nvSpPr>
        <p:spPr>
          <a:xfrm>
            <a:off x="3050225" y="1367611"/>
            <a:ext cx="914400" cy="417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903900" y="1356967"/>
            <a:ext cx="1786964" cy="276999"/>
          </a:xfrm>
          <a:prstGeom prst="rect">
            <a:avLst/>
          </a:prstGeom>
          <a:noFill/>
        </p:spPr>
        <p:txBody>
          <a:bodyPr wrap="none" rtlCol="0">
            <a:spAutoFit/>
          </a:bodyPr>
          <a:lstStyle/>
          <a:p>
            <a:r>
              <a:rPr lang="en-US" sz="1200" i="1" dirty="0" smtClean="0"/>
              <a:t>It makes </a:t>
            </a:r>
            <a:r>
              <a:rPr lang="en-US" sz="1200" i="1" u="sng" dirty="0" smtClean="0"/>
              <a:t>hairpin structure</a:t>
            </a:r>
            <a:endParaRPr lang="en-US" sz="1200" i="1" u="sng" dirty="0"/>
          </a:p>
        </p:txBody>
      </p:sp>
      <p:cxnSp>
        <p:nvCxnSpPr>
          <p:cNvPr id="135" name="직선 연결선 134"/>
          <p:cNvCxnSpPr/>
          <p:nvPr/>
        </p:nvCxnSpPr>
        <p:spPr>
          <a:xfrm flipH="1" flipV="1">
            <a:off x="2372383" y="807930"/>
            <a:ext cx="106149" cy="1620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440265" y="2912570"/>
            <a:ext cx="5992532"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u="sng" dirty="0" smtClean="0"/>
              <a:t>GOAL.</a:t>
            </a:r>
            <a:r>
              <a:rPr lang="en-US" sz="2400" dirty="0" smtClean="0"/>
              <a:t> </a:t>
            </a:r>
            <a:r>
              <a:rPr lang="en-US" sz="1400" dirty="0" smtClean="0"/>
              <a:t>Find out hairpin structure sequences using k-</a:t>
            </a:r>
            <a:r>
              <a:rPr lang="en-US" sz="1400" dirty="0" err="1" smtClean="0"/>
              <a:t>mer</a:t>
            </a:r>
            <a:r>
              <a:rPr lang="en-US" sz="1400" dirty="0" smtClean="0"/>
              <a:t> and LCS algorithm.</a:t>
            </a:r>
            <a:endParaRPr lang="en-US" sz="2000" dirty="0"/>
          </a:p>
        </p:txBody>
      </p:sp>
      <p:cxnSp>
        <p:nvCxnSpPr>
          <p:cNvPr id="94" name="직선 화살표 연결선 93"/>
          <p:cNvCxnSpPr/>
          <p:nvPr/>
        </p:nvCxnSpPr>
        <p:spPr>
          <a:xfrm flipH="1" flipV="1">
            <a:off x="679448" y="1064645"/>
            <a:ext cx="90490" cy="279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TextBox 95"/>
          <p:cNvSpPr txBox="1"/>
          <p:nvPr/>
        </p:nvSpPr>
        <p:spPr>
          <a:xfrm>
            <a:off x="365064" y="1246087"/>
            <a:ext cx="1449436" cy="430887"/>
          </a:xfrm>
          <a:prstGeom prst="rect">
            <a:avLst/>
          </a:prstGeom>
          <a:noFill/>
        </p:spPr>
        <p:txBody>
          <a:bodyPr wrap="none" rtlCol="0">
            <a:spAutoFit/>
          </a:bodyPr>
          <a:lstStyle/>
          <a:p>
            <a:r>
              <a:rPr lang="en-US" sz="1100" dirty="0" smtClean="0"/>
              <a:t>A sub-sequence</a:t>
            </a:r>
            <a:br>
              <a:rPr lang="en-US" sz="1100" dirty="0" smtClean="0"/>
            </a:br>
            <a:r>
              <a:rPr lang="en-US" sz="1100" dirty="0" smtClean="0"/>
              <a:t>of long DNA sequence</a:t>
            </a:r>
            <a:endParaRPr lang="en-US" sz="1100" dirty="0"/>
          </a:p>
        </p:txBody>
      </p:sp>
      <p:sp>
        <p:nvSpPr>
          <p:cNvPr id="142" name="TextBox 141"/>
          <p:cNvSpPr txBox="1"/>
          <p:nvPr/>
        </p:nvSpPr>
        <p:spPr>
          <a:xfrm>
            <a:off x="440264" y="9026633"/>
            <a:ext cx="5855629" cy="646331"/>
          </a:xfrm>
          <a:prstGeom prst="rect">
            <a:avLst/>
          </a:prstGeom>
          <a:noFill/>
        </p:spPr>
        <p:txBody>
          <a:bodyPr wrap="square" rtlCol="0">
            <a:spAutoFit/>
          </a:bodyPr>
          <a:lstStyle/>
          <a:p>
            <a:r>
              <a:rPr lang="en-US" sz="1200" dirty="0" smtClean="0">
                <a:solidFill>
                  <a:srgbClr val="FF0000"/>
                </a:solidFill>
              </a:rPr>
              <a:t>You can simulate LCS on </a:t>
            </a:r>
            <a:r>
              <a:rPr lang="en-US" sz="1200" dirty="0">
                <a:solidFill>
                  <a:srgbClr val="FF0000"/>
                </a:solidFill>
              </a:rPr>
              <a:t>the website (</a:t>
            </a:r>
            <a:r>
              <a:rPr lang="en-US" sz="1200" dirty="0">
                <a:solidFill>
                  <a:schemeClr val="accent1">
                    <a:lumMod val="75000"/>
                  </a:schemeClr>
                </a:solidFill>
              </a:rPr>
              <a:t>http://lcs-demo.sourceforge.net</a:t>
            </a:r>
            <a:r>
              <a:rPr lang="en-US" sz="1200" dirty="0" smtClean="0">
                <a:solidFill>
                  <a:schemeClr val="accent1">
                    <a:lumMod val="75000"/>
                  </a:schemeClr>
                </a:solidFill>
              </a:rPr>
              <a:t>/</a:t>
            </a:r>
            <a:r>
              <a:rPr lang="en-US" sz="1200" dirty="0" smtClean="0">
                <a:solidFill>
                  <a:srgbClr val="FF0000"/>
                </a:solidFill>
              </a:rPr>
              <a:t>)</a:t>
            </a:r>
          </a:p>
          <a:p>
            <a:r>
              <a:rPr lang="en-US" sz="1200" dirty="0">
                <a:solidFill>
                  <a:srgbClr val="FF0000"/>
                </a:solidFill>
              </a:rPr>
              <a:t>You can </a:t>
            </a:r>
            <a:r>
              <a:rPr lang="en-US" sz="1200" dirty="0" smtClean="0">
                <a:solidFill>
                  <a:srgbClr val="FF0000"/>
                </a:solidFill>
              </a:rPr>
              <a:t>transform </a:t>
            </a:r>
            <a:r>
              <a:rPr lang="en-US" sz="1200" dirty="0">
                <a:solidFill>
                  <a:srgbClr val="FF0000"/>
                </a:solidFill>
              </a:rPr>
              <a:t>the LCS in an alignment </a:t>
            </a:r>
            <a:r>
              <a:rPr lang="en-US" sz="1200" dirty="0" smtClean="0">
                <a:solidFill>
                  <a:srgbClr val="FF0000"/>
                </a:solidFill>
              </a:rPr>
              <a:t>form </a:t>
            </a:r>
            <a:r>
              <a:rPr lang="en-US" sz="1200" dirty="0">
                <a:solidFill>
                  <a:srgbClr val="FF0000"/>
                </a:solidFill>
              </a:rPr>
              <a:t>by </a:t>
            </a:r>
            <a:r>
              <a:rPr lang="en-US" sz="1200" dirty="0" smtClean="0">
                <a:solidFill>
                  <a:srgbClr val="FF0000"/>
                </a:solidFill>
              </a:rPr>
              <a:t>back-tracing along </a:t>
            </a:r>
            <a:r>
              <a:rPr lang="en-US" sz="1200" dirty="0">
                <a:solidFill>
                  <a:srgbClr val="FF0000"/>
                </a:solidFill>
              </a:rPr>
              <a:t>the ARROW matrix</a:t>
            </a:r>
            <a:r>
              <a:rPr lang="en-US" sz="1200" dirty="0" smtClean="0">
                <a:solidFill>
                  <a:srgbClr val="FF0000"/>
                </a:solidFill>
              </a:rPr>
              <a:t>.</a:t>
            </a:r>
            <a:r>
              <a:rPr lang="en-US" sz="1200" dirty="0" smtClean="0">
                <a:solidFill>
                  <a:srgbClr val="FF0000"/>
                </a:solidFill>
              </a:rPr>
              <a:t/>
            </a:r>
            <a:br>
              <a:rPr lang="en-US" sz="1200" dirty="0" smtClean="0">
                <a:solidFill>
                  <a:srgbClr val="FF0000"/>
                </a:solidFill>
              </a:rPr>
            </a:br>
            <a:r>
              <a:rPr lang="en-US" sz="1200" dirty="0" smtClean="0">
                <a:solidFill>
                  <a:srgbClr val="FF0000"/>
                </a:solidFill>
              </a:rPr>
              <a:t>(↖: match,  ← or ↑: </a:t>
            </a:r>
            <a:r>
              <a:rPr lang="en-US" sz="1200" dirty="0" err="1" smtClean="0">
                <a:solidFill>
                  <a:srgbClr val="FF0000"/>
                </a:solidFill>
              </a:rPr>
              <a:t>indel</a:t>
            </a:r>
            <a:r>
              <a:rPr lang="en-US" sz="1200" dirty="0" smtClean="0">
                <a:solidFill>
                  <a:srgbClr val="FF0000"/>
                </a:solidFill>
              </a:rPr>
              <a:t>)</a:t>
            </a:r>
            <a:endParaRPr lang="en-US" sz="1200" dirty="0">
              <a:solidFill>
                <a:srgbClr val="FF0000"/>
              </a:solidFill>
            </a:endParaRPr>
          </a:p>
        </p:txBody>
      </p:sp>
      <p:sp>
        <p:nvSpPr>
          <p:cNvPr id="78" name="TextBox 77"/>
          <p:cNvSpPr txBox="1"/>
          <p:nvPr/>
        </p:nvSpPr>
        <p:spPr>
          <a:xfrm>
            <a:off x="382016" y="3493598"/>
            <a:ext cx="6117901" cy="584775"/>
          </a:xfrm>
          <a:prstGeom prst="rect">
            <a:avLst/>
          </a:prstGeom>
          <a:solidFill>
            <a:srgbClr val="F2F2F2">
              <a:alpha val="50196"/>
            </a:srgbClr>
          </a:solidFill>
          <a:ln>
            <a:solidFill>
              <a:schemeClr val="tx1"/>
            </a:solidFill>
          </a:ln>
        </p:spPr>
        <p:txBody>
          <a:bodyPr wrap="square" rtlCol="0">
            <a:spAutoFit/>
          </a:bodyPr>
          <a:lstStyle/>
          <a:p>
            <a:r>
              <a:rPr lang="en-US" b="1" u="sng" dirty="0" smtClean="0"/>
              <a:t>Initiation.</a:t>
            </a:r>
            <a:r>
              <a:rPr lang="en-US" dirty="0" smtClean="0"/>
              <a:t> </a:t>
            </a:r>
            <a:r>
              <a:rPr lang="en-US" sz="1400" dirty="0"/>
              <a:t>Select the k-</a:t>
            </a:r>
            <a:r>
              <a:rPr lang="en-US" sz="1400" dirty="0" err="1"/>
              <a:t>mer</a:t>
            </a:r>
            <a:r>
              <a:rPr lang="en-US" sz="1400" dirty="0"/>
              <a:t> from the beginning to the end of the </a:t>
            </a:r>
            <a:r>
              <a:rPr lang="en-US" sz="1400" dirty="0" smtClean="0"/>
              <a:t>sequence </a:t>
            </a:r>
            <a:r>
              <a:rPr lang="en-US" sz="1400" dirty="0" smtClean="0"/>
              <a:t>and execute the following process.</a:t>
            </a:r>
            <a:endParaRPr lang="en-US" sz="1200" dirty="0"/>
          </a:p>
        </p:txBody>
      </p:sp>
    </p:spTree>
    <p:extLst>
      <p:ext uri="{BB962C8B-B14F-4D97-AF65-F5344CB8AC3E}">
        <p14:creationId xmlns:p14="http://schemas.microsoft.com/office/powerpoint/2010/main" val="428036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p:cNvSpPr txBox="1"/>
          <p:nvPr/>
        </p:nvSpPr>
        <p:spPr>
          <a:xfrm>
            <a:off x="979520" y="3828055"/>
            <a:ext cx="4905510"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--GCA--CGATAGA-TA-TACGAT---AATTAATAGCGAGAGGACAACGTG-GAGCAG---G--GGACC--GTACGTTTGACGAGCGTGCAACAG</a:t>
            </a:r>
          </a:p>
          <a:p>
            <a:r>
              <a:rPr lang="en-US" sz="700" dirty="0">
                <a:latin typeface="Consolas" panose="020B0609020204030204" pitchFamily="49" charset="0"/>
              </a:rPr>
              <a:t>  | |   | | ||  |  | |||    ||| ||||||||||||||||||| ||||||   |   | ||  |   |   |||||| |||||||||</a:t>
            </a:r>
          </a:p>
          <a:p>
            <a:r>
              <a:rPr lang="en-US" sz="700" dirty="0">
                <a:latin typeface="Consolas" panose="020B0609020204030204" pitchFamily="49" charset="0"/>
              </a:rPr>
              <a:t>TCG-AGT-G-T-GAC-AG-A-GATGGG-ATT-ATAGCGAGAGGACAACGTGCGAGCAGTTTGCATG-CCAGG---G---GACGAG-GTGCAACAG</a:t>
            </a:r>
          </a:p>
        </p:txBody>
      </p:sp>
      <p:sp>
        <p:nvSpPr>
          <p:cNvPr id="93" name="TextBox 92"/>
          <p:cNvSpPr txBox="1"/>
          <p:nvPr/>
        </p:nvSpPr>
        <p:spPr>
          <a:xfrm>
            <a:off x="412750" y="2329273"/>
            <a:ext cx="6022290" cy="923330"/>
          </a:xfrm>
          <a:prstGeom prst="rect">
            <a:avLst/>
          </a:prstGeom>
          <a:noFill/>
        </p:spPr>
        <p:txBody>
          <a:bodyPr wrap="none" rtlCol="0">
            <a:spAutoFit/>
          </a:bodyPr>
          <a:lstStyle/>
          <a:p>
            <a:r>
              <a:rPr lang="en-US" dirty="0" smtClean="0"/>
              <a:t>Step 4. </a:t>
            </a:r>
            <a:r>
              <a:rPr lang="en-US" sz="1200" dirty="0" smtClean="0"/>
              <a:t>Identify a candidate hairpin sequence.  </a:t>
            </a:r>
            <a:br>
              <a:rPr lang="en-US" sz="1200" dirty="0" smtClean="0"/>
            </a:br>
            <a:r>
              <a:rPr lang="en-US" sz="1200" dirty="0" smtClean="0"/>
              <a:t>                 (The boundary of Left and right arm is the match position before the stop position</a:t>
            </a:r>
            <a:r>
              <a:rPr lang="en-US" sz="1200" dirty="0" smtClean="0"/>
              <a:t>.)</a:t>
            </a:r>
            <a:r>
              <a:rPr lang="en-US" sz="1200" dirty="0"/>
              <a:t/>
            </a:r>
            <a:br>
              <a:rPr lang="en-US" sz="1200" dirty="0"/>
            </a:br>
            <a:r>
              <a:rPr lang="en-US" sz="1200" dirty="0" smtClean="0"/>
              <a:t>                 </a:t>
            </a:r>
            <a:r>
              <a:rPr lang="en-US" sz="1200" spc="-30" dirty="0" smtClean="0"/>
              <a:t>(</a:t>
            </a:r>
            <a:r>
              <a:rPr lang="en-US" sz="1200" spc="-30" dirty="0"/>
              <a:t>The boundary will be the last match position before the end of the sequence if there are </a:t>
            </a:r>
            <a:endParaRPr lang="en-US" sz="1200" spc="-30" dirty="0" smtClean="0"/>
          </a:p>
          <a:p>
            <a:r>
              <a:rPr lang="en-US" sz="1200" spc="-30" dirty="0"/>
              <a:t> </a:t>
            </a:r>
            <a:r>
              <a:rPr lang="en-US" sz="1200" spc="-30" dirty="0" smtClean="0"/>
              <a:t>                    no </a:t>
            </a:r>
            <a:r>
              <a:rPr lang="en-US" sz="1200" spc="-30" dirty="0"/>
              <a:t>more </a:t>
            </a:r>
            <a:r>
              <a:rPr lang="en-US" sz="1200" spc="-30" dirty="0" smtClean="0"/>
              <a:t>positions </a:t>
            </a:r>
            <a:r>
              <a:rPr lang="en-US" sz="1200" spc="-30" dirty="0"/>
              <a:t>to be checked.)</a:t>
            </a:r>
            <a:endParaRPr lang="en-US" sz="1200" dirty="0"/>
          </a:p>
        </p:txBody>
      </p:sp>
      <p:sp>
        <p:nvSpPr>
          <p:cNvPr id="146" name="직사각형 145"/>
          <p:cNvSpPr/>
          <p:nvPr/>
        </p:nvSpPr>
        <p:spPr>
          <a:xfrm>
            <a:off x="2643380" y="3860010"/>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직사각형 146"/>
          <p:cNvSpPr/>
          <p:nvPr/>
        </p:nvSpPr>
        <p:spPr>
          <a:xfrm>
            <a:off x="2643380" y="4077303"/>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오른쪽 중괄호 148"/>
          <p:cNvSpPr/>
          <p:nvPr/>
        </p:nvSpPr>
        <p:spPr>
          <a:xfrm rot="5400000">
            <a:off x="4340919" y="3038186"/>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54" name="오른쪽 중괄호 153"/>
          <p:cNvSpPr/>
          <p:nvPr/>
        </p:nvSpPr>
        <p:spPr>
          <a:xfrm rot="16200000" flipV="1">
            <a:off x="4340919" y="2435037"/>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56" name="직사각형 155"/>
          <p:cNvSpPr/>
          <p:nvPr/>
        </p:nvSpPr>
        <p:spPr>
          <a:xfrm>
            <a:off x="382016" y="3210606"/>
            <a:ext cx="6050780" cy="156984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7" name="직선 화살표 연결선 156"/>
          <p:cNvCxnSpPr/>
          <p:nvPr/>
        </p:nvCxnSpPr>
        <p:spPr>
          <a:xfrm>
            <a:off x="2566988"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8" name="직선 화살표 연결선 157"/>
          <p:cNvCxnSpPr/>
          <p:nvPr/>
        </p:nvCxnSpPr>
        <p:spPr>
          <a:xfrm>
            <a:off x="2519363"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직선 화살표 연결선 158"/>
          <p:cNvCxnSpPr/>
          <p:nvPr/>
        </p:nvCxnSpPr>
        <p:spPr>
          <a:xfrm>
            <a:off x="2471738"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0" name="직선 화살표 연결선 159"/>
          <p:cNvCxnSpPr/>
          <p:nvPr/>
        </p:nvCxnSpPr>
        <p:spPr>
          <a:xfrm>
            <a:off x="325513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직선 화살표 연결선 160"/>
          <p:cNvCxnSpPr/>
          <p:nvPr/>
        </p:nvCxnSpPr>
        <p:spPr>
          <a:xfrm>
            <a:off x="3206319"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직선 화살표 연결선 161"/>
          <p:cNvCxnSpPr/>
          <p:nvPr/>
        </p:nvCxnSpPr>
        <p:spPr>
          <a:xfrm>
            <a:off x="3157503"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직선 화살표 연결선 162"/>
          <p:cNvCxnSpPr/>
          <p:nvPr/>
        </p:nvCxnSpPr>
        <p:spPr>
          <a:xfrm>
            <a:off x="3401583"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4" name="직선 화살표 연결선 163"/>
          <p:cNvCxnSpPr/>
          <p:nvPr/>
        </p:nvCxnSpPr>
        <p:spPr>
          <a:xfrm>
            <a:off x="3352767"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직선 화살표 연결선 164"/>
          <p:cNvCxnSpPr/>
          <p:nvPr/>
        </p:nvCxnSpPr>
        <p:spPr>
          <a:xfrm>
            <a:off x="3303951"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직선 화살표 연결선 165"/>
          <p:cNvCxnSpPr/>
          <p:nvPr/>
        </p:nvCxnSpPr>
        <p:spPr>
          <a:xfrm>
            <a:off x="3548028"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직선 화살표 연결선 166"/>
          <p:cNvCxnSpPr/>
          <p:nvPr/>
        </p:nvCxnSpPr>
        <p:spPr>
          <a:xfrm>
            <a:off x="349921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직선 화살표 연결선 167"/>
          <p:cNvCxnSpPr/>
          <p:nvPr/>
        </p:nvCxnSpPr>
        <p:spPr>
          <a:xfrm>
            <a:off x="3450399"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직선 화살표 연결선 168"/>
          <p:cNvCxnSpPr/>
          <p:nvPr/>
        </p:nvCxnSpPr>
        <p:spPr>
          <a:xfrm>
            <a:off x="3750910"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직선 화살표 연결선 169"/>
          <p:cNvCxnSpPr/>
          <p:nvPr/>
        </p:nvCxnSpPr>
        <p:spPr>
          <a:xfrm>
            <a:off x="369947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직선 화살표 연결선 170"/>
          <p:cNvCxnSpPr/>
          <p:nvPr/>
        </p:nvCxnSpPr>
        <p:spPr>
          <a:xfrm>
            <a:off x="3648040"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2" name="직선 화살표 연결선 171"/>
          <p:cNvCxnSpPr/>
          <p:nvPr/>
        </p:nvCxnSpPr>
        <p:spPr>
          <a:xfrm>
            <a:off x="390521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3" name="직선 화살표 연결선 172"/>
          <p:cNvCxnSpPr/>
          <p:nvPr/>
        </p:nvCxnSpPr>
        <p:spPr>
          <a:xfrm>
            <a:off x="3853780"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4" name="직선 화살표 연결선 173"/>
          <p:cNvCxnSpPr/>
          <p:nvPr/>
        </p:nvCxnSpPr>
        <p:spPr>
          <a:xfrm>
            <a:off x="3802345" y="3588414"/>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844331" y="3314772"/>
            <a:ext cx="433132" cy="261610"/>
          </a:xfrm>
          <a:prstGeom prst="rect">
            <a:avLst/>
          </a:prstGeom>
          <a:noFill/>
        </p:spPr>
        <p:txBody>
          <a:bodyPr wrap="none" rtlCol="0">
            <a:spAutoFit/>
          </a:bodyPr>
          <a:lstStyle/>
          <a:p>
            <a:r>
              <a:rPr lang="en-US" sz="1100" dirty="0" smtClean="0">
                <a:solidFill>
                  <a:srgbClr val="002060"/>
                </a:solidFill>
              </a:rPr>
              <a:t>stop</a:t>
            </a:r>
            <a:endParaRPr lang="en-US" sz="1100" dirty="0">
              <a:solidFill>
                <a:srgbClr val="002060"/>
              </a:solidFill>
            </a:endParaRPr>
          </a:p>
        </p:txBody>
      </p:sp>
      <p:cxnSp>
        <p:nvCxnSpPr>
          <p:cNvPr id="178" name="직선 화살표 연결선 177"/>
          <p:cNvCxnSpPr/>
          <p:nvPr/>
        </p:nvCxnSpPr>
        <p:spPr>
          <a:xfrm>
            <a:off x="4096777" y="3514789"/>
            <a:ext cx="0" cy="289625"/>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3" name="직사각형 2"/>
          <p:cNvSpPr/>
          <p:nvPr/>
        </p:nvSpPr>
        <p:spPr>
          <a:xfrm>
            <a:off x="2438400" y="3874895"/>
            <a:ext cx="1488281" cy="94154"/>
          </a:xfrm>
          <a:prstGeom prst="rect">
            <a:avLst/>
          </a:prstGeom>
          <a:solidFill>
            <a:schemeClr val="accent2">
              <a:alpha val="2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직사각형 178"/>
          <p:cNvSpPr/>
          <p:nvPr/>
        </p:nvSpPr>
        <p:spPr>
          <a:xfrm>
            <a:off x="2438400" y="4093465"/>
            <a:ext cx="1488281" cy="94154"/>
          </a:xfrm>
          <a:prstGeom prst="rect">
            <a:avLst/>
          </a:prstGeom>
          <a:solidFill>
            <a:srgbClr val="5B9BD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직사각형 179"/>
          <p:cNvSpPr/>
          <p:nvPr/>
        </p:nvSpPr>
        <p:spPr>
          <a:xfrm>
            <a:off x="3926682" y="3874895"/>
            <a:ext cx="1023938" cy="94154"/>
          </a:xfrm>
          <a:prstGeom prst="rect">
            <a:avLst/>
          </a:prstGeom>
          <a:solidFill>
            <a:srgbClr val="00B050">
              <a:alpha val="2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412750" y="4838507"/>
            <a:ext cx="6339556" cy="738664"/>
          </a:xfrm>
          <a:prstGeom prst="rect">
            <a:avLst/>
          </a:prstGeom>
          <a:noFill/>
        </p:spPr>
        <p:txBody>
          <a:bodyPr wrap="none" rtlCol="0">
            <a:spAutoFit/>
          </a:bodyPr>
          <a:lstStyle/>
          <a:p>
            <a:r>
              <a:rPr lang="en-US" dirty="0" smtClean="0"/>
              <a:t>Step 5. </a:t>
            </a:r>
            <a:r>
              <a:rPr lang="en-US" altLang="ko-KR" sz="1200" dirty="0" smtClean="0"/>
              <a:t>Check if the candidate sequence satisfies the hairpin constraints.  If satisfied,</a:t>
            </a:r>
            <a:br>
              <a:rPr lang="en-US" altLang="ko-KR" sz="1200" dirty="0" smtClean="0"/>
            </a:br>
            <a:r>
              <a:rPr lang="en-US" altLang="ko-KR" sz="1200" dirty="0" smtClean="0"/>
              <a:t>         print out the hairpin sequence, the LCS sequence and the loop sequence. Otherwise, nothing.</a:t>
            </a:r>
            <a:br>
              <a:rPr lang="en-US" altLang="ko-KR" sz="1200" dirty="0" smtClean="0"/>
            </a:br>
            <a:r>
              <a:rPr lang="en-US" altLang="ko-KR" sz="1200" dirty="0" smtClean="0"/>
              <a:t>         (The hairpin constraints will be explained later.)</a:t>
            </a:r>
            <a:endParaRPr lang="en-US" sz="1200" dirty="0"/>
          </a:p>
        </p:txBody>
      </p:sp>
      <p:sp>
        <p:nvSpPr>
          <p:cNvPr id="194" name="직사각형 193"/>
          <p:cNvSpPr/>
          <p:nvPr/>
        </p:nvSpPr>
        <p:spPr>
          <a:xfrm>
            <a:off x="382016" y="5545815"/>
            <a:ext cx="6050780" cy="59396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508752" y="4380324"/>
            <a:ext cx="954044" cy="307777"/>
          </a:xfrm>
          <a:prstGeom prst="rect">
            <a:avLst/>
          </a:prstGeom>
          <a:noFill/>
        </p:spPr>
        <p:txBody>
          <a:bodyPr wrap="none" rtlCol="0">
            <a:spAutoFit/>
          </a:bodyPr>
          <a:lstStyle/>
          <a:p>
            <a:r>
              <a:rPr lang="en-US" sz="1400" dirty="0" smtClean="0"/>
              <a:t>Right-arm’</a:t>
            </a:r>
            <a:endParaRPr lang="en-US" sz="1400" dirty="0"/>
          </a:p>
        </p:txBody>
      </p:sp>
      <p:sp>
        <p:nvSpPr>
          <p:cNvPr id="220" name="TextBox 219"/>
          <p:cNvSpPr txBox="1"/>
          <p:nvPr/>
        </p:nvSpPr>
        <p:spPr>
          <a:xfrm>
            <a:off x="2508752" y="3254651"/>
            <a:ext cx="809837" cy="307777"/>
          </a:xfrm>
          <a:prstGeom prst="rect">
            <a:avLst/>
          </a:prstGeom>
          <a:noFill/>
        </p:spPr>
        <p:txBody>
          <a:bodyPr wrap="none" rtlCol="0">
            <a:spAutoFit/>
          </a:bodyPr>
          <a:lstStyle/>
          <a:p>
            <a:r>
              <a:rPr lang="en-US" sz="1400" dirty="0" smtClean="0"/>
              <a:t>Left-arm</a:t>
            </a:r>
            <a:endParaRPr lang="en-US" sz="1400" dirty="0"/>
          </a:p>
        </p:txBody>
      </p:sp>
      <p:sp>
        <p:nvSpPr>
          <p:cNvPr id="221" name="TextBox 220"/>
          <p:cNvSpPr txBox="1"/>
          <p:nvPr/>
        </p:nvSpPr>
        <p:spPr>
          <a:xfrm>
            <a:off x="4926648" y="3254651"/>
            <a:ext cx="543739" cy="307777"/>
          </a:xfrm>
          <a:prstGeom prst="rect">
            <a:avLst/>
          </a:prstGeom>
          <a:noFill/>
        </p:spPr>
        <p:txBody>
          <a:bodyPr wrap="none" rtlCol="0">
            <a:spAutoFit/>
          </a:bodyPr>
          <a:lstStyle/>
          <a:p>
            <a:r>
              <a:rPr lang="en-US" sz="1400" dirty="0" smtClean="0"/>
              <a:t>Loop</a:t>
            </a:r>
            <a:endParaRPr lang="en-US" sz="1400" dirty="0"/>
          </a:p>
        </p:txBody>
      </p:sp>
      <p:cxnSp>
        <p:nvCxnSpPr>
          <p:cNvPr id="16" name="직선 연결선 15"/>
          <p:cNvCxnSpPr/>
          <p:nvPr/>
        </p:nvCxnSpPr>
        <p:spPr>
          <a:xfrm flipV="1">
            <a:off x="2881013" y="3487943"/>
            <a:ext cx="24795" cy="3720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직선 연결선 221"/>
          <p:cNvCxnSpPr/>
          <p:nvPr/>
        </p:nvCxnSpPr>
        <p:spPr>
          <a:xfrm flipV="1">
            <a:off x="4638308" y="3457692"/>
            <a:ext cx="468967" cy="429165"/>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23" name="직선 연결선 222"/>
          <p:cNvCxnSpPr/>
          <p:nvPr/>
        </p:nvCxnSpPr>
        <p:spPr>
          <a:xfrm flipV="1">
            <a:off x="2905808" y="4192870"/>
            <a:ext cx="1658" cy="280479"/>
          </a:xfrm>
          <a:prstGeom prst="line">
            <a:avLst/>
          </a:prstGeom>
          <a:ln w="19050">
            <a:solidFill>
              <a:schemeClr val="accent5"/>
            </a:solidFill>
          </a:ln>
        </p:spPr>
        <p:style>
          <a:lnRef idx="1">
            <a:schemeClr val="accent6"/>
          </a:lnRef>
          <a:fillRef idx="0">
            <a:schemeClr val="accent6"/>
          </a:fillRef>
          <a:effectRef idx="0">
            <a:schemeClr val="accent6"/>
          </a:effectRef>
          <a:fontRef idx="minor">
            <a:schemeClr val="tx1"/>
          </a:fontRef>
        </p:style>
      </p:cxnSp>
      <p:sp>
        <p:nvSpPr>
          <p:cNvPr id="28" name="TextBox 27"/>
          <p:cNvSpPr txBox="1"/>
          <p:nvPr/>
        </p:nvSpPr>
        <p:spPr>
          <a:xfrm>
            <a:off x="1114965" y="5608922"/>
            <a:ext cx="4280339" cy="461665"/>
          </a:xfrm>
          <a:prstGeom prst="rect">
            <a:avLst/>
          </a:prstGeom>
          <a:noFill/>
        </p:spPr>
        <p:txBody>
          <a:bodyPr wrap="none" rtlCol="0">
            <a:spAutoFit/>
          </a:bodyPr>
          <a:lstStyle/>
          <a:p>
            <a:r>
              <a:rPr lang="en-US" altLang="ko-KR" sz="800" dirty="0" smtClean="0">
                <a:latin typeface="Consolas" panose="020B0609020204030204" pitchFamily="49" charset="0"/>
              </a:rPr>
              <a:t>ATTAATAGCGAGAGGACAACGTGGAGCAGGGGACCGTACGTTTGACGAGGTGCAACAGCGAGAGCGACTATTA</a:t>
            </a:r>
          </a:p>
          <a:p>
            <a:r>
              <a:rPr lang="en-US" altLang="ko-KR" sz="800" dirty="0" smtClean="0">
                <a:latin typeface="Consolas" panose="020B0609020204030204" pitchFamily="49" charset="0"/>
              </a:rPr>
              <a:t>ATTATAGCGAGAGGACAACGTGGAGCAG</a:t>
            </a:r>
          </a:p>
          <a:p>
            <a:r>
              <a:rPr lang="en-US" altLang="ko-KR" sz="800" dirty="0" smtClean="0">
                <a:latin typeface="Consolas" panose="020B0609020204030204" pitchFamily="49" charset="0"/>
              </a:rPr>
              <a:t>GGGACCGTACGTTT</a:t>
            </a:r>
            <a:endParaRPr lang="en-US" dirty="0"/>
          </a:p>
        </p:txBody>
      </p:sp>
      <p:sp>
        <p:nvSpPr>
          <p:cNvPr id="224" name="TextBox 223"/>
          <p:cNvSpPr txBox="1"/>
          <p:nvPr/>
        </p:nvSpPr>
        <p:spPr>
          <a:xfrm>
            <a:off x="530372" y="6902160"/>
            <a:ext cx="5923416" cy="200055"/>
          </a:xfrm>
          <a:prstGeom prst="rect">
            <a:avLst/>
          </a:prstGeom>
          <a:solidFill>
            <a:srgbClr val="FFFF99"/>
          </a:solidFill>
        </p:spPr>
        <p:txBody>
          <a:bodyPr wrap="none" rtlCol="0">
            <a:spAutoFit/>
          </a:bodyPr>
          <a:lstStyle/>
          <a:p>
            <a:r>
              <a:rPr lang="en-US" sz="700" dirty="0" smtClean="0"/>
              <a:t>…</a:t>
            </a:r>
            <a:r>
              <a:rPr lang="en-US" sz="700" dirty="0" smtClean="0">
                <a:latin typeface="Consolas" panose="020B0609020204030204" pitchFamily="49" charset="0"/>
              </a:rPr>
              <a:t>GCACGATAGATATACGATAATTAATAGCGAGAGGACAACGTGGAGCAGGGGACCGTACGTTTGACGAGCGTGCAACAGGAGAGCGATATTAGGGTAGAGACAGTGTGAGCT</a:t>
            </a:r>
            <a:r>
              <a:rPr lang="en-US" sz="700" dirty="0" smtClean="0"/>
              <a:t>…</a:t>
            </a:r>
          </a:p>
        </p:txBody>
      </p:sp>
      <p:sp>
        <p:nvSpPr>
          <p:cNvPr id="225" name="직사각형 224"/>
          <p:cNvSpPr/>
          <p:nvPr/>
        </p:nvSpPr>
        <p:spPr>
          <a:xfrm>
            <a:off x="1814514" y="6940257"/>
            <a:ext cx="500060"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extBox 226"/>
          <p:cNvSpPr txBox="1"/>
          <p:nvPr/>
        </p:nvSpPr>
        <p:spPr>
          <a:xfrm>
            <a:off x="1738785" y="7016224"/>
            <a:ext cx="627095" cy="307777"/>
          </a:xfrm>
          <a:prstGeom prst="rect">
            <a:avLst/>
          </a:prstGeom>
          <a:noFill/>
        </p:spPr>
        <p:txBody>
          <a:bodyPr wrap="none" rtlCol="0">
            <a:spAutoFit/>
          </a:bodyPr>
          <a:lstStyle/>
          <a:p>
            <a:r>
              <a:rPr lang="en-US" sz="1400" dirty="0" smtClean="0">
                <a:solidFill>
                  <a:srgbClr val="FF0000"/>
                </a:solidFill>
              </a:rPr>
              <a:t>K-</a:t>
            </a:r>
            <a:r>
              <a:rPr lang="en-US" sz="1400" dirty="0" err="1" smtClean="0">
                <a:solidFill>
                  <a:srgbClr val="FF0000"/>
                </a:solidFill>
              </a:rPr>
              <a:t>mer</a:t>
            </a:r>
            <a:endParaRPr lang="en-US" sz="1400" dirty="0">
              <a:solidFill>
                <a:srgbClr val="FF0000"/>
              </a:solidFill>
            </a:endParaRPr>
          </a:p>
        </p:txBody>
      </p:sp>
      <p:sp>
        <p:nvSpPr>
          <p:cNvPr id="230" name="직사각형 229"/>
          <p:cNvSpPr/>
          <p:nvPr/>
        </p:nvSpPr>
        <p:spPr>
          <a:xfrm>
            <a:off x="382016" y="6564428"/>
            <a:ext cx="6050780" cy="98449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230"/>
          <p:cNvSpPr txBox="1"/>
          <p:nvPr/>
        </p:nvSpPr>
        <p:spPr>
          <a:xfrm>
            <a:off x="412750" y="6203279"/>
            <a:ext cx="5112425" cy="369332"/>
          </a:xfrm>
          <a:prstGeom prst="rect">
            <a:avLst/>
          </a:prstGeom>
          <a:noFill/>
        </p:spPr>
        <p:txBody>
          <a:bodyPr wrap="none" rtlCol="0">
            <a:spAutoFit/>
          </a:bodyPr>
          <a:lstStyle/>
          <a:p>
            <a:r>
              <a:rPr lang="en-US" dirty="0" smtClean="0"/>
              <a:t>Step 6. </a:t>
            </a:r>
            <a:r>
              <a:rPr lang="en-US" altLang="ko-KR" sz="1200" dirty="0" smtClean="0"/>
              <a:t>Move the search position to out of candidate region, then continue.</a:t>
            </a:r>
            <a:endParaRPr lang="en-US" sz="1200" dirty="0"/>
          </a:p>
        </p:txBody>
      </p:sp>
      <p:sp>
        <p:nvSpPr>
          <p:cNvPr id="232" name="직사각형 231"/>
          <p:cNvSpPr/>
          <p:nvPr/>
        </p:nvSpPr>
        <p:spPr>
          <a:xfrm>
            <a:off x="6157876" y="6940257"/>
            <a:ext cx="500060" cy="1285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6082147" y="7016224"/>
            <a:ext cx="627095" cy="307777"/>
          </a:xfrm>
          <a:prstGeom prst="rect">
            <a:avLst/>
          </a:prstGeom>
          <a:noFill/>
          <a:ln>
            <a:noFill/>
          </a:ln>
        </p:spPr>
        <p:txBody>
          <a:bodyPr wrap="none" rtlCol="0">
            <a:spAutoFit/>
          </a:bodyPr>
          <a:lstStyle/>
          <a:p>
            <a:r>
              <a:rPr lang="en-US" sz="1400" dirty="0" smtClean="0">
                <a:solidFill>
                  <a:srgbClr val="0070C0"/>
                </a:solidFill>
              </a:rPr>
              <a:t>K-</a:t>
            </a:r>
            <a:r>
              <a:rPr lang="en-US" sz="1400" dirty="0" err="1" smtClean="0">
                <a:solidFill>
                  <a:srgbClr val="0070C0"/>
                </a:solidFill>
              </a:rPr>
              <a:t>mer</a:t>
            </a:r>
            <a:endParaRPr lang="en-US" sz="1400" dirty="0">
              <a:solidFill>
                <a:srgbClr val="0070C0"/>
              </a:solidFill>
            </a:endParaRPr>
          </a:p>
        </p:txBody>
      </p:sp>
      <p:sp>
        <p:nvSpPr>
          <p:cNvPr id="29" name="TextBox 28"/>
          <p:cNvSpPr txBox="1"/>
          <p:nvPr/>
        </p:nvSpPr>
        <p:spPr>
          <a:xfrm>
            <a:off x="504246" y="7216279"/>
            <a:ext cx="1260666" cy="276999"/>
          </a:xfrm>
          <a:prstGeom prst="rect">
            <a:avLst/>
          </a:prstGeom>
          <a:noFill/>
        </p:spPr>
        <p:txBody>
          <a:bodyPr wrap="none" rtlCol="0">
            <a:spAutoFit/>
          </a:bodyPr>
          <a:lstStyle/>
          <a:p>
            <a:r>
              <a:rPr lang="en-US" sz="1200" dirty="0" smtClean="0"/>
              <a:t>Previous position</a:t>
            </a:r>
            <a:endParaRPr lang="en-US" sz="1200" dirty="0"/>
          </a:p>
        </p:txBody>
      </p:sp>
      <p:sp>
        <p:nvSpPr>
          <p:cNvPr id="234" name="TextBox 233"/>
          <p:cNvSpPr txBox="1"/>
          <p:nvPr/>
        </p:nvSpPr>
        <p:spPr>
          <a:xfrm>
            <a:off x="5069420" y="7178182"/>
            <a:ext cx="1019574" cy="276999"/>
          </a:xfrm>
          <a:prstGeom prst="rect">
            <a:avLst/>
          </a:prstGeom>
          <a:noFill/>
        </p:spPr>
        <p:txBody>
          <a:bodyPr wrap="none" rtlCol="0">
            <a:spAutoFit/>
          </a:bodyPr>
          <a:lstStyle/>
          <a:p>
            <a:r>
              <a:rPr lang="en-US" sz="1200" dirty="0" smtClean="0"/>
              <a:t>Next position</a:t>
            </a:r>
            <a:endParaRPr lang="en-US" sz="1200" dirty="0"/>
          </a:p>
        </p:txBody>
      </p:sp>
      <p:cxnSp>
        <p:nvCxnSpPr>
          <p:cNvPr id="235" name="직선 연결선 234"/>
          <p:cNvCxnSpPr/>
          <p:nvPr/>
        </p:nvCxnSpPr>
        <p:spPr>
          <a:xfrm flipV="1">
            <a:off x="1410428" y="7068844"/>
            <a:ext cx="439861" cy="2000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직선 연결선 235"/>
          <p:cNvCxnSpPr/>
          <p:nvPr/>
        </p:nvCxnSpPr>
        <p:spPr>
          <a:xfrm flipV="1">
            <a:off x="5746461" y="7068844"/>
            <a:ext cx="439861" cy="20005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530372" y="8686724"/>
            <a:ext cx="5923416" cy="200055"/>
          </a:xfrm>
          <a:prstGeom prst="rect">
            <a:avLst/>
          </a:prstGeom>
          <a:solidFill>
            <a:srgbClr val="FFFF99"/>
          </a:solidFill>
        </p:spPr>
        <p:txBody>
          <a:bodyPr wrap="none" rtlCol="0">
            <a:spAutoFit/>
          </a:bodyPr>
          <a:lstStyle/>
          <a:p>
            <a:r>
              <a:rPr lang="en-US" sz="700" dirty="0" smtClean="0"/>
              <a:t>…</a:t>
            </a:r>
            <a:r>
              <a:rPr lang="en-US" sz="700" dirty="0" smtClean="0">
                <a:latin typeface="Consolas" panose="020B0609020204030204" pitchFamily="49" charset="0"/>
              </a:rPr>
              <a:t>GCACGATAGATATACGATAATTAATAGCGAGAGGACAACGTGGAGCAGGGGACCGTACGTTTGACGAGCGTGCAACAGGAGAGCGATATTAGGGTAGAGACAGTGTGAGCT</a:t>
            </a:r>
            <a:r>
              <a:rPr lang="en-US" sz="700" dirty="0" smtClean="0"/>
              <a:t>…</a:t>
            </a:r>
          </a:p>
        </p:txBody>
      </p:sp>
      <p:sp>
        <p:nvSpPr>
          <p:cNvPr id="238" name="직사각형 237"/>
          <p:cNvSpPr/>
          <p:nvPr/>
        </p:nvSpPr>
        <p:spPr>
          <a:xfrm>
            <a:off x="1762559" y="8724821"/>
            <a:ext cx="500060"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직사각형 238"/>
          <p:cNvSpPr/>
          <p:nvPr/>
        </p:nvSpPr>
        <p:spPr>
          <a:xfrm>
            <a:off x="1813859" y="8670865"/>
            <a:ext cx="500066" cy="21591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p:cNvSpPr txBox="1"/>
          <p:nvPr/>
        </p:nvSpPr>
        <p:spPr>
          <a:xfrm>
            <a:off x="1732446" y="8924876"/>
            <a:ext cx="627095" cy="307777"/>
          </a:xfrm>
          <a:prstGeom prst="rect">
            <a:avLst/>
          </a:prstGeom>
          <a:noFill/>
        </p:spPr>
        <p:txBody>
          <a:bodyPr wrap="none" rtlCol="0">
            <a:spAutoFit/>
          </a:bodyPr>
          <a:lstStyle/>
          <a:p>
            <a:r>
              <a:rPr lang="en-US" sz="1400" dirty="0" smtClean="0">
                <a:solidFill>
                  <a:srgbClr val="FF0000"/>
                </a:solidFill>
              </a:rPr>
              <a:t>K-</a:t>
            </a:r>
            <a:r>
              <a:rPr lang="en-US" sz="1400" dirty="0" err="1" smtClean="0">
                <a:solidFill>
                  <a:srgbClr val="FF0000"/>
                </a:solidFill>
              </a:rPr>
              <a:t>mer</a:t>
            </a:r>
            <a:endParaRPr lang="en-US" sz="1400" dirty="0">
              <a:solidFill>
                <a:srgbClr val="FF0000"/>
              </a:solidFill>
            </a:endParaRPr>
          </a:p>
        </p:txBody>
      </p:sp>
      <p:sp>
        <p:nvSpPr>
          <p:cNvPr id="243" name="TextBox 242"/>
          <p:cNvSpPr txBox="1"/>
          <p:nvPr/>
        </p:nvSpPr>
        <p:spPr>
          <a:xfrm>
            <a:off x="382016" y="7759483"/>
            <a:ext cx="6117901" cy="738664"/>
          </a:xfrm>
          <a:prstGeom prst="rect">
            <a:avLst/>
          </a:prstGeom>
          <a:noFill/>
        </p:spPr>
        <p:txBody>
          <a:bodyPr wrap="square" rtlCol="0">
            <a:spAutoFit/>
          </a:bodyPr>
          <a:lstStyle/>
          <a:p>
            <a:r>
              <a:rPr lang="en-US" b="1" u="sng" dirty="0" smtClean="0"/>
              <a:t>Case 2.</a:t>
            </a:r>
            <a:r>
              <a:rPr lang="en-US" dirty="0" smtClean="0"/>
              <a:t> </a:t>
            </a:r>
            <a:r>
              <a:rPr lang="en-US" sz="1200" dirty="0" smtClean="0"/>
              <a:t>When you does not find a reversed k-</a:t>
            </a:r>
            <a:r>
              <a:rPr lang="en-US" sz="1200" dirty="0" err="1" smtClean="0"/>
              <a:t>mer</a:t>
            </a:r>
            <a:r>
              <a:rPr lang="en-US" sz="1200" dirty="0" smtClean="0"/>
              <a:t> within a distance X.</a:t>
            </a:r>
            <a:br>
              <a:rPr lang="en-US" sz="1200" dirty="0" smtClean="0"/>
            </a:br>
            <a:r>
              <a:rPr lang="en-US" sz="1200" dirty="0" smtClean="0"/>
              <a:t>                 (maximum expected loop length &lt; X &lt; maximum expected hairpin length)</a:t>
            </a:r>
            <a:br>
              <a:rPr lang="en-US" sz="1200" dirty="0" smtClean="0"/>
            </a:br>
            <a:r>
              <a:rPr lang="en-US" sz="1200" dirty="0" smtClean="0"/>
              <a:t>                  </a:t>
            </a:r>
            <a:r>
              <a:rPr lang="en-US" altLang="ko-KR" sz="1200" dirty="0" smtClean="0"/>
              <a:t>Move the search position to the next character in the k-</a:t>
            </a:r>
            <a:r>
              <a:rPr lang="en-US" altLang="ko-KR" sz="1200" dirty="0" err="1" smtClean="0"/>
              <a:t>mer</a:t>
            </a:r>
            <a:r>
              <a:rPr lang="en-US" altLang="ko-KR" sz="1200" dirty="0" smtClean="0"/>
              <a:t>, then continue.</a:t>
            </a:r>
            <a:endParaRPr lang="en-US" sz="1600" dirty="0"/>
          </a:p>
        </p:txBody>
      </p:sp>
      <p:sp>
        <p:nvSpPr>
          <p:cNvPr id="244" name="직사각형 243"/>
          <p:cNvSpPr/>
          <p:nvPr/>
        </p:nvSpPr>
        <p:spPr>
          <a:xfrm>
            <a:off x="382016" y="8559702"/>
            <a:ext cx="6050780" cy="77378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p:cNvSpPr txBox="1"/>
          <p:nvPr/>
        </p:nvSpPr>
        <p:spPr>
          <a:xfrm>
            <a:off x="2338615" y="9020432"/>
            <a:ext cx="1019574" cy="276999"/>
          </a:xfrm>
          <a:prstGeom prst="rect">
            <a:avLst/>
          </a:prstGeom>
          <a:noFill/>
        </p:spPr>
        <p:txBody>
          <a:bodyPr wrap="none" rtlCol="0">
            <a:spAutoFit/>
          </a:bodyPr>
          <a:lstStyle/>
          <a:p>
            <a:r>
              <a:rPr lang="en-US" sz="1200" dirty="0" smtClean="0"/>
              <a:t>Next position</a:t>
            </a:r>
            <a:endParaRPr lang="en-US" sz="1200" dirty="0"/>
          </a:p>
        </p:txBody>
      </p:sp>
      <p:sp>
        <p:nvSpPr>
          <p:cNvPr id="246" name="TextBox 245"/>
          <p:cNvSpPr txBox="1"/>
          <p:nvPr/>
        </p:nvSpPr>
        <p:spPr>
          <a:xfrm>
            <a:off x="492706" y="8997941"/>
            <a:ext cx="1260666" cy="276999"/>
          </a:xfrm>
          <a:prstGeom prst="rect">
            <a:avLst/>
          </a:prstGeom>
          <a:noFill/>
        </p:spPr>
        <p:txBody>
          <a:bodyPr wrap="none" rtlCol="0">
            <a:spAutoFit/>
          </a:bodyPr>
          <a:lstStyle/>
          <a:p>
            <a:r>
              <a:rPr lang="en-US" sz="1200" dirty="0" smtClean="0"/>
              <a:t>Previous position</a:t>
            </a:r>
            <a:endParaRPr lang="en-US" sz="1200" dirty="0"/>
          </a:p>
        </p:txBody>
      </p:sp>
      <p:cxnSp>
        <p:nvCxnSpPr>
          <p:cNvPr id="247" name="직선 연결선 246"/>
          <p:cNvCxnSpPr/>
          <p:nvPr/>
        </p:nvCxnSpPr>
        <p:spPr>
          <a:xfrm>
            <a:off x="1911350" y="8886779"/>
            <a:ext cx="851559" cy="23491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8" name="직선 연결선 247"/>
          <p:cNvCxnSpPr/>
          <p:nvPr/>
        </p:nvCxnSpPr>
        <p:spPr>
          <a:xfrm flipV="1">
            <a:off x="1410428" y="8853408"/>
            <a:ext cx="439861" cy="2000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직선 연결선 248"/>
          <p:cNvCxnSpPr/>
          <p:nvPr/>
        </p:nvCxnSpPr>
        <p:spPr>
          <a:xfrm>
            <a:off x="679450" y="6695106"/>
            <a:ext cx="0" cy="273050"/>
          </a:xfrm>
          <a:prstGeom prst="line">
            <a:avLst/>
          </a:prstGeom>
          <a:ln w="19050"/>
        </p:spPr>
        <p:style>
          <a:lnRef idx="1">
            <a:schemeClr val="dk1"/>
          </a:lnRef>
          <a:fillRef idx="0">
            <a:schemeClr val="dk1"/>
          </a:fillRef>
          <a:effectRef idx="0">
            <a:schemeClr val="dk1"/>
          </a:effectRef>
          <a:fontRef idx="minor">
            <a:schemeClr val="tx1"/>
          </a:fontRef>
        </p:style>
      </p:cxnSp>
      <p:cxnSp>
        <p:nvCxnSpPr>
          <p:cNvPr id="250" name="직선 연결선 249"/>
          <p:cNvCxnSpPr/>
          <p:nvPr/>
        </p:nvCxnSpPr>
        <p:spPr>
          <a:xfrm>
            <a:off x="6145213" y="6695106"/>
            <a:ext cx="0" cy="273050"/>
          </a:xfrm>
          <a:prstGeom prst="line">
            <a:avLst/>
          </a:prstGeom>
          <a:ln w="19050"/>
        </p:spPr>
        <p:style>
          <a:lnRef idx="1">
            <a:schemeClr val="dk1"/>
          </a:lnRef>
          <a:fillRef idx="0">
            <a:schemeClr val="dk1"/>
          </a:fillRef>
          <a:effectRef idx="0">
            <a:schemeClr val="dk1"/>
          </a:effectRef>
          <a:fontRef idx="minor">
            <a:schemeClr val="tx1"/>
          </a:fontRef>
        </p:style>
      </p:cxnSp>
      <p:cxnSp>
        <p:nvCxnSpPr>
          <p:cNvPr id="251" name="직선 연결선 250"/>
          <p:cNvCxnSpPr/>
          <p:nvPr/>
        </p:nvCxnSpPr>
        <p:spPr>
          <a:xfrm>
            <a:off x="679450" y="6831631"/>
            <a:ext cx="5465763" cy="0"/>
          </a:xfrm>
          <a:prstGeom prst="line">
            <a:avLst/>
          </a:prstGeom>
          <a:ln w="19050"/>
        </p:spPr>
        <p:style>
          <a:lnRef idx="1">
            <a:schemeClr val="dk1"/>
          </a:lnRef>
          <a:fillRef idx="0">
            <a:schemeClr val="dk1"/>
          </a:fillRef>
          <a:effectRef idx="0">
            <a:schemeClr val="dk1"/>
          </a:effectRef>
          <a:fontRef idx="minor">
            <a:schemeClr val="tx1"/>
          </a:fontRef>
        </p:style>
      </p:cxnSp>
      <p:sp>
        <p:nvSpPr>
          <p:cNvPr id="252" name="TextBox 251"/>
          <p:cNvSpPr txBox="1"/>
          <p:nvPr/>
        </p:nvSpPr>
        <p:spPr>
          <a:xfrm>
            <a:off x="834467" y="6554295"/>
            <a:ext cx="5461427" cy="261610"/>
          </a:xfrm>
          <a:prstGeom prst="rect">
            <a:avLst/>
          </a:prstGeom>
          <a:noFill/>
        </p:spPr>
        <p:txBody>
          <a:bodyPr wrap="square" rtlCol="0">
            <a:spAutoFit/>
          </a:bodyPr>
          <a:lstStyle/>
          <a:p>
            <a:pPr algn="ctr"/>
            <a:r>
              <a:rPr lang="en-US" sz="1050" dirty="0" smtClean="0"/>
              <a:t>Candidate region</a:t>
            </a:r>
            <a:endParaRPr lang="en-US" sz="1050" dirty="0"/>
          </a:p>
        </p:txBody>
      </p:sp>
      <p:sp>
        <p:nvSpPr>
          <p:cNvPr id="79" name="TextBox 78"/>
          <p:cNvSpPr txBox="1"/>
          <p:nvPr/>
        </p:nvSpPr>
        <p:spPr>
          <a:xfrm>
            <a:off x="2018884" y="3310098"/>
            <a:ext cx="433132" cy="261610"/>
          </a:xfrm>
          <a:prstGeom prst="rect">
            <a:avLst/>
          </a:prstGeom>
          <a:noFill/>
        </p:spPr>
        <p:txBody>
          <a:bodyPr wrap="none" rtlCol="0">
            <a:spAutoFit/>
          </a:bodyPr>
          <a:lstStyle/>
          <a:p>
            <a:r>
              <a:rPr lang="en-US" sz="1100" dirty="0" smtClean="0">
                <a:solidFill>
                  <a:srgbClr val="002060"/>
                </a:solidFill>
              </a:rPr>
              <a:t>stop</a:t>
            </a:r>
            <a:endParaRPr lang="en-US" sz="1100" dirty="0">
              <a:solidFill>
                <a:srgbClr val="002060"/>
              </a:solidFill>
            </a:endParaRPr>
          </a:p>
        </p:txBody>
      </p:sp>
      <p:cxnSp>
        <p:nvCxnSpPr>
          <p:cNvPr id="80" name="직선 화살표 연결선 79"/>
          <p:cNvCxnSpPr/>
          <p:nvPr/>
        </p:nvCxnSpPr>
        <p:spPr>
          <a:xfrm>
            <a:off x="2225909" y="3510115"/>
            <a:ext cx="0" cy="289625"/>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81" name="오른쪽 중괄호 80"/>
          <p:cNvSpPr/>
          <p:nvPr/>
        </p:nvSpPr>
        <p:spPr>
          <a:xfrm rot="5400000">
            <a:off x="1780660" y="3531654"/>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82" name="TextBox 81"/>
          <p:cNvSpPr txBox="1"/>
          <p:nvPr/>
        </p:nvSpPr>
        <p:spPr>
          <a:xfrm>
            <a:off x="1717102" y="3333181"/>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83" name="TextBox 82"/>
          <p:cNvSpPr txBox="1"/>
          <p:nvPr/>
        </p:nvSpPr>
        <p:spPr>
          <a:xfrm>
            <a:off x="4265395" y="4353210"/>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84" name="TextBox 83"/>
          <p:cNvSpPr txBox="1"/>
          <p:nvPr/>
        </p:nvSpPr>
        <p:spPr>
          <a:xfrm>
            <a:off x="1712188" y="4369146"/>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85" name="오른쪽 중괄호 84"/>
          <p:cNvSpPr/>
          <p:nvPr/>
        </p:nvSpPr>
        <p:spPr>
          <a:xfrm rot="16200000" flipV="1">
            <a:off x="1780660" y="2928503"/>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86" name="TextBox 85"/>
          <p:cNvSpPr txBox="1"/>
          <p:nvPr/>
        </p:nvSpPr>
        <p:spPr>
          <a:xfrm>
            <a:off x="4265395" y="3322757"/>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87" name="TextBox 86"/>
          <p:cNvSpPr txBox="1"/>
          <p:nvPr/>
        </p:nvSpPr>
        <p:spPr>
          <a:xfrm>
            <a:off x="979520" y="1414936"/>
            <a:ext cx="4905510"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--GCA--CGATAGA-TA-TACGAT---AATTAATAGCGAGAGGACAACGTG-GAGCAG---G--GGACC--GTACGTTTGACGAGCGTGCAACAG</a:t>
            </a:r>
          </a:p>
          <a:p>
            <a:r>
              <a:rPr lang="en-US" sz="700" dirty="0">
                <a:latin typeface="Consolas" panose="020B0609020204030204" pitchFamily="49" charset="0"/>
              </a:rPr>
              <a:t>  | |   | | ||  |  | |||    ||| ||||||||||||||||||| ||||||   |   | ||  |   |   |||||| |||||||||</a:t>
            </a:r>
          </a:p>
          <a:p>
            <a:r>
              <a:rPr lang="en-US" sz="700" dirty="0">
                <a:latin typeface="Consolas" panose="020B0609020204030204" pitchFamily="49" charset="0"/>
              </a:rPr>
              <a:t>TCG-AGT-G-T-GAC-AG-A-GATGGG-ATT-ATAGCGAGAGGACAACGTGCGAGCAGTTTGCATG-CCAGG---G---GACGAG-GTGCAACAG</a:t>
            </a:r>
          </a:p>
        </p:txBody>
      </p:sp>
      <p:sp>
        <p:nvSpPr>
          <p:cNvPr id="88" name="직사각형 87"/>
          <p:cNvSpPr/>
          <p:nvPr/>
        </p:nvSpPr>
        <p:spPr>
          <a:xfrm>
            <a:off x="2643380" y="1457457"/>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직사각형 88"/>
          <p:cNvSpPr/>
          <p:nvPr/>
        </p:nvSpPr>
        <p:spPr>
          <a:xfrm>
            <a:off x="2643380" y="1674750"/>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412750" y="220834"/>
            <a:ext cx="5572616" cy="738664"/>
          </a:xfrm>
          <a:prstGeom prst="rect">
            <a:avLst/>
          </a:prstGeom>
          <a:noFill/>
        </p:spPr>
        <p:txBody>
          <a:bodyPr wrap="none" rtlCol="0">
            <a:spAutoFit/>
          </a:bodyPr>
          <a:lstStyle/>
          <a:p>
            <a:r>
              <a:rPr lang="en-US" dirty="0" smtClean="0"/>
              <a:t>Step 3. </a:t>
            </a:r>
            <a:r>
              <a:rPr lang="en-US" sz="1200" dirty="0" smtClean="0"/>
              <a:t>Check if </a:t>
            </a:r>
            <a:r>
              <a:rPr lang="en-US" sz="1200" dirty="0"/>
              <a:t>the stop condition is </a:t>
            </a:r>
            <a:r>
              <a:rPr lang="en-US" sz="1200" dirty="0" smtClean="0"/>
              <a:t>satisfied </a:t>
            </a:r>
            <a:r>
              <a:rPr lang="en-US" sz="1200" dirty="0"/>
              <a:t>at each of the left and right </a:t>
            </a:r>
            <a:r>
              <a:rPr lang="en-US" sz="1200" dirty="0" smtClean="0"/>
              <a:t>match</a:t>
            </a:r>
            <a:br>
              <a:rPr lang="en-US" sz="1200" dirty="0" smtClean="0"/>
            </a:br>
            <a:r>
              <a:rPr lang="en-US" sz="1200" dirty="0" smtClean="0"/>
              <a:t>                 </a:t>
            </a:r>
            <a:r>
              <a:rPr lang="en-US" sz="1200" dirty="0"/>
              <a:t>positions </a:t>
            </a:r>
            <a:r>
              <a:rPr lang="en-US" sz="1200" dirty="0" smtClean="0"/>
              <a:t>near </a:t>
            </a:r>
            <a:r>
              <a:rPr lang="en-US" sz="1200" dirty="0"/>
              <a:t>the k-mer</a:t>
            </a:r>
            <a:r>
              <a:rPr lang="en-US" sz="1200" dirty="0" smtClean="0"/>
              <a:t>. Extend positions until the stop condition is satisfied.</a:t>
            </a:r>
            <a:br>
              <a:rPr lang="en-US" sz="1200" dirty="0" smtClean="0"/>
            </a:br>
            <a:r>
              <a:rPr lang="en-US" sz="1200" dirty="0" smtClean="0"/>
              <a:t>                 (The </a:t>
            </a:r>
            <a:r>
              <a:rPr lang="en-US" altLang="ko-KR" sz="1200" dirty="0" smtClean="0"/>
              <a:t>stop condition will be explained later.)</a:t>
            </a:r>
            <a:endParaRPr lang="en-US" sz="1200" dirty="0"/>
          </a:p>
        </p:txBody>
      </p:sp>
      <p:sp>
        <p:nvSpPr>
          <p:cNvPr id="91" name="오른쪽 중괄호 90"/>
          <p:cNvSpPr/>
          <p:nvPr/>
        </p:nvSpPr>
        <p:spPr>
          <a:xfrm rot="5400000">
            <a:off x="4340919" y="635633"/>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92" name="오른쪽 중괄호 91"/>
          <p:cNvSpPr/>
          <p:nvPr/>
        </p:nvSpPr>
        <p:spPr>
          <a:xfrm rot="16200000" flipV="1">
            <a:off x="4340919" y="32484"/>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94" name="직사각형 93"/>
          <p:cNvSpPr/>
          <p:nvPr/>
        </p:nvSpPr>
        <p:spPr>
          <a:xfrm>
            <a:off x="382016" y="943820"/>
            <a:ext cx="6050780" cy="1327806"/>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5" name="직선 화살표 연결선 94"/>
          <p:cNvCxnSpPr/>
          <p:nvPr/>
        </p:nvCxnSpPr>
        <p:spPr>
          <a:xfrm>
            <a:off x="2566988"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6" name="직선 화살표 연결선 95"/>
          <p:cNvCxnSpPr/>
          <p:nvPr/>
        </p:nvCxnSpPr>
        <p:spPr>
          <a:xfrm>
            <a:off x="2519363"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7" name="직선 화살표 연결선 96"/>
          <p:cNvCxnSpPr/>
          <p:nvPr/>
        </p:nvCxnSpPr>
        <p:spPr>
          <a:xfrm>
            <a:off x="2471738"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8" name="직선 화살표 연결선 97"/>
          <p:cNvCxnSpPr/>
          <p:nvPr/>
        </p:nvCxnSpPr>
        <p:spPr>
          <a:xfrm>
            <a:off x="325513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3206319"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3157503"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3401583"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3352767"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3303951"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4" name="직선 화살표 연결선 103"/>
          <p:cNvCxnSpPr/>
          <p:nvPr/>
        </p:nvCxnSpPr>
        <p:spPr>
          <a:xfrm>
            <a:off x="3548028"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5" name="직선 화살표 연결선 104"/>
          <p:cNvCxnSpPr/>
          <p:nvPr/>
        </p:nvCxnSpPr>
        <p:spPr>
          <a:xfrm>
            <a:off x="349921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직선 화살표 연결선 105"/>
          <p:cNvCxnSpPr/>
          <p:nvPr/>
        </p:nvCxnSpPr>
        <p:spPr>
          <a:xfrm>
            <a:off x="3450399"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p:nvPr/>
        </p:nvCxnSpPr>
        <p:spPr>
          <a:xfrm>
            <a:off x="3750910"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직선 화살표 연결선 107"/>
          <p:cNvCxnSpPr/>
          <p:nvPr/>
        </p:nvCxnSpPr>
        <p:spPr>
          <a:xfrm>
            <a:off x="369947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직선 화살표 연결선 108"/>
          <p:cNvCxnSpPr/>
          <p:nvPr/>
        </p:nvCxnSpPr>
        <p:spPr>
          <a:xfrm>
            <a:off x="3648040"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90521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3853780"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직선 화살표 연결선 111"/>
          <p:cNvCxnSpPr/>
          <p:nvPr/>
        </p:nvCxnSpPr>
        <p:spPr>
          <a:xfrm>
            <a:off x="3802345" y="1185861"/>
            <a:ext cx="0" cy="216000"/>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018884" y="912219"/>
            <a:ext cx="433132" cy="261610"/>
          </a:xfrm>
          <a:prstGeom prst="rect">
            <a:avLst/>
          </a:prstGeom>
          <a:noFill/>
        </p:spPr>
        <p:txBody>
          <a:bodyPr wrap="none" rtlCol="0">
            <a:spAutoFit/>
          </a:bodyPr>
          <a:lstStyle/>
          <a:p>
            <a:r>
              <a:rPr lang="en-US" sz="1100" dirty="0" smtClean="0">
                <a:solidFill>
                  <a:srgbClr val="002060"/>
                </a:solidFill>
              </a:rPr>
              <a:t>stop</a:t>
            </a:r>
            <a:endParaRPr lang="en-US" sz="1100" dirty="0">
              <a:solidFill>
                <a:srgbClr val="002060"/>
              </a:solidFill>
            </a:endParaRPr>
          </a:p>
        </p:txBody>
      </p:sp>
      <p:sp>
        <p:nvSpPr>
          <p:cNvPr id="114" name="TextBox 113"/>
          <p:cNvSpPr txBox="1"/>
          <p:nvPr/>
        </p:nvSpPr>
        <p:spPr>
          <a:xfrm>
            <a:off x="3844331" y="912219"/>
            <a:ext cx="433132" cy="261610"/>
          </a:xfrm>
          <a:prstGeom prst="rect">
            <a:avLst/>
          </a:prstGeom>
          <a:noFill/>
        </p:spPr>
        <p:txBody>
          <a:bodyPr wrap="none" rtlCol="0">
            <a:spAutoFit/>
          </a:bodyPr>
          <a:lstStyle/>
          <a:p>
            <a:r>
              <a:rPr lang="en-US" sz="1100" dirty="0" smtClean="0">
                <a:solidFill>
                  <a:srgbClr val="002060"/>
                </a:solidFill>
              </a:rPr>
              <a:t>stop</a:t>
            </a:r>
            <a:endParaRPr lang="en-US" sz="1100" dirty="0">
              <a:solidFill>
                <a:srgbClr val="002060"/>
              </a:solidFill>
            </a:endParaRPr>
          </a:p>
        </p:txBody>
      </p:sp>
      <p:cxnSp>
        <p:nvCxnSpPr>
          <p:cNvPr id="115" name="직선 화살표 연결선 114"/>
          <p:cNvCxnSpPr/>
          <p:nvPr/>
        </p:nvCxnSpPr>
        <p:spPr>
          <a:xfrm>
            <a:off x="2225909" y="1112236"/>
            <a:ext cx="0" cy="289625"/>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직선 화살표 연결선 115"/>
          <p:cNvCxnSpPr/>
          <p:nvPr/>
        </p:nvCxnSpPr>
        <p:spPr>
          <a:xfrm>
            <a:off x="4096777" y="1112236"/>
            <a:ext cx="0" cy="289625"/>
          </a:xfrm>
          <a:prstGeom prst="straightConnector1">
            <a:avLst/>
          </a:prstGeom>
          <a:ln w="9525">
            <a:solidFill>
              <a:srgbClr val="002060"/>
            </a:solidFill>
            <a:tailEnd type="triangle" w="sm" len="med"/>
          </a:ln>
        </p:spPr>
        <p:style>
          <a:lnRef idx="1">
            <a:schemeClr val="accent1"/>
          </a:lnRef>
          <a:fillRef idx="0">
            <a:schemeClr val="accent1"/>
          </a:fillRef>
          <a:effectRef idx="0">
            <a:schemeClr val="accent1"/>
          </a:effectRef>
          <a:fontRef idx="minor">
            <a:schemeClr val="tx1"/>
          </a:fontRef>
        </p:style>
      </p:cxnSp>
      <p:sp>
        <p:nvSpPr>
          <p:cNvPr id="117" name="오른쪽 중괄호 116"/>
          <p:cNvSpPr/>
          <p:nvPr/>
        </p:nvSpPr>
        <p:spPr>
          <a:xfrm rot="5400000">
            <a:off x="1780660" y="1133775"/>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18" name="TextBox 117"/>
          <p:cNvSpPr txBox="1"/>
          <p:nvPr/>
        </p:nvSpPr>
        <p:spPr>
          <a:xfrm>
            <a:off x="1717102" y="935302"/>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119" name="TextBox 118"/>
          <p:cNvSpPr txBox="1"/>
          <p:nvPr/>
        </p:nvSpPr>
        <p:spPr>
          <a:xfrm>
            <a:off x="4265395" y="1955331"/>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120" name="TextBox 119"/>
          <p:cNvSpPr txBox="1"/>
          <p:nvPr/>
        </p:nvSpPr>
        <p:spPr>
          <a:xfrm>
            <a:off x="1712188" y="1971267"/>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121" name="오른쪽 중괄호 120"/>
          <p:cNvSpPr/>
          <p:nvPr/>
        </p:nvSpPr>
        <p:spPr>
          <a:xfrm rot="16200000" flipV="1">
            <a:off x="1780660" y="530624"/>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22" name="TextBox 121"/>
          <p:cNvSpPr txBox="1"/>
          <p:nvPr/>
        </p:nvSpPr>
        <p:spPr>
          <a:xfrm>
            <a:off x="4265395" y="924878"/>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cxnSp>
        <p:nvCxnSpPr>
          <p:cNvPr id="123" name="직선 화살표 연결선 122"/>
          <p:cNvCxnSpPr/>
          <p:nvPr/>
        </p:nvCxnSpPr>
        <p:spPr>
          <a:xfrm flipH="1">
            <a:off x="2249978" y="1984318"/>
            <a:ext cx="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2330785" y="1958988"/>
            <a:ext cx="1197764" cy="246221"/>
          </a:xfrm>
          <a:prstGeom prst="rect">
            <a:avLst/>
          </a:prstGeom>
          <a:noFill/>
        </p:spPr>
        <p:txBody>
          <a:bodyPr wrap="none" rtlCol="0">
            <a:spAutoFit/>
          </a:bodyPr>
          <a:lstStyle/>
          <a:p>
            <a:r>
              <a:rPr lang="en-US" sz="1000" dirty="0" smtClean="0">
                <a:solidFill>
                  <a:srgbClr val="0070C0"/>
                </a:solidFill>
              </a:rPr>
              <a:t>Extending direction</a:t>
            </a:r>
            <a:endParaRPr lang="en-US" sz="1000" dirty="0">
              <a:solidFill>
                <a:srgbClr val="0070C0"/>
              </a:solidFill>
            </a:endParaRPr>
          </a:p>
        </p:txBody>
      </p:sp>
      <p:cxnSp>
        <p:nvCxnSpPr>
          <p:cNvPr id="125" name="직선 화살표 연결선 124"/>
          <p:cNvCxnSpPr/>
          <p:nvPr/>
        </p:nvCxnSpPr>
        <p:spPr>
          <a:xfrm>
            <a:off x="3173995" y="1984318"/>
            <a:ext cx="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21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9520" y="1807839"/>
            <a:ext cx="4905510"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--GCA--CGATAGA-TA-TACGAT---AATTAATAGCGAGAGGACAACGTG-GAGCAG---G--GGACC--GTACGTTTGACGAGCGTGCAACAG</a:t>
            </a:r>
          </a:p>
          <a:p>
            <a:r>
              <a:rPr lang="en-US" sz="700" dirty="0">
                <a:latin typeface="Consolas" panose="020B0609020204030204" pitchFamily="49" charset="0"/>
              </a:rPr>
              <a:t>  | |   | | ||  |  | |||    ||| ||||||||||||||||||| ||||||   |   | ||  |   |   |||||| |||||||||</a:t>
            </a:r>
          </a:p>
          <a:p>
            <a:r>
              <a:rPr lang="en-US" sz="700" dirty="0">
                <a:latin typeface="Consolas" panose="020B0609020204030204" pitchFamily="49" charset="0"/>
              </a:rPr>
              <a:t>TCG-AGT-G-T-GAC-AG-A-GATGGG-ATT-ATAGCGAGAGGACAACGTGCGAGCAGTTTGCATG-CCAGG---G---GACGAG-GTGCAACAG</a:t>
            </a:r>
          </a:p>
        </p:txBody>
      </p:sp>
      <p:sp>
        <p:nvSpPr>
          <p:cNvPr id="6" name="직사각형 5"/>
          <p:cNvSpPr/>
          <p:nvPr/>
        </p:nvSpPr>
        <p:spPr>
          <a:xfrm>
            <a:off x="2643380" y="1850360"/>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2643380" y="2067653"/>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2750" y="948449"/>
            <a:ext cx="2542619" cy="369332"/>
          </a:xfrm>
          <a:prstGeom prst="rect">
            <a:avLst/>
          </a:prstGeom>
          <a:noFill/>
        </p:spPr>
        <p:txBody>
          <a:bodyPr wrap="none" rtlCol="0">
            <a:spAutoFit/>
          </a:bodyPr>
          <a:lstStyle/>
          <a:p>
            <a:r>
              <a:rPr lang="en-US" dirty="0" smtClean="0"/>
              <a:t>1) </a:t>
            </a:r>
            <a:r>
              <a:rPr lang="en-US" sz="1200" dirty="0" smtClean="0"/>
              <a:t>The position is the match position</a:t>
            </a:r>
            <a:endParaRPr lang="en-US" sz="1000" dirty="0"/>
          </a:p>
        </p:txBody>
      </p:sp>
      <p:sp>
        <p:nvSpPr>
          <p:cNvPr id="9" name="오른쪽 중괄호 8"/>
          <p:cNvSpPr/>
          <p:nvPr/>
        </p:nvSpPr>
        <p:spPr>
          <a:xfrm rot="5400000">
            <a:off x="4340919" y="1028536"/>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0" name="오른쪽 중괄호 9"/>
          <p:cNvSpPr/>
          <p:nvPr/>
        </p:nvSpPr>
        <p:spPr>
          <a:xfrm rot="16200000" flipV="1">
            <a:off x="4340919" y="425387"/>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11" name="직사각형 10"/>
          <p:cNvSpPr/>
          <p:nvPr/>
        </p:nvSpPr>
        <p:spPr>
          <a:xfrm>
            <a:off x="382016" y="1336723"/>
            <a:ext cx="6050780" cy="1327806"/>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직선 화살표 연결선 13"/>
          <p:cNvCxnSpPr/>
          <p:nvPr/>
        </p:nvCxnSpPr>
        <p:spPr>
          <a:xfrm>
            <a:off x="2366487" y="1578764"/>
            <a:ext cx="0" cy="216000"/>
          </a:xfrm>
          <a:prstGeom prst="straightConnector1">
            <a:avLst/>
          </a:prstGeom>
          <a:ln w="9525">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34" name="오른쪽 중괄호 33"/>
          <p:cNvSpPr/>
          <p:nvPr/>
        </p:nvSpPr>
        <p:spPr>
          <a:xfrm rot="5400000">
            <a:off x="1780660" y="1526678"/>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35" name="TextBox 34"/>
          <p:cNvSpPr txBox="1"/>
          <p:nvPr/>
        </p:nvSpPr>
        <p:spPr>
          <a:xfrm>
            <a:off x="1717102" y="1328205"/>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36" name="TextBox 35"/>
          <p:cNvSpPr txBox="1"/>
          <p:nvPr/>
        </p:nvSpPr>
        <p:spPr>
          <a:xfrm>
            <a:off x="4265395" y="2348234"/>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37" name="TextBox 36"/>
          <p:cNvSpPr txBox="1"/>
          <p:nvPr/>
        </p:nvSpPr>
        <p:spPr>
          <a:xfrm>
            <a:off x="1712188" y="2364170"/>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38" name="오른쪽 중괄호 37"/>
          <p:cNvSpPr/>
          <p:nvPr/>
        </p:nvSpPr>
        <p:spPr>
          <a:xfrm rot="16200000" flipV="1">
            <a:off x="1780660" y="923527"/>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39" name="TextBox 38"/>
          <p:cNvSpPr txBox="1"/>
          <p:nvPr/>
        </p:nvSpPr>
        <p:spPr>
          <a:xfrm>
            <a:off x="4265395" y="1317781"/>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40" name="TextBox 39"/>
          <p:cNvSpPr txBox="1"/>
          <p:nvPr/>
        </p:nvSpPr>
        <p:spPr>
          <a:xfrm>
            <a:off x="365226" y="359013"/>
            <a:ext cx="608436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u="sng" dirty="0" smtClean="0"/>
              <a:t>STOP </a:t>
            </a:r>
            <a:r>
              <a:rPr lang="en-US" sz="1600" b="1" u="sng" dirty="0" smtClean="0"/>
              <a:t>condition</a:t>
            </a:r>
            <a:r>
              <a:rPr lang="en-US" sz="1600" b="1" u="sng" dirty="0" smtClean="0"/>
              <a:t>.</a:t>
            </a:r>
            <a:r>
              <a:rPr lang="en-US" sz="1600" dirty="0" smtClean="0"/>
              <a:t> </a:t>
            </a:r>
            <a:r>
              <a:rPr lang="en-US" sz="1200" dirty="0" smtClean="0"/>
              <a:t>If a position </a:t>
            </a:r>
            <a:r>
              <a:rPr lang="en-US" sz="1200" dirty="0" smtClean="0"/>
              <a:t>in an alignment satisfies </a:t>
            </a:r>
            <a:r>
              <a:rPr lang="en-US" sz="1200" dirty="0" smtClean="0"/>
              <a:t>all three </a:t>
            </a:r>
            <a:r>
              <a:rPr lang="en-US" sz="1200" dirty="0" smtClean="0"/>
              <a:t>conditions </a:t>
            </a:r>
            <a:r>
              <a:rPr lang="en-US" sz="1200" dirty="0" smtClean="0"/>
              <a:t>below, then it is a stop position.</a:t>
            </a:r>
            <a:endParaRPr lang="en-US" sz="1100" dirty="0"/>
          </a:p>
        </p:txBody>
      </p:sp>
      <p:sp>
        <p:nvSpPr>
          <p:cNvPr id="41" name="TextBox 40"/>
          <p:cNvSpPr txBox="1"/>
          <p:nvPr/>
        </p:nvSpPr>
        <p:spPr>
          <a:xfrm>
            <a:off x="979520" y="3503053"/>
            <a:ext cx="4905510"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--GCA--CGATAGA-TA-TACGAT---AATTAATAGCGAGAGGACAACGTG-GAGCAG---G--GGACC--GTACGTTTGACGAGCGTGCAACAG</a:t>
            </a:r>
          </a:p>
          <a:p>
            <a:r>
              <a:rPr lang="en-US" sz="700" dirty="0">
                <a:latin typeface="Consolas" panose="020B0609020204030204" pitchFamily="49" charset="0"/>
              </a:rPr>
              <a:t>  | |   | | ||  |  | |||    ||| ||||||||||||||||||| ||||||   |   | ||  |   |   |||||| |||||||||</a:t>
            </a:r>
          </a:p>
          <a:p>
            <a:r>
              <a:rPr lang="en-US" sz="700" dirty="0">
                <a:latin typeface="Consolas" panose="020B0609020204030204" pitchFamily="49" charset="0"/>
              </a:rPr>
              <a:t>TCG-AGT-G-T-GAC-AG-A-GATGGG-ATT-ATAGCGAGAGGACAACGTGCGAGCAGTTTGCATG-CCAGG---G---GACGAG-GTGCAACAG</a:t>
            </a:r>
          </a:p>
        </p:txBody>
      </p:sp>
      <p:sp>
        <p:nvSpPr>
          <p:cNvPr id="42" name="직사각형 41"/>
          <p:cNvSpPr/>
          <p:nvPr/>
        </p:nvSpPr>
        <p:spPr>
          <a:xfrm>
            <a:off x="2643380" y="3545574"/>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직사각형 42"/>
          <p:cNvSpPr/>
          <p:nvPr/>
        </p:nvSpPr>
        <p:spPr>
          <a:xfrm>
            <a:off x="2643380" y="3762867"/>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12750" y="2707050"/>
            <a:ext cx="5188856" cy="369332"/>
          </a:xfrm>
          <a:prstGeom prst="rect">
            <a:avLst/>
          </a:prstGeom>
          <a:noFill/>
        </p:spPr>
        <p:txBody>
          <a:bodyPr wrap="none" rtlCol="0">
            <a:spAutoFit/>
          </a:bodyPr>
          <a:lstStyle/>
          <a:p>
            <a:r>
              <a:rPr lang="en-US" dirty="0"/>
              <a:t>2</a:t>
            </a:r>
            <a:r>
              <a:rPr lang="en-US" dirty="0" smtClean="0"/>
              <a:t>) </a:t>
            </a:r>
            <a:r>
              <a:rPr lang="en-US" sz="1200" dirty="0" smtClean="0"/>
              <a:t>The previous position relative to the extending direction is the </a:t>
            </a:r>
            <a:r>
              <a:rPr lang="en-US" sz="1200" dirty="0" err="1" smtClean="0"/>
              <a:t>indel</a:t>
            </a:r>
            <a:r>
              <a:rPr lang="en-US" sz="1200" dirty="0" smtClean="0"/>
              <a:t> position.</a:t>
            </a:r>
            <a:endParaRPr lang="en-US" sz="700" dirty="0"/>
          </a:p>
        </p:txBody>
      </p:sp>
      <p:sp>
        <p:nvSpPr>
          <p:cNvPr id="45" name="오른쪽 중괄호 44"/>
          <p:cNvSpPr/>
          <p:nvPr/>
        </p:nvSpPr>
        <p:spPr>
          <a:xfrm rot="5400000">
            <a:off x="4340919" y="2723750"/>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46" name="오른쪽 중괄호 45"/>
          <p:cNvSpPr/>
          <p:nvPr/>
        </p:nvSpPr>
        <p:spPr>
          <a:xfrm rot="16200000" flipV="1">
            <a:off x="4340919" y="2120601"/>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47" name="직사각형 46"/>
          <p:cNvSpPr/>
          <p:nvPr/>
        </p:nvSpPr>
        <p:spPr>
          <a:xfrm>
            <a:off x="382016" y="3031936"/>
            <a:ext cx="6050780" cy="135416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오른쪽 중괄호 48"/>
          <p:cNvSpPr/>
          <p:nvPr/>
        </p:nvSpPr>
        <p:spPr>
          <a:xfrm rot="5400000">
            <a:off x="1780660" y="3221892"/>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50" name="TextBox 49"/>
          <p:cNvSpPr txBox="1"/>
          <p:nvPr/>
        </p:nvSpPr>
        <p:spPr>
          <a:xfrm>
            <a:off x="1717102" y="3023419"/>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51" name="TextBox 50"/>
          <p:cNvSpPr txBox="1"/>
          <p:nvPr/>
        </p:nvSpPr>
        <p:spPr>
          <a:xfrm>
            <a:off x="4265395" y="4043448"/>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52" name="TextBox 51"/>
          <p:cNvSpPr txBox="1"/>
          <p:nvPr/>
        </p:nvSpPr>
        <p:spPr>
          <a:xfrm>
            <a:off x="1712188" y="4059384"/>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53" name="오른쪽 중괄호 52"/>
          <p:cNvSpPr/>
          <p:nvPr/>
        </p:nvSpPr>
        <p:spPr>
          <a:xfrm rot="16200000" flipV="1">
            <a:off x="1780660" y="2618741"/>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54" name="TextBox 53"/>
          <p:cNvSpPr txBox="1"/>
          <p:nvPr/>
        </p:nvSpPr>
        <p:spPr>
          <a:xfrm>
            <a:off x="4265395" y="3012995"/>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sp>
        <p:nvSpPr>
          <p:cNvPr id="4" name="직사각형 3"/>
          <p:cNvSpPr/>
          <p:nvPr/>
        </p:nvSpPr>
        <p:spPr>
          <a:xfrm>
            <a:off x="2348583" y="1830848"/>
            <a:ext cx="45719" cy="358476"/>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089214" y="1371041"/>
            <a:ext cx="1401346" cy="261610"/>
          </a:xfrm>
          <a:prstGeom prst="rect">
            <a:avLst/>
          </a:prstGeom>
          <a:noFill/>
        </p:spPr>
        <p:txBody>
          <a:bodyPr wrap="none" rtlCol="0">
            <a:spAutoFit/>
          </a:bodyPr>
          <a:lstStyle/>
          <a:p>
            <a:r>
              <a:rPr lang="en-US" sz="1050" dirty="0" smtClean="0">
                <a:solidFill>
                  <a:srgbClr val="FF0000"/>
                </a:solidFill>
              </a:rPr>
              <a:t>Unsatisfying example</a:t>
            </a:r>
            <a:endParaRPr lang="en-US" dirty="0">
              <a:solidFill>
                <a:srgbClr val="FF0000"/>
              </a:solidFill>
            </a:endParaRPr>
          </a:p>
        </p:txBody>
      </p:sp>
      <p:cxnSp>
        <p:nvCxnSpPr>
          <p:cNvPr id="57" name="직선 화살표 연결선 56"/>
          <p:cNvCxnSpPr/>
          <p:nvPr/>
        </p:nvCxnSpPr>
        <p:spPr>
          <a:xfrm flipH="1">
            <a:off x="2515301" y="3160446"/>
            <a:ext cx="56784" cy="349044"/>
          </a:xfrm>
          <a:prstGeom prst="straightConnector1">
            <a:avLst/>
          </a:prstGeom>
          <a:ln w="9525">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58" name="직사각형 57"/>
          <p:cNvSpPr/>
          <p:nvPr/>
        </p:nvSpPr>
        <p:spPr>
          <a:xfrm>
            <a:off x="2497397" y="3545574"/>
            <a:ext cx="45719" cy="358476"/>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491129" y="3000109"/>
            <a:ext cx="1401346" cy="261610"/>
          </a:xfrm>
          <a:prstGeom prst="rect">
            <a:avLst/>
          </a:prstGeom>
          <a:noFill/>
        </p:spPr>
        <p:txBody>
          <a:bodyPr wrap="none" rtlCol="0">
            <a:spAutoFit/>
          </a:bodyPr>
          <a:lstStyle/>
          <a:p>
            <a:r>
              <a:rPr lang="en-US" sz="1050" dirty="0" smtClean="0">
                <a:solidFill>
                  <a:srgbClr val="FF0000"/>
                </a:solidFill>
              </a:rPr>
              <a:t>Unsatisfying example</a:t>
            </a:r>
            <a:endParaRPr lang="en-US" dirty="0">
              <a:solidFill>
                <a:srgbClr val="FF0000"/>
              </a:solidFill>
            </a:endParaRPr>
          </a:p>
        </p:txBody>
      </p:sp>
      <p:sp>
        <p:nvSpPr>
          <p:cNvPr id="60" name="TextBox 59"/>
          <p:cNvSpPr txBox="1"/>
          <p:nvPr/>
        </p:nvSpPr>
        <p:spPr>
          <a:xfrm>
            <a:off x="979520" y="5706146"/>
            <a:ext cx="4905510" cy="415498"/>
          </a:xfrm>
          <a:prstGeom prst="rect">
            <a:avLst/>
          </a:prstGeom>
          <a:solidFill>
            <a:srgbClr val="FFFF99"/>
          </a:solidFill>
        </p:spPr>
        <p:txBody>
          <a:bodyPr wrap="none" rtlCol="0">
            <a:spAutoFit/>
          </a:bodyPr>
          <a:lstStyle/>
          <a:p>
            <a:r>
              <a:rPr lang="en-US" sz="700" dirty="0">
                <a:latin typeface="Consolas" panose="020B0609020204030204" pitchFamily="49" charset="0"/>
              </a:rPr>
              <a:t>--GCA--CGATAGA-TA-TACGAT---AATTAATAGCGAGAGGACAACGTG-GAGCAG---G--GGACC--GTACGTTTGACGAGCGTGCAACAG</a:t>
            </a:r>
          </a:p>
          <a:p>
            <a:r>
              <a:rPr lang="en-US" sz="700" dirty="0">
                <a:latin typeface="Consolas" panose="020B0609020204030204" pitchFamily="49" charset="0"/>
              </a:rPr>
              <a:t>  | |   | | ||  |  | |||    ||| ||||||||||||||||||| ||||||   |   | ||  |   |   |||||| |||||||||</a:t>
            </a:r>
          </a:p>
          <a:p>
            <a:r>
              <a:rPr lang="en-US" sz="700" dirty="0">
                <a:latin typeface="Consolas" panose="020B0609020204030204" pitchFamily="49" charset="0"/>
              </a:rPr>
              <a:t>TCG-AGT-G-T-GAC-AG-A-GATGGG-ATT-ATAGCGAGAGGACAACGTGCGAGCAGTTTGCATG-CCAGG---G---GACGAG-GTGCAACAG</a:t>
            </a:r>
          </a:p>
        </p:txBody>
      </p:sp>
      <p:sp>
        <p:nvSpPr>
          <p:cNvPr id="61" name="직사각형 60"/>
          <p:cNvSpPr/>
          <p:nvPr/>
        </p:nvSpPr>
        <p:spPr>
          <a:xfrm>
            <a:off x="2643380" y="5748667"/>
            <a:ext cx="500061"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직사각형 61"/>
          <p:cNvSpPr/>
          <p:nvPr/>
        </p:nvSpPr>
        <p:spPr>
          <a:xfrm>
            <a:off x="2643380" y="5965960"/>
            <a:ext cx="500066" cy="128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12750" y="4387480"/>
            <a:ext cx="6513322" cy="700192"/>
          </a:xfrm>
          <a:prstGeom prst="rect">
            <a:avLst/>
          </a:prstGeom>
          <a:noFill/>
        </p:spPr>
        <p:txBody>
          <a:bodyPr wrap="none" rtlCol="0">
            <a:spAutoFit/>
          </a:bodyPr>
          <a:lstStyle/>
          <a:p>
            <a:r>
              <a:rPr lang="en-US" dirty="0" smtClean="0"/>
              <a:t>3) </a:t>
            </a:r>
            <a:r>
              <a:rPr lang="en-US" sz="1200" dirty="0" smtClean="0"/>
              <a:t>The number of </a:t>
            </a:r>
            <a:r>
              <a:rPr lang="en-US" sz="1200" dirty="0" err="1" smtClean="0"/>
              <a:t>indel</a:t>
            </a:r>
            <a:r>
              <a:rPr lang="en-US" sz="1200" dirty="0"/>
              <a:t> is greater than or equal to </a:t>
            </a:r>
            <a:r>
              <a:rPr lang="el-GR" sz="1200" dirty="0" smtClean="0"/>
              <a:t>α</a:t>
            </a:r>
            <a:r>
              <a:rPr lang="en-US" sz="1200" dirty="0" smtClean="0"/>
              <a:t> within the </a:t>
            </a:r>
            <a:r>
              <a:rPr lang="el-GR" sz="1200" dirty="0" smtClean="0"/>
              <a:t>β</a:t>
            </a:r>
            <a:r>
              <a:rPr lang="en-US" sz="1200" dirty="0" smtClean="0"/>
              <a:t>-position-size region.</a:t>
            </a:r>
            <a:br>
              <a:rPr lang="en-US" sz="1200" dirty="0" smtClean="0"/>
            </a:br>
            <a:r>
              <a:rPr lang="en-US" sz="1100" dirty="0" smtClean="0"/>
              <a:t>(</a:t>
            </a:r>
            <a:r>
              <a:rPr lang="el-GR" sz="1100" dirty="0" smtClean="0"/>
              <a:t>β</a:t>
            </a:r>
            <a:r>
              <a:rPr lang="en-US" sz="1100" dirty="0" smtClean="0"/>
              <a:t> is an odd number and </a:t>
            </a:r>
            <a:r>
              <a:rPr lang="el-GR" sz="1100" dirty="0" smtClean="0"/>
              <a:t>β</a:t>
            </a:r>
            <a:r>
              <a:rPr lang="en-US" sz="1100" dirty="0" smtClean="0"/>
              <a:t>-region extends evenly in the both of left and right direction of the position)</a:t>
            </a:r>
            <a:br>
              <a:rPr lang="en-US" sz="1100" dirty="0" smtClean="0"/>
            </a:br>
            <a:r>
              <a:rPr lang="en-US" sz="1050" dirty="0" smtClean="0"/>
              <a:t>(When you reaching </a:t>
            </a:r>
            <a:r>
              <a:rPr lang="en-US" sz="1050" dirty="0" smtClean="0"/>
              <a:t>near </a:t>
            </a:r>
            <a:r>
              <a:rPr lang="en-US" sz="1050" dirty="0" smtClean="0"/>
              <a:t>the end, </a:t>
            </a:r>
            <a:r>
              <a:rPr lang="en-US" sz="1050" dirty="0" smtClean="0"/>
              <a:t>consider the position outside of </a:t>
            </a:r>
            <a:r>
              <a:rPr lang="en-US" sz="1050" dirty="0" smtClean="0"/>
              <a:t>the sequence </a:t>
            </a:r>
            <a:r>
              <a:rPr lang="en-US" sz="1050" dirty="0" smtClean="0"/>
              <a:t>as match position </a:t>
            </a:r>
            <a:r>
              <a:rPr lang="en-US" sz="1050" dirty="0" smtClean="0"/>
              <a:t>to count </a:t>
            </a:r>
            <a:r>
              <a:rPr lang="en-US" sz="1050" dirty="0" err="1" smtClean="0"/>
              <a:t>indel</a:t>
            </a:r>
            <a:r>
              <a:rPr lang="en-US" sz="1050" dirty="0" smtClean="0"/>
              <a:t>)</a:t>
            </a:r>
            <a:endParaRPr lang="en-US" sz="1200" spc="-30" dirty="0"/>
          </a:p>
        </p:txBody>
      </p:sp>
      <p:sp>
        <p:nvSpPr>
          <p:cNvPr id="64" name="오른쪽 중괄호 63"/>
          <p:cNvSpPr/>
          <p:nvPr/>
        </p:nvSpPr>
        <p:spPr>
          <a:xfrm rot="5400000">
            <a:off x="4340919" y="4926843"/>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65" name="오른쪽 중괄호 64"/>
          <p:cNvSpPr/>
          <p:nvPr/>
        </p:nvSpPr>
        <p:spPr>
          <a:xfrm rot="16200000" flipV="1">
            <a:off x="4340919" y="4323694"/>
            <a:ext cx="157551" cy="2552510"/>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66" name="직사각형 65"/>
          <p:cNvSpPr/>
          <p:nvPr/>
        </p:nvSpPr>
        <p:spPr>
          <a:xfrm>
            <a:off x="382016" y="5083515"/>
            <a:ext cx="6050780" cy="154882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오른쪽 중괄호 66"/>
          <p:cNvSpPr/>
          <p:nvPr/>
        </p:nvSpPr>
        <p:spPr>
          <a:xfrm rot="5400000">
            <a:off x="1780660" y="5424985"/>
            <a:ext cx="157551" cy="1567885"/>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68" name="TextBox 67"/>
          <p:cNvSpPr txBox="1"/>
          <p:nvPr/>
        </p:nvSpPr>
        <p:spPr>
          <a:xfrm>
            <a:off x="1717102" y="5226512"/>
            <a:ext cx="316112" cy="307777"/>
          </a:xfrm>
          <a:prstGeom prst="rect">
            <a:avLst/>
          </a:prstGeom>
          <a:noFill/>
        </p:spPr>
        <p:txBody>
          <a:bodyPr wrap="none" rtlCol="0">
            <a:spAutoFit/>
          </a:bodyPr>
          <a:lstStyle/>
          <a:p>
            <a:r>
              <a:rPr lang="en-US" sz="1400" dirty="0" smtClean="0"/>
              <a:t>S</a:t>
            </a:r>
            <a:r>
              <a:rPr lang="en-US" sz="1400" baseline="-25000" dirty="0" smtClean="0"/>
              <a:t>L</a:t>
            </a:r>
            <a:endParaRPr lang="en-US" sz="1400" baseline="-25000" dirty="0"/>
          </a:p>
        </p:txBody>
      </p:sp>
      <p:sp>
        <p:nvSpPr>
          <p:cNvPr id="69" name="TextBox 68"/>
          <p:cNvSpPr txBox="1"/>
          <p:nvPr/>
        </p:nvSpPr>
        <p:spPr>
          <a:xfrm>
            <a:off x="4265395" y="6246541"/>
            <a:ext cx="413896" cy="307777"/>
          </a:xfrm>
          <a:prstGeom prst="rect">
            <a:avLst/>
          </a:prstGeom>
          <a:noFill/>
        </p:spPr>
        <p:txBody>
          <a:bodyPr wrap="none" rtlCol="0">
            <a:spAutoFit/>
          </a:bodyPr>
          <a:lstStyle/>
          <a:p>
            <a:r>
              <a:rPr lang="en-US" sz="1400" dirty="0" smtClean="0"/>
              <a:t>S</a:t>
            </a:r>
            <a:r>
              <a:rPr lang="en-US" sz="1400" baseline="-25000" dirty="0" smtClean="0"/>
              <a:t>M</a:t>
            </a:r>
            <a:r>
              <a:rPr lang="en-US" altLang="ko-KR" sz="1400" dirty="0" smtClean="0"/>
              <a:t>’</a:t>
            </a:r>
            <a:endParaRPr lang="en-US" sz="1400" baseline="-25000" dirty="0"/>
          </a:p>
        </p:txBody>
      </p:sp>
      <p:sp>
        <p:nvSpPr>
          <p:cNvPr id="70" name="TextBox 69"/>
          <p:cNvSpPr txBox="1"/>
          <p:nvPr/>
        </p:nvSpPr>
        <p:spPr>
          <a:xfrm>
            <a:off x="1712188" y="6262477"/>
            <a:ext cx="377026" cy="307777"/>
          </a:xfrm>
          <a:prstGeom prst="rect">
            <a:avLst/>
          </a:prstGeom>
          <a:noFill/>
        </p:spPr>
        <p:txBody>
          <a:bodyPr wrap="none" rtlCol="0">
            <a:spAutoFit/>
          </a:bodyPr>
          <a:lstStyle/>
          <a:p>
            <a:r>
              <a:rPr lang="en-US" sz="1400" dirty="0" smtClean="0"/>
              <a:t>S</a:t>
            </a:r>
            <a:r>
              <a:rPr lang="en-US" sz="1400" baseline="-25000" dirty="0" smtClean="0"/>
              <a:t>R</a:t>
            </a:r>
            <a:r>
              <a:rPr lang="en-US" sz="1400" dirty="0"/>
              <a:t>’</a:t>
            </a:r>
            <a:endParaRPr lang="en-US" sz="1400" baseline="-25000" dirty="0"/>
          </a:p>
        </p:txBody>
      </p:sp>
      <p:sp>
        <p:nvSpPr>
          <p:cNvPr id="71" name="오른쪽 중괄호 70"/>
          <p:cNvSpPr/>
          <p:nvPr/>
        </p:nvSpPr>
        <p:spPr>
          <a:xfrm rot="16200000" flipV="1">
            <a:off x="1780660" y="4821834"/>
            <a:ext cx="157551" cy="1567886"/>
          </a:xfrm>
          <a:prstGeom prst="rightBrace">
            <a:avLst>
              <a:gd name="adj1" fmla="val 25000"/>
              <a:gd name="adj2" fmla="val 50000"/>
            </a:avLst>
          </a:prstGeom>
          <a:ln>
            <a:solidFill>
              <a:schemeClr val="accent5">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400"/>
          </a:p>
        </p:txBody>
      </p:sp>
      <p:sp>
        <p:nvSpPr>
          <p:cNvPr id="72" name="TextBox 71"/>
          <p:cNvSpPr txBox="1"/>
          <p:nvPr/>
        </p:nvSpPr>
        <p:spPr>
          <a:xfrm>
            <a:off x="4265395" y="5216088"/>
            <a:ext cx="369012" cy="307777"/>
          </a:xfrm>
          <a:prstGeom prst="rect">
            <a:avLst/>
          </a:prstGeom>
          <a:noFill/>
        </p:spPr>
        <p:txBody>
          <a:bodyPr wrap="none" rtlCol="0">
            <a:spAutoFit/>
          </a:bodyPr>
          <a:lstStyle/>
          <a:p>
            <a:r>
              <a:rPr lang="en-US" sz="1400" dirty="0" smtClean="0"/>
              <a:t>S</a:t>
            </a:r>
            <a:r>
              <a:rPr lang="en-US" sz="1400" baseline="-25000" dirty="0" smtClean="0"/>
              <a:t>M</a:t>
            </a:r>
            <a:endParaRPr lang="en-US" sz="1400" baseline="-25000" dirty="0"/>
          </a:p>
        </p:txBody>
      </p:sp>
      <p:cxnSp>
        <p:nvCxnSpPr>
          <p:cNvPr id="73" name="직선 화살표 연결선 72"/>
          <p:cNvCxnSpPr/>
          <p:nvPr/>
        </p:nvCxnSpPr>
        <p:spPr>
          <a:xfrm>
            <a:off x="2561020" y="5496583"/>
            <a:ext cx="0" cy="216000"/>
          </a:xfrm>
          <a:prstGeom prst="straightConnector1">
            <a:avLst/>
          </a:prstGeom>
          <a:ln w="9525">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74" name="직사각형 73"/>
          <p:cNvSpPr/>
          <p:nvPr/>
        </p:nvSpPr>
        <p:spPr>
          <a:xfrm>
            <a:off x="2543116" y="5743904"/>
            <a:ext cx="45719" cy="358476"/>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868022" y="5136594"/>
            <a:ext cx="1350050" cy="392415"/>
          </a:xfrm>
          <a:prstGeom prst="rect">
            <a:avLst/>
          </a:prstGeom>
          <a:noFill/>
        </p:spPr>
        <p:txBody>
          <a:bodyPr wrap="none" rtlCol="0">
            <a:spAutoFit/>
          </a:bodyPr>
          <a:lstStyle/>
          <a:p>
            <a:pPr algn="ctr"/>
            <a:r>
              <a:rPr lang="en-US" sz="1050" dirty="0" smtClean="0">
                <a:solidFill>
                  <a:srgbClr val="FF0000"/>
                </a:solidFill>
              </a:rPr>
              <a:t>Unsatisfying example</a:t>
            </a:r>
            <a:br>
              <a:rPr lang="en-US" sz="1050" dirty="0" smtClean="0">
                <a:solidFill>
                  <a:srgbClr val="FF0000"/>
                </a:solidFill>
              </a:rPr>
            </a:br>
            <a:r>
              <a:rPr lang="en-US" sz="900" dirty="0" smtClean="0">
                <a:solidFill>
                  <a:srgbClr val="FF0000"/>
                </a:solidFill>
              </a:rPr>
              <a:t>(the number of </a:t>
            </a:r>
            <a:r>
              <a:rPr lang="en-US" sz="900" dirty="0" err="1" smtClean="0">
                <a:solidFill>
                  <a:srgbClr val="FF0000"/>
                </a:solidFill>
              </a:rPr>
              <a:t>indel</a:t>
            </a:r>
            <a:r>
              <a:rPr lang="en-US" sz="900" dirty="0" smtClean="0">
                <a:solidFill>
                  <a:srgbClr val="FF0000"/>
                </a:solidFill>
              </a:rPr>
              <a:t>=3)</a:t>
            </a:r>
            <a:endParaRPr lang="en-US" dirty="0">
              <a:solidFill>
                <a:srgbClr val="FF0000"/>
              </a:solidFill>
            </a:endParaRPr>
          </a:p>
        </p:txBody>
      </p:sp>
      <p:cxnSp>
        <p:nvCxnSpPr>
          <p:cNvPr id="76" name="직선 화살표 연결선 75"/>
          <p:cNvCxnSpPr/>
          <p:nvPr/>
        </p:nvCxnSpPr>
        <p:spPr>
          <a:xfrm flipH="1">
            <a:off x="2249978" y="4099557"/>
            <a:ext cx="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30785" y="4074227"/>
            <a:ext cx="1197764" cy="246221"/>
          </a:xfrm>
          <a:prstGeom prst="rect">
            <a:avLst/>
          </a:prstGeom>
          <a:noFill/>
        </p:spPr>
        <p:txBody>
          <a:bodyPr wrap="none" rtlCol="0">
            <a:spAutoFit/>
          </a:bodyPr>
          <a:lstStyle/>
          <a:p>
            <a:r>
              <a:rPr lang="en-US" sz="1000" dirty="0" smtClean="0">
                <a:solidFill>
                  <a:srgbClr val="0070C0"/>
                </a:solidFill>
              </a:rPr>
              <a:t>Extending direction</a:t>
            </a:r>
            <a:endParaRPr lang="en-US" sz="1000" dirty="0">
              <a:solidFill>
                <a:srgbClr val="0070C0"/>
              </a:solidFill>
            </a:endParaRPr>
          </a:p>
        </p:txBody>
      </p:sp>
      <p:sp>
        <p:nvSpPr>
          <p:cNvPr id="79" name="TextBox 78"/>
          <p:cNvSpPr txBox="1"/>
          <p:nvPr/>
        </p:nvSpPr>
        <p:spPr>
          <a:xfrm>
            <a:off x="441229" y="5148764"/>
            <a:ext cx="1303562" cy="276999"/>
          </a:xfrm>
          <a:prstGeom prst="rect">
            <a:avLst/>
          </a:prstGeom>
          <a:noFill/>
        </p:spPr>
        <p:txBody>
          <a:bodyPr wrap="none" rtlCol="0">
            <a:spAutoFit/>
          </a:bodyPr>
          <a:lstStyle/>
          <a:p>
            <a:r>
              <a:rPr lang="en-US" sz="1200" u="sng" dirty="0" smtClean="0"/>
              <a:t>Suppose</a:t>
            </a:r>
            <a:r>
              <a:rPr lang="en-US" sz="1200" dirty="0" smtClean="0"/>
              <a:t> </a:t>
            </a:r>
            <a:r>
              <a:rPr lang="el-GR" sz="1200" dirty="0" smtClean="0"/>
              <a:t>α</a:t>
            </a:r>
            <a:r>
              <a:rPr lang="en-US" sz="1200" dirty="0" smtClean="0"/>
              <a:t>=4, </a:t>
            </a:r>
            <a:r>
              <a:rPr lang="el-GR" sz="1200" dirty="0" smtClean="0"/>
              <a:t>β</a:t>
            </a:r>
            <a:r>
              <a:rPr lang="en-US" sz="1200" dirty="0" smtClean="0"/>
              <a:t>=9</a:t>
            </a:r>
            <a:endParaRPr lang="en-US" sz="1200" dirty="0"/>
          </a:p>
        </p:txBody>
      </p:sp>
      <p:cxnSp>
        <p:nvCxnSpPr>
          <p:cNvPr id="81" name="직선 화살표 연결선 80"/>
          <p:cNvCxnSpPr/>
          <p:nvPr/>
        </p:nvCxnSpPr>
        <p:spPr>
          <a:xfrm>
            <a:off x="3173995" y="4099557"/>
            <a:ext cx="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직사각형 81"/>
          <p:cNvSpPr/>
          <p:nvPr/>
        </p:nvSpPr>
        <p:spPr>
          <a:xfrm>
            <a:off x="3880435" y="3545574"/>
            <a:ext cx="45719" cy="358476"/>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직선 화살표 연결선 82"/>
          <p:cNvCxnSpPr/>
          <p:nvPr/>
        </p:nvCxnSpPr>
        <p:spPr>
          <a:xfrm>
            <a:off x="3744532" y="3177307"/>
            <a:ext cx="158193" cy="332183"/>
          </a:xfrm>
          <a:prstGeom prst="straightConnector1">
            <a:avLst/>
          </a:prstGeom>
          <a:ln w="9525">
            <a:solidFill>
              <a:srgbClr val="FF0000"/>
            </a:solidFill>
            <a:tailEnd type="triangle" w="sm" len="med"/>
          </a:ln>
        </p:spPr>
        <p:style>
          <a:lnRef idx="1">
            <a:schemeClr val="accent1"/>
          </a:lnRef>
          <a:fillRef idx="0">
            <a:schemeClr val="accent1"/>
          </a:fillRef>
          <a:effectRef idx="0">
            <a:schemeClr val="accent1"/>
          </a:effectRef>
          <a:fontRef idx="minor">
            <a:schemeClr val="tx1"/>
          </a:fontRef>
        </p:style>
      </p:cxnSp>
      <p:sp>
        <p:nvSpPr>
          <p:cNvPr id="84" name="직사각형 83"/>
          <p:cNvSpPr/>
          <p:nvPr/>
        </p:nvSpPr>
        <p:spPr>
          <a:xfrm>
            <a:off x="2543116" y="3545574"/>
            <a:ext cx="45719" cy="358476"/>
          </a:xfrm>
          <a:prstGeom prst="rect">
            <a:avLst/>
          </a:prstGeom>
          <a:solidFill>
            <a:srgbClr val="00B050">
              <a:alpha val="10196"/>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직선 화살표 연결선 84"/>
          <p:cNvCxnSpPr/>
          <p:nvPr/>
        </p:nvCxnSpPr>
        <p:spPr>
          <a:xfrm flipH="1">
            <a:off x="2556976" y="3331196"/>
            <a:ext cx="232911" cy="214378"/>
          </a:xfrm>
          <a:prstGeom prst="straightConnector1">
            <a:avLst/>
          </a:prstGeom>
          <a:ln w="9525">
            <a:solidFill>
              <a:srgbClr val="00B050"/>
            </a:solidFill>
            <a:tailEnd type="triangle" w="sm"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541959" y="3168954"/>
            <a:ext cx="1202573" cy="253916"/>
          </a:xfrm>
          <a:prstGeom prst="rect">
            <a:avLst/>
          </a:prstGeom>
          <a:noFill/>
        </p:spPr>
        <p:txBody>
          <a:bodyPr wrap="none" rtlCol="0">
            <a:spAutoFit/>
          </a:bodyPr>
          <a:lstStyle/>
          <a:p>
            <a:r>
              <a:rPr lang="en-US" sz="1050" dirty="0" smtClean="0">
                <a:solidFill>
                  <a:srgbClr val="00B050"/>
                </a:solidFill>
              </a:rPr>
              <a:t>Satisfying example</a:t>
            </a:r>
            <a:endParaRPr lang="en-US" dirty="0">
              <a:solidFill>
                <a:srgbClr val="00B050"/>
              </a:solidFill>
            </a:endParaRPr>
          </a:p>
        </p:txBody>
      </p:sp>
      <p:sp>
        <p:nvSpPr>
          <p:cNvPr id="90" name="직사각형 89"/>
          <p:cNvSpPr/>
          <p:nvPr/>
        </p:nvSpPr>
        <p:spPr>
          <a:xfrm>
            <a:off x="3629412" y="3545574"/>
            <a:ext cx="45719" cy="358476"/>
          </a:xfrm>
          <a:prstGeom prst="rect">
            <a:avLst/>
          </a:prstGeom>
          <a:solidFill>
            <a:srgbClr val="00B050">
              <a:alpha val="10196"/>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직선 화살표 연결선 90"/>
          <p:cNvCxnSpPr/>
          <p:nvPr/>
        </p:nvCxnSpPr>
        <p:spPr>
          <a:xfrm>
            <a:off x="3407406" y="3396856"/>
            <a:ext cx="236355" cy="148718"/>
          </a:xfrm>
          <a:prstGeom prst="straightConnector1">
            <a:avLst/>
          </a:prstGeom>
          <a:ln w="9525">
            <a:solidFill>
              <a:srgbClr val="00B050"/>
            </a:solidFill>
            <a:tailEnd type="triangle" w="sm" len="med"/>
          </a:ln>
        </p:spPr>
        <p:style>
          <a:lnRef idx="1">
            <a:schemeClr val="accent1"/>
          </a:lnRef>
          <a:fillRef idx="0">
            <a:schemeClr val="accent1"/>
          </a:fillRef>
          <a:effectRef idx="0">
            <a:schemeClr val="accent1"/>
          </a:effectRef>
          <a:fontRef idx="minor">
            <a:schemeClr val="tx1"/>
          </a:fontRef>
        </p:style>
      </p:cxnSp>
      <p:sp>
        <p:nvSpPr>
          <p:cNvPr id="92" name="직사각형 91"/>
          <p:cNvSpPr/>
          <p:nvPr/>
        </p:nvSpPr>
        <p:spPr>
          <a:xfrm>
            <a:off x="2348583" y="5755103"/>
            <a:ext cx="447005" cy="324765"/>
          </a:xfrm>
          <a:prstGeom prst="rect">
            <a:avLst/>
          </a:prstGeom>
          <a:solidFill>
            <a:srgbClr val="00B0F0">
              <a:alpha val="10196"/>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2606495" y="6286974"/>
            <a:ext cx="1303562" cy="246221"/>
          </a:xfrm>
          <a:prstGeom prst="rect">
            <a:avLst/>
          </a:prstGeom>
          <a:noFill/>
        </p:spPr>
        <p:txBody>
          <a:bodyPr wrap="none" rtlCol="0">
            <a:spAutoFit/>
          </a:bodyPr>
          <a:lstStyle/>
          <a:p>
            <a:r>
              <a:rPr lang="en-US" sz="1000" dirty="0" smtClean="0">
                <a:solidFill>
                  <a:srgbClr val="0070C0"/>
                </a:solidFill>
              </a:rPr>
              <a:t>9-position-size region</a:t>
            </a:r>
            <a:endParaRPr lang="en-US" sz="1000" dirty="0">
              <a:solidFill>
                <a:srgbClr val="0070C0"/>
              </a:solidFill>
            </a:endParaRPr>
          </a:p>
        </p:txBody>
      </p:sp>
      <p:sp>
        <p:nvSpPr>
          <p:cNvPr id="99" name="직사각형 98"/>
          <p:cNvSpPr/>
          <p:nvPr/>
        </p:nvSpPr>
        <p:spPr>
          <a:xfrm>
            <a:off x="3880435" y="5755103"/>
            <a:ext cx="447005" cy="324765"/>
          </a:xfrm>
          <a:prstGeom prst="rect">
            <a:avLst/>
          </a:prstGeom>
          <a:solidFill>
            <a:srgbClr val="00B0F0">
              <a:alpha val="10196"/>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직선 화살표 연결선 99"/>
          <p:cNvCxnSpPr/>
          <p:nvPr/>
        </p:nvCxnSpPr>
        <p:spPr>
          <a:xfrm>
            <a:off x="4100404" y="5496583"/>
            <a:ext cx="0" cy="216000"/>
          </a:xfrm>
          <a:prstGeom prst="straightConnector1">
            <a:avLst/>
          </a:prstGeom>
          <a:ln w="9525">
            <a:solidFill>
              <a:srgbClr val="00B050"/>
            </a:solidFill>
            <a:tailEnd type="triangle" w="sm" len="med"/>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131807" y="5136594"/>
            <a:ext cx="1308371" cy="392415"/>
          </a:xfrm>
          <a:prstGeom prst="rect">
            <a:avLst/>
          </a:prstGeom>
          <a:noFill/>
        </p:spPr>
        <p:txBody>
          <a:bodyPr wrap="none" rtlCol="0">
            <a:spAutoFit/>
          </a:bodyPr>
          <a:lstStyle/>
          <a:p>
            <a:pPr algn="ctr"/>
            <a:r>
              <a:rPr lang="en-US" sz="1050" dirty="0" smtClean="0">
                <a:solidFill>
                  <a:srgbClr val="00B050"/>
                </a:solidFill>
              </a:rPr>
              <a:t>Satisfying example</a:t>
            </a:r>
            <a:br>
              <a:rPr lang="en-US" sz="1050" dirty="0" smtClean="0">
                <a:solidFill>
                  <a:srgbClr val="00B050"/>
                </a:solidFill>
              </a:rPr>
            </a:br>
            <a:r>
              <a:rPr lang="en-US" sz="900" dirty="0" smtClean="0">
                <a:solidFill>
                  <a:srgbClr val="00B050"/>
                </a:solidFill>
              </a:rPr>
              <a:t>(the number of </a:t>
            </a:r>
            <a:r>
              <a:rPr lang="en-US" sz="900" dirty="0" err="1" smtClean="0">
                <a:solidFill>
                  <a:srgbClr val="00B050"/>
                </a:solidFill>
              </a:rPr>
              <a:t>indel</a:t>
            </a:r>
            <a:r>
              <a:rPr lang="en-US" sz="900" dirty="0" smtClean="0">
                <a:solidFill>
                  <a:srgbClr val="00B050"/>
                </a:solidFill>
              </a:rPr>
              <a:t>=5)</a:t>
            </a:r>
            <a:endParaRPr lang="en-US" dirty="0">
              <a:solidFill>
                <a:srgbClr val="00B050"/>
              </a:solidFill>
            </a:endParaRPr>
          </a:p>
        </p:txBody>
      </p:sp>
      <p:sp>
        <p:nvSpPr>
          <p:cNvPr id="102" name="직사각형 101"/>
          <p:cNvSpPr/>
          <p:nvPr/>
        </p:nvSpPr>
        <p:spPr>
          <a:xfrm>
            <a:off x="4077544" y="5740778"/>
            <a:ext cx="45719" cy="358476"/>
          </a:xfrm>
          <a:prstGeom prst="rect">
            <a:avLst/>
          </a:prstGeom>
          <a:solidFill>
            <a:srgbClr val="00B050">
              <a:alpha val="10196"/>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직선 화살표 연결선 102"/>
          <p:cNvCxnSpPr>
            <a:endCxn id="74" idx="2"/>
          </p:cNvCxnSpPr>
          <p:nvPr/>
        </p:nvCxnSpPr>
        <p:spPr>
          <a:xfrm flipH="1" flipV="1">
            <a:off x="2565976" y="6102380"/>
            <a:ext cx="280390" cy="237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직선 화살표 연결선 105"/>
          <p:cNvCxnSpPr/>
          <p:nvPr/>
        </p:nvCxnSpPr>
        <p:spPr>
          <a:xfrm flipV="1">
            <a:off x="3759680" y="6075089"/>
            <a:ext cx="348980" cy="26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65226" y="7641674"/>
            <a:ext cx="608436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u="sng" dirty="0" smtClean="0"/>
              <a:t>Hairpin constraint.</a:t>
            </a:r>
            <a:r>
              <a:rPr lang="en-US" sz="1600" dirty="0" smtClean="0"/>
              <a:t> </a:t>
            </a:r>
            <a:r>
              <a:rPr lang="en-US" sz="1200" dirty="0" smtClean="0"/>
              <a:t>If a </a:t>
            </a:r>
            <a:r>
              <a:rPr lang="en-US" sz="1200" dirty="0" smtClean="0"/>
              <a:t>sequence </a:t>
            </a:r>
            <a:r>
              <a:rPr lang="en-US" sz="1200" dirty="0" smtClean="0"/>
              <a:t>satisfies all </a:t>
            </a:r>
            <a:r>
              <a:rPr lang="en-US" sz="1200" dirty="0" smtClean="0"/>
              <a:t>four conditions </a:t>
            </a:r>
            <a:r>
              <a:rPr lang="en-US" sz="1200" dirty="0" smtClean="0"/>
              <a:t>below, then it is a </a:t>
            </a:r>
            <a:r>
              <a:rPr lang="en-US" sz="1200" dirty="0" smtClean="0"/>
              <a:t>hairpin</a:t>
            </a:r>
            <a:br>
              <a:rPr lang="en-US" sz="1200" dirty="0" smtClean="0"/>
            </a:br>
            <a:r>
              <a:rPr lang="en-US" sz="1200" dirty="0" smtClean="0"/>
              <a:t> structure sequence.</a:t>
            </a:r>
            <a:endParaRPr lang="en-US" sz="1100" dirty="0"/>
          </a:p>
        </p:txBody>
      </p:sp>
      <p:sp>
        <p:nvSpPr>
          <p:cNvPr id="80" name="TextBox 79"/>
          <p:cNvSpPr txBox="1"/>
          <p:nvPr/>
        </p:nvSpPr>
        <p:spPr>
          <a:xfrm>
            <a:off x="440264" y="6692972"/>
            <a:ext cx="5855629" cy="646331"/>
          </a:xfrm>
          <a:prstGeom prst="rect">
            <a:avLst/>
          </a:prstGeom>
          <a:noFill/>
        </p:spPr>
        <p:txBody>
          <a:bodyPr wrap="square" rtlCol="0">
            <a:spAutoFit/>
          </a:bodyPr>
          <a:lstStyle/>
          <a:p>
            <a:r>
              <a:rPr lang="en-US" sz="1200" dirty="0" smtClean="0">
                <a:solidFill>
                  <a:srgbClr val="FF0000"/>
                </a:solidFill>
              </a:rPr>
              <a:t>REMIND: You </a:t>
            </a:r>
            <a:r>
              <a:rPr lang="en-US" sz="1200" dirty="0" smtClean="0">
                <a:solidFill>
                  <a:srgbClr val="FF0000"/>
                </a:solidFill>
              </a:rPr>
              <a:t>can simulate LCS on </a:t>
            </a:r>
            <a:r>
              <a:rPr lang="en-US" sz="1200" dirty="0">
                <a:solidFill>
                  <a:srgbClr val="FF0000"/>
                </a:solidFill>
              </a:rPr>
              <a:t>the website (</a:t>
            </a:r>
            <a:r>
              <a:rPr lang="en-US" sz="1200" dirty="0">
                <a:solidFill>
                  <a:schemeClr val="accent1">
                    <a:lumMod val="75000"/>
                  </a:schemeClr>
                </a:solidFill>
              </a:rPr>
              <a:t>http://lcs-demo.sourceforge.net</a:t>
            </a:r>
            <a:r>
              <a:rPr lang="en-US" sz="1200" dirty="0" smtClean="0">
                <a:solidFill>
                  <a:schemeClr val="accent1">
                    <a:lumMod val="75000"/>
                  </a:schemeClr>
                </a:solidFill>
              </a:rPr>
              <a:t>/</a:t>
            </a:r>
            <a:r>
              <a:rPr lang="en-US" sz="1200" dirty="0" smtClean="0">
                <a:solidFill>
                  <a:srgbClr val="FF0000"/>
                </a:solidFill>
              </a:rPr>
              <a:t>)</a:t>
            </a:r>
          </a:p>
          <a:p>
            <a:r>
              <a:rPr lang="en-US" sz="1200" dirty="0">
                <a:solidFill>
                  <a:srgbClr val="FF0000"/>
                </a:solidFill>
              </a:rPr>
              <a:t>You can </a:t>
            </a:r>
            <a:r>
              <a:rPr lang="en-US" sz="1200" dirty="0" smtClean="0">
                <a:solidFill>
                  <a:srgbClr val="FF0000"/>
                </a:solidFill>
              </a:rPr>
              <a:t>transform </a:t>
            </a:r>
            <a:r>
              <a:rPr lang="en-US" sz="1200" dirty="0">
                <a:solidFill>
                  <a:srgbClr val="FF0000"/>
                </a:solidFill>
              </a:rPr>
              <a:t>the LCS in an alignment </a:t>
            </a:r>
            <a:r>
              <a:rPr lang="en-US" sz="1200" dirty="0" smtClean="0">
                <a:solidFill>
                  <a:srgbClr val="FF0000"/>
                </a:solidFill>
              </a:rPr>
              <a:t>form </a:t>
            </a:r>
            <a:r>
              <a:rPr lang="en-US" sz="1200" dirty="0">
                <a:solidFill>
                  <a:srgbClr val="FF0000"/>
                </a:solidFill>
              </a:rPr>
              <a:t>by </a:t>
            </a:r>
            <a:r>
              <a:rPr lang="en-US" sz="1200" dirty="0" smtClean="0">
                <a:solidFill>
                  <a:srgbClr val="FF0000"/>
                </a:solidFill>
              </a:rPr>
              <a:t>back-tracing along </a:t>
            </a:r>
            <a:r>
              <a:rPr lang="en-US" sz="1200" dirty="0">
                <a:solidFill>
                  <a:srgbClr val="FF0000"/>
                </a:solidFill>
              </a:rPr>
              <a:t>the ARROW matrix</a:t>
            </a:r>
            <a:r>
              <a:rPr lang="en-US" sz="1200" dirty="0" smtClean="0">
                <a:solidFill>
                  <a:srgbClr val="FF0000"/>
                </a:solidFill>
              </a:rPr>
              <a:t>.</a:t>
            </a:r>
            <a:r>
              <a:rPr lang="en-US" sz="1200" dirty="0" smtClean="0">
                <a:solidFill>
                  <a:srgbClr val="FF0000"/>
                </a:solidFill>
              </a:rPr>
              <a:t/>
            </a:r>
            <a:br>
              <a:rPr lang="en-US" sz="1200" dirty="0" smtClean="0">
                <a:solidFill>
                  <a:srgbClr val="FF0000"/>
                </a:solidFill>
              </a:rPr>
            </a:br>
            <a:r>
              <a:rPr lang="en-US" sz="1200" dirty="0" smtClean="0">
                <a:solidFill>
                  <a:srgbClr val="FF0000"/>
                </a:solidFill>
              </a:rPr>
              <a:t>You can find match positions and count </a:t>
            </a:r>
            <a:r>
              <a:rPr lang="en-US" sz="1200" dirty="0" err="1" smtClean="0">
                <a:solidFill>
                  <a:srgbClr val="FF0000"/>
                </a:solidFill>
              </a:rPr>
              <a:t>indels</a:t>
            </a:r>
            <a:r>
              <a:rPr lang="en-US" sz="1200" dirty="0" smtClean="0">
                <a:solidFill>
                  <a:srgbClr val="FF0000"/>
                </a:solidFill>
              </a:rPr>
              <a:t> by tracing arrow (↖: match,  ← or ↑: </a:t>
            </a:r>
            <a:r>
              <a:rPr lang="en-US" sz="1200" dirty="0" err="1" smtClean="0">
                <a:solidFill>
                  <a:srgbClr val="FF0000"/>
                </a:solidFill>
              </a:rPr>
              <a:t>indel</a:t>
            </a:r>
            <a:r>
              <a:rPr lang="en-US" sz="1200" dirty="0" smtClean="0">
                <a:solidFill>
                  <a:srgbClr val="FF0000"/>
                </a:solidFill>
              </a:rPr>
              <a:t>).</a:t>
            </a:r>
            <a:endParaRPr lang="en-US" sz="1200" dirty="0">
              <a:solidFill>
                <a:srgbClr val="FF0000"/>
              </a:solidFill>
            </a:endParaRPr>
          </a:p>
        </p:txBody>
      </p:sp>
      <p:sp>
        <p:nvSpPr>
          <p:cNvPr id="86" name="TextBox 85"/>
          <p:cNvSpPr txBox="1"/>
          <p:nvPr/>
        </p:nvSpPr>
        <p:spPr>
          <a:xfrm>
            <a:off x="412750" y="8208750"/>
            <a:ext cx="6436121" cy="1200329"/>
          </a:xfrm>
          <a:prstGeom prst="rect">
            <a:avLst/>
          </a:prstGeom>
          <a:noFill/>
        </p:spPr>
        <p:txBody>
          <a:bodyPr wrap="none" rtlCol="0">
            <a:spAutoFit/>
          </a:bodyPr>
          <a:lstStyle/>
          <a:p>
            <a:pPr marL="228600" indent="-228600">
              <a:buAutoNum type="arabicParenR"/>
            </a:pPr>
            <a:r>
              <a:rPr lang="en-US" sz="1200" dirty="0" smtClean="0"/>
              <a:t>A k-</a:t>
            </a:r>
            <a:r>
              <a:rPr lang="en-US" sz="1200" dirty="0" err="1" smtClean="0"/>
              <a:t>mer</a:t>
            </a:r>
            <a:r>
              <a:rPr lang="en-US" sz="1200" dirty="0" smtClean="0"/>
              <a:t> and the reversed k-</a:t>
            </a:r>
            <a:r>
              <a:rPr lang="en-US" sz="1200" dirty="0" err="1" smtClean="0"/>
              <a:t>mer</a:t>
            </a:r>
            <a:r>
              <a:rPr lang="en-US" sz="1200" dirty="0" smtClean="0"/>
              <a:t> are found </a:t>
            </a:r>
            <a:r>
              <a:rPr lang="en-US" sz="1200" dirty="0" smtClean="0"/>
              <a:t>within </a:t>
            </a:r>
            <a:r>
              <a:rPr lang="en-US" sz="1200" dirty="0"/>
              <a:t>a distance X</a:t>
            </a:r>
            <a:br>
              <a:rPr lang="en-US" sz="1200" dirty="0"/>
            </a:br>
            <a:r>
              <a:rPr lang="en-US" sz="1200" dirty="0" smtClean="0"/>
              <a:t>(</a:t>
            </a:r>
            <a:r>
              <a:rPr lang="en-US" sz="1200" dirty="0"/>
              <a:t>maximum expected loop length ≤ X ≤ maximum expected hairpin length</a:t>
            </a:r>
            <a:r>
              <a:rPr lang="en-US" sz="1200" dirty="0" smtClean="0"/>
              <a:t>)</a:t>
            </a:r>
          </a:p>
          <a:p>
            <a:pPr marL="228600" indent="-228600">
              <a:buAutoNum type="arabicParenR"/>
            </a:pPr>
            <a:r>
              <a:rPr lang="en-US" sz="1200" dirty="0" smtClean="0"/>
              <a:t>The sequence is maximally extended from the k-</a:t>
            </a:r>
            <a:r>
              <a:rPr lang="en-US" sz="1200" dirty="0" err="1" smtClean="0"/>
              <a:t>mer</a:t>
            </a:r>
            <a:r>
              <a:rPr lang="en-US" sz="1200" dirty="0" smtClean="0"/>
              <a:t> and No stop position is found </a:t>
            </a:r>
            <a:br>
              <a:rPr lang="en-US" sz="1200" dirty="0" smtClean="0"/>
            </a:br>
            <a:r>
              <a:rPr lang="en-US" sz="1200" dirty="0" smtClean="0"/>
              <a:t> in the arm sequence region.</a:t>
            </a:r>
          </a:p>
          <a:p>
            <a:pPr marL="228600" indent="-228600">
              <a:buAutoNum type="arabicParenR"/>
            </a:pPr>
            <a:r>
              <a:rPr lang="en-US" sz="1200" dirty="0" smtClean="0"/>
              <a:t>0 ≤ </a:t>
            </a:r>
            <a:r>
              <a:rPr lang="en-US" sz="1200" dirty="0" smtClean="0"/>
              <a:t>Loop </a:t>
            </a:r>
            <a:r>
              <a:rPr lang="en-US" sz="1200" dirty="0"/>
              <a:t>length </a:t>
            </a:r>
            <a:r>
              <a:rPr lang="en-US" sz="1200" dirty="0" smtClean="0"/>
              <a:t>≤ maximum expected loop length   (i.e. no loop is possible)</a:t>
            </a:r>
          </a:p>
          <a:p>
            <a:pPr marL="228600" indent="-228600">
              <a:buAutoNum type="arabicParenR"/>
            </a:pPr>
            <a:r>
              <a:rPr lang="en-US" sz="1200" dirty="0" smtClean="0"/>
              <a:t>minimum </a:t>
            </a:r>
            <a:r>
              <a:rPr lang="en-US" sz="1200" dirty="0"/>
              <a:t>expected hairpin length</a:t>
            </a:r>
            <a:r>
              <a:rPr lang="en-US" sz="1200" dirty="0" smtClean="0"/>
              <a:t> </a:t>
            </a:r>
            <a:r>
              <a:rPr lang="en-US" sz="1200" dirty="0"/>
              <a:t>≤ </a:t>
            </a:r>
            <a:r>
              <a:rPr lang="en-US" sz="1200" dirty="0" smtClean="0"/>
              <a:t>hairpin sequence length ≤ maximum </a:t>
            </a:r>
            <a:r>
              <a:rPr lang="en-US" sz="1200" dirty="0"/>
              <a:t>expected hairpin length </a:t>
            </a:r>
            <a:endParaRPr lang="en-US" sz="1200" dirty="0"/>
          </a:p>
        </p:txBody>
      </p:sp>
    </p:spTree>
    <p:extLst>
      <p:ext uri="{BB962C8B-B14F-4D97-AF65-F5344CB8AC3E}">
        <p14:creationId xmlns:p14="http://schemas.microsoft.com/office/powerpoint/2010/main" val="136457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226" y="869110"/>
            <a:ext cx="608436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b="1" u="sng" dirty="0" smtClean="0"/>
              <a:t>HW3 Notice</a:t>
            </a:r>
            <a:r>
              <a:rPr lang="en-US" sz="1600" dirty="0" smtClean="0"/>
              <a:t> </a:t>
            </a:r>
            <a:endParaRPr lang="en-US" sz="1200" dirty="0"/>
          </a:p>
        </p:txBody>
      </p:sp>
      <p:sp>
        <p:nvSpPr>
          <p:cNvPr id="7" name="TextBox 6"/>
          <p:cNvSpPr txBox="1"/>
          <p:nvPr/>
        </p:nvSpPr>
        <p:spPr>
          <a:xfrm>
            <a:off x="412751" y="1295332"/>
            <a:ext cx="6036836" cy="2677656"/>
          </a:xfrm>
          <a:prstGeom prst="rect">
            <a:avLst/>
          </a:prstGeom>
          <a:noFill/>
        </p:spPr>
        <p:txBody>
          <a:bodyPr wrap="square" rtlCol="0">
            <a:spAutoFit/>
          </a:bodyPr>
          <a:lstStyle/>
          <a:p>
            <a:pPr marL="228600" indent="-228600" latinLnBrk="0">
              <a:buFont typeface="+mj-lt"/>
              <a:buAutoNum type="arabicPeriod"/>
            </a:pPr>
            <a:r>
              <a:rPr lang="en-US" sz="1400" dirty="0" smtClean="0"/>
              <a:t>The program will be tested </a:t>
            </a:r>
            <a:r>
              <a:rPr lang="en-US" sz="1400" dirty="0"/>
              <a:t>using </a:t>
            </a:r>
            <a:r>
              <a:rPr lang="en-US" sz="1400" dirty="0" smtClean="0"/>
              <a:t>the uploaded </a:t>
            </a:r>
            <a:r>
              <a:rPr lang="en-US" sz="1400" dirty="0"/>
              <a:t>long DNA sequence with modification of some characters</a:t>
            </a:r>
            <a:r>
              <a:rPr lang="en-US" sz="1400" dirty="0" smtClean="0"/>
              <a:t>. (the toy example sequence is not used)</a:t>
            </a:r>
          </a:p>
          <a:p>
            <a:pPr marL="228600" indent="-228600" latinLnBrk="0">
              <a:buFont typeface="+mj-lt"/>
              <a:buAutoNum type="arabicPeriod"/>
            </a:pPr>
            <a:r>
              <a:rPr lang="en-US" sz="1400" dirty="0" smtClean="0"/>
              <a:t>The following six </a:t>
            </a:r>
            <a:r>
              <a:rPr lang="en-US" sz="1400" dirty="0"/>
              <a:t>parameters and values </a:t>
            </a:r>
            <a:r>
              <a:rPr lang="en-US" sz="1400" dirty="0" smtClean="0"/>
              <a:t>are used to test programs in </a:t>
            </a:r>
            <a:r>
              <a:rPr lang="en-US" sz="1400" dirty="0"/>
              <a:t>HW3</a:t>
            </a:r>
            <a:r>
              <a:rPr lang="en-US" sz="1400" dirty="0" smtClean="0"/>
              <a:t>.</a:t>
            </a:r>
          </a:p>
          <a:p>
            <a:pPr marL="685800" lvl="1" indent="-228600" latinLnBrk="0">
              <a:buAutoNum type="arabicParenR"/>
            </a:pPr>
            <a:r>
              <a:rPr lang="en-US" sz="1400" dirty="0"/>
              <a:t>k=10</a:t>
            </a:r>
          </a:p>
          <a:p>
            <a:pPr marL="685800" lvl="1" indent="-228600" latinLnBrk="0">
              <a:buAutoNum type="arabicParenR"/>
            </a:pPr>
            <a:r>
              <a:rPr lang="en-US" sz="1400" dirty="0"/>
              <a:t>minimum expected hairpin length = 200</a:t>
            </a:r>
          </a:p>
          <a:p>
            <a:pPr marL="685800" lvl="1" indent="-228600" latinLnBrk="0">
              <a:buFontTx/>
              <a:buAutoNum type="arabicParenR"/>
            </a:pPr>
            <a:r>
              <a:rPr lang="en-US" sz="1400" dirty="0"/>
              <a:t>maximum expected hairpin length  = 400</a:t>
            </a:r>
          </a:p>
          <a:p>
            <a:pPr marL="685800" lvl="1" indent="-228600" latinLnBrk="0">
              <a:buFontTx/>
              <a:buAutoNum type="arabicParenR"/>
            </a:pPr>
            <a:r>
              <a:rPr lang="en-US" sz="1400" dirty="0"/>
              <a:t>maximum expected loop length = 50</a:t>
            </a:r>
          </a:p>
          <a:p>
            <a:pPr marL="685800" lvl="1" indent="-228600" latinLnBrk="0">
              <a:buFontTx/>
              <a:buAutoNum type="arabicParenR"/>
            </a:pPr>
            <a:r>
              <a:rPr lang="el-GR" sz="1400" dirty="0"/>
              <a:t>α</a:t>
            </a:r>
            <a:r>
              <a:rPr lang="en-US" sz="1400" dirty="0"/>
              <a:t> = 4</a:t>
            </a:r>
          </a:p>
          <a:p>
            <a:pPr marL="685800" lvl="1" indent="-228600" latinLnBrk="0">
              <a:buFontTx/>
              <a:buAutoNum type="arabicParenR"/>
            </a:pPr>
            <a:r>
              <a:rPr lang="el-GR" sz="1400" dirty="0"/>
              <a:t>Β</a:t>
            </a:r>
            <a:r>
              <a:rPr lang="en-US" sz="1400" dirty="0"/>
              <a:t> = 9</a:t>
            </a:r>
          </a:p>
          <a:p>
            <a:pPr marL="228600" indent="-228600" latinLnBrk="0">
              <a:buFont typeface="+mj-lt"/>
              <a:buAutoNum type="arabicPeriod"/>
            </a:pPr>
            <a:r>
              <a:rPr lang="en-US" sz="1400" dirty="0" smtClean="0"/>
              <a:t>The </a:t>
            </a:r>
            <a:r>
              <a:rPr lang="en-US" sz="1400" dirty="0"/>
              <a:t>program should </a:t>
            </a:r>
            <a:r>
              <a:rPr lang="en-US" sz="1400" dirty="0" smtClean="0"/>
              <a:t>be completed </a:t>
            </a:r>
            <a:r>
              <a:rPr lang="en-US" sz="1400" dirty="0"/>
              <a:t>within 10 </a:t>
            </a:r>
            <a:r>
              <a:rPr lang="en-US" sz="1400" dirty="0" err="1" smtClean="0"/>
              <a:t>mins</a:t>
            </a:r>
            <a:r>
              <a:rPr lang="en-US" sz="1400" dirty="0" smtClean="0"/>
              <a:t> </a:t>
            </a:r>
            <a:r>
              <a:rPr lang="en-US" sz="1400" dirty="0"/>
              <a:t>because TA should test about 100 programs</a:t>
            </a:r>
            <a:r>
              <a:rPr lang="en-US" sz="1400" dirty="0" smtClean="0"/>
              <a:t>.</a:t>
            </a:r>
            <a:br>
              <a:rPr lang="en-US" sz="1400" dirty="0" smtClean="0"/>
            </a:br>
            <a:r>
              <a:rPr lang="en-US" sz="1400" dirty="0" smtClean="0"/>
              <a:t>(</a:t>
            </a:r>
            <a:r>
              <a:rPr lang="en-US" sz="1400" dirty="0"/>
              <a:t>if it takes more than 10 </a:t>
            </a:r>
            <a:r>
              <a:rPr lang="en-US" sz="1400" dirty="0" err="1"/>
              <a:t>mins</a:t>
            </a:r>
            <a:r>
              <a:rPr lang="en-US" sz="1400" dirty="0"/>
              <a:t>, you may have no score</a:t>
            </a:r>
            <a:r>
              <a:rPr lang="en-US" sz="1400" dirty="0" smtClean="0"/>
              <a:t>.)</a:t>
            </a:r>
            <a:endParaRPr lang="en-US" sz="1400" dirty="0"/>
          </a:p>
        </p:txBody>
      </p:sp>
    </p:spTree>
    <p:extLst>
      <p:ext uri="{BB962C8B-B14F-4D97-AF65-F5344CB8AC3E}">
        <p14:creationId xmlns:p14="http://schemas.microsoft.com/office/powerpoint/2010/main" val="290508429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894</TotalTime>
  <Words>798</Words>
  <Application>Microsoft Office PowerPoint</Application>
  <PresentationFormat>A4 용지(210x297mm)</PresentationFormat>
  <Paragraphs>164</Paragraphs>
  <Slides>5</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vt:i4>
      </vt:variant>
    </vt:vector>
  </HeadingPairs>
  <TitlesOfParts>
    <vt:vector size="13" baseType="lpstr">
      <vt:lpstr>Arial</vt:lpstr>
      <vt:lpstr>Calibri</vt:lpstr>
      <vt:lpstr>Calibri Light</vt:lpstr>
      <vt:lpstr>Cambria</vt:lpstr>
      <vt:lpstr>Consolas</vt:lpstr>
      <vt:lpstr>Times New Roman</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Hongryul Ahn</dc:creator>
  <cp:lastModifiedBy>Hongryul Ahn</cp:lastModifiedBy>
  <cp:revision>50</cp:revision>
  <cp:lastPrinted>2017-05-26T05:53:47Z</cp:lastPrinted>
  <dcterms:created xsi:type="dcterms:W3CDTF">2017-05-25T01:26:19Z</dcterms:created>
  <dcterms:modified xsi:type="dcterms:W3CDTF">2017-05-27T03:55:47Z</dcterms:modified>
</cp:coreProperties>
</file>