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82" r:id="rId6"/>
    <p:sldId id="267" r:id="rId7"/>
    <p:sldId id="269" r:id="rId8"/>
    <p:sldId id="274" r:id="rId9"/>
    <p:sldId id="275" r:id="rId10"/>
    <p:sldId id="278" r:id="rId11"/>
    <p:sldId id="279" r:id="rId12"/>
    <p:sldId id="280" r:id="rId13"/>
    <p:sldId id="281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77" r:id="rId23"/>
    <p:sldId id="26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0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5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93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65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7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B580-5ED3-4800-967E-FCB406CD89B6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2EE6A-826D-4AD3-A82B-6B2717AF3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7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1356867">
            <a:off x="3038891" y="3032986"/>
            <a:ext cx="47692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GolfHi</a:t>
            </a:r>
            <a:r>
              <a:rPr lang="en-US" altLang="ko-KR" sz="48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 </a:t>
            </a:r>
            <a:r>
              <a:rPr lang="ko-KR" altLang="en-US" sz="48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골프장 웹</a:t>
            </a:r>
            <a:endParaRPr lang="ko-KR" altLang="en-US" sz="4800" dirty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 rot="21334872">
            <a:off x="6325782" y="5092087"/>
            <a:ext cx="1431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Squirrel </a:t>
            </a:r>
            <a:r>
              <a:rPr lang="ko-KR" altLang="en-US" sz="14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송창훈</a:t>
            </a:r>
            <a:endParaRPr lang="ko-KR" altLang="en-US" sz="1400" dirty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8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7908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05 - 01</a:t>
            </a:r>
            <a:endParaRPr lang="en-US" altLang="ko-KR" sz="2400" dirty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상품 검색</a:t>
            </a:r>
            <a:endParaRPr lang="en-US" altLang="ko-KR" sz="3200" dirty="0" smtClean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0255" y="1835498"/>
            <a:ext cx="412645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상품검색 화면</a:t>
            </a:r>
            <a:endParaRPr lang="en-US" altLang="ko-KR" b="1" dirty="0" smtClean="0"/>
          </a:p>
          <a:p>
            <a:pPr marL="342900" indent="-342900"/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카테고리</a:t>
            </a:r>
            <a:r>
              <a:rPr lang="en-US" altLang="ko-KR" sz="1600" b="1" dirty="0" smtClean="0"/>
              <a:t>,</a:t>
            </a:r>
            <a:r>
              <a:rPr lang="ko-KR" altLang="en-US" sz="1600" b="1" dirty="0" smtClean="0"/>
              <a:t> 정렬</a:t>
            </a:r>
            <a:r>
              <a:rPr lang="en-US" altLang="ko-KR" sz="1600" b="1" dirty="0" smtClean="0"/>
              <a:t>,</a:t>
            </a:r>
            <a:r>
              <a:rPr lang="ko-KR" altLang="en-US" sz="1600" b="1" dirty="0" smtClean="0"/>
              <a:t> 필터를 통한 검색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카테고리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경기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정렬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티업시간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필터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사용 </a:t>
            </a:r>
            <a:r>
              <a:rPr lang="ko-KR" altLang="en-US" sz="1600" dirty="0" err="1" smtClean="0"/>
              <a:t>안함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골프장 정보 리스트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검색 값과 각 카테고리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필터가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   </a:t>
            </a:r>
            <a:r>
              <a:rPr lang="ko-KR" altLang="en-US" sz="1600" dirty="0" smtClean="0"/>
              <a:t>적용된 리스트 출력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3. </a:t>
            </a:r>
            <a:r>
              <a:rPr lang="ko-KR" altLang="en-US" sz="1600" b="1" dirty="0" err="1" smtClean="0"/>
              <a:t>페이징</a:t>
            </a:r>
            <a:r>
              <a:rPr lang="ko-KR" altLang="en-US" sz="1600" b="1" dirty="0" smtClean="0"/>
              <a:t> 처리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검색 결과에 따른 리스트 </a:t>
            </a:r>
            <a:r>
              <a:rPr lang="ko-KR" altLang="en-US" sz="1600" dirty="0" err="1" smtClean="0"/>
              <a:t>페이징</a:t>
            </a:r>
            <a:r>
              <a:rPr lang="ko-KR" altLang="en-US" sz="1600" dirty="0" smtClean="0"/>
              <a:t> 처리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검색 결과의 상품이 많을 때 페이지를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   </a:t>
            </a:r>
            <a:r>
              <a:rPr lang="ko-KR" altLang="en-US" sz="1600" dirty="0" smtClean="0"/>
              <a:t>이동하여도 </a:t>
            </a:r>
            <a:r>
              <a:rPr lang="ko-KR" altLang="en-US" sz="1600" dirty="0" err="1" smtClean="0"/>
              <a:t>검색값</a:t>
            </a:r>
            <a:r>
              <a:rPr lang="ko-KR" altLang="en-US" sz="1600" dirty="0" smtClean="0"/>
              <a:t> 유지</a:t>
            </a:r>
            <a:endParaRPr lang="en-US" altLang="ko-KR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440" y="1835498"/>
            <a:ext cx="3600500" cy="231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440" y="4221110"/>
            <a:ext cx="3600500" cy="2407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그룹 17"/>
          <p:cNvGrpSpPr/>
          <p:nvPr/>
        </p:nvGrpSpPr>
        <p:grpSpPr>
          <a:xfrm>
            <a:off x="323410" y="1556740"/>
            <a:ext cx="3744520" cy="504070"/>
            <a:chOff x="323410" y="1556740"/>
            <a:chExt cx="3744520" cy="504070"/>
          </a:xfrm>
        </p:grpSpPr>
        <p:sp>
          <p:nvSpPr>
            <p:cNvPr id="7" name="직사각형 6"/>
            <p:cNvSpPr/>
            <p:nvPr/>
          </p:nvSpPr>
          <p:spPr>
            <a:xfrm>
              <a:off x="550560" y="1830925"/>
              <a:ext cx="3517370" cy="2298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323410" y="1556740"/>
              <a:ext cx="288040" cy="288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95700" y="4351275"/>
            <a:ext cx="3844240" cy="1886115"/>
            <a:chOff x="295700" y="4351275"/>
            <a:chExt cx="3844240" cy="1886115"/>
          </a:xfrm>
        </p:grpSpPr>
        <p:sp>
          <p:nvSpPr>
            <p:cNvPr id="20" name="직사각형 19"/>
            <p:cNvSpPr/>
            <p:nvPr/>
          </p:nvSpPr>
          <p:spPr>
            <a:xfrm>
              <a:off x="522850" y="4625460"/>
              <a:ext cx="3617090" cy="16119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295700" y="4351275"/>
              <a:ext cx="288040" cy="288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579200" y="6190780"/>
            <a:ext cx="1264560" cy="478670"/>
            <a:chOff x="1579200" y="6190780"/>
            <a:chExt cx="1264560" cy="478670"/>
          </a:xfrm>
        </p:grpSpPr>
        <p:sp>
          <p:nvSpPr>
            <p:cNvPr id="26" name="직사각형 25"/>
            <p:cNvSpPr/>
            <p:nvPr/>
          </p:nvSpPr>
          <p:spPr>
            <a:xfrm>
              <a:off x="1806350" y="6464965"/>
              <a:ext cx="1037410" cy="2044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1579200" y="6190780"/>
              <a:ext cx="288040" cy="288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6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7908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05 - 01</a:t>
            </a:r>
            <a:endParaRPr lang="en-US" altLang="ko-KR" sz="2400" dirty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상품 등록</a:t>
            </a:r>
            <a:endParaRPr lang="en-US" altLang="ko-KR" sz="3200" dirty="0" smtClean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0255" y="1835498"/>
            <a:ext cx="4322017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상품등록 화면</a:t>
            </a:r>
            <a:endParaRPr lang="en-US" altLang="ko-KR" b="1" dirty="0" smtClean="0"/>
          </a:p>
          <a:p>
            <a:pPr marL="342900" indent="-342900"/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등록 항목 기재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전재조건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회원등급 매니저 이상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지역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대표지역 선택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골프장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지역 </a:t>
            </a:r>
            <a:r>
              <a:rPr lang="ko-KR" altLang="en-US" sz="1600" dirty="0" err="1" smtClean="0"/>
              <a:t>선택시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ajax</a:t>
            </a:r>
            <a:r>
              <a:rPr lang="ko-KR" altLang="en-US" sz="1600" dirty="0" smtClean="0"/>
              <a:t>를 활용하여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	      </a:t>
            </a:r>
            <a:r>
              <a:rPr lang="ko-KR" altLang="en-US" sz="1600" dirty="0" smtClean="0"/>
              <a:t>지역에 등록된 골프장 선택</a:t>
            </a:r>
            <a:r>
              <a:rPr lang="en-US" altLang="ko-KR" sz="1600" dirty="0" smtClean="0"/>
              <a:t>, </a:t>
            </a:r>
          </a:p>
          <a:p>
            <a:pPr marL="342900" indent="-342900"/>
            <a:r>
              <a:rPr lang="en-US" altLang="ko-KR" sz="1600" dirty="0" smtClean="0"/>
              <a:t>		      </a:t>
            </a:r>
            <a:r>
              <a:rPr lang="ko-KR" altLang="en-US" sz="1600" dirty="0" smtClean="0"/>
              <a:t>유효성 체크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반드시 선택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err="1" smtClean="0"/>
              <a:t>티업일자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티업일자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유효성체크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현재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	         </a:t>
            </a:r>
            <a:r>
              <a:rPr lang="ko-KR" altLang="en-US" sz="1600" dirty="0" smtClean="0"/>
              <a:t>날짜기준 </a:t>
            </a:r>
            <a:r>
              <a:rPr lang="en-US" altLang="ko-KR" sz="1600" dirty="0" smtClean="0"/>
              <a:t>12</a:t>
            </a:r>
            <a:r>
              <a:rPr lang="ko-KR" altLang="en-US" sz="1600" dirty="0" smtClean="0"/>
              <a:t>시간 이상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상품옵션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식사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카트비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캐디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인원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Deafult</a:t>
            </a:r>
            <a:r>
              <a:rPr lang="en-US" altLang="ko-KR" sz="1600" dirty="0" smtClean="0"/>
              <a:t> 4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수정불가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상품설명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상품내용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상품 조회 페이지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등록 버튼 누르면 상품조회 페이지에 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   </a:t>
            </a:r>
            <a:r>
              <a:rPr lang="ko-KR" altLang="en-US" sz="1600" dirty="0" smtClean="0"/>
              <a:t>등록된다</a:t>
            </a:r>
            <a:endParaRPr lang="en-US" altLang="ko-KR" sz="16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20" y="1844780"/>
            <a:ext cx="3384470" cy="323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그룹 17"/>
          <p:cNvGrpSpPr/>
          <p:nvPr/>
        </p:nvGrpSpPr>
        <p:grpSpPr>
          <a:xfrm>
            <a:off x="251400" y="1594840"/>
            <a:ext cx="3528490" cy="3490390"/>
            <a:chOff x="251400" y="1594840"/>
            <a:chExt cx="3528490" cy="3490390"/>
          </a:xfrm>
        </p:grpSpPr>
        <p:sp>
          <p:nvSpPr>
            <p:cNvPr id="7" name="직사각형 6"/>
            <p:cNvSpPr/>
            <p:nvPr/>
          </p:nvSpPr>
          <p:spPr>
            <a:xfrm>
              <a:off x="478550" y="1869025"/>
              <a:ext cx="3301340" cy="32162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51400" y="1594840"/>
              <a:ext cx="288040" cy="288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20" y="5373270"/>
            <a:ext cx="4176580" cy="102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478550" y="5799855"/>
            <a:ext cx="4093450" cy="509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51400" y="5525670"/>
            <a:ext cx="288040" cy="288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6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27061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05 - 01</a:t>
            </a:r>
            <a:endParaRPr lang="en-US" altLang="ko-KR" sz="2400" dirty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상품 수정</a:t>
            </a:r>
            <a:r>
              <a:rPr lang="en-US" altLang="ko-KR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/</a:t>
            </a:r>
            <a:r>
              <a:rPr lang="ko-KR" altLang="en-US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삭제</a:t>
            </a:r>
            <a:endParaRPr lang="en-US" altLang="ko-KR" sz="3200" dirty="0" smtClean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0255" y="1835498"/>
            <a:ext cx="4331635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상품 수정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삭제</a:t>
            </a:r>
            <a:endParaRPr lang="en-US" altLang="ko-KR" b="1" dirty="0" smtClean="0"/>
          </a:p>
          <a:p>
            <a:pPr marL="342900" indent="-342900"/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상품거래 </a:t>
            </a:r>
            <a:r>
              <a:rPr lang="en-US" altLang="ko-KR" sz="1600" b="1" dirty="0" smtClean="0"/>
              <a:t>- </a:t>
            </a:r>
            <a:r>
              <a:rPr lang="ko-KR" altLang="en-US" sz="1600" b="1" dirty="0" smtClean="0"/>
              <a:t>상품관리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매니저 자신이 등록한 상품에 대한 정보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스프링힐스</a:t>
            </a:r>
            <a:r>
              <a:rPr lang="ko-KR" altLang="en-US" sz="1600" dirty="0" smtClean="0"/>
              <a:t> 링크클릭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상품 </a:t>
            </a:r>
            <a:r>
              <a:rPr lang="en-US" altLang="ko-KR" sz="1600" b="1" dirty="0" smtClean="0"/>
              <a:t>edit </a:t>
            </a:r>
            <a:r>
              <a:rPr lang="ko-KR" altLang="en-US" sz="1600" b="1" dirty="0" smtClean="0"/>
              <a:t>페이지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err="1" smtClean="0"/>
              <a:t>입력값을</a:t>
            </a:r>
            <a:r>
              <a:rPr lang="ko-KR" altLang="en-US" sz="1600" dirty="0" smtClean="0"/>
              <a:t> 받을 수 있는 수정 화면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err="1" smtClean="0"/>
              <a:t>티업시간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옵션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설명 수정가능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	</a:t>
            </a:r>
            <a:r>
              <a:rPr lang="en-US" altLang="ko-KR" sz="1200" dirty="0" smtClean="0">
                <a:solidFill>
                  <a:prstClr val="black"/>
                </a:solidFill>
              </a:rPr>
              <a:t> * </a:t>
            </a:r>
            <a:r>
              <a:rPr lang="ko-KR" altLang="en-US" sz="1200" dirty="0" smtClean="0">
                <a:solidFill>
                  <a:prstClr val="black"/>
                </a:solidFill>
              </a:rPr>
              <a:t>인원 수정불가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수정 버튼 클릭 시 변경내용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적용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삭제 버튼 클릭 시 해당 상품 삭제</a:t>
            </a:r>
            <a:endParaRPr lang="en-US" altLang="ko-KR" sz="16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420" y="1835498"/>
            <a:ext cx="3240449" cy="165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420" y="3501010"/>
            <a:ext cx="3816529" cy="294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406540" y="1830925"/>
            <a:ext cx="3301340" cy="1670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79390" y="1556740"/>
            <a:ext cx="288040" cy="288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4730" y="2158220"/>
            <a:ext cx="3096430" cy="36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540" y="3559165"/>
            <a:ext cx="3877420" cy="2894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79390" y="3284980"/>
            <a:ext cx="288040" cy="288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4920" y="6279810"/>
            <a:ext cx="603190" cy="173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30187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05 - 02</a:t>
            </a:r>
            <a:endParaRPr lang="en-US" altLang="ko-KR" sz="2400" dirty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후기 게시판 조회</a:t>
            </a:r>
            <a:endParaRPr lang="en-US" altLang="ko-KR" sz="3200" dirty="0" smtClean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0255" y="1835498"/>
            <a:ext cx="424026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후기게시판 조회 페이지</a:t>
            </a:r>
            <a:endParaRPr lang="en-US" altLang="ko-KR" b="1" dirty="0" smtClean="0"/>
          </a:p>
          <a:p>
            <a:pPr marL="342900" indent="-342900"/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카테고리</a:t>
            </a:r>
            <a:r>
              <a:rPr lang="en-US" altLang="ko-KR" sz="1600" b="1" dirty="0" smtClean="0"/>
              <a:t>,</a:t>
            </a:r>
            <a:r>
              <a:rPr lang="ko-KR" altLang="en-US" sz="1600" b="1" dirty="0" smtClean="0"/>
              <a:t> 정렬을 통한 검색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카테고리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제목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작성자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정렬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최신순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평점순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조회순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2. </a:t>
            </a:r>
            <a:r>
              <a:rPr lang="ko-KR" altLang="en-US" sz="1600" b="1" dirty="0" err="1" smtClean="0"/>
              <a:t>게시글</a:t>
            </a:r>
            <a:r>
              <a:rPr lang="ko-KR" altLang="en-US" sz="1600" b="1" dirty="0" smtClean="0"/>
              <a:t> 정보 리스트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골프장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상품에 대한 골프장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평점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등록한 사용자가 남긴 평점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작성한 제목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작성자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작성일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조회수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쿠키정보를 통한 조회수 증가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	</a:t>
            </a:r>
            <a:r>
              <a:rPr lang="en-US" altLang="ko-KR" sz="1200" dirty="0" smtClean="0"/>
              <a:t>* </a:t>
            </a:r>
            <a:r>
              <a:rPr lang="ko-KR" altLang="en-US" sz="1200" dirty="0" smtClean="0"/>
              <a:t>쿠키정보 유지시간 </a:t>
            </a:r>
            <a:r>
              <a:rPr lang="en-US" altLang="ko-KR" sz="1200" dirty="0" smtClean="0"/>
              <a:t>: 24</a:t>
            </a:r>
            <a:r>
              <a:rPr lang="ko-KR" altLang="en-US" sz="1200" dirty="0" smtClean="0"/>
              <a:t>시간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3. </a:t>
            </a:r>
            <a:r>
              <a:rPr lang="ko-KR" altLang="en-US" sz="1600" b="1" dirty="0" err="1" smtClean="0"/>
              <a:t>페이징</a:t>
            </a:r>
            <a:r>
              <a:rPr lang="ko-KR" altLang="en-US" sz="1600" b="1" dirty="0" smtClean="0"/>
              <a:t> 처리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전체 </a:t>
            </a:r>
            <a:r>
              <a:rPr lang="ko-KR" altLang="en-US" sz="1600" dirty="0" err="1" smtClean="0"/>
              <a:t>게시글에</a:t>
            </a:r>
            <a:r>
              <a:rPr lang="ko-KR" altLang="en-US" sz="1600" dirty="0" smtClean="0"/>
              <a:t> 대해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개씩 </a:t>
            </a:r>
            <a:r>
              <a:rPr lang="ko-KR" altLang="en-US" sz="1600" dirty="0" err="1" smtClean="0"/>
              <a:t>페이징</a:t>
            </a:r>
            <a:r>
              <a:rPr lang="ko-KR" altLang="en-US" sz="1600" dirty="0" smtClean="0"/>
              <a:t> 처리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현재 페이지에 대한 나머지 버튼 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   </a:t>
            </a:r>
            <a:r>
              <a:rPr lang="ko-KR" altLang="en-US" sz="1600" dirty="0" smtClean="0"/>
              <a:t>활성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비활성화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4. </a:t>
            </a:r>
            <a:r>
              <a:rPr lang="ko-KR" altLang="en-US" sz="1600" b="1" dirty="0" err="1" smtClean="0"/>
              <a:t>게시글</a:t>
            </a:r>
            <a:r>
              <a:rPr lang="ko-KR" altLang="en-US" sz="1600" b="1" dirty="0" smtClean="0"/>
              <a:t> 등록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글쓰기 버튼 클릭 시 등록하는 페이지</a:t>
            </a:r>
            <a:endParaRPr lang="en-US" altLang="ko-KR" sz="16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730" y="1835498"/>
            <a:ext cx="4316905" cy="396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431940" y="1830925"/>
            <a:ext cx="4284080" cy="661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04790" y="1556740"/>
            <a:ext cx="288040" cy="288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08680" y="2592591"/>
            <a:ext cx="4507340" cy="620379"/>
            <a:chOff x="195980" y="2160530"/>
            <a:chExt cx="4507340" cy="620379"/>
          </a:xfrm>
        </p:grpSpPr>
        <p:sp>
          <p:nvSpPr>
            <p:cNvPr id="18" name="직사각형 17"/>
            <p:cNvSpPr/>
            <p:nvPr/>
          </p:nvSpPr>
          <p:spPr>
            <a:xfrm>
              <a:off x="423130" y="2434714"/>
              <a:ext cx="4280190" cy="3461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95980" y="2160530"/>
              <a:ext cx="288040" cy="288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234140" y="4924621"/>
            <a:ext cx="2545750" cy="520659"/>
            <a:chOff x="1561435" y="5356681"/>
            <a:chExt cx="2545750" cy="520659"/>
          </a:xfrm>
        </p:grpSpPr>
        <p:sp>
          <p:nvSpPr>
            <p:cNvPr id="21" name="직사각형 20"/>
            <p:cNvSpPr/>
            <p:nvPr/>
          </p:nvSpPr>
          <p:spPr>
            <a:xfrm>
              <a:off x="1788585" y="5630865"/>
              <a:ext cx="2318600" cy="2464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1561435" y="5356681"/>
              <a:ext cx="288040" cy="288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98010" y="5288560"/>
            <a:ext cx="601480" cy="516771"/>
            <a:chOff x="1561435" y="5356681"/>
            <a:chExt cx="601480" cy="516771"/>
          </a:xfrm>
        </p:grpSpPr>
        <p:sp>
          <p:nvSpPr>
            <p:cNvPr id="26" name="직사각형 25"/>
            <p:cNvSpPr/>
            <p:nvPr/>
          </p:nvSpPr>
          <p:spPr>
            <a:xfrm>
              <a:off x="1788585" y="5630866"/>
              <a:ext cx="374330" cy="242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1561435" y="5356681"/>
              <a:ext cx="288040" cy="288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6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30187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05 - 02</a:t>
            </a:r>
            <a:endParaRPr lang="en-US" altLang="ko-KR" sz="2400" dirty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후기 게시판 조회</a:t>
            </a:r>
            <a:endParaRPr lang="en-US" altLang="ko-KR" sz="3200" dirty="0" smtClean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0255" y="1835498"/>
            <a:ext cx="424026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후기게시판 조회 페이지</a:t>
            </a:r>
            <a:endParaRPr lang="en-US" altLang="ko-KR" b="1" dirty="0" smtClean="0"/>
          </a:p>
          <a:p>
            <a:pPr marL="342900" indent="-342900"/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카테고리</a:t>
            </a:r>
            <a:r>
              <a:rPr lang="en-US" altLang="ko-KR" sz="1600" b="1" dirty="0" smtClean="0"/>
              <a:t>,</a:t>
            </a:r>
            <a:r>
              <a:rPr lang="ko-KR" altLang="en-US" sz="1600" b="1" dirty="0" smtClean="0"/>
              <a:t> 정렬을 통한 검색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카테고리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제목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작성자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정렬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최신순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평점순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조회순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2. </a:t>
            </a:r>
            <a:r>
              <a:rPr lang="ko-KR" altLang="en-US" sz="1600" b="1" dirty="0" err="1" smtClean="0"/>
              <a:t>게시글</a:t>
            </a:r>
            <a:r>
              <a:rPr lang="ko-KR" altLang="en-US" sz="1600" b="1" dirty="0" smtClean="0"/>
              <a:t> 정보 리스트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골프장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상품에 대한 골프장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평점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등록한 사용자가 남긴 평점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작성한 제목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작성자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작성일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조회수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쿠키정보를 통한 조회수 증가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	</a:t>
            </a:r>
            <a:r>
              <a:rPr lang="en-US" altLang="ko-KR" sz="1200" dirty="0" smtClean="0"/>
              <a:t>* </a:t>
            </a:r>
            <a:r>
              <a:rPr lang="ko-KR" altLang="en-US" sz="1200" dirty="0" smtClean="0"/>
              <a:t>쿠키정보 유지시간 </a:t>
            </a:r>
            <a:r>
              <a:rPr lang="en-US" altLang="ko-KR" sz="1200" dirty="0" smtClean="0"/>
              <a:t>: 24</a:t>
            </a:r>
            <a:r>
              <a:rPr lang="ko-KR" altLang="en-US" sz="1200" dirty="0" smtClean="0"/>
              <a:t>시간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3. </a:t>
            </a:r>
            <a:r>
              <a:rPr lang="ko-KR" altLang="en-US" sz="1600" b="1" dirty="0" err="1" smtClean="0"/>
              <a:t>페이징</a:t>
            </a:r>
            <a:r>
              <a:rPr lang="ko-KR" altLang="en-US" sz="1600" b="1" dirty="0" smtClean="0"/>
              <a:t> 처리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전체 </a:t>
            </a:r>
            <a:r>
              <a:rPr lang="ko-KR" altLang="en-US" sz="1600" dirty="0" err="1" smtClean="0"/>
              <a:t>게시글에</a:t>
            </a:r>
            <a:r>
              <a:rPr lang="ko-KR" altLang="en-US" sz="1600" dirty="0" smtClean="0"/>
              <a:t> 대해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개씩 </a:t>
            </a:r>
            <a:r>
              <a:rPr lang="ko-KR" altLang="en-US" sz="1600" dirty="0" err="1" smtClean="0"/>
              <a:t>페이징</a:t>
            </a:r>
            <a:r>
              <a:rPr lang="ko-KR" altLang="en-US" sz="1600" dirty="0" smtClean="0"/>
              <a:t> 처리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현재 페이지에 대한 나머지 버튼 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   </a:t>
            </a:r>
            <a:r>
              <a:rPr lang="ko-KR" altLang="en-US" sz="1600" dirty="0" smtClean="0"/>
              <a:t>활성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비활성화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4. </a:t>
            </a:r>
            <a:r>
              <a:rPr lang="ko-KR" altLang="en-US" sz="1600" b="1" dirty="0" err="1" smtClean="0"/>
              <a:t>게시글</a:t>
            </a:r>
            <a:r>
              <a:rPr lang="ko-KR" altLang="en-US" sz="1600" b="1" dirty="0" smtClean="0"/>
              <a:t> 등록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글쓰기 버튼 클릭 시 등록하는 페이지</a:t>
            </a:r>
            <a:endParaRPr lang="en-US" altLang="ko-KR" sz="16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730" y="1835498"/>
            <a:ext cx="4316905" cy="396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431940" y="1830925"/>
            <a:ext cx="4284080" cy="661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04790" y="1556740"/>
            <a:ext cx="288040" cy="288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2" name="그룹 14"/>
          <p:cNvGrpSpPr/>
          <p:nvPr/>
        </p:nvGrpSpPr>
        <p:grpSpPr>
          <a:xfrm>
            <a:off x="208680" y="2592591"/>
            <a:ext cx="4507340" cy="620379"/>
            <a:chOff x="195980" y="2160530"/>
            <a:chExt cx="4507340" cy="620379"/>
          </a:xfrm>
        </p:grpSpPr>
        <p:sp>
          <p:nvSpPr>
            <p:cNvPr id="18" name="직사각형 17"/>
            <p:cNvSpPr/>
            <p:nvPr/>
          </p:nvSpPr>
          <p:spPr>
            <a:xfrm>
              <a:off x="423130" y="2434714"/>
              <a:ext cx="4280190" cy="3461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95980" y="2160530"/>
              <a:ext cx="288040" cy="288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그룹 19"/>
          <p:cNvGrpSpPr/>
          <p:nvPr/>
        </p:nvGrpSpPr>
        <p:grpSpPr>
          <a:xfrm>
            <a:off x="1234140" y="4924621"/>
            <a:ext cx="2545750" cy="520659"/>
            <a:chOff x="1561435" y="5356681"/>
            <a:chExt cx="2545750" cy="520659"/>
          </a:xfrm>
        </p:grpSpPr>
        <p:sp>
          <p:nvSpPr>
            <p:cNvPr id="21" name="직사각형 20"/>
            <p:cNvSpPr/>
            <p:nvPr/>
          </p:nvSpPr>
          <p:spPr>
            <a:xfrm>
              <a:off x="1788585" y="5630865"/>
              <a:ext cx="2318600" cy="2464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1561435" y="5356681"/>
              <a:ext cx="288040" cy="288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그룹 24"/>
          <p:cNvGrpSpPr/>
          <p:nvPr/>
        </p:nvGrpSpPr>
        <p:grpSpPr>
          <a:xfrm>
            <a:off x="298010" y="5288560"/>
            <a:ext cx="601480" cy="516771"/>
            <a:chOff x="1561435" y="5356681"/>
            <a:chExt cx="601480" cy="516771"/>
          </a:xfrm>
        </p:grpSpPr>
        <p:sp>
          <p:nvSpPr>
            <p:cNvPr id="26" name="직사각형 25"/>
            <p:cNvSpPr/>
            <p:nvPr/>
          </p:nvSpPr>
          <p:spPr>
            <a:xfrm>
              <a:off x="1788585" y="5630866"/>
              <a:ext cx="374330" cy="242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1561435" y="5356681"/>
              <a:ext cx="288040" cy="288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6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39340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05 - 02</a:t>
            </a:r>
            <a:endParaRPr lang="en-US" altLang="ko-KR" sz="2400" dirty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후기 게시판 수정</a:t>
            </a:r>
            <a:r>
              <a:rPr lang="en-US" altLang="ko-KR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/</a:t>
            </a:r>
            <a:r>
              <a:rPr lang="ko-KR" altLang="en-US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삭제</a:t>
            </a:r>
            <a:endParaRPr lang="en-US" altLang="ko-KR" sz="3200" dirty="0" smtClean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0255" y="1835498"/>
            <a:ext cx="4333238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후기게시판 수정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삭제</a:t>
            </a:r>
            <a:endParaRPr lang="en-US" altLang="ko-KR" b="1" dirty="0" smtClean="0"/>
          </a:p>
          <a:p>
            <a:pPr marL="342900" indent="-342900"/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1. </a:t>
            </a:r>
            <a:r>
              <a:rPr lang="ko-KR" altLang="en-US" sz="1600" b="1" dirty="0" err="1" smtClean="0"/>
              <a:t>게시글</a:t>
            </a:r>
            <a:r>
              <a:rPr lang="ko-KR" altLang="en-US" sz="1600" b="1" dirty="0" smtClean="0"/>
              <a:t> 조회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전제조건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자신의 </a:t>
            </a:r>
            <a:r>
              <a:rPr lang="ko-KR" altLang="en-US" sz="1600" dirty="0" err="1" smtClean="0"/>
              <a:t>게시글만</a:t>
            </a:r>
            <a:r>
              <a:rPr lang="ko-KR" altLang="en-US" sz="1600" dirty="0" smtClean="0"/>
              <a:t> 수정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삭제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작성자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평점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조회수 및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내용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본인의 </a:t>
            </a:r>
            <a:r>
              <a:rPr lang="ko-KR" altLang="en-US" sz="1600" dirty="0" err="1" smtClean="0"/>
              <a:t>게시글에</a:t>
            </a:r>
            <a:r>
              <a:rPr lang="ko-KR" altLang="en-US" sz="1600" dirty="0" smtClean="0"/>
              <a:t> 수정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삭제 버튼출력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수정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수정 페이지 이동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삭제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삭제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2. </a:t>
            </a:r>
            <a:r>
              <a:rPr lang="ko-KR" altLang="en-US" sz="1600" b="1" dirty="0" err="1" smtClean="0"/>
              <a:t>댓글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b="1" dirty="0" smtClean="0"/>
              <a:t>	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댓글</a:t>
            </a:r>
            <a:r>
              <a:rPr lang="ko-KR" altLang="en-US" sz="1600" dirty="0" smtClean="0"/>
              <a:t> 등록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수정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삭제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ajax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통신 이용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전제조건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본인의 </a:t>
            </a:r>
            <a:r>
              <a:rPr lang="ko-KR" altLang="en-US" sz="1600" dirty="0" err="1" smtClean="0"/>
              <a:t>댓글만</a:t>
            </a:r>
            <a:r>
              <a:rPr lang="ko-KR" altLang="en-US" sz="1600" dirty="0" smtClean="0"/>
              <a:t> 수정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삭제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등록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입력란에 기재 후 등록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수정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수정할 수 있는 입력란 출력</a:t>
            </a:r>
            <a:r>
              <a:rPr lang="en-US" altLang="ko-KR" sz="1600" dirty="0" smtClean="0"/>
              <a:t>, </a:t>
            </a:r>
          </a:p>
          <a:p>
            <a:pPr marL="342900" indent="-342900"/>
            <a:r>
              <a:rPr lang="en-US" altLang="ko-KR" sz="1600" dirty="0" smtClean="0"/>
              <a:t>		   </a:t>
            </a:r>
            <a:r>
              <a:rPr lang="ko-KR" altLang="en-US" sz="1600" dirty="0" smtClean="0"/>
              <a:t>기재 후 수정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삭제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댓글</a:t>
            </a:r>
            <a:r>
              <a:rPr lang="ko-KR" altLang="en-US" sz="1600" dirty="0" smtClean="0"/>
              <a:t> 삭제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3. </a:t>
            </a:r>
            <a:r>
              <a:rPr lang="ko-KR" altLang="en-US" sz="1600" b="1" dirty="0" smtClean="0"/>
              <a:t>수정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수정 입력 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평점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제목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내용 수정가능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기재 후 수정하기 버튼 클릭 시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   DB</a:t>
            </a:r>
            <a:r>
              <a:rPr lang="ko-KR" altLang="en-US" sz="1600" dirty="0" smtClean="0"/>
              <a:t>적용</a:t>
            </a:r>
            <a:endParaRPr lang="en-US" altLang="ko-KR" sz="16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01" y="1844780"/>
            <a:ext cx="4392609" cy="237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그룹 16"/>
          <p:cNvGrpSpPr/>
          <p:nvPr/>
        </p:nvGrpSpPr>
        <p:grpSpPr>
          <a:xfrm>
            <a:off x="35370" y="1628750"/>
            <a:ext cx="2592360" cy="1656230"/>
            <a:chOff x="204790" y="1556740"/>
            <a:chExt cx="2592360" cy="1656230"/>
          </a:xfrm>
        </p:grpSpPr>
        <p:sp>
          <p:nvSpPr>
            <p:cNvPr id="7" name="직사각형 6"/>
            <p:cNvSpPr/>
            <p:nvPr/>
          </p:nvSpPr>
          <p:spPr>
            <a:xfrm>
              <a:off x="431940" y="1830925"/>
              <a:ext cx="2365210" cy="13820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04790" y="1556740"/>
              <a:ext cx="288040" cy="288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8070" y="3128260"/>
            <a:ext cx="4523930" cy="1092850"/>
            <a:chOff x="204790" y="1556740"/>
            <a:chExt cx="4523930" cy="1092850"/>
          </a:xfrm>
        </p:grpSpPr>
        <p:sp>
          <p:nvSpPr>
            <p:cNvPr id="23" name="직사각형 22"/>
            <p:cNvSpPr/>
            <p:nvPr/>
          </p:nvSpPr>
          <p:spPr>
            <a:xfrm>
              <a:off x="431940" y="1830925"/>
              <a:ext cx="4296780" cy="818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204790" y="1556740"/>
              <a:ext cx="288040" cy="288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51400" y="2988560"/>
            <a:ext cx="93613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410" y="4365130"/>
            <a:ext cx="3960550" cy="216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그룹 27"/>
          <p:cNvGrpSpPr/>
          <p:nvPr/>
        </p:nvGrpSpPr>
        <p:grpSpPr>
          <a:xfrm>
            <a:off x="48070" y="4136400"/>
            <a:ext cx="4235890" cy="2389030"/>
            <a:chOff x="204790" y="1556740"/>
            <a:chExt cx="4235890" cy="2389030"/>
          </a:xfrm>
        </p:grpSpPr>
        <p:sp>
          <p:nvSpPr>
            <p:cNvPr id="29" name="직사각형 28"/>
            <p:cNvSpPr/>
            <p:nvPr/>
          </p:nvSpPr>
          <p:spPr>
            <a:xfrm>
              <a:off x="431940" y="1830925"/>
              <a:ext cx="4008740" cy="21148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204790" y="1556740"/>
              <a:ext cx="288040" cy="288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899490" y="6351820"/>
            <a:ext cx="93613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33041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05 - 03</a:t>
            </a:r>
            <a:endParaRPr lang="en-US" altLang="ko-KR" sz="2400" dirty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대표지역 날씨정보</a:t>
            </a:r>
            <a:endParaRPr lang="en-US" altLang="ko-KR" sz="3200" dirty="0" smtClean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0255" y="1835498"/>
            <a:ext cx="4309193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ko-KR" altLang="en-US" b="1" dirty="0" err="1" smtClean="0"/>
              <a:t>메인페이지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전국날씨</a:t>
            </a:r>
            <a:endParaRPr lang="en-US" altLang="ko-KR" b="1" dirty="0" smtClean="0"/>
          </a:p>
          <a:p>
            <a:pPr marL="342900" indent="-342900"/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전국날씨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골프장의 대표지역 지도 위에 날씨표시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현재 날씨 상태 아이콘 이미지 표시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이미지에 마우스 올릴 시 날씨정보출력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2. </a:t>
            </a:r>
            <a:r>
              <a:rPr lang="en-US" altLang="ko-KR" sz="1600" b="1" dirty="0" err="1" smtClean="0"/>
              <a:t>Openweathermap</a:t>
            </a:r>
            <a:r>
              <a:rPr lang="en-US" altLang="ko-KR" sz="1600" b="1" dirty="0" smtClean="0"/>
              <a:t> API</a:t>
            </a:r>
          </a:p>
          <a:p>
            <a:pPr marL="342900" indent="-342900"/>
            <a:r>
              <a:rPr lang="en-US" altLang="ko-KR" sz="1600" b="1" dirty="0" smtClean="0"/>
              <a:t>	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 대표의 지역 명칭을 이용한 지역날씨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   </a:t>
            </a:r>
            <a:r>
              <a:rPr lang="ko-KR" altLang="en-US" sz="1600" dirty="0" smtClean="0"/>
              <a:t>정보 얻기 </a:t>
            </a:r>
            <a:r>
              <a:rPr lang="en-US" altLang="ko-KR" sz="1600" dirty="0" smtClean="0"/>
              <a:t>– JSON </a:t>
            </a:r>
            <a:r>
              <a:rPr lang="ko-KR" altLang="en-US" sz="1600" dirty="0" smtClean="0"/>
              <a:t>형태의 데이터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출력 정보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위도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경도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날씨아이콘</a:t>
            </a:r>
            <a:r>
              <a:rPr lang="en-US" altLang="ko-KR" sz="1600" dirty="0" smtClean="0"/>
              <a:t>, </a:t>
            </a:r>
          </a:p>
          <a:p>
            <a:pPr marL="342900" indent="-342900"/>
            <a:r>
              <a:rPr lang="en-US" altLang="ko-KR" sz="1600" dirty="0" smtClean="0"/>
              <a:t>		       </a:t>
            </a:r>
            <a:r>
              <a:rPr lang="ko-KR" altLang="en-US" sz="1600" dirty="0" smtClean="0"/>
              <a:t>현재온도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최고온도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최저온도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3. </a:t>
            </a:r>
            <a:r>
              <a:rPr lang="ko-KR" altLang="en-US" sz="1600" b="1" dirty="0" smtClean="0"/>
              <a:t>카카오 지도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지도 설정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확대레벨 </a:t>
            </a:r>
            <a:r>
              <a:rPr lang="en-US" altLang="ko-KR" sz="1600" dirty="0" smtClean="0"/>
              <a:t>– 13, </a:t>
            </a:r>
            <a:r>
              <a:rPr lang="ko-KR" altLang="en-US" sz="1600" dirty="0" smtClean="0"/>
              <a:t>드래그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휠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	          </a:t>
            </a:r>
            <a:r>
              <a:rPr lang="ko-KR" altLang="en-US" sz="1600" dirty="0" smtClean="0"/>
              <a:t>비활성화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마커표시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err="1" smtClean="0"/>
              <a:t>마커</a:t>
            </a:r>
            <a:r>
              <a:rPr lang="ko-KR" altLang="en-US" sz="1600" dirty="0" smtClean="0"/>
              <a:t> 설정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OpenWeatherMap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데이터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	- </a:t>
            </a:r>
            <a:r>
              <a:rPr lang="ko-KR" altLang="en-US" sz="1600" dirty="0" smtClean="0"/>
              <a:t>위도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경도를 이용하여 표시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	- </a:t>
            </a:r>
            <a:r>
              <a:rPr lang="ko-KR" altLang="en-US" sz="1600" dirty="0" err="1" smtClean="0"/>
              <a:t>마커</a:t>
            </a:r>
            <a:r>
              <a:rPr lang="ko-KR" altLang="en-US" sz="1600" dirty="0" smtClean="0"/>
              <a:t> 이미지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날씨아이콘적용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	- </a:t>
            </a:r>
            <a:r>
              <a:rPr lang="ko-KR" altLang="en-US" sz="1600" dirty="0" err="1" smtClean="0"/>
              <a:t>인포윈도우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온도 데이터 기재 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160" y="1835498"/>
            <a:ext cx="3312460" cy="4752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6"/>
          <p:cNvGrpSpPr/>
          <p:nvPr/>
        </p:nvGrpSpPr>
        <p:grpSpPr>
          <a:xfrm>
            <a:off x="467430" y="1556740"/>
            <a:ext cx="3456480" cy="5040700"/>
            <a:chOff x="204790" y="1556740"/>
            <a:chExt cx="3456480" cy="5040700"/>
          </a:xfrm>
        </p:grpSpPr>
        <p:sp>
          <p:nvSpPr>
            <p:cNvPr id="7" name="직사각형 6"/>
            <p:cNvSpPr/>
            <p:nvPr/>
          </p:nvSpPr>
          <p:spPr>
            <a:xfrm>
              <a:off x="431940" y="1830925"/>
              <a:ext cx="3229330" cy="47665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04790" y="1556740"/>
              <a:ext cx="288040" cy="288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6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21691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05 - 04</a:t>
            </a:r>
            <a:endParaRPr lang="en-US" altLang="ko-KR" sz="2400" dirty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3200" dirty="0" err="1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이메일</a:t>
            </a:r>
            <a:r>
              <a:rPr lang="ko-KR" altLang="en-US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 인증</a:t>
            </a:r>
            <a:endParaRPr lang="en-US" altLang="ko-KR" sz="3200" dirty="0" smtClean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0255" y="1835498"/>
            <a:ext cx="4331635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ko-KR" altLang="en-US" b="1" dirty="0" err="1" smtClean="0"/>
              <a:t>이메일</a:t>
            </a:r>
            <a:r>
              <a:rPr lang="ko-KR" altLang="en-US" b="1" dirty="0" smtClean="0"/>
              <a:t> 인증 </a:t>
            </a:r>
            <a:r>
              <a:rPr lang="en-US" altLang="ko-KR" b="1" dirty="0" smtClean="0"/>
              <a:t>: </a:t>
            </a:r>
            <a:r>
              <a:rPr lang="en-US" altLang="ko-KR" b="1" dirty="0" err="1" smtClean="0"/>
              <a:t>JavaMail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이용</a:t>
            </a:r>
            <a:endParaRPr lang="en-US" altLang="ko-KR" b="1" dirty="0" smtClean="0"/>
          </a:p>
          <a:p>
            <a:pPr marL="342900" indent="-342900"/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인증하기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로그인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회원가입 후 </a:t>
            </a:r>
            <a:r>
              <a:rPr lang="ko-KR" altLang="en-US" sz="1600" dirty="0" err="1" smtClean="0"/>
              <a:t>알림창으로</a:t>
            </a:r>
            <a:r>
              <a:rPr lang="ko-KR" altLang="en-US" sz="1600" dirty="0" smtClean="0"/>
              <a:t> 표시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err="1" smtClean="0"/>
              <a:t>알림창</a:t>
            </a:r>
            <a:r>
              <a:rPr lang="ko-KR" altLang="en-US" sz="1600" dirty="0" smtClean="0"/>
              <a:t> 무시할 경우 </a:t>
            </a:r>
            <a:r>
              <a:rPr lang="ko-KR" altLang="en-US" sz="1600" dirty="0" err="1" smtClean="0"/>
              <a:t>마이페이지에</a:t>
            </a:r>
            <a:r>
              <a:rPr lang="ko-KR" altLang="en-US" sz="1600" dirty="0" smtClean="0"/>
              <a:t> 표시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인증하기 누를 시 서버에서 로그인 계정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에 등록된 이메일로 인증메일 발송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인증 알림 페이지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b="1" dirty="0" smtClean="0"/>
              <a:t>	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서버에서 인증메일 발송 시 로그인 회원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에게 발송 되었다는 페이지</a:t>
            </a:r>
            <a:endParaRPr lang="en-US" altLang="ko-KR" sz="1600" dirty="0" smtClean="0"/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411" y="1835498"/>
            <a:ext cx="1944270" cy="80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1619590" y="2420860"/>
            <a:ext cx="288040" cy="149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411" y="4149099"/>
            <a:ext cx="3816529" cy="2133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그룹 16"/>
          <p:cNvGrpSpPr/>
          <p:nvPr/>
        </p:nvGrpSpPr>
        <p:grpSpPr>
          <a:xfrm>
            <a:off x="88900" y="3861060"/>
            <a:ext cx="4195060" cy="2448340"/>
            <a:chOff x="204790" y="1556740"/>
            <a:chExt cx="4195060" cy="2448340"/>
          </a:xfrm>
        </p:grpSpPr>
        <p:sp>
          <p:nvSpPr>
            <p:cNvPr id="16" name="직사각형 15"/>
            <p:cNvSpPr/>
            <p:nvPr/>
          </p:nvSpPr>
          <p:spPr>
            <a:xfrm>
              <a:off x="431940" y="1830925"/>
              <a:ext cx="3967910" cy="21741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04790" y="1556740"/>
              <a:ext cx="288040" cy="288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5500" y="1844780"/>
            <a:ext cx="2056466" cy="18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6"/>
          <p:cNvGrpSpPr/>
          <p:nvPr/>
        </p:nvGrpSpPr>
        <p:grpSpPr>
          <a:xfrm>
            <a:off x="63500" y="1556740"/>
            <a:ext cx="4364480" cy="2160300"/>
            <a:chOff x="204790" y="1556740"/>
            <a:chExt cx="4364480" cy="2160300"/>
          </a:xfrm>
        </p:grpSpPr>
        <p:sp>
          <p:nvSpPr>
            <p:cNvPr id="7" name="직사각형 6"/>
            <p:cNvSpPr/>
            <p:nvPr/>
          </p:nvSpPr>
          <p:spPr>
            <a:xfrm>
              <a:off x="431940" y="1830925"/>
              <a:ext cx="4137330" cy="18861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04790" y="1556740"/>
              <a:ext cx="288040" cy="288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911210" y="3148185"/>
            <a:ext cx="444760" cy="136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21691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05 - 04</a:t>
            </a:r>
            <a:endParaRPr lang="en-US" altLang="ko-KR" sz="2400" dirty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3200" dirty="0" err="1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이메일</a:t>
            </a:r>
            <a:r>
              <a:rPr lang="ko-KR" altLang="en-US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 인증</a:t>
            </a:r>
            <a:endParaRPr lang="en-US" altLang="ko-KR" sz="3200" dirty="0" smtClean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0255" y="1835498"/>
            <a:ext cx="4363695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ko-KR" altLang="en-US" b="1" dirty="0" err="1" smtClean="0"/>
              <a:t>이메일</a:t>
            </a:r>
            <a:r>
              <a:rPr lang="ko-KR" altLang="en-US" b="1" dirty="0" smtClean="0"/>
              <a:t> 인증 </a:t>
            </a:r>
            <a:r>
              <a:rPr lang="en-US" altLang="ko-KR" b="1" dirty="0" smtClean="0"/>
              <a:t>: </a:t>
            </a:r>
            <a:r>
              <a:rPr lang="en-US" altLang="ko-KR" b="1" dirty="0" err="1" smtClean="0"/>
              <a:t>JavaMail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이용</a:t>
            </a:r>
            <a:endParaRPr lang="en-US" altLang="ko-KR" b="1" dirty="0" smtClean="0"/>
          </a:p>
          <a:p>
            <a:pPr marL="342900" indent="-342900"/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3. </a:t>
            </a:r>
            <a:r>
              <a:rPr lang="ko-KR" altLang="en-US" sz="1600" b="1" dirty="0" smtClean="0"/>
              <a:t>메일확인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인증할 수 있는 링크 확인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인증 링크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	- </a:t>
            </a:r>
            <a:r>
              <a:rPr lang="ko-KR" altLang="en-US" sz="1600" dirty="0" smtClean="0"/>
              <a:t>회원정보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서버시간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인증키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b="1" dirty="0" smtClean="0"/>
              <a:t>링크에 노출되는 정보 암호화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 smtClean="0"/>
              <a:t>		- AES256 : </a:t>
            </a:r>
            <a:r>
              <a:rPr lang="ko-KR" altLang="en-US" sz="1600" dirty="0" smtClean="0"/>
              <a:t>회원정보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서버시간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	- MD5 : </a:t>
            </a:r>
            <a:r>
              <a:rPr lang="ko-KR" altLang="en-US" sz="1600" dirty="0" smtClean="0"/>
              <a:t>암호화 정보를 해시화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인증완료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b="1" dirty="0" smtClean="0"/>
              <a:t>	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인증하기 링크 클릭 시 서버에서 받는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링크 </a:t>
            </a:r>
            <a:r>
              <a:rPr lang="ko-KR" altLang="en-US" sz="1600" dirty="0" err="1" smtClean="0"/>
              <a:t>파라미터의</a:t>
            </a:r>
            <a:r>
              <a:rPr lang="ko-KR" altLang="en-US" sz="1600" dirty="0" smtClean="0"/>
              <a:t> 암호화 정보 </a:t>
            </a:r>
            <a:r>
              <a:rPr lang="ko-KR" altLang="en-US" sz="1600" dirty="0" err="1" smtClean="0"/>
              <a:t>복호화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인증 검증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	- </a:t>
            </a:r>
            <a:r>
              <a:rPr lang="ko-KR" altLang="en-US" sz="1600" dirty="0" smtClean="0"/>
              <a:t>인증시간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서버시간</a:t>
            </a:r>
            <a:r>
              <a:rPr lang="en-US" altLang="ko-KR" sz="1600" dirty="0" smtClean="0"/>
              <a:t>&lt;=24</a:t>
            </a:r>
          </a:p>
          <a:p>
            <a:pPr marL="342900" indent="-342900"/>
            <a:r>
              <a:rPr lang="en-US" altLang="ko-KR" sz="1600" dirty="0" smtClean="0"/>
              <a:t>		- </a:t>
            </a:r>
            <a:r>
              <a:rPr lang="ko-KR" altLang="en-US" sz="1600" dirty="0" smtClean="0"/>
              <a:t>링크 </a:t>
            </a:r>
            <a:r>
              <a:rPr lang="ko-KR" altLang="en-US" sz="1600" dirty="0" err="1" smtClean="0"/>
              <a:t>파라미터의</a:t>
            </a:r>
            <a:r>
              <a:rPr lang="ko-KR" altLang="en-US" sz="1600" dirty="0" smtClean="0"/>
              <a:t> 인증키 비교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	   =&gt; </a:t>
            </a:r>
            <a:r>
              <a:rPr lang="ko-KR" altLang="en-US" sz="1600" dirty="0" smtClean="0"/>
              <a:t>서버에서 받은 암호화 정보를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	         </a:t>
            </a:r>
            <a:r>
              <a:rPr lang="ko-KR" altLang="en-US" sz="1600" dirty="0" smtClean="0"/>
              <a:t>해시화 하여 비교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인증 성공 시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 인증여부 저장 후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   </a:t>
            </a:r>
            <a:r>
              <a:rPr lang="ko-KR" altLang="en-US" sz="1600" b="1" dirty="0" err="1" smtClean="0"/>
              <a:t>복호화한</a:t>
            </a:r>
            <a:r>
              <a:rPr lang="ko-KR" altLang="en-US" sz="1600" b="1" dirty="0" smtClean="0"/>
              <a:t> 회원정보로 로그인 세션 유지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pic>
        <p:nvPicPr>
          <p:cNvPr id="14" name="그림 1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520" y="1844780"/>
            <a:ext cx="3127911" cy="217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6"/>
          <p:cNvGrpSpPr/>
          <p:nvPr/>
        </p:nvGrpSpPr>
        <p:grpSpPr>
          <a:xfrm>
            <a:off x="63500" y="1556740"/>
            <a:ext cx="4508500" cy="2448340"/>
            <a:chOff x="204790" y="1556740"/>
            <a:chExt cx="4508500" cy="2448340"/>
          </a:xfrm>
        </p:grpSpPr>
        <p:sp>
          <p:nvSpPr>
            <p:cNvPr id="7" name="직사각형 6"/>
            <p:cNvSpPr/>
            <p:nvPr/>
          </p:nvSpPr>
          <p:spPr>
            <a:xfrm>
              <a:off x="431940" y="1830925"/>
              <a:ext cx="4281350" cy="21741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04790" y="1556740"/>
              <a:ext cx="288040" cy="288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341450" y="3729740"/>
            <a:ext cx="45644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520" y="4437140"/>
            <a:ext cx="4337490" cy="136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그룹 16"/>
          <p:cNvGrpSpPr/>
          <p:nvPr/>
        </p:nvGrpSpPr>
        <p:grpSpPr>
          <a:xfrm>
            <a:off x="60770" y="4127890"/>
            <a:ext cx="4583240" cy="1749450"/>
            <a:chOff x="204790" y="1556740"/>
            <a:chExt cx="4583240" cy="1749450"/>
          </a:xfrm>
        </p:grpSpPr>
        <p:sp>
          <p:nvSpPr>
            <p:cNvPr id="18" name="직사각형 17"/>
            <p:cNvSpPr/>
            <p:nvPr/>
          </p:nvSpPr>
          <p:spPr>
            <a:xfrm>
              <a:off x="431940" y="1830925"/>
              <a:ext cx="4356090" cy="14752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204790" y="1556740"/>
              <a:ext cx="288040" cy="288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6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41793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05 - 05</a:t>
            </a:r>
            <a:endParaRPr lang="en-US" altLang="ko-KR" sz="2400" dirty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결제</a:t>
            </a:r>
            <a:r>
              <a:rPr lang="en-US" altLang="ko-KR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(</a:t>
            </a:r>
            <a:r>
              <a:rPr lang="ko-KR" altLang="en-US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예약</a:t>
            </a:r>
            <a:r>
              <a:rPr lang="en-US" altLang="ko-KR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) </a:t>
            </a:r>
            <a:r>
              <a:rPr lang="ko-KR" altLang="en-US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및 예약 취소</a:t>
            </a:r>
            <a:endParaRPr lang="en-US" altLang="ko-KR" sz="3200" dirty="0" smtClean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0255" y="1835498"/>
            <a:ext cx="4318811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결제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예약</a:t>
            </a:r>
            <a:r>
              <a:rPr lang="en-US" altLang="ko-KR" b="1" dirty="0" smtClean="0"/>
              <a:t>) : </a:t>
            </a:r>
            <a:r>
              <a:rPr lang="en-US" altLang="ko-KR" b="1" dirty="0" err="1" smtClean="0"/>
              <a:t>bootpay</a:t>
            </a:r>
            <a:r>
              <a:rPr lang="en-US" altLang="ko-KR" b="1" dirty="0" smtClean="0"/>
              <a:t>(e-commerce)</a:t>
            </a:r>
          </a:p>
          <a:p>
            <a:pPr marL="342900" indent="-342900"/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결제 진행 페이지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상품 상세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장바구니에서 구매할 경우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수량 수정 가능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구매버튼 누를 시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   </a:t>
            </a:r>
            <a:r>
              <a:rPr lang="ko-KR" altLang="en-US" sz="1600" dirty="0" smtClean="0"/>
              <a:t>주문 정보를 가지고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결제 요청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결제 진행 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이용 </a:t>
            </a:r>
            <a:r>
              <a:rPr lang="en-US" altLang="ko-KR" sz="1600" dirty="0" smtClean="0"/>
              <a:t>PG : </a:t>
            </a:r>
            <a:r>
              <a:rPr lang="ko-KR" altLang="en-US" sz="1600" dirty="0" smtClean="0"/>
              <a:t>카카오페이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en-US" altLang="ko-KR" sz="1600" dirty="0" err="1" smtClean="0"/>
              <a:t>bootpay</a:t>
            </a:r>
            <a:r>
              <a:rPr lang="ko-KR" altLang="en-US" sz="1600" dirty="0" smtClean="0"/>
              <a:t>에 요청</a:t>
            </a:r>
            <a:r>
              <a:rPr lang="en-US" altLang="ko-KR" sz="1600" dirty="0" smtClean="0"/>
              <a:t> </a:t>
            </a:r>
          </a:p>
          <a:p>
            <a:pPr marL="342900" indent="-342900"/>
            <a:r>
              <a:rPr lang="en-US" altLang="ko-KR" sz="1600" dirty="0" smtClean="0"/>
              <a:t>	  -&gt; WEB Application ID + </a:t>
            </a:r>
            <a:r>
              <a:rPr lang="ko-KR" altLang="en-US" sz="1600" dirty="0" smtClean="0"/>
              <a:t>결제상품정보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en-US" altLang="ko-KR" sz="1600" dirty="0" err="1" smtClean="0"/>
              <a:t>bootpay</a:t>
            </a:r>
            <a:r>
              <a:rPr lang="en-US" altLang="ko-KR" sz="1600" dirty="0" smtClean="0"/>
              <a:t> -&gt; </a:t>
            </a:r>
            <a:r>
              <a:rPr lang="ko-KR" altLang="en-US" sz="1600" dirty="0" smtClean="0"/>
              <a:t>카카오페이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브라우저에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  </a:t>
            </a:r>
            <a:r>
              <a:rPr lang="ko-KR" altLang="en-US" sz="1600" dirty="0" smtClean="0"/>
              <a:t>결제요청 화면 출력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결제할 카카오계정 정보 입력 후 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   </a:t>
            </a:r>
            <a:r>
              <a:rPr lang="ko-KR" altLang="en-US" sz="1600" dirty="0" smtClean="0"/>
              <a:t>결제요청 버튼 클릭 시 </a:t>
            </a:r>
            <a:r>
              <a:rPr lang="en-US" altLang="ko-KR" sz="1600" dirty="0" smtClean="0"/>
              <a:t>PG</a:t>
            </a:r>
            <a:r>
              <a:rPr lang="ko-KR" altLang="en-US" sz="1600" dirty="0" smtClean="0"/>
              <a:t>서버에 결제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   </a:t>
            </a:r>
            <a:r>
              <a:rPr lang="ko-KR" altLang="en-US" sz="1600" dirty="0" smtClean="0"/>
              <a:t>정보 전달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410" y="1835498"/>
            <a:ext cx="4424570" cy="1349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6"/>
          <p:cNvGrpSpPr/>
          <p:nvPr/>
        </p:nvGrpSpPr>
        <p:grpSpPr>
          <a:xfrm>
            <a:off x="103190" y="1544040"/>
            <a:ext cx="4756850" cy="1668930"/>
            <a:chOff x="204790" y="1556740"/>
            <a:chExt cx="4756850" cy="1668930"/>
          </a:xfrm>
        </p:grpSpPr>
        <p:sp>
          <p:nvSpPr>
            <p:cNvPr id="7" name="직사각형 6"/>
            <p:cNvSpPr/>
            <p:nvPr/>
          </p:nvSpPr>
          <p:spPr>
            <a:xfrm>
              <a:off x="431940" y="1830925"/>
              <a:ext cx="4529700" cy="13947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04790" y="1556740"/>
              <a:ext cx="288040" cy="288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4406770" y="3001260"/>
            <a:ext cx="36843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410" y="3479859"/>
            <a:ext cx="2952410" cy="310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16"/>
          <p:cNvGrpSpPr/>
          <p:nvPr/>
        </p:nvGrpSpPr>
        <p:grpSpPr>
          <a:xfrm>
            <a:off x="107380" y="3191760"/>
            <a:ext cx="3168440" cy="3333670"/>
            <a:chOff x="204790" y="1556740"/>
            <a:chExt cx="3168440" cy="3333670"/>
          </a:xfrm>
        </p:grpSpPr>
        <p:sp>
          <p:nvSpPr>
            <p:cNvPr id="18" name="직사각형 17"/>
            <p:cNvSpPr/>
            <p:nvPr/>
          </p:nvSpPr>
          <p:spPr>
            <a:xfrm>
              <a:off x="431940" y="1830925"/>
              <a:ext cx="2941290" cy="30594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204790" y="1556740"/>
              <a:ext cx="288040" cy="288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6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55970" y="1395303"/>
            <a:ext cx="4483920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01. </a:t>
            </a:r>
            <a:r>
              <a:rPr lang="ko-KR" altLang="en-US" sz="33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주제 및 개발 목적</a:t>
            </a:r>
            <a:endParaRPr lang="en-US" altLang="ko-KR" sz="3300" dirty="0" smtClean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02. </a:t>
            </a:r>
            <a:r>
              <a:rPr lang="ko-KR" altLang="en-US" sz="33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개발 환경 </a:t>
            </a:r>
            <a:r>
              <a:rPr lang="en-US" altLang="ko-KR" sz="33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/ </a:t>
            </a:r>
            <a:r>
              <a:rPr lang="ko-KR" altLang="en-US" sz="33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사용기술</a:t>
            </a:r>
            <a:endParaRPr lang="en-US" altLang="ko-KR" sz="3300" dirty="0" smtClean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33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요구사항 분석</a:t>
            </a:r>
            <a:endParaRPr lang="en-US" altLang="ko-KR" sz="3300" dirty="0" smtClean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04. </a:t>
            </a:r>
            <a:r>
              <a:rPr lang="ko-KR" altLang="en-US" sz="33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맡은 역할</a:t>
            </a:r>
            <a:endParaRPr lang="en-US" altLang="ko-KR" sz="3300" dirty="0" smtClean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05. </a:t>
            </a:r>
            <a:r>
              <a:rPr lang="ko-KR" altLang="en-US" sz="33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주요 구현기능</a:t>
            </a:r>
            <a:endParaRPr lang="en-US" altLang="ko-KR" sz="3300" dirty="0" smtClean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06. </a:t>
            </a:r>
            <a:r>
              <a:rPr lang="ko-KR" altLang="en-US" sz="33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향후 개발계획</a:t>
            </a:r>
            <a:endParaRPr lang="ko-KR" altLang="en-US" sz="3300" dirty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420" y="663015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목 차</a:t>
            </a:r>
            <a:endParaRPr lang="ko-KR" altLang="en-US" sz="3600" dirty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3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41793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05 - 05</a:t>
            </a:r>
            <a:endParaRPr lang="en-US" altLang="ko-KR" sz="2400" dirty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결제</a:t>
            </a:r>
            <a:r>
              <a:rPr lang="en-US" altLang="ko-KR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(</a:t>
            </a:r>
            <a:r>
              <a:rPr lang="ko-KR" altLang="en-US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예약</a:t>
            </a:r>
            <a:r>
              <a:rPr lang="en-US" altLang="ko-KR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) </a:t>
            </a:r>
            <a:r>
              <a:rPr lang="ko-KR" altLang="en-US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및 예약 취소</a:t>
            </a:r>
            <a:endParaRPr lang="en-US" altLang="ko-KR" sz="3200" dirty="0" smtClean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0255" y="1835498"/>
            <a:ext cx="4330032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결제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예약</a:t>
            </a:r>
            <a:r>
              <a:rPr lang="en-US" altLang="ko-KR" b="1" dirty="0" smtClean="0"/>
              <a:t>) : </a:t>
            </a:r>
            <a:r>
              <a:rPr lang="en-US" altLang="ko-KR" b="1" dirty="0" err="1"/>
              <a:t>bootpay</a:t>
            </a:r>
            <a:r>
              <a:rPr lang="en-US" altLang="ko-KR" b="1" dirty="0"/>
              <a:t>(e-commerce)</a:t>
            </a:r>
            <a:endParaRPr lang="en-US" altLang="ko-KR" b="1" dirty="0" smtClean="0"/>
          </a:p>
          <a:p>
            <a:pPr marL="342900" indent="-342900"/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3. </a:t>
            </a:r>
            <a:r>
              <a:rPr lang="ko-KR" altLang="en-US" sz="1600" b="1" dirty="0" smtClean="0"/>
              <a:t>결제 진행 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err="1" smtClean="0"/>
              <a:t>모바일</a:t>
            </a:r>
            <a:r>
              <a:rPr lang="ko-KR" altLang="en-US" sz="1600" dirty="0" smtClean="0"/>
              <a:t> 카카오페이 결제 진행 화면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테스트 결제 진행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결제 성공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PG 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카카오페이에서 결제 성공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결제 성공 시 고유결제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를 발급받는다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5. </a:t>
            </a:r>
            <a:r>
              <a:rPr lang="ko-KR" altLang="en-US" sz="1600" b="1" dirty="0" smtClean="0"/>
              <a:t>결제 검증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검증을 위한 인증토큰 발급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	- REST Application ID + </a:t>
            </a:r>
            <a:r>
              <a:rPr lang="ko-KR" altLang="en-US" sz="1600" dirty="0" smtClean="0"/>
              <a:t>인증키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en-US" altLang="ko-KR" sz="1600" dirty="0" err="1" smtClean="0"/>
              <a:t>GolfHi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서버에서 고유결제 </a:t>
            </a:r>
            <a:r>
              <a:rPr lang="en-US" altLang="ko-KR" sz="1600" dirty="0" smtClean="0"/>
              <a:t>ID, </a:t>
            </a:r>
            <a:r>
              <a:rPr lang="ko-KR" altLang="en-US" sz="1600" dirty="0" smtClean="0"/>
              <a:t>인증토큰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   </a:t>
            </a:r>
            <a:r>
              <a:rPr lang="ko-KR" altLang="en-US" sz="1600" dirty="0" smtClean="0"/>
              <a:t>을 가지고 </a:t>
            </a:r>
            <a:r>
              <a:rPr lang="en-US" altLang="ko-KR" sz="1600" dirty="0" err="1" smtClean="0"/>
              <a:t>bootpay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서버에 검증요청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    -&gt; </a:t>
            </a:r>
            <a:r>
              <a:rPr lang="ko-KR" altLang="en-US" sz="1600" dirty="0" smtClean="0"/>
              <a:t>고유결제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로 </a:t>
            </a:r>
            <a:r>
              <a:rPr lang="en-US" altLang="ko-KR" sz="1600" dirty="0" err="1" smtClean="0"/>
              <a:t>restfulAPI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요청</a:t>
            </a:r>
            <a:r>
              <a:rPr lang="en-US" altLang="ko-KR" sz="1600" dirty="0" smtClean="0"/>
              <a:t>,</a:t>
            </a:r>
          </a:p>
          <a:p>
            <a:pPr marL="342900" indent="-342900"/>
            <a:r>
              <a:rPr lang="en-US" altLang="ko-KR" sz="1600" dirty="0" smtClean="0"/>
              <a:t>              </a:t>
            </a:r>
            <a:r>
              <a:rPr lang="ko-KR" altLang="en-US" sz="1600" dirty="0" smtClean="0"/>
              <a:t>헤더에 인증토큰을 넣는다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en-US" altLang="ko-KR" sz="1600" dirty="0" err="1" smtClean="0"/>
              <a:t>bootpay</a:t>
            </a:r>
            <a:r>
              <a:rPr lang="ko-KR" altLang="en-US" sz="1600" dirty="0" smtClean="0"/>
              <a:t>에서 결제 검증 결과 리턴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  -&gt; </a:t>
            </a:r>
            <a:r>
              <a:rPr lang="ko-KR" altLang="en-US" sz="1600" dirty="0" smtClean="0"/>
              <a:t>성공 시 결제상품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고유결제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를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        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적용</a:t>
            </a:r>
            <a:endParaRPr lang="en-US" altLang="ko-KR" sz="1600" dirty="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410" y="4284610"/>
            <a:ext cx="4176580" cy="1225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9950" y="1810870"/>
            <a:ext cx="1188370" cy="2050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4620" y="1832080"/>
            <a:ext cx="1130950" cy="2010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94190" y="1832080"/>
            <a:ext cx="1242954" cy="201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6"/>
          <p:cNvGrpSpPr/>
          <p:nvPr/>
        </p:nvGrpSpPr>
        <p:grpSpPr>
          <a:xfrm>
            <a:off x="103190" y="1544040"/>
            <a:ext cx="4036750" cy="2317020"/>
            <a:chOff x="204790" y="1556740"/>
            <a:chExt cx="4036750" cy="2317020"/>
          </a:xfrm>
        </p:grpSpPr>
        <p:sp>
          <p:nvSpPr>
            <p:cNvPr id="7" name="직사각형 6"/>
            <p:cNvSpPr/>
            <p:nvPr/>
          </p:nvSpPr>
          <p:spPr>
            <a:xfrm>
              <a:off x="431940" y="1830925"/>
              <a:ext cx="3809600" cy="20428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04790" y="1556740"/>
              <a:ext cx="288040" cy="288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그룹 16"/>
          <p:cNvGrpSpPr/>
          <p:nvPr/>
        </p:nvGrpSpPr>
        <p:grpSpPr>
          <a:xfrm>
            <a:off x="107380" y="3996570"/>
            <a:ext cx="4392610" cy="1520720"/>
            <a:chOff x="204790" y="1556740"/>
            <a:chExt cx="4392610" cy="1520720"/>
          </a:xfrm>
        </p:grpSpPr>
        <p:sp>
          <p:nvSpPr>
            <p:cNvPr id="18" name="직사각형 17"/>
            <p:cNvSpPr/>
            <p:nvPr/>
          </p:nvSpPr>
          <p:spPr>
            <a:xfrm>
              <a:off x="431940" y="1830925"/>
              <a:ext cx="4165460" cy="12465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204790" y="1556740"/>
              <a:ext cx="288040" cy="288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6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41793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05 - 05</a:t>
            </a:r>
            <a:endParaRPr lang="en-US" altLang="ko-KR" sz="2400" dirty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결제</a:t>
            </a:r>
            <a:r>
              <a:rPr lang="en-US" altLang="ko-KR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(</a:t>
            </a:r>
            <a:r>
              <a:rPr lang="ko-KR" altLang="en-US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예약</a:t>
            </a:r>
            <a:r>
              <a:rPr lang="en-US" altLang="ko-KR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) </a:t>
            </a:r>
            <a:r>
              <a:rPr lang="ko-KR" altLang="en-US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및 예약 취소</a:t>
            </a:r>
            <a:endParaRPr lang="en-US" altLang="ko-KR" sz="3200" dirty="0" smtClean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0255" y="1835498"/>
            <a:ext cx="4248279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예약취소</a:t>
            </a:r>
            <a:r>
              <a:rPr lang="en-US" altLang="ko-KR" b="1" dirty="0" smtClean="0"/>
              <a:t> : </a:t>
            </a:r>
            <a:r>
              <a:rPr lang="en-US" altLang="ko-KR" b="1" dirty="0" err="1"/>
              <a:t>bootpay</a:t>
            </a:r>
            <a:r>
              <a:rPr lang="en-US" altLang="ko-KR" b="1" dirty="0"/>
              <a:t>(e-commerce)</a:t>
            </a:r>
            <a:endParaRPr lang="en-US" altLang="ko-KR" b="1" dirty="0" smtClean="0"/>
          </a:p>
          <a:p>
            <a:pPr marL="342900" indent="-342900"/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예약정보 페이지 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구매한 골프장 상품 내역 조회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err="1" smtClean="0"/>
              <a:t>티업일자가</a:t>
            </a:r>
            <a:r>
              <a:rPr lang="ko-KR" altLang="en-US" sz="1600" dirty="0" smtClean="0"/>
              <a:t> 지나면 예약취소불가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예약 취소 선택창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예약취소 버튼 클릭 시 출력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확인 누를 시 예약취소 진행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DB</a:t>
            </a:r>
            <a:r>
              <a:rPr lang="ko-KR" altLang="en-US" sz="1600" dirty="0" smtClean="0"/>
              <a:t>에 저장했던 고유결제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와 인증토큰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  </a:t>
            </a:r>
            <a:r>
              <a:rPr lang="ko-KR" altLang="en-US" sz="1600" dirty="0" smtClean="0"/>
              <a:t>을 가지고 </a:t>
            </a:r>
            <a:r>
              <a:rPr lang="en-US" altLang="ko-KR" sz="1600" dirty="0" err="1" smtClean="0"/>
              <a:t>bootpay</a:t>
            </a:r>
            <a:r>
              <a:rPr lang="ko-KR" altLang="en-US" sz="1600" dirty="0" smtClean="0"/>
              <a:t>에 결제 취소 요청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en-US" altLang="ko-KR" sz="1600" dirty="0" err="1" smtClean="0"/>
              <a:t>bootpay</a:t>
            </a:r>
            <a:r>
              <a:rPr lang="en-US" altLang="ko-KR" sz="1600" dirty="0" smtClean="0"/>
              <a:t> -&gt; PG</a:t>
            </a:r>
            <a:r>
              <a:rPr lang="ko-KR" altLang="en-US" sz="1600" dirty="0" smtClean="0"/>
              <a:t>에 결제 취소 요청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PG </a:t>
            </a:r>
            <a:r>
              <a:rPr lang="ko-KR" altLang="en-US" sz="1600" dirty="0" smtClean="0"/>
              <a:t>즉 카카오페이 결제취소완료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	-&gt; </a:t>
            </a:r>
            <a:r>
              <a:rPr lang="en-US" altLang="ko-KR" sz="1600" dirty="0" err="1" smtClean="0"/>
              <a:t>bootpay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요청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	-&gt; </a:t>
            </a:r>
            <a:r>
              <a:rPr lang="en-US" altLang="ko-KR" sz="1600" dirty="0" err="1" smtClean="0"/>
              <a:t>bootpay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결제 취소 적용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	-&gt; </a:t>
            </a:r>
            <a:r>
              <a:rPr lang="ko-KR" altLang="en-US" sz="1600" dirty="0" smtClean="0"/>
              <a:t>취소 성공 시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 결제테이블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	     </a:t>
            </a:r>
            <a:r>
              <a:rPr lang="ko-KR" altLang="en-US" sz="1600" dirty="0" smtClean="0"/>
              <a:t>에 해당 상품 삭제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3. </a:t>
            </a:r>
            <a:r>
              <a:rPr lang="en-US" altLang="ko-KR" sz="1600" b="1" dirty="0" err="1" smtClean="0"/>
              <a:t>Bootpay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결제내역 확인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결제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취소 일자 확인 가능</a:t>
            </a:r>
            <a:endParaRPr lang="en-US" altLang="ko-KR" sz="16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440" y="1835498"/>
            <a:ext cx="4052521" cy="122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6"/>
          <p:cNvGrpSpPr/>
          <p:nvPr/>
        </p:nvGrpSpPr>
        <p:grpSpPr>
          <a:xfrm>
            <a:off x="251400" y="1544040"/>
            <a:ext cx="4392610" cy="1524910"/>
            <a:chOff x="204790" y="1556740"/>
            <a:chExt cx="4392610" cy="1524910"/>
          </a:xfrm>
        </p:grpSpPr>
        <p:sp>
          <p:nvSpPr>
            <p:cNvPr id="7" name="직사각형 6"/>
            <p:cNvSpPr/>
            <p:nvPr/>
          </p:nvSpPr>
          <p:spPr>
            <a:xfrm>
              <a:off x="431940" y="1830925"/>
              <a:ext cx="4165460" cy="12507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04790" y="1556740"/>
              <a:ext cx="288040" cy="288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015420" y="2395460"/>
            <a:ext cx="628590" cy="224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440" y="3390900"/>
            <a:ext cx="42767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16"/>
          <p:cNvGrpSpPr/>
          <p:nvPr/>
        </p:nvGrpSpPr>
        <p:grpSpPr>
          <a:xfrm>
            <a:off x="276800" y="3140960"/>
            <a:ext cx="4511230" cy="1512210"/>
            <a:chOff x="204790" y="1556740"/>
            <a:chExt cx="4511230" cy="1512210"/>
          </a:xfrm>
        </p:grpSpPr>
        <p:sp>
          <p:nvSpPr>
            <p:cNvPr id="18" name="직사각형 17"/>
            <p:cNvSpPr/>
            <p:nvPr/>
          </p:nvSpPr>
          <p:spPr>
            <a:xfrm>
              <a:off x="431940" y="1830925"/>
              <a:ext cx="4284080" cy="12380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204790" y="1556740"/>
              <a:ext cx="288040" cy="288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440" y="5013220"/>
            <a:ext cx="4392610" cy="1061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그룹 16"/>
          <p:cNvGrpSpPr/>
          <p:nvPr/>
        </p:nvGrpSpPr>
        <p:grpSpPr>
          <a:xfrm>
            <a:off x="314900" y="4725180"/>
            <a:ext cx="4511230" cy="1368190"/>
            <a:chOff x="204790" y="1556740"/>
            <a:chExt cx="4511230" cy="1368190"/>
          </a:xfrm>
        </p:grpSpPr>
        <p:sp>
          <p:nvSpPr>
            <p:cNvPr id="21" name="직사각형 20"/>
            <p:cNvSpPr/>
            <p:nvPr/>
          </p:nvSpPr>
          <p:spPr>
            <a:xfrm>
              <a:off x="431940" y="1830925"/>
              <a:ext cx="4284080" cy="10940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04790" y="1556740"/>
              <a:ext cx="288040" cy="288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6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26404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06</a:t>
            </a:r>
            <a:endParaRPr lang="en-US" altLang="ko-KR" sz="2400" dirty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향후 개발 계획</a:t>
            </a:r>
            <a:endParaRPr lang="en-US" altLang="ko-KR" sz="3200" dirty="0" smtClean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39552" y="1870100"/>
            <a:ext cx="7776865" cy="4464056"/>
            <a:chOff x="453687" y="1844824"/>
            <a:chExt cx="7776865" cy="4464056"/>
          </a:xfrm>
        </p:grpSpPr>
        <p:grpSp>
          <p:nvGrpSpPr>
            <p:cNvPr id="5" name="그룹 30"/>
            <p:cNvGrpSpPr/>
            <p:nvPr/>
          </p:nvGrpSpPr>
          <p:grpSpPr>
            <a:xfrm>
              <a:off x="453687" y="1844824"/>
              <a:ext cx="7776865" cy="4464056"/>
              <a:chOff x="453687" y="1844824"/>
              <a:chExt cx="7776865" cy="446405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467543" y="2348880"/>
                <a:ext cx="7763009" cy="396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lnSpc>
                    <a:spcPct val="250000"/>
                  </a:lnSpc>
                  <a:buFont typeface="Wingdings" pitchFamily="2" charset="2"/>
                  <a:buChar char="v"/>
                </a:pPr>
                <a:r>
                  <a:rPr lang="en-US" altLang="ko-KR" sz="1500" b="1" dirty="0" smtClean="0">
                    <a:solidFill>
                      <a:prstClr val="black"/>
                    </a:solidFill>
                  </a:rPr>
                  <a:t> </a:t>
                </a:r>
                <a:r>
                  <a:rPr lang="ko-KR" altLang="en-US" sz="1500" b="1" dirty="0" smtClean="0">
                    <a:solidFill>
                      <a:prstClr val="black"/>
                    </a:solidFill>
                  </a:rPr>
                  <a:t>게시판 및 </a:t>
                </a:r>
                <a:r>
                  <a:rPr lang="ko-KR" altLang="en-US" sz="1500" b="1" dirty="0" err="1" smtClean="0">
                    <a:solidFill>
                      <a:prstClr val="black"/>
                    </a:solidFill>
                  </a:rPr>
                  <a:t>댓글에서</a:t>
                </a:r>
                <a:r>
                  <a:rPr lang="ko-KR" altLang="en-US" sz="1500" b="1" dirty="0" smtClean="0">
                    <a:solidFill>
                      <a:prstClr val="black"/>
                    </a:solidFill>
                  </a:rPr>
                  <a:t> 부적절한 욕설</a:t>
                </a:r>
                <a:r>
                  <a:rPr lang="en-US" altLang="ko-KR" sz="1500" b="1" dirty="0" smtClean="0">
                    <a:solidFill>
                      <a:prstClr val="black"/>
                    </a:solidFill>
                  </a:rPr>
                  <a:t>, </a:t>
                </a:r>
                <a:r>
                  <a:rPr lang="ko-KR" altLang="en-US" sz="1500" b="1" dirty="0" smtClean="0">
                    <a:solidFill>
                      <a:prstClr val="black"/>
                    </a:solidFill>
                  </a:rPr>
                  <a:t>폭언에 대한 신고</a:t>
                </a:r>
                <a:r>
                  <a:rPr lang="en-US" altLang="ko-KR" sz="1500" b="1" dirty="0" smtClean="0">
                    <a:solidFill>
                      <a:prstClr val="black"/>
                    </a:solidFill>
                  </a:rPr>
                  <a:t>, </a:t>
                </a:r>
                <a:r>
                  <a:rPr lang="ko-KR" altLang="en-US" sz="1500" b="1" dirty="0" smtClean="0">
                    <a:solidFill>
                      <a:prstClr val="black"/>
                    </a:solidFill>
                  </a:rPr>
                  <a:t>신고처리</a:t>
                </a:r>
                <a:endParaRPr lang="en-US" altLang="ko-KR" sz="1500" b="1" dirty="0" smtClean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250000"/>
                  </a:lnSpc>
                  <a:buFont typeface="Wingdings" pitchFamily="2" charset="2"/>
                  <a:buChar char="v"/>
                </a:pPr>
                <a:r>
                  <a:rPr lang="en-US" altLang="ko-KR" sz="1500" b="1" dirty="0" smtClean="0">
                    <a:solidFill>
                      <a:prstClr val="black"/>
                    </a:solidFill>
                  </a:rPr>
                  <a:t> </a:t>
                </a:r>
                <a:r>
                  <a:rPr lang="ko-KR" altLang="en-US" sz="1500" b="1" dirty="0" smtClean="0">
                    <a:solidFill>
                      <a:prstClr val="black"/>
                    </a:solidFill>
                  </a:rPr>
                  <a:t>상품 거래내역에 대한 차트 구성</a:t>
                </a:r>
                <a:endParaRPr lang="en-US" altLang="ko-KR" sz="1500" b="1" dirty="0" smtClean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250000"/>
                  </a:lnSpc>
                  <a:buFont typeface="Wingdings" pitchFamily="2" charset="2"/>
                  <a:buChar char="v"/>
                </a:pPr>
                <a:r>
                  <a:rPr lang="en-US" altLang="ko-KR" sz="1500" b="1" dirty="0" smtClean="0">
                    <a:solidFill>
                      <a:prstClr val="black"/>
                    </a:solidFill>
                  </a:rPr>
                  <a:t> </a:t>
                </a:r>
                <a:r>
                  <a:rPr lang="ko-KR" altLang="en-US" sz="1500" b="1" dirty="0" smtClean="0">
                    <a:solidFill>
                      <a:prstClr val="black"/>
                    </a:solidFill>
                  </a:rPr>
                  <a:t>상품 삭제 시 구매 고객에게 알리고</a:t>
                </a:r>
                <a:r>
                  <a:rPr lang="en-US" altLang="ko-KR" sz="1500" b="1" dirty="0" smtClean="0">
                    <a:solidFill>
                      <a:prstClr val="black"/>
                    </a:solidFill>
                  </a:rPr>
                  <a:t>, </a:t>
                </a:r>
                <a:r>
                  <a:rPr lang="ko-KR" altLang="en-US" sz="1500" b="1" dirty="0" smtClean="0">
                    <a:solidFill>
                      <a:prstClr val="black"/>
                    </a:solidFill>
                  </a:rPr>
                  <a:t>각 고객들에 환불처리</a:t>
                </a:r>
                <a:endParaRPr lang="en-US" altLang="ko-KR" sz="1500" b="1" dirty="0" smtClean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250000"/>
                  </a:lnSpc>
                  <a:buFont typeface="Wingdings" pitchFamily="2" charset="2"/>
                  <a:buChar char="v"/>
                </a:pPr>
                <a:r>
                  <a:rPr lang="en-US" altLang="ko-KR" sz="1500" b="1" dirty="0" smtClean="0">
                    <a:solidFill>
                      <a:prstClr val="black"/>
                    </a:solidFill>
                  </a:rPr>
                  <a:t> </a:t>
                </a:r>
                <a:r>
                  <a:rPr lang="ko-KR" altLang="en-US" sz="1500" b="1" dirty="0" smtClean="0">
                    <a:solidFill>
                      <a:prstClr val="black"/>
                    </a:solidFill>
                  </a:rPr>
                  <a:t>매니저 등급의 회원들을 상품 활동에 따른 급여지급</a:t>
                </a:r>
                <a:r>
                  <a:rPr lang="en-US" altLang="ko-KR" sz="1500" b="1" dirty="0" smtClean="0">
                    <a:solidFill>
                      <a:prstClr val="black"/>
                    </a:solidFill>
                  </a:rPr>
                  <a:t>(</a:t>
                </a:r>
                <a:r>
                  <a:rPr lang="ko-KR" altLang="en-US" sz="1500" b="1" dirty="0" smtClean="0">
                    <a:solidFill>
                      <a:prstClr val="black"/>
                    </a:solidFill>
                  </a:rPr>
                  <a:t>상품가격의 </a:t>
                </a:r>
                <a:r>
                  <a:rPr lang="en-US" altLang="ko-KR" sz="1500" b="1" dirty="0" smtClean="0">
                    <a:solidFill>
                      <a:prstClr val="black"/>
                    </a:solidFill>
                  </a:rPr>
                  <a:t>1/3)</a:t>
                </a:r>
              </a:p>
              <a:p>
                <a:pPr lvl="0">
                  <a:lnSpc>
                    <a:spcPct val="250000"/>
                  </a:lnSpc>
                  <a:buFont typeface="Wingdings" pitchFamily="2" charset="2"/>
                  <a:buChar char="v"/>
                </a:pPr>
                <a:r>
                  <a:rPr lang="en-US" altLang="ko-KR" sz="1500" b="1" dirty="0" smtClean="0">
                    <a:solidFill>
                      <a:prstClr val="black"/>
                    </a:solidFill>
                  </a:rPr>
                  <a:t> </a:t>
                </a:r>
                <a:r>
                  <a:rPr lang="ko-KR" altLang="en-US" sz="1500" b="1" dirty="0" smtClean="0">
                    <a:solidFill>
                      <a:prstClr val="black"/>
                    </a:solidFill>
                  </a:rPr>
                  <a:t>매니저 및 관리자에게 문의사항 추가</a:t>
                </a:r>
                <a:endParaRPr lang="en-US" altLang="ko-KR" sz="1500" b="1" dirty="0" smtClean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250000"/>
                  </a:lnSpc>
                  <a:buFont typeface="Wingdings" pitchFamily="2" charset="2"/>
                  <a:buChar char="v"/>
                </a:pPr>
                <a:r>
                  <a:rPr lang="en-US" altLang="ko-KR" sz="1500" b="1" dirty="0" smtClean="0">
                    <a:solidFill>
                      <a:prstClr val="black"/>
                    </a:solidFill>
                  </a:rPr>
                  <a:t> </a:t>
                </a:r>
                <a:r>
                  <a:rPr lang="ko-KR" altLang="en-US" sz="1500" b="1" dirty="0" err="1" smtClean="0">
                    <a:solidFill>
                      <a:prstClr val="black"/>
                    </a:solidFill>
                  </a:rPr>
                  <a:t>하이브리드</a:t>
                </a:r>
                <a:r>
                  <a:rPr lang="ko-KR" altLang="en-US" sz="1500" b="1" dirty="0" smtClean="0">
                    <a:solidFill>
                      <a:prstClr val="black"/>
                    </a:solidFill>
                  </a:rPr>
                  <a:t> 웹 페이지 구현</a:t>
                </a:r>
                <a:endParaRPr lang="en-US" altLang="ko-KR" sz="1500" b="1" dirty="0" smtClean="0">
                  <a:solidFill>
                    <a:prstClr val="black"/>
                  </a:solidFill>
                </a:endParaRPr>
              </a:p>
            </p:txBody>
          </p:sp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rgbClr val="00B05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453687" y="1844824"/>
                <a:ext cx="7776865" cy="5437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" name="직사각형 6"/>
            <p:cNvSpPr/>
            <p:nvPr/>
          </p:nvSpPr>
          <p:spPr>
            <a:xfrm>
              <a:off x="1115616" y="1916832"/>
              <a:ext cx="13003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추가 기능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6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99198" y="3044280"/>
            <a:ext cx="31456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00B050"/>
                </a:solidFill>
                <a:latin typeface="Noto Sans CJK SC Thin" pitchFamily="34" charset="-127"/>
                <a:ea typeface="Noto Sans CJK SC Thin" pitchFamily="34" charset="-127"/>
              </a:rPr>
              <a:t>THANK YOU</a:t>
            </a:r>
            <a:endParaRPr lang="ko-KR" altLang="en-US" sz="4400" dirty="0">
              <a:solidFill>
                <a:srgbClr val="00B05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37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31117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01</a:t>
            </a:r>
          </a:p>
          <a:p>
            <a:r>
              <a:rPr lang="ko-KR" altLang="en-US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주제 및 개발 목적</a:t>
            </a:r>
            <a:endParaRPr lang="ko-KR" altLang="en-US" sz="3200" dirty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1475" y="2420860"/>
            <a:ext cx="75610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Noto Sans Mono CJK SC Bold" pitchFamily="34" charset="-127"/>
                <a:ea typeface="Noto Sans Mono CJK SC Bold" pitchFamily="34" charset="-127"/>
              </a:rPr>
              <a:t>주제 </a:t>
            </a:r>
            <a:r>
              <a:rPr lang="en-US" altLang="ko-KR" sz="2000" dirty="0" smtClean="0">
                <a:latin typeface="Noto Sans Mono CJK SC Bold" pitchFamily="34" charset="-127"/>
                <a:ea typeface="Noto Sans Mono CJK SC Bold" pitchFamily="34" charset="-127"/>
              </a:rPr>
              <a:t>: </a:t>
            </a:r>
            <a:r>
              <a:rPr lang="ko-KR" altLang="en-US" sz="2000" dirty="0" smtClean="0">
                <a:latin typeface="Noto Sans Mono CJK SC Bold" pitchFamily="34" charset="-127"/>
                <a:ea typeface="Noto Sans Mono CJK SC Bold" pitchFamily="34" charset="-127"/>
              </a:rPr>
              <a:t>골프장 예약 서비스 웹 프로젝트</a:t>
            </a:r>
            <a:endParaRPr lang="en-US" altLang="ko-KR" sz="2000" dirty="0" smtClean="0">
              <a:latin typeface="Noto Sans Mono CJK SC Bold" pitchFamily="34" charset="-127"/>
              <a:ea typeface="Noto Sans Mono CJK SC Bold" pitchFamily="34" charset="-127"/>
            </a:endParaRPr>
          </a:p>
          <a:p>
            <a:endParaRPr lang="en-US" altLang="ko-KR" sz="2000" dirty="0" smtClean="0">
              <a:latin typeface="Noto Sans Mono CJK SC Bold" pitchFamily="34" charset="-127"/>
              <a:ea typeface="Noto Sans Mono CJK SC Bold" pitchFamily="34" charset="-127"/>
            </a:endParaRPr>
          </a:p>
          <a:p>
            <a:r>
              <a:rPr lang="ko-KR" altLang="en-US" sz="2000" dirty="0" smtClean="0">
                <a:latin typeface="Noto Sans Mono CJK SC Bold" pitchFamily="34" charset="-127"/>
                <a:ea typeface="Noto Sans Mono CJK SC Bold" pitchFamily="34" charset="-127"/>
              </a:rPr>
              <a:t>개발목적 </a:t>
            </a:r>
            <a:r>
              <a:rPr lang="en-US" altLang="ko-KR" sz="2000" dirty="0" smtClean="0">
                <a:latin typeface="Noto Sans Mono CJK SC Bold" pitchFamily="34" charset="-127"/>
                <a:ea typeface="Noto Sans Mono CJK SC Bold" pitchFamily="34" charset="-127"/>
              </a:rPr>
              <a:t>: </a:t>
            </a:r>
            <a:r>
              <a:rPr lang="ko-KR" altLang="en-US" sz="2000" dirty="0" smtClean="0">
                <a:latin typeface="Noto Sans Mono CJK SC Bold" pitchFamily="34" charset="-127"/>
                <a:ea typeface="Noto Sans Mono CJK SC Bold" pitchFamily="34" charset="-127"/>
              </a:rPr>
              <a:t>등급에 따른 회원들의 골프장 웹 서비스 이용</a:t>
            </a:r>
            <a:endParaRPr lang="en-US" altLang="ko-KR" sz="2000" dirty="0" smtClean="0">
              <a:latin typeface="Noto Sans Mono CJK SC Bold" pitchFamily="34" charset="-127"/>
              <a:ea typeface="Noto Sans Mono CJK SC Bold" pitchFamily="34" charset="-127"/>
            </a:endParaRPr>
          </a:p>
          <a:p>
            <a:endParaRPr lang="en-US" altLang="ko-KR" sz="2000" dirty="0" smtClean="0">
              <a:latin typeface="Noto Sans Mono CJK SC Bold" pitchFamily="34" charset="-127"/>
              <a:ea typeface="Noto Sans Mono CJK SC Bold" pitchFamily="34" charset="-127"/>
            </a:endParaRPr>
          </a:p>
          <a:p>
            <a:r>
              <a:rPr lang="ko-KR" altLang="en-US" sz="2000" dirty="0" smtClean="0">
                <a:latin typeface="Noto Sans Mono CJK SC Bold" pitchFamily="34" charset="-127"/>
                <a:ea typeface="Noto Sans Mono CJK SC Bold" pitchFamily="34" charset="-127"/>
              </a:rPr>
              <a:t>개발동기 </a:t>
            </a:r>
            <a:r>
              <a:rPr lang="en-US" altLang="ko-KR" sz="2000" dirty="0" smtClean="0">
                <a:latin typeface="Noto Sans Mono CJK SC Bold" pitchFamily="34" charset="-127"/>
                <a:ea typeface="Noto Sans Mono CJK SC Bold" pitchFamily="34" charset="-127"/>
              </a:rPr>
              <a:t>: </a:t>
            </a:r>
            <a:r>
              <a:rPr lang="ko-KR" altLang="en-US" sz="2000" dirty="0" err="1" smtClean="0">
                <a:latin typeface="Noto Sans Mono CJK SC Bold" pitchFamily="34" charset="-127"/>
                <a:ea typeface="Noto Sans Mono CJK SC Bold" pitchFamily="34" charset="-127"/>
              </a:rPr>
              <a:t>중장년층이</a:t>
            </a:r>
            <a:r>
              <a:rPr lang="ko-KR" altLang="en-US" sz="2000" dirty="0" smtClean="0">
                <a:latin typeface="Noto Sans Mono CJK SC Bold" pitchFamily="34" charset="-127"/>
                <a:ea typeface="Noto Sans Mono CJK SC Bold" pitchFamily="34" charset="-127"/>
              </a:rPr>
              <a:t> 쉽게 사용할 수 있는 골프장 </a:t>
            </a:r>
            <a:r>
              <a:rPr lang="ko-KR" altLang="en-US" sz="2000" dirty="0" err="1" smtClean="0">
                <a:latin typeface="Noto Sans Mono CJK SC Bold" pitchFamily="34" charset="-127"/>
                <a:ea typeface="Noto Sans Mono CJK SC Bold" pitchFamily="34" charset="-127"/>
              </a:rPr>
              <a:t>부킹</a:t>
            </a:r>
            <a:r>
              <a:rPr lang="ko-KR" altLang="en-US" sz="2000" dirty="0" smtClean="0">
                <a:latin typeface="Noto Sans Mono CJK SC Bold" pitchFamily="34" charset="-127"/>
                <a:ea typeface="Noto Sans Mono CJK SC Bold" pitchFamily="34" charset="-127"/>
              </a:rPr>
              <a:t> 웹 </a:t>
            </a:r>
            <a:r>
              <a:rPr lang="ko-KR" altLang="en-US" sz="2000" dirty="0" err="1" smtClean="0">
                <a:latin typeface="Noto Sans Mono CJK SC Bold" pitchFamily="34" charset="-127"/>
                <a:ea typeface="Noto Sans Mono CJK SC Bold" pitchFamily="34" charset="-127"/>
              </a:rPr>
              <a:t>서비</a:t>
            </a:r>
            <a:r>
              <a:rPr lang="ko-KR" altLang="en-US" sz="2000" dirty="0" smtClean="0">
                <a:latin typeface="Noto Sans Mono CJK SC Bold" pitchFamily="34" charset="-127"/>
                <a:ea typeface="Noto Sans Mono CJK SC Bold" pitchFamily="34" charset="-127"/>
              </a:rPr>
              <a:t>    </a:t>
            </a:r>
            <a:endParaRPr lang="en-US" altLang="ko-KR" sz="2000" dirty="0" smtClean="0">
              <a:latin typeface="Noto Sans Mono CJK SC Bold" pitchFamily="34" charset="-127"/>
              <a:ea typeface="Noto Sans Mono CJK SC Bold" pitchFamily="34" charset="-127"/>
            </a:endParaRPr>
          </a:p>
          <a:p>
            <a:r>
              <a:rPr lang="en-US" altLang="ko-KR" sz="2000" dirty="0" smtClean="0">
                <a:latin typeface="Noto Sans Mono CJK SC Bold" pitchFamily="34" charset="-127"/>
                <a:ea typeface="Noto Sans Mono CJK SC Bold" pitchFamily="34" charset="-127"/>
              </a:rPr>
              <a:t>	   </a:t>
            </a:r>
            <a:r>
              <a:rPr lang="ko-KR" altLang="en-US" sz="2000" dirty="0" err="1" smtClean="0">
                <a:latin typeface="Noto Sans Mono CJK SC Bold" pitchFamily="34" charset="-127"/>
                <a:ea typeface="Noto Sans Mono CJK SC Bold" pitchFamily="34" charset="-127"/>
              </a:rPr>
              <a:t>스</a:t>
            </a:r>
            <a:r>
              <a:rPr lang="ko-KR" altLang="en-US" sz="2000" dirty="0" smtClean="0">
                <a:latin typeface="Noto Sans Mono CJK SC Bold" pitchFamily="34" charset="-127"/>
                <a:ea typeface="Noto Sans Mono CJK SC Bold" pitchFamily="34" charset="-127"/>
              </a:rPr>
              <a:t> 개발</a:t>
            </a:r>
            <a:endParaRPr lang="en-US" altLang="ko-KR" sz="2000" dirty="0" smtClean="0">
              <a:latin typeface="Noto Sans Mono CJK SC Bold" pitchFamily="34" charset="-127"/>
              <a:ea typeface="Noto Sans Mono CJK SC Bold" pitchFamily="34" charset="-127"/>
            </a:endParaRPr>
          </a:p>
          <a:p>
            <a:endParaRPr lang="en-US" altLang="ko-KR" sz="2000" dirty="0" smtClean="0">
              <a:latin typeface="Noto Sans Mono CJK SC Bold" pitchFamily="34" charset="-127"/>
              <a:ea typeface="Noto Sans Mono CJK SC Bold" pitchFamily="34" charset="-127"/>
            </a:endParaRPr>
          </a:p>
          <a:p>
            <a:r>
              <a:rPr lang="ko-KR" altLang="en-US" sz="2000" dirty="0" smtClean="0">
                <a:latin typeface="Noto Sans Mono CJK SC Bold" pitchFamily="34" charset="-127"/>
                <a:ea typeface="Noto Sans Mono CJK SC Bold" pitchFamily="34" charset="-127"/>
              </a:rPr>
              <a:t>기대효과</a:t>
            </a:r>
            <a:endParaRPr lang="en-US" altLang="ko-KR" sz="2000" dirty="0" smtClean="0">
              <a:latin typeface="Noto Sans Mono CJK SC Bold" pitchFamily="34" charset="-127"/>
              <a:ea typeface="Noto Sans Mono CJK SC Bold" pitchFamily="34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2000" dirty="0" smtClean="0">
                <a:latin typeface="Noto Sans Mono CJK SC Bold" pitchFamily="34" charset="-127"/>
                <a:ea typeface="Noto Sans Mono CJK SC Bold" pitchFamily="34" charset="-127"/>
              </a:rPr>
              <a:t>다양한 골프장 상품에 대한 고객들의 자유로운 이용</a:t>
            </a:r>
            <a:endParaRPr lang="en-US" altLang="ko-KR" sz="2000" dirty="0" smtClean="0">
              <a:latin typeface="Noto Sans Mono CJK SC Bold" pitchFamily="34" charset="-127"/>
              <a:ea typeface="Noto Sans Mono CJK SC Bold" pitchFamily="34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2000" dirty="0" smtClean="0">
                <a:latin typeface="Noto Sans Mono CJK SC Bold" pitchFamily="34" charset="-127"/>
                <a:ea typeface="Noto Sans Mono CJK SC Bold" pitchFamily="34" charset="-127"/>
              </a:rPr>
              <a:t>상품에 대한 고객들의 자유로운 의견을 나누는 커뮤니티</a:t>
            </a:r>
            <a:endParaRPr lang="en-US" altLang="ko-KR" sz="2000" dirty="0" smtClean="0">
              <a:latin typeface="Noto Sans Mono CJK SC Bold" pitchFamily="34" charset="-127"/>
              <a:ea typeface="Noto Sans Mono CJK SC Bold" pitchFamily="34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2000" dirty="0" err="1" smtClean="0">
                <a:latin typeface="Noto Sans Mono CJK SC Bold" pitchFamily="34" charset="-127"/>
                <a:ea typeface="Noto Sans Mono CJK SC Bold" pitchFamily="34" charset="-127"/>
              </a:rPr>
              <a:t>등업</a:t>
            </a:r>
            <a:r>
              <a:rPr lang="ko-KR" altLang="en-US" sz="2000" dirty="0" smtClean="0">
                <a:latin typeface="Noto Sans Mono CJK SC Bold" pitchFamily="34" charset="-127"/>
                <a:ea typeface="Noto Sans Mono CJK SC Bold" pitchFamily="34" charset="-127"/>
              </a:rPr>
              <a:t> 시 더욱 많은 서비스 이용</a:t>
            </a:r>
            <a:endParaRPr lang="en-US" altLang="ko-KR" sz="2000" dirty="0" smtClean="0">
              <a:latin typeface="Noto Sans Mono CJK SC Bold" pitchFamily="34" charset="-127"/>
              <a:ea typeface="Noto Sans Mono CJK SC Bold" pitchFamily="34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2000" dirty="0" err="1" smtClean="0">
                <a:latin typeface="Noto Sans Mono CJK SC Bold" pitchFamily="34" charset="-127"/>
                <a:ea typeface="Noto Sans Mono CJK SC Bold" pitchFamily="34" charset="-127"/>
              </a:rPr>
              <a:t>티업시간이</a:t>
            </a:r>
            <a:r>
              <a:rPr lang="ko-KR" altLang="en-US" sz="2000" dirty="0" smtClean="0">
                <a:latin typeface="Noto Sans Mono CJK SC Bold" pitchFamily="34" charset="-127"/>
                <a:ea typeface="Noto Sans Mono CJK SC Bold" pitchFamily="34" charset="-127"/>
              </a:rPr>
              <a:t> 지나지 않는 경우 상품에 대한 예약취소 가능</a:t>
            </a:r>
            <a:endParaRPr lang="ko-KR" altLang="en-US" sz="2000" dirty="0">
              <a:latin typeface="Noto Sans Mono CJK SC Bold" pitchFamily="34" charset="-127"/>
              <a:ea typeface="Noto Sans Mono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86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697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02</a:t>
            </a:r>
          </a:p>
          <a:p>
            <a:r>
              <a:rPr lang="ko-KR" altLang="en-US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개발환경</a:t>
            </a:r>
            <a:endParaRPr lang="ko-KR" altLang="en-US" sz="3200" dirty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55576" y="1988800"/>
            <a:ext cx="7632849" cy="720080"/>
            <a:chOff x="755576" y="1988800"/>
            <a:chExt cx="7632849" cy="720080"/>
          </a:xfrm>
        </p:grpSpPr>
        <p:grpSp>
          <p:nvGrpSpPr>
            <p:cNvPr id="27" name="그룹 26"/>
            <p:cNvGrpSpPr/>
            <p:nvPr/>
          </p:nvGrpSpPr>
          <p:grpSpPr>
            <a:xfrm>
              <a:off x="755576" y="1988800"/>
              <a:ext cx="7632849" cy="720080"/>
              <a:chOff x="755576" y="1988800"/>
              <a:chExt cx="7632849" cy="720080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1462957" y="1988800"/>
                <a:ext cx="6925468" cy="72008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rgbClr val="00B05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755576" y="1988800"/>
                <a:ext cx="864096" cy="720080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899592" y="2132816"/>
                <a:ext cx="57606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OS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1893775" y="2160530"/>
              <a:ext cx="13083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Window 7</a:t>
              </a:r>
              <a:endParaRPr lang="ko-KR" altLang="en-US" b="1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755576" y="2906933"/>
            <a:ext cx="7632849" cy="720080"/>
            <a:chOff x="755576" y="1988800"/>
            <a:chExt cx="7632849" cy="720080"/>
          </a:xfrm>
        </p:grpSpPr>
        <p:grpSp>
          <p:nvGrpSpPr>
            <p:cNvPr id="47" name="그룹 46"/>
            <p:cNvGrpSpPr/>
            <p:nvPr/>
          </p:nvGrpSpPr>
          <p:grpSpPr>
            <a:xfrm>
              <a:off x="755576" y="1988800"/>
              <a:ext cx="7632849" cy="720080"/>
              <a:chOff x="755576" y="1988800"/>
              <a:chExt cx="7632849" cy="720080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1462957" y="1988800"/>
                <a:ext cx="6925468" cy="72008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0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rgbClr val="00B05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755576" y="1988800"/>
                <a:ext cx="864096" cy="720080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1" name="직사각형 50"/>
              <p:cNvSpPr/>
              <p:nvPr/>
            </p:nvSpPr>
            <p:spPr>
              <a:xfrm>
                <a:off x="799876" y="2132820"/>
                <a:ext cx="79211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WAS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1893775" y="2160530"/>
              <a:ext cx="635084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/>
                <a:t>Apache Tomcat v8.5</a:t>
              </a:r>
              <a:endParaRPr lang="ko-KR" altLang="en-US" b="1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55576" y="3825066"/>
            <a:ext cx="7632849" cy="720080"/>
            <a:chOff x="755576" y="1988800"/>
            <a:chExt cx="7632849" cy="720080"/>
          </a:xfrm>
        </p:grpSpPr>
        <p:grpSp>
          <p:nvGrpSpPr>
            <p:cNvPr id="53" name="그룹 52"/>
            <p:cNvGrpSpPr/>
            <p:nvPr/>
          </p:nvGrpSpPr>
          <p:grpSpPr>
            <a:xfrm>
              <a:off x="755576" y="1988800"/>
              <a:ext cx="7632849" cy="720080"/>
              <a:chOff x="755576" y="1988800"/>
              <a:chExt cx="7632849" cy="720080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1462957" y="1988800"/>
                <a:ext cx="6925468" cy="72008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6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rgbClr val="00B05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755576" y="1988800"/>
                <a:ext cx="864096" cy="720080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7" name="직사각형 56"/>
              <p:cNvSpPr/>
              <p:nvPr/>
            </p:nvSpPr>
            <p:spPr>
              <a:xfrm>
                <a:off x="827562" y="2132816"/>
                <a:ext cx="72012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Tool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1893775" y="2160530"/>
              <a:ext cx="627883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smtClean="0"/>
                <a:t>Eclipse ide</a:t>
              </a:r>
              <a:endParaRPr lang="ko-KR" altLang="en-US" b="1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755576" y="4743199"/>
            <a:ext cx="7632849" cy="720080"/>
            <a:chOff x="755576" y="1988800"/>
            <a:chExt cx="7632849" cy="720080"/>
          </a:xfrm>
        </p:grpSpPr>
        <p:grpSp>
          <p:nvGrpSpPr>
            <p:cNvPr id="59" name="그룹 58"/>
            <p:cNvGrpSpPr/>
            <p:nvPr/>
          </p:nvGrpSpPr>
          <p:grpSpPr>
            <a:xfrm>
              <a:off x="755576" y="1988800"/>
              <a:ext cx="7632849" cy="720080"/>
              <a:chOff x="755576" y="1988800"/>
              <a:chExt cx="7632849" cy="72008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1462957" y="1988800"/>
                <a:ext cx="6925468" cy="72008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2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rgbClr val="00B05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755576" y="1988800"/>
                <a:ext cx="864096" cy="720080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3" name="직사각형 62"/>
              <p:cNvSpPr/>
              <p:nvPr/>
            </p:nvSpPr>
            <p:spPr>
              <a:xfrm>
                <a:off x="841417" y="2132816"/>
                <a:ext cx="72012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언어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" name="직사각형 59"/>
            <p:cNvSpPr/>
            <p:nvPr/>
          </p:nvSpPr>
          <p:spPr>
            <a:xfrm>
              <a:off x="1893775" y="2160530"/>
              <a:ext cx="62068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/>
                <a:t>HTML, CSS, JavaScript, </a:t>
              </a:r>
              <a:r>
                <a:rPr lang="en-US" altLang="ko-KR" b="1" dirty="0" err="1" smtClean="0"/>
                <a:t>jQuery</a:t>
              </a:r>
              <a:r>
                <a:rPr lang="en-US" altLang="ko-KR" b="1" dirty="0" smtClean="0"/>
                <a:t>, JSP, Java, Spring</a:t>
              </a:r>
              <a:endParaRPr lang="ko-KR" altLang="en-US" b="1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755576" y="5661330"/>
            <a:ext cx="7632849" cy="720080"/>
            <a:chOff x="755576" y="1988800"/>
            <a:chExt cx="7632849" cy="720080"/>
          </a:xfrm>
        </p:grpSpPr>
        <p:grpSp>
          <p:nvGrpSpPr>
            <p:cNvPr id="65" name="그룹 64"/>
            <p:cNvGrpSpPr/>
            <p:nvPr/>
          </p:nvGrpSpPr>
          <p:grpSpPr>
            <a:xfrm>
              <a:off x="755576" y="1988800"/>
              <a:ext cx="7632849" cy="720080"/>
              <a:chOff x="755576" y="1988800"/>
              <a:chExt cx="7632849" cy="720080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1462957" y="1988800"/>
                <a:ext cx="6925468" cy="72008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8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rgbClr val="00B05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755576" y="1988800"/>
                <a:ext cx="864096" cy="720080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9" name="직사각형 68"/>
              <p:cNvSpPr/>
              <p:nvPr/>
            </p:nvSpPr>
            <p:spPr>
              <a:xfrm>
                <a:off x="899592" y="2132816"/>
                <a:ext cx="57606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DB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6" name="직사각형 65"/>
            <p:cNvSpPr/>
            <p:nvPr/>
          </p:nvSpPr>
          <p:spPr>
            <a:xfrm>
              <a:off x="1893775" y="2160530"/>
              <a:ext cx="627883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/>
                <a:t>Oracle 11g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482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697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02</a:t>
            </a:r>
          </a:p>
          <a:p>
            <a:r>
              <a:rPr lang="ko-KR" altLang="en-US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사용기술</a:t>
            </a:r>
            <a:endParaRPr lang="ko-KR" altLang="en-US" sz="3200" dirty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grpSp>
        <p:nvGrpSpPr>
          <p:cNvPr id="2" name="그룹 44"/>
          <p:cNvGrpSpPr/>
          <p:nvPr/>
        </p:nvGrpSpPr>
        <p:grpSpPr>
          <a:xfrm>
            <a:off x="755576" y="1988800"/>
            <a:ext cx="7632849" cy="720080"/>
            <a:chOff x="755576" y="1988800"/>
            <a:chExt cx="7632849" cy="720080"/>
          </a:xfrm>
        </p:grpSpPr>
        <p:grpSp>
          <p:nvGrpSpPr>
            <p:cNvPr id="3" name="그룹 26"/>
            <p:cNvGrpSpPr/>
            <p:nvPr/>
          </p:nvGrpSpPr>
          <p:grpSpPr>
            <a:xfrm>
              <a:off x="755576" y="1988800"/>
              <a:ext cx="7632849" cy="720080"/>
              <a:chOff x="755576" y="1988800"/>
              <a:chExt cx="7632849" cy="720080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1462957" y="1988800"/>
                <a:ext cx="6925468" cy="72008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rgbClr val="00B05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755576" y="1988800"/>
                <a:ext cx="864096" cy="720080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827668" y="2132816"/>
                <a:ext cx="71991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Ajax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1893775" y="2160530"/>
              <a:ext cx="42771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err="1" smtClean="0"/>
                <a:t>Jsp</a:t>
              </a:r>
              <a:r>
                <a:rPr lang="ko-KR" altLang="en-US" b="1" dirty="0" smtClean="0"/>
                <a:t>에서 서버 통신 시 비동기</a:t>
              </a:r>
              <a:r>
                <a:rPr lang="en-US" altLang="ko-KR" b="1" dirty="0" smtClean="0"/>
                <a:t>/</a:t>
              </a:r>
              <a:r>
                <a:rPr lang="ko-KR" altLang="en-US" b="1" dirty="0" smtClean="0"/>
                <a:t>동기 통신</a:t>
              </a:r>
              <a:endParaRPr lang="ko-KR" altLang="en-US" b="1" dirty="0"/>
            </a:p>
          </p:txBody>
        </p:sp>
      </p:grpSp>
      <p:grpSp>
        <p:nvGrpSpPr>
          <p:cNvPr id="4" name="그룹 45"/>
          <p:cNvGrpSpPr/>
          <p:nvPr/>
        </p:nvGrpSpPr>
        <p:grpSpPr>
          <a:xfrm>
            <a:off x="700266" y="3823200"/>
            <a:ext cx="7688159" cy="720080"/>
            <a:chOff x="700266" y="1988800"/>
            <a:chExt cx="7688159" cy="720080"/>
          </a:xfrm>
        </p:grpSpPr>
        <p:grpSp>
          <p:nvGrpSpPr>
            <p:cNvPr id="6" name="그룹 46"/>
            <p:cNvGrpSpPr/>
            <p:nvPr/>
          </p:nvGrpSpPr>
          <p:grpSpPr>
            <a:xfrm>
              <a:off x="700266" y="1988800"/>
              <a:ext cx="7688159" cy="720080"/>
              <a:chOff x="700266" y="1988800"/>
              <a:chExt cx="7688159" cy="720080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1462957" y="1988800"/>
                <a:ext cx="6925468" cy="72008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0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rgbClr val="00B05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755576" y="1988800"/>
                <a:ext cx="864096" cy="720080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1" name="직사각형 50"/>
              <p:cNvSpPr/>
              <p:nvPr/>
            </p:nvSpPr>
            <p:spPr>
              <a:xfrm>
                <a:off x="700266" y="2132820"/>
                <a:ext cx="9913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Spring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1893775" y="2160530"/>
              <a:ext cx="635084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/>
                <a:t>MVC </a:t>
              </a:r>
              <a:r>
                <a:rPr lang="ko-KR" altLang="en-US" b="1" dirty="0" smtClean="0"/>
                <a:t>모델 기반 웹 프로젝트</a:t>
              </a:r>
              <a:endParaRPr lang="ko-KR" altLang="en-US" b="1" dirty="0"/>
            </a:p>
          </p:txBody>
        </p:sp>
      </p:grpSp>
      <p:grpSp>
        <p:nvGrpSpPr>
          <p:cNvPr id="7" name="그룹 51"/>
          <p:cNvGrpSpPr/>
          <p:nvPr/>
        </p:nvGrpSpPr>
        <p:grpSpPr>
          <a:xfrm>
            <a:off x="683648" y="4740400"/>
            <a:ext cx="7704777" cy="720080"/>
            <a:chOff x="683648" y="1988800"/>
            <a:chExt cx="7704777" cy="720080"/>
          </a:xfrm>
        </p:grpSpPr>
        <p:grpSp>
          <p:nvGrpSpPr>
            <p:cNvPr id="12" name="그룹 52"/>
            <p:cNvGrpSpPr/>
            <p:nvPr/>
          </p:nvGrpSpPr>
          <p:grpSpPr>
            <a:xfrm>
              <a:off x="683648" y="1988800"/>
              <a:ext cx="7704777" cy="720080"/>
              <a:chOff x="683648" y="1988800"/>
              <a:chExt cx="7704777" cy="720080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1462957" y="1988800"/>
                <a:ext cx="6925468" cy="72008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6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rgbClr val="00B05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755576" y="1988800"/>
                <a:ext cx="864096" cy="720080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7" name="직사각형 56"/>
              <p:cNvSpPr/>
              <p:nvPr/>
            </p:nvSpPr>
            <p:spPr>
              <a:xfrm>
                <a:off x="683648" y="2132816"/>
                <a:ext cx="100795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암호화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1893775" y="2160530"/>
              <a:ext cx="627883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/>
                <a:t>AES 256 </a:t>
              </a:r>
              <a:r>
                <a:rPr lang="ko-KR" altLang="en-US" b="1" dirty="0" smtClean="0"/>
                <a:t>암호화</a:t>
              </a:r>
              <a:r>
                <a:rPr lang="en-US" altLang="ko-KR" b="1" dirty="0" smtClean="0"/>
                <a:t>, MD5 </a:t>
              </a:r>
              <a:r>
                <a:rPr lang="ko-KR" altLang="en-US" b="1" dirty="0" smtClean="0"/>
                <a:t>해시화</a:t>
              </a:r>
              <a:endParaRPr lang="ko-KR" altLang="en-US" b="1" dirty="0"/>
            </a:p>
          </p:txBody>
        </p:sp>
      </p:grpSp>
      <p:grpSp>
        <p:nvGrpSpPr>
          <p:cNvPr id="13" name="그룹 57"/>
          <p:cNvGrpSpPr/>
          <p:nvPr/>
        </p:nvGrpSpPr>
        <p:grpSpPr>
          <a:xfrm>
            <a:off x="755576" y="5657599"/>
            <a:ext cx="7632849" cy="720080"/>
            <a:chOff x="755576" y="1988800"/>
            <a:chExt cx="7632849" cy="720080"/>
          </a:xfrm>
        </p:grpSpPr>
        <p:grpSp>
          <p:nvGrpSpPr>
            <p:cNvPr id="14" name="그룹 58"/>
            <p:cNvGrpSpPr/>
            <p:nvPr/>
          </p:nvGrpSpPr>
          <p:grpSpPr>
            <a:xfrm>
              <a:off x="755576" y="1988800"/>
              <a:ext cx="7632849" cy="720080"/>
              <a:chOff x="755576" y="1988800"/>
              <a:chExt cx="7632849" cy="72008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1462957" y="1988800"/>
                <a:ext cx="6925468" cy="72008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2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rgbClr val="00B05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755576" y="1988800"/>
                <a:ext cx="864096" cy="720080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3" name="직사각형 62"/>
              <p:cNvSpPr/>
              <p:nvPr/>
            </p:nvSpPr>
            <p:spPr>
              <a:xfrm>
                <a:off x="841417" y="2132816"/>
                <a:ext cx="72012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000" b="1" dirty="0" smtClean="0">
                    <a:solidFill>
                      <a:schemeClr val="bg1"/>
                    </a:solidFill>
                  </a:rPr>
                  <a:t>결제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" name="직사각형 59"/>
            <p:cNvSpPr/>
            <p:nvPr/>
          </p:nvSpPr>
          <p:spPr>
            <a:xfrm>
              <a:off x="1830275" y="2148581"/>
              <a:ext cx="62068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 smtClean="0"/>
                <a:t>웹 결제 모듈 </a:t>
              </a:r>
              <a:r>
                <a:rPr lang="en-US" altLang="ko-KR" b="1" dirty="0" smtClean="0"/>
                <a:t>: </a:t>
              </a:r>
              <a:r>
                <a:rPr lang="en-US" altLang="ko-KR" b="1" dirty="0" err="1" smtClean="0"/>
                <a:t>bootpay</a:t>
              </a:r>
              <a:r>
                <a:rPr lang="en-US" altLang="ko-KR" b="1" dirty="0" smtClean="0"/>
                <a:t> (PG : </a:t>
              </a:r>
              <a:r>
                <a:rPr lang="ko-KR" altLang="en-US" b="1" dirty="0" smtClean="0"/>
                <a:t>카카오페이</a:t>
              </a:r>
              <a:r>
                <a:rPr lang="en-US" altLang="ko-KR" b="1" dirty="0" smtClean="0"/>
                <a:t>)</a:t>
              </a:r>
              <a:endParaRPr lang="ko-KR" altLang="en-US" b="1" dirty="0"/>
            </a:p>
          </p:txBody>
        </p:sp>
      </p:grpSp>
      <p:grpSp>
        <p:nvGrpSpPr>
          <p:cNvPr id="15" name="그룹 63"/>
          <p:cNvGrpSpPr/>
          <p:nvPr/>
        </p:nvGrpSpPr>
        <p:grpSpPr>
          <a:xfrm>
            <a:off x="611638" y="2906000"/>
            <a:ext cx="7776787" cy="720080"/>
            <a:chOff x="611638" y="1988800"/>
            <a:chExt cx="7776787" cy="720080"/>
          </a:xfrm>
        </p:grpSpPr>
        <p:grpSp>
          <p:nvGrpSpPr>
            <p:cNvPr id="16" name="그룹 64"/>
            <p:cNvGrpSpPr/>
            <p:nvPr/>
          </p:nvGrpSpPr>
          <p:grpSpPr>
            <a:xfrm>
              <a:off x="611638" y="1988800"/>
              <a:ext cx="7776787" cy="720080"/>
              <a:chOff x="611638" y="1988800"/>
              <a:chExt cx="7776787" cy="720080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1462957" y="1988800"/>
                <a:ext cx="6925468" cy="72008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8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rgbClr val="00B05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755576" y="1988800"/>
                <a:ext cx="864096" cy="720080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9" name="직사각형 68"/>
              <p:cNvSpPr/>
              <p:nvPr/>
            </p:nvSpPr>
            <p:spPr>
              <a:xfrm>
                <a:off x="611638" y="2132816"/>
                <a:ext cx="115197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 err="1" smtClean="0">
                    <a:solidFill>
                      <a:schemeClr val="bg1"/>
                    </a:solidFill>
                  </a:rPr>
                  <a:t>MyBatis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6" name="직사각형 65"/>
            <p:cNvSpPr/>
            <p:nvPr/>
          </p:nvSpPr>
          <p:spPr>
            <a:xfrm>
              <a:off x="1893775" y="2160530"/>
              <a:ext cx="627883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 smtClean="0"/>
                <a:t>웹과 </a:t>
              </a:r>
              <a:r>
                <a:rPr lang="en-US" altLang="ko-KR" b="1" dirty="0" smtClean="0"/>
                <a:t>DB</a:t>
              </a:r>
              <a:r>
                <a:rPr lang="ko-KR" altLang="en-US" b="1" dirty="0" smtClean="0"/>
                <a:t>와의 연동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482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420" y="591005"/>
            <a:ext cx="25474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03</a:t>
            </a:r>
          </a:p>
          <a:p>
            <a:r>
              <a:rPr lang="ko-KR" altLang="en-US" sz="3200" b="1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요구사항 분석</a:t>
            </a:r>
            <a:endParaRPr lang="ko-KR" altLang="en-US" sz="3200" b="1" dirty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grpSp>
        <p:nvGrpSpPr>
          <p:cNvPr id="7" name="그룹 30"/>
          <p:cNvGrpSpPr/>
          <p:nvPr/>
        </p:nvGrpSpPr>
        <p:grpSpPr>
          <a:xfrm>
            <a:off x="320675" y="1811600"/>
            <a:ext cx="2595095" cy="4824542"/>
            <a:chOff x="21640" y="1844824"/>
            <a:chExt cx="2970048" cy="4608512"/>
          </a:xfrm>
        </p:grpSpPr>
        <p:sp>
          <p:nvSpPr>
            <p:cNvPr id="9" name="직사각형 8"/>
            <p:cNvSpPr/>
            <p:nvPr/>
          </p:nvSpPr>
          <p:spPr>
            <a:xfrm>
              <a:off x="21640" y="2348880"/>
              <a:ext cx="2966184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/>
                  </a:solidFill>
                </a:rPr>
                <a:t>회원가입</a:t>
              </a:r>
              <a:endParaRPr lang="en-US" altLang="ko-KR" b="1" dirty="0" smtClean="0">
                <a:solidFill>
                  <a:prstClr val="black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/>
                  </a:solidFill>
                </a:rPr>
                <a:t>로그인</a:t>
              </a:r>
              <a:endParaRPr lang="en-US" altLang="ko-KR" sz="1400" b="1" dirty="0" smtClean="0">
                <a:solidFill>
                  <a:prstClr val="black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/>
                  </a:solidFill>
                </a:rPr>
                <a:t>회원정보 수정</a:t>
              </a:r>
              <a:endParaRPr lang="en-US" altLang="ko-KR" sz="1400" b="1" dirty="0" smtClean="0">
                <a:solidFill>
                  <a:prstClr val="black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/>
                  </a:solidFill>
                </a:rPr>
                <a:t>후기게시판</a:t>
              </a:r>
              <a:endParaRPr lang="en-US" altLang="ko-KR" sz="1400" b="1" dirty="0" smtClean="0">
                <a:solidFill>
                  <a:prstClr val="black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/>
                  </a:solidFill>
                </a:rPr>
                <a:t>게시판 </a:t>
              </a:r>
              <a:r>
                <a:rPr lang="ko-KR" altLang="en-US" sz="1400" b="1" dirty="0" err="1" smtClean="0">
                  <a:solidFill>
                    <a:prstClr val="black"/>
                  </a:solidFill>
                </a:rPr>
                <a:t>댓글</a:t>
              </a:r>
              <a:endParaRPr lang="en-US" altLang="ko-KR" sz="1400" b="1" dirty="0" smtClean="0">
                <a:solidFill>
                  <a:prstClr val="black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/>
                  </a:solidFill>
                </a:rPr>
                <a:t>장바구니</a:t>
              </a:r>
              <a:endParaRPr lang="en-US" altLang="ko-KR" sz="1400" b="1" dirty="0" smtClean="0">
                <a:solidFill>
                  <a:prstClr val="black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/>
                  </a:solidFill>
                </a:rPr>
                <a:t>결제</a:t>
              </a:r>
              <a:r>
                <a:rPr lang="en-US" altLang="ko-KR" sz="1400" b="1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1400" b="1" dirty="0" smtClean="0">
                  <a:solidFill>
                    <a:prstClr val="black"/>
                  </a:solidFill>
                </a:rPr>
                <a:t>예약</a:t>
              </a:r>
              <a:r>
                <a:rPr lang="en-US" altLang="ko-KR" sz="1400" b="1" dirty="0" smtClean="0">
                  <a:solidFill>
                    <a:prstClr val="black"/>
                  </a:solidFill>
                </a:rPr>
                <a:t>)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/>
                  </a:solidFill>
                </a:rPr>
                <a:t>예약취소</a:t>
              </a:r>
              <a:endParaRPr lang="en-US" altLang="ko-KR" sz="1400" b="1" dirty="0" smtClean="0">
                <a:solidFill>
                  <a:prstClr val="black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/>
                  </a:solidFill>
                </a:rPr>
                <a:t>상품조회</a:t>
              </a:r>
              <a:endParaRPr lang="en-US" altLang="ko-KR" sz="1400" b="1" dirty="0" smtClean="0">
                <a:solidFill>
                  <a:prstClr val="black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/>
                  </a:solidFill>
                </a:rPr>
                <a:t>관심 골프장</a:t>
              </a:r>
              <a:r>
                <a:rPr lang="en-US" altLang="ko-KR" sz="1400" b="1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1400" b="1" dirty="0" err="1" smtClean="0">
                  <a:solidFill>
                    <a:prstClr val="black"/>
                  </a:solidFill>
                </a:rPr>
                <a:t>즐겨찾기</a:t>
              </a:r>
              <a:r>
                <a:rPr lang="en-US" altLang="ko-KR" sz="1400" b="1" dirty="0" smtClean="0">
                  <a:solidFill>
                    <a:prstClr val="black"/>
                  </a:solidFill>
                </a:rPr>
                <a:t>)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/>
                  </a:solidFill>
                </a:rPr>
                <a:t>매니저등급 신청</a:t>
              </a:r>
              <a:endParaRPr lang="en-US" altLang="ko-KR" b="1" dirty="0" smtClean="0">
                <a:solidFill>
                  <a:prstClr val="black"/>
                </a:solidFill>
              </a:endParaRPr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00B05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21640" y="1844824"/>
              <a:ext cx="2970048" cy="543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직사각형 7"/>
          <p:cNvSpPr/>
          <p:nvPr/>
        </p:nvSpPr>
        <p:spPr>
          <a:xfrm>
            <a:off x="1050126" y="1887850"/>
            <a:ext cx="1136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일반 회원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2" name="그룹 30"/>
          <p:cNvGrpSpPr/>
          <p:nvPr/>
        </p:nvGrpSpPr>
        <p:grpSpPr>
          <a:xfrm>
            <a:off x="3274452" y="1811600"/>
            <a:ext cx="2595095" cy="4824542"/>
            <a:chOff x="21640" y="1844824"/>
            <a:chExt cx="2970048" cy="4608512"/>
          </a:xfrm>
        </p:grpSpPr>
        <p:sp>
          <p:nvSpPr>
            <p:cNvPr id="23" name="직사각형 22"/>
            <p:cNvSpPr/>
            <p:nvPr/>
          </p:nvSpPr>
          <p:spPr>
            <a:xfrm>
              <a:off x="21640" y="2348880"/>
              <a:ext cx="2966184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/>
                  </a:solidFill>
                </a:rPr>
                <a:t>회원가입</a:t>
              </a:r>
              <a:endParaRPr lang="en-US" altLang="ko-KR" sz="1400" b="1" dirty="0" smtClean="0">
                <a:solidFill>
                  <a:prstClr val="black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/>
                  </a:solidFill>
                </a:rPr>
                <a:t>로그인</a:t>
              </a:r>
              <a:endParaRPr lang="en-US" altLang="ko-KR" sz="1400" b="1" dirty="0" smtClean="0">
                <a:solidFill>
                  <a:prstClr val="black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/>
                  </a:solidFill>
                </a:rPr>
                <a:t>회원정보 수정</a:t>
              </a:r>
              <a:endParaRPr lang="en-US" altLang="ko-KR" sz="1400" b="1" dirty="0" smtClean="0">
                <a:solidFill>
                  <a:prstClr val="black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/>
                  </a:solidFill>
                </a:rPr>
                <a:t>후기게시판</a:t>
              </a:r>
              <a:endParaRPr lang="en-US" altLang="ko-KR" sz="1400" b="1" dirty="0" smtClean="0">
                <a:solidFill>
                  <a:prstClr val="black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/>
                  </a:solidFill>
                </a:rPr>
                <a:t>게시판 </a:t>
              </a:r>
              <a:r>
                <a:rPr lang="ko-KR" altLang="en-US" sz="1400" b="1" dirty="0" err="1" smtClean="0">
                  <a:solidFill>
                    <a:prstClr val="black"/>
                  </a:solidFill>
                </a:rPr>
                <a:t>댓글</a:t>
              </a:r>
              <a:endParaRPr lang="en-US" altLang="ko-KR" sz="1400" b="1" dirty="0" smtClean="0">
                <a:solidFill>
                  <a:prstClr val="black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/>
                  </a:solidFill>
                </a:rPr>
                <a:t>장바구니</a:t>
              </a:r>
              <a:endParaRPr lang="en-US" altLang="ko-KR" sz="1400" b="1" dirty="0" smtClean="0">
                <a:solidFill>
                  <a:prstClr val="black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/>
                  </a:solidFill>
                </a:rPr>
                <a:t>결제</a:t>
              </a:r>
              <a:r>
                <a:rPr lang="en-US" altLang="ko-KR" sz="1400" b="1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1400" b="1" dirty="0" smtClean="0">
                  <a:solidFill>
                    <a:prstClr val="black"/>
                  </a:solidFill>
                </a:rPr>
                <a:t>예약</a:t>
              </a:r>
              <a:r>
                <a:rPr lang="en-US" altLang="ko-KR" sz="1400" b="1" dirty="0" smtClean="0">
                  <a:solidFill>
                    <a:prstClr val="black"/>
                  </a:solidFill>
                </a:rPr>
                <a:t>)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/>
                  </a:solidFill>
                </a:rPr>
                <a:t>예약취소</a:t>
              </a:r>
              <a:endParaRPr lang="en-US" altLang="ko-KR" sz="1400" b="1" dirty="0" smtClean="0">
                <a:solidFill>
                  <a:prstClr val="black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/>
                  </a:solidFill>
                </a:rPr>
                <a:t>상품조회</a:t>
              </a:r>
              <a:endParaRPr lang="en-US" altLang="ko-KR" sz="1400" b="1" dirty="0" smtClean="0">
                <a:solidFill>
                  <a:prstClr val="black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/>
                  </a:solidFill>
                </a:rPr>
                <a:t>관심 골프장</a:t>
              </a:r>
              <a:r>
                <a:rPr lang="en-US" altLang="ko-KR" sz="1400" b="1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1400" b="1" dirty="0" err="1" smtClean="0">
                  <a:solidFill>
                    <a:prstClr val="black"/>
                  </a:solidFill>
                </a:rPr>
                <a:t>즐겨찾기</a:t>
              </a:r>
              <a:r>
                <a:rPr lang="en-US" altLang="ko-KR" sz="1400" b="1" dirty="0" smtClean="0">
                  <a:solidFill>
                    <a:prstClr val="black"/>
                  </a:solidFill>
                </a:rPr>
                <a:t>)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/>
                  </a:solidFill>
                </a:rPr>
                <a:t>상품등록</a:t>
              </a:r>
              <a:endParaRPr lang="en-US" altLang="ko-KR" sz="1400" b="1" dirty="0" smtClean="0">
                <a:solidFill>
                  <a:prstClr val="black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/>
                  </a:solidFill>
                </a:rPr>
                <a:t>상품 수정</a:t>
              </a:r>
              <a:r>
                <a:rPr lang="en-US" altLang="ko-KR" sz="1400" b="1" dirty="0" smtClean="0">
                  <a:solidFill>
                    <a:prstClr val="black"/>
                  </a:solidFill>
                </a:rPr>
                <a:t>/</a:t>
              </a:r>
              <a:r>
                <a:rPr lang="ko-KR" altLang="en-US" sz="1400" b="1" dirty="0" smtClean="0">
                  <a:solidFill>
                    <a:prstClr val="black"/>
                  </a:solidFill>
                </a:rPr>
                <a:t>삭제</a:t>
              </a:r>
              <a:endParaRPr lang="en-US" altLang="ko-KR" sz="1400" b="1" dirty="0" smtClean="0">
                <a:solidFill>
                  <a:prstClr val="black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/>
                  </a:solidFill>
                </a:rPr>
                <a:t>거래내역 조회</a:t>
              </a:r>
              <a:endParaRPr lang="ko-KR" altLang="en-US" sz="1400" b="1" dirty="0">
                <a:solidFill>
                  <a:prstClr val="black"/>
                </a:solidFill>
              </a:endParaRPr>
            </a:p>
          </p:txBody>
        </p:sp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00B05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21640" y="1844824"/>
              <a:ext cx="2970048" cy="543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그룹 30"/>
          <p:cNvGrpSpPr/>
          <p:nvPr/>
        </p:nvGrpSpPr>
        <p:grpSpPr>
          <a:xfrm>
            <a:off x="6228230" y="1811600"/>
            <a:ext cx="2595095" cy="4824542"/>
            <a:chOff x="21640" y="1844824"/>
            <a:chExt cx="2970048" cy="4608512"/>
          </a:xfrm>
        </p:grpSpPr>
        <p:sp>
          <p:nvSpPr>
            <p:cNvPr id="26" name="직사각형 25"/>
            <p:cNvSpPr/>
            <p:nvPr/>
          </p:nvSpPr>
          <p:spPr>
            <a:xfrm>
              <a:off x="21640" y="2348880"/>
              <a:ext cx="2966184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ko-KR" altLang="en-US" sz="1400" b="1" dirty="0" smtClean="0">
                  <a:solidFill>
                    <a:prstClr val="black"/>
                  </a:solidFill>
                </a:rPr>
                <a:t>로그인</a:t>
              </a:r>
              <a:endParaRPr lang="en-US" altLang="ko-KR" sz="1400" b="1" dirty="0" smtClean="0">
                <a:solidFill>
                  <a:prstClr val="black"/>
                </a:solidFill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400" b="1" dirty="0" smtClean="0">
                  <a:solidFill>
                    <a:prstClr val="black"/>
                  </a:solidFill>
                </a:rPr>
                <a:t>상품등록</a:t>
              </a:r>
              <a:endParaRPr lang="en-US" altLang="ko-KR" sz="1400" b="1" dirty="0" smtClean="0">
                <a:solidFill>
                  <a:prstClr val="black"/>
                </a:solidFill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400" b="1" dirty="0" smtClean="0">
                  <a:solidFill>
                    <a:prstClr val="black"/>
                  </a:solidFill>
                </a:rPr>
                <a:t>상품관리</a:t>
              </a:r>
              <a:endParaRPr lang="en-US" altLang="ko-KR" sz="1400" b="1" dirty="0" smtClean="0">
                <a:solidFill>
                  <a:prstClr val="black"/>
                </a:solidFill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400" b="1" dirty="0" smtClean="0">
                  <a:solidFill>
                    <a:prstClr val="black"/>
                  </a:solidFill>
                </a:rPr>
                <a:t>공지사항</a:t>
              </a:r>
              <a:endParaRPr lang="en-US" altLang="ko-KR" sz="1400" b="1" dirty="0" smtClean="0">
                <a:solidFill>
                  <a:prstClr val="black"/>
                </a:solidFill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400" b="1" dirty="0" smtClean="0">
                  <a:solidFill>
                    <a:prstClr val="black"/>
                  </a:solidFill>
                </a:rPr>
                <a:t>게시물 관리</a:t>
              </a:r>
              <a:endParaRPr lang="en-US" altLang="ko-KR" sz="1400" b="1" dirty="0" smtClean="0">
                <a:solidFill>
                  <a:prstClr val="black"/>
                </a:solidFill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400" b="1" dirty="0" smtClean="0">
                  <a:solidFill>
                    <a:prstClr val="black"/>
                  </a:solidFill>
                </a:rPr>
                <a:t>회원관리</a:t>
              </a:r>
              <a:endParaRPr lang="en-US" altLang="ko-KR" sz="1400" b="1" dirty="0" smtClean="0">
                <a:solidFill>
                  <a:prstClr val="black"/>
                </a:solidFill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400" b="1" dirty="0" err="1" smtClean="0">
                  <a:solidFill>
                    <a:prstClr val="black"/>
                  </a:solidFill>
                </a:rPr>
                <a:t>등업요청</a:t>
              </a:r>
              <a:r>
                <a:rPr lang="ko-KR" altLang="en-US" sz="1400" b="1" dirty="0" smtClean="0">
                  <a:solidFill>
                    <a:prstClr val="black"/>
                  </a:solidFill>
                </a:rPr>
                <a:t> 승인 </a:t>
              </a:r>
              <a:r>
                <a:rPr lang="en-US" altLang="ko-KR" sz="1400" b="1" dirty="0" smtClean="0">
                  <a:solidFill>
                    <a:prstClr val="black"/>
                  </a:solidFill>
                </a:rPr>
                <a:t>/ </a:t>
              </a:r>
              <a:r>
                <a:rPr lang="ko-KR" altLang="en-US" sz="1400" b="1" dirty="0" smtClean="0">
                  <a:solidFill>
                    <a:prstClr val="black"/>
                  </a:solidFill>
                </a:rPr>
                <a:t>거절</a:t>
              </a:r>
              <a:endParaRPr lang="ko-KR" altLang="en-US" b="1" dirty="0">
                <a:solidFill>
                  <a:prstClr val="black"/>
                </a:solidFill>
              </a:endParaRPr>
            </a:p>
          </p:txBody>
        </p:sp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00B05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21640" y="1844824"/>
              <a:ext cx="2970048" cy="543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직사각형 27"/>
          <p:cNvSpPr/>
          <p:nvPr/>
        </p:nvSpPr>
        <p:spPr>
          <a:xfrm>
            <a:off x="4094946" y="188785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매니저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48724" y="188785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관리자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8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7908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04</a:t>
            </a:r>
            <a:endParaRPr lang="en-US" altLang="ko-KR" sz="2400" dirty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맡은 역할</a:t>
            </a:r>
            <a:endParaRPr lang="en-US" altLang="ko-KR" sz="3200" dirty="0" smtClean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550" y="2348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20954" y="2010396"/>
            <a:ext cx="7622474" cy="4708981"/>
            <a:chOff x="827480" y="2204830"/>
            <a:chExt cx="7622474" cy="4708981"/>
          </a:xfrm>
        </p:grpSpPr>
        <p:sp>
          <p:nvSpPr>
            <p:cNvPr id="7" name="TextBox 6"/>
            <p:cNvSpPr txBox="1"/>
            <p:nvPr/>
          </p:nvSpPr>
          <p:spPr>
            <a:xfrm>
              <a:off x="827480" y="2204830"/>
              <a:ext cx="2872902" cy="415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※ </a:t>
              </a:r>
              <a:r>
                <a:rPr lang="ko-KR" altLang="en-US" b="1" dirty="0" smtClean="0"/>
                <a:t>상품 페이지</a:t>
              </a:r>
              <a:endParaRPr lang="en-US" altLang="ko-KR" b="1" dirty="0" smtClean="0"/>
            </a:p>
            <a:p>
              <a:pPr lvl="1">
                <a:buFont typeface="Arial" pitchFamily="34" charset="0"/>
                <a:buChar char="•"/>
              </a:pPr>
              <a:r>
                <a:rPr lang="en-US" altLang="ko-KR" dirty="0" smtClean="0"/>
                <a:t> </a:t>
              </a:r>
              <a:r>
                <a:rPr lang="ko-KR" altLang="en-US" sz="1600" dirty="0" smtClean="0"/>
                <a:t>상품 조회</a:t>
              </a:r>
              <a:endParaRPr lang="en-US" altLang="ko-KR" sz="1600" dirty="0" smtClean="0"/>
            </a:p>
            <a:p>
              <a:pPr lvl="1">
                <a:buFont typeface="Arial" pitchFamily="34" charset="0"/>
                <a:buChar char="•"/>
              </a:pPr>
              <a:r>
                <a:rPr lang="en-US" altLang="ko-KR" sz="1600" dirty="0" smtClean="0"/>
                <a:t> </a:t>
              </a:r>
              <a:r>
                <a:rPr lang="ko-KR" altLang="en-US" sz="1600" dirty="0" smtClean="0"/>
                <a:t>상품 등록</a:t>
              </a:r>
              <a:r>
                <a:rPr lang="en-US" altLang="ko-KR" sz="1600" dirty="0" smtClean="0"/>
                <a:t>/</a:t>
              </a:r>
              <a:r>
                <a:rPr lang="ko-KR" altLang="en-US" sz="1600" dirty="0" smtClean="0"/>
                <a:t>수정</a:t>
              </a:r>
              <a:r>
                <a:rPr lang="en-US" altLang="ko-KR" sz="1600" dirty="0" smtClean="0"/>
                <a:t>/</a:t>
              </a:r>
              <a:r>
                <a:rPr lang="ko-KR" altLang="en-US" sz="1600" dirty="0" smtClean="0"/>
                <a:t>삭제</a:t>
              </a:r>
              <a:endParaRPr lang="en-US" altLang="ko-KR" sz="1600" dirty="0" smtClean="0"/>
            </a:p>
            <a:p>
              <a:pPr lvl="1">
                <a:buFont typeface="Arial" pitchFamily="34" charset="0"/>
                <a:buChar char="•"/>
              </a:pPr>
              <a:r>
                <a:rPr lang="ko-KR" altLang="en-US" sz="1600" dirty="0" smtClean="0"/>
                <a:t> 거래내역 조회</a:t>
              </a:r>
              <a:endParaRPr lang="en-US" altLang="ko-KR" sz="1600" dirty="0" smtClean="0"/>
            </a:p>
            <a:p>
              <a:pPr lvl="1">
                <a:buFont typeface="Arial" pitchFamily="34" charset="0"/>
                <a:buChar char="•"/>
              </a:pPr>
              <a:endParaRPr lang="en-US" altLang="ko-KR" sz="1600" dirty="0" smtClean="0"/>
            </a:p>
            <a:p>
              <a:r>
                <a:rPr lang="en-US" altLang="ko-KR" b="1" dirty="0" smtClean="0"/>
                <a:t>※ </a:t>
              </a:r>
              <a:r>
                <a:rPr lang="ko-KR" altLang="en-US" b="1" dirty="0" smtClean="0"/>
                <a:t>구매 페이지</a:t>
              </a:r>
              <a:endParaRPr lang="en-US" altLang="ko-KR" b="1" dirty="0" smtClean="0"/>
            </a:p>
            <a:p>
              <a:pPr lvl="1" defTabSz="720000">
                <a:buFont typeface="Arial" pitchFamily="34" charset="0"/>
                <a:buChar char="•"/>
              </a:pPr>
              <a:r>
                <a:rPr lang="en-US" altLang="ko-KR" sz="1600" dirty="0" smtClean="0"/>
                <a:t> </a:t>
              </a:r>
              <a:r>
                <a:rPr lang="ko-KR" altLang="en-US" sz="1600" dirty="0" smtClean="0"/>
                <a:t>장바구니</a:t>
              </a:r>
              <a:endParaRPr lang="en-US" altLang="ko-KR" sz="1600" dirty="0" smtClean="0"/>
            </a:p>
            <a:p>
              <a:pPr lvl="1" defTabSz="720000">
                <a:buFont typeface="Arial" pitchFamily="34" charset="0"/>
                <a:buChar char="•"/>
              </a:pPr>
              <a:r>
                <a:rPr lang="en-US" altLang="ko-KR" sz="1600" dirty="0" smtClean="0"/>
                <a:t> </a:t>
              </a:r>
              <a:r>
                <a:rPr lang="ko-KR" altLang="en-US" sz="1600" dirty="0" smtClean="0"/>
                <a:t>결제</a:t>
              </a:r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예약</a:t>
              </a:r>
              <a:r>
                <a:rPr lang="en-US" altLang="ko-KR" sz="1600" dirty="0" smtClean="0"/>
                <a:t>)</a:t>
              </a:r>
            </a:p>
            <a:p>
              <a:pPr lvl="1" defTabSz="720000">
                <a:buFont typeface="Arial" pitchFamily="34" charset="0"/>
                <a:buChar char="•"/>
              </a:pPr>
              <a:r>
                <a:rPr lang="ko-KR" altLang="en-US" sz="1600" dirty="0" smtClean="0"/>
                <a:t> 예약 취소</a:t>
              </a:r>
              <a:endParaRPr lang="en-US" altLang="ko-KR" sz="1600" dirty="0" smtClean="0"/>
            </a:p>
            <a:p>
              <a:pPr lvl="1" defTabSz="720000">
                <a:buFont typeface="Arial" pitchFamily="34" charset="0"/>
                <a:buChar char="•"/>
              </a:pPr>
              <a:r>
                <a:rPr lang="ko-KR" altLang="en-US" sz="1600" dirty="0" smtClean="0"/>
                <a:t> 예약 내역</a:t>
              </a:r>
              <a:endParaRPr lang="en-US" altLang="ko-KR" sz="1600" dirty="0" smtClean="0"/>
            </a:p>
            <a:p>
              <a:pPr lvl="1" defTabSz="720000">
                <a:buFont typeface="Arial" pitchFamily="34" charset="0"/>
                <a:buChar char="•"/>
              </a:pPr>
              <a:r>
                <a:rPr lang="en-US" altLang="ko-KR" sz="1600" dirty="0" smtClean="0"/>
                <a:t> </a:t>
              </a:r>
              <a:r>
                <a:rPr lang="ko-KR" altLang="en-US" sz="1600" dirty="0" smtClean="0"/>
                <a:t>구매 완료 내역</a:t>
              </a:r>
              <a:endParaRPr lang="en-US" altLang="ko-KR" sz="1600" dirty="0" smtClean="0"/>
            </a:p>
            <a:p>
              <a:pPr lvl="1" defTabSz="720000">
                <a:buFont typeface="Arial" pitchFamily="34" charset="0"/>
                <a:buChar char="•"/>
              </a:pPr>
              <a:endParaRPr lang="en-US" altLang="ko-KR" sz="1600" dirty="0" smtClean="0"/>
            </a:p>
            <a:p>
              <a:r>
                <a:rPr lang="en-US" altLang="ko-KR" b="1" dirty="0" smtClean="0"/>
                <a:t>※ </a:t>
              </a:r>
              <a:r>
                <a:rPr lang="ko-KR" altLang="en-US" b="1" dirty="0" smtClean="0"/>
                <a:t>평점 게시판 페이지</a:t>
              </a:r>
              <a:endParaRPr lang="en-US" altLang="ko-KR" b="1" dirty="0" smtClean="0"/>
            </a:p>
            <a:p>
              <a:pPr lvl="1" defTabSz="720000">
                <a:buFont typeface="Arial" pitchFamily="34" charset="0"/>
                <a:buChar char="•"/>
              </a:pPr>
              <a:r>
                <a:rPr lang="en-US" altLang="ko-KR" sz="1600" dirty="0" smtClean="0"/>
                <a:t> </a:t>
              </a:r>
              <a:r>
                <a:rPr lang="ko-KR" altLang="en-US" sz="1600" dirty="0" err="1" smtClean="0"/>
                <a:t>게시글</a:t>
              </a:r>
              <a:r>
                <a:rPr lang="ko-KR" altLang="en-US" sz="1600" dirty="0" smtClean="0"/>
                <a:t> 조회</a:t>
              </a:r>
              <a:endParaRPr lang="en-US" altLang="ko-KR" sz="1600" dirty="0" smtClean="0"/>
            </a:p>
            <a:p>
              <a:pPr lvl="1" defTabSz="720000">
                <a:buFont typeface="Arial" pitchFamily="34" charset="0"/>
                <a:buChar char="•"/>
              </a:pPr>
              <a:r>
                <a:rPr lang="en-US" altLang="ko-KR" sz="1600" dirty="0" smtClean="0"/>
                <a:t> </a:t>
              </a:r>
              <a:r>
                <a:rPr lang="ko-KR" altLang="en-US" sz="1600" dirty="0" err="1" smtClean="0"/>
                <a:t>게시글</a:t>
              </a:r>
              <a:r>
                <a:rPr lang="ko-KR" altLang="en-US" sz="1600" dirty="0" smtClean="0"/>
                <a:t> 등록</a:t>
              </a:r>
              <a:r>
                <a:rPr lang="en-US" altLang="ko-KR" sz="1600" dirty="0" smtClean="0"/>
                <a:t>/</a:t>
              </a:r>
              <a:r>
                <a:rPr lang="ko-KR" altLang="en-US" sz="1600" dirty="0" smtClean="0"/>
                <a:t>수정</a:t>
              </a:r>
              <a:r>
                <a:rPr lang="en-US" altLang="ko-KR" sz="1600" dirty="0" smtClean="0"/>
                <a:t>/</a:t>
              </a:r>
              <a:r>
                <a:rPr lang="ko-KR" altLang="en-US" sz="1600" dirty="0" smtClean="0"/>
                <a:t>삭제</a:t>
              </a:r>
              <a:endParaRPr lang="en-US" altLang="ko-KR" sz="1600" dirty="0" smtClean="0"/>
            </a:p>
            <a:p>
              <a:pPr lvl="1" defTabSz="720000">
                <a:buFont typeface="Arial" pitchFamily="34" charset="0"/>
                <a:buChar char="•"/>
              </a:pPr>
              <a:r>
                <a:rPr lang="ko-KR" altLang="en-US" sz="1600" dirty="0" smtClean="0"/>
                <a:t> </a:t>
              </a:r>
              <a:r>
                <a:rPr lang="ko-KR" altLang="en-US" sz="1600" dirty="0" err="1" smtClean="0"/>
                <a:t>댓글</a:t>
              </a:r>
              <a:r>
                <a:rPr lang="ko-KR" altLang="en-US" sz="1600" dirty="0" smtClean="0"/>
                <a:t> 등록</a:t>
              </a:r>
              <a:r>
                <a:rPr lang="en-US" altLang="ko-KR" sz="1600" dirty="0" smtClean="0"/>
                <a:t>/</a:t>
              </a:r>
              <a:r>
                <a:rPr lang="ko-KR" altLang="en-US" sz="1600" dirty="0" smtClean="0"/>
                <a:t>수정</a:t>
              </a:r>
              <a:r>
                <a:rPr lang="en-US" altLang="ko-KR" sz="1600" dirty="0" smtClean="0"/>
                <a:t>/</a:t>
              </a:r>
              <a:r>
                <a:rPr lang="ko-KR" altLang="en-US" sz="1600" dirty="0" smtClean="0"/>
                <a:t>삭제</a:t>
              </a:r>
              <a:endParaRPr lang="en-US" altLang="ko-KR" sz="1600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1900" y="2204830"/>
              <a:ext cx="4598054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※ </a:t>
              </a:r>
              <a:r>
                <a:rPr lang="ko-KR" altLang="en-US" b="1" dirty="0" err="1" smtClean="0"/>
                <a:t>이메일</a:t>
              </a:r>
              <a:endParaRPr lang="en-US" altLang="ko-KR" b="1" dirty="0" smtClean="0"/>
            </a:p>
            <a:p>
              <a:pPr lvl="1">
                <a:buFont typeface="Arial" pitchFamily="34" charset="0"/>
                <a:buChar char="•"/>
              </a:pPr>
              <a:r>
                <a:rPr lang="en-US" altLang="ko-KR" sz="1600" dirty="0" smtClean="0"/>
                <a:t> </a:t>
              </a:r>
              <a:r>
                <a:rPr lang="ko-KR" altLang="en-US" sz="1600" dirty="0" err="1" smtClean="0"/>
                <a:t>이메일</a:t>
              </a:r>
              <a:r>
                <a:rPr lang="ko-KR" altLang="en-US" sz="1600" dirty="0" smtClean="0"/>
                <a:t> 인증</a:t>
              </a:r>
              <a:endParaRPr lang="en-US" altLang="ko-KR" sz="1600" dirty="0" smtClean="0"/>
            </a:p>
            <a:p>
              <a:pPr lvl="1">
                <a:buFont typeface="Arial" pitchFamily="34" charset="0"/>
                <a:buChar char="•"/>
              </a:pPr>
              <a:r>
                <a:rPr lang="en-US" altLang="ko-KR" sz="1600" dirty="0" smtClean="0"/>
                <a:t> </a:t>
              </a:r>
              <a:r>
                <a:rPr lang="ko-KR" altLang="en-US" sz="1600" dirty="0" smtClean="0"/>
                <a:t>비밀번호 찾기</a:t>
              </a:r>
              <a:endParaRPr lang="en-US" altLang="ko-KR" sz="1600" dirty="0" smtClean="0"/>
            </a:p>
            <a:p>
              <a:endParaRPr lang="en-US" altLang="ko-KR" sz="1600" b="1" dirty="0" smtClean="0"/>
            </a:p>
            <a:p>
              <a:r>
                <a:rPr lang="en-US" altLang="ko-KR" b="1" dirty="0" smtClean="0"/>
                <a:t>※ </a:t>
              </a:r>
              <a:r>
                <a:rPr lang="ko-KR" altLang="en-US" b="1" dirty="0" smtClean="0"/>
                <a:t>관리자 페이지</a:t>
              </a:r>
              <a:endParaRPr lang="en-US" altLang="ko-KR" b="1" dirty="0" smtClean="0"/>
            </a:p>
            <a:p>
              <a:pPr lvl="1" defTabSz="720000">
                <a:buFont typeface="Arial" pitchFamily="34" charset="0"/>
                <a:buChar char="•"/>
              </a:pPr>
              <a:r>
                <a:rPr lang="en-US" altLang="ko-KR" sz="1600" dirty="0" smtClean="0"/>
                <a:t> </a:t>
              </a:r>
              <a:r>
                <a:rPr lang="ko-KR" altLang="en-US" sz="1600" dirty="0" err="1" smtClean="0"/>
                <a:t>등업</a:t>
              </a:r>
              <a:r>
                <a:rPr lang="ko-KR" altLang="en-US" sz="1600" dirty="0" smtClean="0"/>
                <a:t> 조회</a:t>
              </a:r>
              <a:endParaRPr lang="en-US" altLang="ko-KR" sz="1600" dirty="0" smtClean="0"/>
            </a:p>
            <a:p>
              <a:pPr lvl="1" defTabSz="720000">
                <a:buFont typeface="Arial" pitchFamily="34" charset="0"/>
                <a:buChar char="•"/>
              </a:pPr>
              <a:r>
                <a:rPr lang="en-US" altLang="ko-KR" sz="1600" dirty="0" smtClean="0"/>
                <a:t> </a:t>
              </a:r>
              <a:r>
                <a:rPr lang="ko-KR" altLang="en-US" sz="1600" dirty="0" err="1" smtClean="0"/>
                <a:t>등업</a:t>
              </a:r>
              <a:r>
                <a:rPr lang="ko-KR" altLang="en-US" sz="1600" dirty="0" smtClean="0"/>
                <a:t> 승인</a:t>
              </a:r>
              <a:r>
                <a:rPr lang="en-US" altLang="ko-KR" sz="1600" dirty="0" smtClean="0"/>
                <a:t>/</a:t>
              </a:r>
              <a:r>
                <a:rPr lang="ko-KR" altLang="en-US" sz="1600" dirty="0" smtClean="0"/>
                <a:t>거절</a:t>
              </a:r>
              <a:endParaRPr lang="en-US" altLang="ko-KR" sz="1600" dirty="0" smtClean="0"/>
            </a:p>
            <a:p>
              <a:pPr lvl="1" defTabSz="720000">
                <a:buFont typeface="Arial" pitchFamily="34" charset="0"/>
                <a:buChar char="•"/>
              </a:pPr>
              <a:endParaRPr lang="en-US" altLang="ko-KR" sz="1600" dirty="0" smtClean="0"/>
            </a:p>
            <a:p>
              <a:r>
                <a:rPr lang="en-US" altLang="ko-KR" b="1" dirty="0" smtClean="0"/>
                <a:t>※ </a:t>
              </a:r>
              <a:r>
                <a:rPr lang="ko-KR" altLang="en-US" b="1" dirty="0" smtClean="0"/>
                <a:t>메인 페이지</a:t>
              </a:r>
              <a:endParaRPr lang="en-US" altLang="ko-KR" b="1" dirty="0" smtClean="0"/>
            </a:p>
            <a:p>
              <a:pPr lvl="1" defTabSz="720000">
                <a:buFont typeface="Arial" pitchFamily="34" charset="0"/>
                <a:buChar char="•"/>
              </a:pPr>
              <a:r>
                <a:rPr lang="en-US" altLang="ko-KR" sz="1600" dirty="0" smtClean="0"/>
                <a:t> </a:t>
              </a:r>
              <a:r>
                <a:rPr lang="ko-KR" altLang="en-US" sz="1600" dirty="0" smtClean="0"/>
                <a:t>지도에 대표지역 날씨정보 띄우기</a:t>
              </a:r>
              <a:endParaRPr lang="en-US" altLang="ko-KR" sz="1600" dirty="0" smtClean="0"/>
            </a:p>
            <a:p>
              <a:pPr lvl="1" defTabSz="720000">
                <a:buFont typeface="Arial" pitchFamily="34" charset="0"/>
                <a:buChar char="•"/>
              </a:pPr>
              <a:endParaRPr lang="en-US" altLang="ko-KR" sz="1600" dirty="0" smtClean="0"/>
            </a:p>
            <a:p>
              <a:r>
                <a:rPr lang="en-US" altLang="ko-KR" b="1" dirty="0" smtClean="0"/>
                <a:t>※ API</a:t>
              </a:r>
            </a:p>
            <a:p>
              <a:pPr lvl="1" defTabSz="720000">
                <a:buFont typeface="Arial" pitchFamily="34" charset="0"/>
                <a:buChar char="•"/>
              </a:pPr>
              <a:r>
                <a:rPr lang="en-US" altLang="ko-KR" sz="1600" dirty="0" smtClean="0"/>
                <a:t> Java Mail</a:t>
              </a:r>
            </a:p>
            <a:p>
              <a:pPr lvl="1" defTabSz="720000">
                <a:buFont typeface="Arial" pitchFamily="34" charset="0"/>
                <a:buChar char="•"/>
              </a:pP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openweathermap</a:t>
              </a:r>
              <a:endParaRPr lang="en-US" altLang="ko-KR" sz="1600" dirty="0" smtClean="0"/>
            </a:p>
            <a:p>
              <a:pPr lvl="1" defTabSz="720000">
                <a:buFont typeface="Arial" pitchFamily="34" charset="0"/>
                <a:buChar char="•"/>
              </a:pPr>
              <a:r>
                <a:rPr lang="ko-KR" altLang="en-US" sz="1600" dirty="0" smtClean="0"/>
                <a:t> 카카오 지도</a:t>
              </a:r>
              <a:endParaRPr lang="en-US" altLang="ko-KR" sz="1600" dirty="0" smtClean="0"/>
            </a:p>
            <a:p>
              <a:pPr lvl="1" defTabSz="720000">
                <a:buFont typeface="Arial" pitchFamily="34" charset="0"/>
                <a:buChar char="•"/>
              </a:pP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bootpayAPI</a:t>
              </a:r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웹 결제</a:t>
              </a:r>
              <a:r>
                <a:rPr lang="en-US" altLang="ko-KR" sz="1600" dirty="0" smtClean="0"/>
                <a:t>, pg</a:t>
              </a:r>
              <a:r>
                <a:rPr lang="ko-KR" altLang="en-US" sz="1600" dirty="0" smtClean="0"/>
                <a:t>서버</a:t>
              </a:r>
              <a:r>
                <a:rPr lang="en-US" altLang="ko-KR" sz="1600" dirty="0" smtClean="0"/>
                <a:t>: </a:t>
              </a:r>
              <a:r>
                <a:rPr lang="ko-KR" altLang="en-US" sz="1600" dirty="0" smtClean="0"/>
                <a:t>카카오페이</a:t>
              </a:r>
              <a:r>
                <a:rPr lang="en-US" altLang="ko-KR" sz="1600" dirty="0" smtClean="0"/>
                <a:t>)</a:t>
              </a:r>
            </a:p>
            <a:p>
              <a:pPr lvl="1" defTabSz="720000">
                <a:buFont typeface="Arial" pitchFamily="34" charset="0"/>
                <a:buChar char="•"/>
              </a:pPr>
              <a:endParaRPr lang="en-US" altLang="ko-KR" dirty="0" smtClean="0"/>
            </a:p>
            <a:p>
              <a:pPr lvl="1" defTabSz="720000"/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2686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25474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05</a:t>
            </a:r>
            <a:endParaRPr lang="en-US" altLang="ko-KR" sz="2400" dirty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주요 구현기능</a:t>
            </a:r>
            <a:endParaRPr lang="en-US" altLang="ko-KR" sz="3200" dirty="0" smtClean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5538" y="2492870"/>
            <a:ext cx="45929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 smtClean="0"/>
              <a:t>상품 조회 및 등록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수정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삭제</a:t>
            </a:r>
            <a:endParaRPr lang="en-US" altLang="ko-KR" sz="2000" b="1" dirty="0" smtClean="0"/>
          </a:p>
          <a:p>
            <a:pPr marL="342900" indent="-342900">
              <a:buAutoNum type="arabicPeriod"/>
            </a:pPr>
            <a:endParaRPr lang="en-US" altLang="ko-KR" sz="2000" b="1" dirty="0" smtClean="0"/>
          </a:p>
          <a:p>
            <a:pPr marL="342900" indent="-342900">
              <a:buAutoNum type="arabicPeriod"/>
            </a:pPr>
            <a:r>
              <a:rPr lang="ko-KR" altLang="en-US" sz="2000" b="1" dirty="0" smtClean="0"/>
              <a:t>후기게시판 조회 및 등록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수정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삭제</a:t>
            </a:r>
            <a:endParaRPr lang="en-US" altLang="ko-KR" sz="2000" b="1" dirty="0" smtClean="0"/>
          </a:p>
          <a:p>
            <a:pPr marL="342900" indent="-342900">
              <a:buAutoNum type="arabicPeriod"/>
            </a:pPr>
            <a:endParaRPr lang="en-US" altLang="ko-KR" sz="2000" b="1" dirty="0" smtClean="0"/>
          </a:p>
          <a:p>
            <a:pPr marL="342900" indent="-342900">
              <a:buAutoNum type="arabicPeriod"/>
            </a:pPr>
            <a:r>
              <a:rPr lang="ko-KR" altLang="en-US" sz="2000" b="1" dirty="0" smtClean="0"/>
              <a:t>대표지역 날씨정보</a:t>
            </a:r>
            <a:endParaRPr lang="en-US" altLang="ko-KR" sz="2000" b="1" dirty="0" smtClean="0"/>
          </a:p>
          <a:p>
            <a:pPr marL="342900" indent="-342900">
              <a:buAutoNum type="arabicPeriod"/>
            </a:pPr>
            <a:endParaRPr lang="en-US" altLang="ko-KR" sz="2000" b="1" dirty="0" smtClean="0"/>
          </a:p>
          <a:p>
            <a:pPr marL="342900" indent="-342900">
              <a:buAutoNum type="arabicPeriod"/>
            </a:pPr>
            <a:r>
              <a:rPr lang="ko-KR" altLang="en-US" sz="2000" b="1" dirty="0" err="1" smtClean="0"/>
              <a:t>이메일</a:t>
            </a:r>
            <a:r>
              <a:rPr lang="ko-KR" altLang="en-US" sz="2000" b="1" dirty="0" smtClean="0"/>
              <a:t> 인증</a:t>
            </a:r>
            <a:endParaRPr lang="en-US" altLang="ko-KR" sz="2000" b="1" dirty="0" smtClean="0"/>
          </a:p>
          <a:p>
            <a:pPr marL="342900" indent="-342900">
              <a:buAutoNum type="arabicPeriod"/>
            </a:pPr>
            <a:endParaRPr lang="en-US" altLang="ko-KR" sz="2000" b="1" dirty="0" smtClean="0"/>
          </a:p>
          <a:p>
            <a:pPr marL="342900" indent="-342900">
              <a:buAutoNum type="arabicPeriod"/>
            </a:pPr>
            <a:r>
              <a:rPr lang="ko-KR" altLang="en-US" sz="2000" b="1" dirty="0" smtClean="0"/>
              <a:t>결제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예약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및 예약 취소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2686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7908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05 - 01</a:t>
            </a:r>
            <a:endParaRPr lang="en-US" altLang="ko-KR" sz="2400" dirty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3200" dirty="0" smtClean="0">
                <a:solidFill>
                  <a:srgbClr val="00B050"/>
                </a:solidFill>
                <a:latin typeface="Noto Sans CJK SC Bold" pitchFamily="34" charset="-127"/>
                <a:ea typeface="Noto Sans CJK SC Bold" pitchFamily="34" charset="-127"/>
              </a:rPr>
              <a:t>상품 조회</a:t>
            </a:r>
            <a:endParaRPr lang="en-US" altLang="ko-KR" sz="3200" dirty="0" smtClean="0">
              <a:solidFill>
                <a:srgbClr val="00B05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830" y="1828190"/>
            <a:ext cx="4337190" cy="404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940255" y="1835498"/>
            <a:ext cx="420660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상품조회 초기화면</a:t>
            </a:r>
            <a:endParaRPr lang="en-US" altLang="ko-KR" b="1" dirty="0" smtClean="0"/>
          </a:p>
          <a:p>
            <a:pPr marL="342900" indent="-342900"/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카테고리</a:t>
            </a:r>
            <a:r>
              <a:rPr lang="en-US" altLang="ko-KR" sz="1600" b="1" dirty="0" smtClean="0"/>
              <a:t>,</a:t>
            </a:r>
            <a:r>
              <a:rPr lang="ko-KR" altLang="en-US" sz="1600" b="1" dirty="0" smtClean="0"/>
              <a:t> 정렬</a:t>
            </a:r>
            <a:r>
              <a:rPr lang="en-US" altLang="ko-KR" sz="1600" b="1" dirty="0" smtClean="0"/>
              <a:t>,</a:t>
            </a:r>
            <a:r>
              <a:rPr lang="ko-KR" altLang="en-US" sz="1600" b="1" dirty="0" smtClean="0"/>
              <a:t> 필터를 통한 검색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카테고리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골프장 대표지역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정렬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티업시간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골프장 이름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필터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긴급상품 검색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골프장 정보 리스트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골프장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골프장 사진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등록날짜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옵션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err="1" smtClean="0"/>
              <a:t>티업시간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티업시간</a:t>
            </a:r>
            <a:r>
              <a:rPr lang="ko-KR" altLang="en-US" sz="1600" dirty="0" smtClean="0"/>
              <a:t> 및 등록 매니저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err="1" smtClean="0"/>
              <a:t>그린피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상품가격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긴급상품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	</a:t>
            </a:r>
            <a:r>
              <a:rPr lang="en-US" altLang="ko-KR" sz="1200" dirty="0" smtClean="0"/>
              <a:t>* </a:t>
            </a:r>
            <a:r>
              <a:rPr lang="ko-KR" altLang="en-US" sz="1200" dirty="0" smtClean="0"/>
              <a:t>긴급상품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티업시간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–</a:t>
            </a:r>
            <a:r>
              <a:rPr lang="ko-KR" altLang="en-US" sz="1200" dirty="0" smtClean="0"/>
              <a:t> 현재시간 </a:t>
            </a:r>
            <a:r>
              <a:rPr lang="en-US" altLang="ko-KR" sz="1200" dirty="0" smtClean="0"/>
              <a:t>&lt;= 12</a:t>
            </a:r>
            <a:r>
              <a:rPr lang="ko-KR" altLang="en-US" sz="1200" dirty="0" smtClean="0"/>
              <a:t>시간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3. </a:t>
            </a:r>
            <a:r>
              <a:rPr lang="ko-KR" altLang="en-US" sz="1600" b="1" dirty="0" err="1" smtClean="0"/>
              <a:t>페이징</a:t>
            </a:r>
            <a:r>
              <a:rPr lang="ko-KR" altLang="en-US" sz="1600" b="1" dirty="0" smtClean="0"/>
              <a:t> 처리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전체 상품에 대해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개씩 </a:t>
            </a:r>
            <a:r>
              <a:rPr lang="ko-KR" altLang="en-US" sz="1600" dirty="0" err="1" smtClean="0"/>
              <a:t>페이징</a:t>
            </a:r>
            <a:r>
              <a:rPr lang="ko-KR" altLang="en-US" sz="1600" dirty="0" smtClean="0"/>
              <a:t> 처리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- </a:t>
            </a:r>
            <a:r>
              <a:rPr lang="ko-KR" altLang="en-US" sz="1600" dirty="0" smtClean="0"/>
              <a:t>현재 페이지에 대한 나머지 버튼 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	   </a:t>
            </a:r>
            <a:r>
              <a:rPr lang="ko-KR" altLang="en-US" sz="1600" dirty="0" smtClean="0"/>
              <a:t>활성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비활성화</a:t>
            </a:r>
            <a:endParaRPr lang="en-US" altLang="ko-KR" sz="1600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888370" y="1570595"/>
            <a:ext cx="3107550" cy="706245"/>
            <a:chOff x="888370" y="1570595"/>
            <a:chExt cx="3107550" cy="706245"/>
          </a:xfrm>
        </p:grpSpPr>
        <p:sp>
          <p:nvSpPr>
            <p:cNvPr id="7" name="직사각형 6"/>
            <p:cNvSpPr/>
            <p:nvPr/>
          </p:nvSpPr>
          <p:spPr>
            <a:xfrm>
              <a:off x="1115520" y="1844780"/>
              <a:ext cx="2880400" cy="4320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888370" y="1570595"/>
              <a:ext cx="288040" cy="288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95980" y="2160530"/>
            <a:ext cx="4520040" cy="836409"/>
            <a:chOff x="195980" y="2160530"/>
            <a:chExt cx="4520040" cy="836409"/>
          </a:xfrm>
        </p:grpSpPr>
        <p:sp>
          <p:nvSpPr>
            <p:cNvPr id="16" name="직사각형 15"/>
            <p:cNvSpPr/>
            <p:nvPr/>
          </p:nvSpPr>
          <p:spPr>
            <a:xfrm>
              <a:off x="423130" y="2434714"/>
              <a:ext cx="4292890" cy="5622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195980" y="2160530"/>
              <a:ext cx="288040" cy="288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561435" y="5356681"/>
            <a:ext cx="1786395" cy="520659"/>
            <a:chOff x="1561435" y="5356681"/>
            <a:chExt cx="1786395" cy="520659"/>
          </a:xfrm>
        </p:grpSpPr>
        <p:sp>
          <p:nvSpPr>
            <p:cNvPr id="24" name="직사각형 23"/>
            <p:cNvSpPr/>
            <p:nvPr/>
          </p:nvSpPr>
          <p:spPr>
            <a:xfrm>
              <a:off x="1788585" y="5630865"/>
              <a:ext cx="1559245" cy="2464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561435" y="5356681"/>
              <a:ext cx="288040" cy="288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6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652</Words>
  <Application>Microsoft Office PowerPoint</Application>
  <PresentationFormat>화면 슬라이드 쇼(4:3)</PresentationFormat>
  <Paragraphs>404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Noto Sans CJK SC Bold</vt:lpstr>
      <vt:lpstr>Noto Sans CJK SC Thin</vt:lpstr>
      <vt:lpstr>Noto Sans Mono CJK SC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송 창훈</cp:lastModifiedBy>
  <cp:revision>164</cp:revision>
  <dcterms:created xsi:type="dcterms:W3CDTF">2016-09-04T05:54:01Z</dcterms:created>
  <dcterms:modified xsi:type="dcterms:W3CDTF">2019-10-27T14:18:45Z</dcterms:modified>
</cp:coreProperties>
</file>