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63" r:id="rId2"/>
    <p:sldId id="263" r:id="rId3"/>
    <p:sldId id="370" r:id="rId4"/>
    <p:sldId id="391" r:id="rId5"/>
    <p:sldId id="392" r:id="rId6"/>
    <p:sldId id="356" r:id="rId7"/>
    <p:sldId id="364" r:id="rId8"/>
    <p:sldId id="372" r:id="rId9"/>
    <p:sldId id="374" r:id="rId10"/>
    <p:sldId id="368" r:id="rId11"/>
    <p:sldId id="375" r:id="rId12"/>
    <p:sldId id="396" r:id="rId13"/>
    <p:sldId id="381" r:id="rId14"/>
    <p:sldId id="397" r:id="rId15"/>
    <p:sldId id="373" r:id="rId16"/>
    <p:sldId id="399" r:id="rId17"/>
    <p:sldId id="365" r:id="rId18"/>
    <p:sldId id="366" r:id="rId19"/>
    <p:sldId id="369" r:id="rId20"/>
    <p:sldId id="394" r:id="rId21"/>
    <p:sldId id="387" r:id="rId22"/>
    <p:sldId id="390" r:id="rId23"/>
    <p:sldId id="393" r:id="rId24"/>
    <p:sldId id="379" r:id="rId25"/>
    <p:sldId id="380" r:id="rId26"/>
    <p:sldId id="362" r:id="rId27"/>
    <p:sldId id="383" r:id="rId28"/>
    <p:sldId id="384" r:id="rId29"/>
    <p:sldId id="398" r:id="rId30"/>
    <p:sldId id="386" r:id="rId31"/>
    <p:sldId id="389" r:id="rId32"/>
  </p:sldIdLst>
  <p:sldSz cx="12192000" cy="6858000"/>
  <p:notesSz cx="9386888"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FB6"/>
    <a:srgbClr val="CCECFF"/>
    <a:srgbClr val="FFCC00"/>
    <a:srgbClr val="333333"/>
    <a:srgbClr val="8BA2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1895" autoAdjust="0"/>
  </p:normalViewPr>
  <p:slideViewPr>
    <p:cSldViewPr snapToGrid="0">
      <p:cViewPr varScale="1">
        <p:scale>
          <a:sx n="62" d="100"/>
          <a:sy n="62"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67651" cy="356357"/>
          </a:xfrm>
          <a:prstGeom prst="rect">
            <a:avLst/>
          </a:prstGeom>
        </p:spPr>
        <p:txBody>
          <a:bodyPr vert="horz" lIns="94229" tIns="47114" rIns="94229" bIns="47114" rtlCol="0"/>
          <a:lstStyle>
            <a:lvl1pPr algn="l">
              <a:defRPr sz="1200"/>
            </a:lvl1pPr>
          </a:lstStyle>
          <a:p>
            <a:endParaRPr lang="en-SG"/>
          </a:p>
        </p:txBody>
      </p:sp>
      <p:sp>
        <p:nvSpPr>
          <p:cNvPr id="3" name="Date Placeholder 2"/>
          <p:cNvSpPr>
            <a:spLocks noGrp="1"/>
          </p:cNvSpPr>
          <p:nvPr>
            <p:ph type="dt" idx="1"/>
          </p:nvPr>
        </p:nvSpPr>
        <p:spPr>
          <a:xfrm>
            <a:off x="5317065" y="2"/>
            <a:ext cx="4067651" cy="356357"/>
          </a:xfrm>
          <a:prstGeom prst="rect">
            <a:avLst/>
          </a:prstGeom>
        </p:spPr>
        <p:txBody>
          <a:bodyPr vert="horz" lIns="94229" tIns="47114" rIns="94229" bIns="47114" rtlCol="0"/>
          <a:lstStyle>
            <a:lvl1pPr algn="r">
              <a:defRPr sz="1200"/>
            </a:lvl1pPr>
          </a:lstStyle>
          <a:p>
            <a:fld id="{B629AD2C-7D32-46D8-93AD-9588B73762DF}" type="datetimeFigureOut">
              <a:rPr lang="en-SG" smtClean="0"/>
              <a:t>22/4/2019</a:t>
            </a:fld>
            <a:endParaRPr lang="en-SG"/>
          </a:p>
        </p:txBody>
      </p:sp>
      <p:sp>
        <p:nvSpPr>
          <p:cNvPr id="4" name="Slide Image Placeholder 3"/>
          <p:cNvSpPr>
            <a:spLocks noGrp="1" noRot="1" noChangeAspect="1"/>
          </p:cNvSpPr>
          <p:nvPr>
            <p:ph type="sldImg" idx="2"/>
          </p:nvPr>
        </p:nvSpPr>
        <p:spPr>
          <a:xfrm>
            <a:off x="2563813" y="887413"/>
            <a:ext cx="4259262" cy="2397125"/>
          </a:xfrm>
          <a:prstGeom prst="rect">
            <a:avLst/>
          </a:prstGeom>
          <a:noFill/>
          <a:ln w="12700">
            <a:solidFill>
              <a:prstClr val="black"/>
            </a:solidFill>
          </a:ln>
        </p:spPr>
        <p:txBody>
          <a:bodyPr vert="horz" lIns="94229" tIns="47114" rIns="94229" bIns="47114" rtlCol="0" anchor="ctr"/>
          <a:lstStyle/>
          <a:p>
            <a:endParaRPr lang="en-SG"/>
          </a:p>
        </p:txBody>
      </p:sp>
      <p:sp>
        <p:nvSpPr>
          <p:cNvPr id="5" name="Notes Placeholder 4"/>
          <p:cNvSpPr>
            <a:spLocks noGrp="1"/>
          </p:cNvSpPr>
          <p:nvPr>
            <p:ph type="body" sz="quarter" idx="3"/>
          </p:nvPr>
        </p:nvSpPr>
        <p:spPr>
          <a:xfrm>
            <a:off x="938689" y="3418066"/>
            <a:ext cx="750951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6746119"/>
            <a:ext cx="4067651" cy="356356"/>
          </a:xfrm>
          <a:prstGeom prst="rect">
            <a:avLst/>
          </a:prstGeom>
        </p:spPr>
        <p:txBody>
          <a:bodyPr vert="horz" lIns="94229" tIns="47114" rIns="94229" bIns="47114" rtlCol="0" anchor="b"/>
          <a:lstStyle>
            <a:lvl1pPr algn="l">
              <a:defRPr sz="1200"/>
            </a:lvl1pPr>
          </a:lstStyle>
          <a:p>
            <a:endParaRPr lang="en-SG"/>
          </a:p>
        </p:txBody>
      </p:sp>
      <p:sp>
        <p:nvSpPr>
          <p:cNvPr id="7" name="Slide Number Placeholder 6"/>
          <p:cNvSpPr>
            <a:spLocks noGrp="1"/>
          </p:cNvSpPr>
          <p:nvPr>
            <p:ph type="sldNum" sz="quarter" idx="5"/>
          </p:nvPr>
        </p:nvSpPr>
        <p:spPr>
          <a:xfrm>
            <a:off x="5317065" y="6746119"/>
            <a:ext cx="4067651" cy="356356"/>
          </a:xfrm>
          <a:prstGeom prst="rect">
            <a:avLst/>
          </a:prstGeom>
        </p:spPr>
        <p:txBody>
          <a:bodyPr vert="horz" lIns="94229" tIns="47114" rIns="94229" bIns="47114" rtlCol="0" anchor="b"/>
          <a:lstStyle>
            <a:lvl1pPr algn="r">
              <a:defRPr sz="1200"/>
            </a:lvl1pPr>
          </a:lstStyle>
          <a:p>
            <a:fld id="{A730E97B-61A7-465E-B9FF-9ADAFCF0832F}" type="slidenum">
              <a:rPr lang="en-SG" smtClean="0"/>
              <a:t>‹#›</a:t>
            </a:fld>
            <a:endParaRPr lang="en-SG"/>
          </a:p>
        </p:txBody>
      </p:sp>
    </p:spTree>
    <p:extLst>
      <p:ext uri="{BB962C8B-B14F-4D97-AF65-F5344CB8AC3E}">
        <p14:creationId xmlns:p14="http://schemas.microsoft.com/office/powerpoint/2010/main" val="3993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Neighbourhood_(mathematics)" TargetMode="External"/><Relationship Id="rId3" Type="http://schemas.openxmlformats.org/officeDocument/2006/relationships/hyperlink" Target="https://en.wikipedia.org/wiki/Topology_glossary#P" TargetMode="External"/><Relationship Id="rId7" Type="http://schemas.openxmlformats.org/officeDocument/2006/relationships/hyperlink" Target="https://en.wikipedia.org/wiki/Limit_points"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Topology_glossary#P" TargetMode="External"/><Relationship Id="rId5" Type="http://schemas.openxmlformats.org/officeDocument/2006/relationships/hyperlink" Target="https://en.wikipedia.org/wiki/Neighbourhood_(mathematics)" TargetMode="External"/><Relationship Id="rId4" Type="http://schemas.openxmlformats.org/officeDocument/2006/relationships/hyperlink" Target="https://en.wikipedia.org/wiki/Limit_point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professors, my name is Jing Hui</a:t>
            </a:r>
            <a:br>
              <a:rPr lang="en-US" dirty="0"/>
            </a:br>
            <a:endParaRPr lang="en-US" dirty="0"/>
          </a:p>
          <a:p>
            <a:r>
              <a:rPr lang="en-US" dirty="0"/>
              <a:t>today I am presenting on the FYP topic: Demand estimation of full-cut promotion on an E-commerce company, which is </a:t>
            </a:r>
            <a:r>
              <a:rPr lang="en-US" dirty="0" err="1"/>
              <a:t>VIPshop</a:t>
            </a:r>
            <a:r>
              <a:rPr lang="en-US" dirty="0"/>
              <a:t>.</a:t>
            </a:r>
          </a:p>
          <a:p>
            <a:endParaRPr lang="en-US" dirty="0"/>
          </a:p>
          <a:p>
            <a:r>
              <a:rPr lang="en-US" dirty="0"/>
              <a:t>My deepest thanks to Prof Yan, my supervisor of this FYP. I am fortunate to be introduced into the field of operation research and learn more about revenue management.</a:t>
            </a:r>
          </a:p>
          <a:p>
            <a:r>
              <a:rPr lang="en-US" dirty="0"/>
              <a:t> </a:t>
            </a:r>
          </a:p>
          <a:p>
            <a:endParaRPr lang="en-US" dirty="0"/>
          </a:p>
        </p:txBody>
      </p:sp>
      <p:sp>
        <p:nvSpPr>
          <p:cNvPr id="4" name="Slide Number Placeholder 3"/>
          <p:cNvSpPr>
            <a:spLocks noGrp="1"/>
          </p:cNvSpPr>
          <p:nvPr>
            <p:ph type="sldNum" sz="quarter" idx="5"/>
          </p:nvPr>
        </p:nvSpPr>
        <p:spPr/>
        <p:txBody>
          <a:bodyPr/>
          <a:lstStyle/>
          <a:p>
            <a:fld id="{A730E97B-61A7-465E-B9FF-9ADAFCF0832F}" type="slidenum">
              <a:rPr lang="en-SG" smtClean="0"/>
              <a:t>1</a:t>
            </a:fld>
            <a:endParaRPr lang="en-SG"/>
          </a:p>
        </p:txBody>
      </p:sp>
    </p:spTree>
    <p:extLst>
      <p:ext uri="{BB962C8B-B14F-4D97-AF65-F5344CB8AC3E}">
        <p14:creationId xmlns:p14="http://schemas.microsoft.com/office/powerpoint/2010/main" val="364879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apply various clustering models on the output, predicted promotion driven demand to identify various customer types, segment customers based on their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enables companies to use simply product-level features to create different customer types without customer-level information such as demographic information on salary, age. These types of customer-level information are important for traditional clustering techniques to form customer types and yet they are often difficult to acquire or are usually sparse with many missing details. From section 3,4,6, we have introduced a method where we can segment customers simply with information on product-level features which are readily available for companies. These clusters enable companies to understand which types of customer are more attracted to full-cut promotions and hence, allocate their resources more effectively to have targeted marketing towards these customer segments to optimize their revenue from promotions.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clustering models used are: K-means, K-medoids and Hierarchical clustering, with Ward’s Linkage, Single Linkage, Complete Linkage, Average Linkage. The mean silhouette score is also provided.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mean silhouette approach measures the quality of a clustering and determines how well each observation lies within its cluster. A value of mean silhouette score between 0.7 to 1.0 indicates a strong clustering structure has been observed. A value of mean silhouette score between 0.51 to 0.70 indicates a reasonable clustering structure has been observed [36]. A value of mean silhouette score of less than 0.50 indicates that the clustering structure is weak and could be artificial </a:t>
            </a:r>
            <a:endParaRPr lang="en-US"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10</a:t>
            </a:fld>
            <a:endParaRPr lang="en-SG">
              <a:solidFill>
                <a:prstClr val="black"/>
              </a:solidFill>
              <a:latin typeface="Calibri" panose="020F0502020204030204"/>
            </a:endParaRPr>
          </a:p>
        </p:txBody>
      </p:sp>
    </p:spTree>
    <p:extLst>
      <p:ext uri="{BB962C8B-B14F-4D97-AF65-F5344CB8AC3E}">
        <p14:creationId xmlns:p14="http://schemas.microsoft.com/office/powerpoint/2010/main" val="2821643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slide, K-means has the second highest silhouette score, and Hierarchical clustering (Single Linkage) with 3 clusters has the highest silhouette score. </a:t>
            </a:r>
          </a:p>
          <a:p>
            <a:endParaRPr lang="en-US" dirty="0"/>
          </a:p>
          <a:p>
            <a:r>
              <a:rPr lang="en-US" dirty="0"/>
              <a:t>However, we have selected K-means (3 clusters) as the optimal clustering model due to the interpretability of clusters. In Single Linkage, the 2</a:t>
            </a:r>
            <a:r>
              <a:rPr lang="en-US" baseline="30000" dirty="0"/>
              <a:t>nd</a:t>
            </a:r>
            <a:r>
              <a:rPr lang="en-US" dirty="0"/>
              <a:t> and 3</a:t>
            </a:r>
            <a:r>
              <a:rPr lang="en-US" baseline="30000" dirty="0"/>
              <a:t>rd</a:t>
            </a:r>
            <a:r>
              <a:rPr lang="en-US" dirty="0"/>
              <a:t> clusters have only 4 and 1 observations respectively. </a:t>
            </a:r>
          </a:p>
          <a:p>
            <a:endParaRPr lang="en-US" dirty="0"/>
          </a:p>
          <a:p>
            <a:r>
              <a:rPr lang="en-US" dirty="0"/>
              <a:t>The figure 10 shows the elbow plot to determine the number of clusters. </a:t>
            </a:r>
          </a:p>
          <a:p>
            <a:endParaRPr lang="en-US" dirty="0"/>
          </a:p>
          <a:p>
            <a:r>
              <a:rPr lang="en-US" sz="1200" kern="1200" dirty="0">
                <a:solidFill>
                  <a:schemeClr val="tx1"/>
                </a:solidFill>
                <a:effectLst/>
                <a:latin typeface="+mn-lt"/>
                <a:ea typeface="+mn-ea"/>
                <a:cs typeface="+mn-cs"/>
              </a:rPr>
              <a:t>The optimal number of clusters is the cluster number whereby the successive cluster number has the most significant decrease in the amount of WSS reduced. The optimal number of clusters is 3 since from 3 to 4 clusters, since there is a significant decrease in WSS reduced.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With-in-Sum-of-Squares (WSS): WSS is the total distance of data points from their respective cluster centroids</a:t>
            </a:r>
          </a:p>
          <a:p>
            <a:r>
              <a:rPr lang="en-US" sz="1200" b="0" i="0" kern="1200" dirty="0">
                <a:solidFill>
                  <a:schemeClr val="tx1"/>
                </a:solidFill>
                <a:effectLst/>
                <a:latin typeface="+mn-lt"/>
                <a:ea typeface="+mn-ea"/>
                <a:cs typeface="+mn-cs"/>
              </a:rPr>
              <a:t>WSS is a measure to explain the homogeneity within a cluster.</a:t>
            </a:r>
            <a:endParaRPr lang="en-US" dirty="0"/>
          </a:p>
          <a:p>
            <a:endParaRPr lang="en-US" dirty="0"/>
          </a:p>
          <a:p>
            <a:r>
              <a:rPr lang="en-US" sz="1200" kern="1200" dirty="0">
                <a:solidFill>
                  <a:schemeClr val="tx1"/>
                </a:solidFill>
                <a:effectLst/>
                <a:latin typeface="+mn-lt"/>
                <a:ea typeface="+mn-ea"/>
                <a:cs typeface="+mn-cs"/>
              </a:rPr>
              <a:t>The histogram plots indicate that for customers from cluster 1, they are not interested in the full-cut promotion and for customers in cluster 2, customers are a slightly more interested in full-cut promotions but for some factors such as the discount amount being too low or the criteria for the full-cut promotions, the customers are not subscribing towards this promotion. Hence, feedback should be obtained from these customers to understand and tailor the full-cut promotions better for this segment. The customers from cluster 3 are highly interested in subscribing to the full-cut promotion and the threshold or discount amount can be optimized to achieve a better revenue management. This shows that customers from cluster 3 are already subscribing to the full-cut promotions while customers from cluster 2 are slightly interested but are not subscribing, whereas customers from cluster 1 are not interested at all. </a:t>
            </a:r>
            <a:endParaRPr lang="en-US"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11</a:t>
            </a:fld>
            <a:endParaRPr lang="en-SG">
              <a:solidFill>
                <a:prstClr val="black"/>
              </a:solidFill>
              <a:latin typeface="Calibri" panose="020F0502020204030204"/>
            </a:endParaRPr>
          </a:p>
        </p:txBody>
      </p:sp>
    </p:spTree>
    <p:extLst>
      <p:ext uri="{BB962C8B-B14F-4D97-AF65-F5344CB8AC3E}">
        <p14:creationId xmlns:p14="http://schemas.microsoft.com/office/powerpoint/2010/main" val="173379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implement a benchmark model in segmenting and identifying different customer types to our proposed approach.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benchmark model is a modified conditional gradient approach from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model is unique as it segments customers using product level features instead of using the traditional approach involving customer demographics. This also represents a different approach to what we have proposed and hence, The comparative study for the two approaches. Which involves the comparison of the choice probabilities across each customer type.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identify the different customer types and the corresponding customer choice probabilities, we need to first identify the distribution of the orders across all goods based on the features.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4 features: market price, discount amounts, count of goods, goods amount.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estimate the best fitting mixing distribution based on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𝑫𝒂𝒕𝒂</m:t>
                    </m:r>
                  </m:oMath>
                </a14:m>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the space of all possible mixing distributions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𝑄</m:t>
                    </m:r>
                  </m:oMath>
                </a14:m>
                <a:r>
                  <a:rPr lang="en-US" sz="1200" kern="1200" dirty="0">
                    <a:solidFill>
                      <a:schemeClr val="tx1"/>
                    </a:solidFill>
                    <a:effectLst/>
                    <a:latin typeface="+mn-lt"/>
                    <a:ea typeface="+mn-ea"/>
                    <a:cs typeface="+mn-cs"/>
                  </a:rPr>
                  <a:t>, by minimizing the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loss function</a:t>
                </a:r>
                <a:r>
                  <a:rPr lang="en-US" sz="1200" kern="1200" baseline="0" dirty="0">
                    <a:solidFill>
                      <a:schemeClr val="tx1"/>
                    </a:solidFill>
                    <a:effectLst/>
                    <a:latin typeface="+mn-lt"/>
                    <a:ea typeface="+mn-ea"/>
                    <a:cs typeface="+mn-cs"/>
                  </a:rPr>
                  <a:t> we used is the squared loss function: </a:t>
                </a:r>
                <a:r>
                  <a:rPr lang="en-US" sz="1200" kern="1200" dirty="0">
                    <a:solidFill>
                      <a:schemeClr val="tx1"/>
                    </a:solidFill>
                    <a:effectLst/>
                    <a:latin typeface="+mn-lt"/>
                    <a:ea typeface="+mn-ea"/>
                    <a:cs typeface="+mn-cs"/>
                  </a:rPr>
                  <a:t>which measures the square</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mismatch between predicted output from mixing distributions</a:t>
                </a:r>
                <a:r>
                  <a:rPr lang="en-US" sz="1200" kern="1200" baseline="0" dirty="0">
                    <a:solidFill>
                      <a:schemeClr val="tx1"/>
                    </a:solidFill>
                    <a:effectLst/>
                    <a:latin typeface="+mn-lt"/>
                    <a:ea typeface="+mn-ea"/>
                    <a:cs typeface="+mn-cs"/>
                  </a:rPr>
                  <a:t> and the</a:t>
                </a:r>
                <a:r>
                  <a:rPr lang="en-US" sz="1200" kern="1200" dirty="0">
                    <a:solidFill>
                      <a:schemeClr val="tx1"/>
                    </a:solidFill>
                    <a:effectLst/>
                    <a:latin typeface="+mn-lt"/>
                    <a:ea typeface="+mn-ea"/>
                    <a:cs typeface="+mn-cs"/>
                  </a:rPr>
                  <a:t> proportion of sales in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𝑫𝒂𝒕</m:t>
                    </m:r>
                    <m:r>
                      <a:rPr lang="en-US" sz="1200" b="1" i="1" kern="1200" smtClean="0">
                        <a:solidFill>
                          <a:schemeClr val="tx1"/>
                        </a:solidFill>
                        <a:effectLst/>
                        <a:latin typeface="Cambria Math" panose="02040503050406030204" pitchFamily="18" charset="0"/>
                        <a:ea typeface="+mn-ea"/>
                        <a:cs typeface="+mn-cs"/>
                      </a:rPr>
                      <m:t>𝒂</m:t>
                    </m:r>
                  </m:oMath>
                </a14:m>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find </a:t>
                </a:r>
                <a14:m>
                  <m:oMath xmlns:m="http://schemas.openxmlformats.org/officeDocument/2006/math">
                    <m:sSub>
                      <m:sSubPr>
                        <m:ctrlPr>
                          <a:rPr lang="en-US" sz="1200" i="1" smtClean="0">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𝑔</m:t>
                        </m:r>
                      </m:e>
                      <m: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𝑄</m:t>
                    </m:r>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oMath>
                </a14:m>
                <a:r>
                  <a:rPr lang="en-US" sz="1200" dirty="0">
                    <a:solidFill>
                      <a:srgbClr val="222222"/>
                    </a:solidFill>
                    <a:effectLst/>
                    <a:latin typeface="Arial" panose="020B0604020202020204" pitchFamily="34" charset="0"/>
                    <a:ea typeface="DengXian" panose="02010600030101010101" pitchFamily="2" charset="-122"/>
                    <a:cs typeface="Times New Roman" panose="02020603050405020304" pitchFamily="18" charset="0"/>
                  </a:rPr>
                  <a:t> , the customer’s choice probability,</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e assumed that the </a:t>
                </a:r>
                <a14:m>
                  <m:oMath xmlns:m="http://schemas.openxmlformats.org/officeDocument/2006/math">
                    <m:sSub>
                      <m:sSubPr>
                        <m:ctrlPr>
                          <a:rPr lang="en-US" sz="1200" i="1" smtClean="0">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e>
                      <m: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d>
                      <m:dPr>
                        <m:ctrlP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d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𝑤</m:t>
                        </m:r>
                      </m:e>
                    </m:d>
                  </m:oMath>
                </a14:m>
                <a:r>
                  <a:rPr lang="en-US" sz="1200" kern="1200" dirty="0">
                    <a:solidFill>
                      <a:schemeClr val="tx1"/>
                    </a:solidFill>
                    <a:effectLst/>
                    <a:latin typeface="+mn-lt"/>
                    <a:ea typeface="+mn-ea"/>
                    <a:cs typeface="+mn-cs"/>
                  </a:rPr>
                  <a:t> follows</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Multinomial Logit model (MNL):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 the customer’s choice probability is a mixture distribution, </a:t>
                </a:r>
                <a14:m>
                  <m:oMath xmlns:m="http://schemas.openxmlformats.org/officeDocument/2006/math">
                    <m:r>
                      <a:rPr lang="en-US" sz="1200" b="0" i="1" smtClean="0">
                        <a:latin typeface="Cambria Math" panose="02040503050406030204" pitchFamily="18" charset="0"/>
                      </a:rPr>
                      <m:t>𝑄</m:t>
                    </m:r>
                    <m:r>
                      <a:rPr lang="en-US" sz="1200" b="0" i="1" smtClean="0">
                        <a:latin typeface="Cambria Math" panose="02040503050406030204" pitchFamily="18" charset="0"/>
                      </a:rPr>
                      <m:t> </m:t>
                    </m:r>
                  </m:oMath>
                </a14:m>
                <a:r>
                  <a:rPr lang="en-US" sz="1200" kern="1200" dirty="0">
                    <a:solidFill>
                      <a:schemeClr val="tx1"/>
                    </a:solidFill>
                    <a:effectLst/>
                    <a:latin typeface="+mn-lt"/>
                    <a:ea typeface="+mn-ea"/>
                    <a:cs typeface="+mn-cs"/>
                  </a:rPr>
                  <a:t>,under MNL</a:t>
                </a:r>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implement a benchmark model in segmenting and identifying different customer types to our proposed approach.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benchmark model is a modified conditional gradient approach from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model is unique as it segments customers using product level features instead of using the traditional approach involving customer demographics. This also represents a different approach to what we have proposed and hence, The comparative study for the two approaches. Which involves the comparison of the choice probabilities across each customer type.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identify the different customer types and the corresponding customer choice probabilities, we need to first identify the distribution of the orders across all goods based on the features.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4 features: market price, discount amounts, count of goods, goods amount.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estimate the best fitting mixing distribution based on </a:t>
                </a:r>
                <a:r>
                  <a:rPr lang="en-US" sz="1200" b="1" i="0" kern="1200">
                    <a:solidFill>
                      <a:schemeClr val="tx1"/>
                    </a:solidFill>
                    <a:effectLst/>
                    <a:latin typeface="+mn-lt"/>
                    <a:ea typeface="+mn-ea"/>
                    <a:cs typeface="+mn-cs"/>
                  </a:rPr>
                  <a:t>𝑫𝒂𝒕𝒂</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the space of all possible mixing distributions </a:t>
                </a:r>
                <a:r>
                  <a:rPr lang="en-US" sz="1200" i="0" kern="1200">
                    <a:solidFill>
                      <a:schemeClr val="tx1"/>
                    </a:solidFill>
                    <a:effectLst/>
                    <a:latin typeface="+mn-lt"/>
                    <a:ea typeface="+mn-ea"/>
                    <a:cs typeface="+mn-cs"/>
                  </a:rPr>
                  <a:t>𝑄</a:t>
                </a:r>
                <a:r>
                  <a:rPr lang="en-US" sz="1200" kern="1200" dirty="0">
                    <a:solidFill>
                      <a:schemeClr val="tx1"/>
                    </a:solidFill>
                    <a:effectLst/>
                    <a:latin typeface="+mn-lt"/>
                    <a:ea typeface="+mn-ea"/>
                    <a:cs typeface="+mn-cs"/>
                  </a:rPr>
                  <a:t>, by minimizing the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loss function</a:t>
                </a:r>
                <a:r>
                  <a:rPr lang="en-US" sz="1200" kern="1200" baseline="0" dirty="0">
                    <a:solidFill>
                      <a:schemeClr val="tx1"/>
                    </a:solidFill>
                    <a:effectLst/>
                    <a:latin typeface="+mn-lt"/>
                    <a:ea typeface="+mn-ea"/>
                    <a:cs typeface="+mn-cs"/>
                  </a:rPr>
                  <a:t> we used is the squared loss function: </a:t>
                </a:r>
                <a:r>
                  <a:rPr lang="en-US" sz="1200" kern="1200" dirty="0">
                    <a:solidFill>
                      <a:schemeClr val="tx1"/>
                    </a:solidFill>
                    <a:effectLst/>
                    <a:latin typeface="+mn-lt"/>
                    <a:ea typeface="+mn-ea"/>
                    <a:cs typeface="+mn-cs"/>
                  </a:rPr>
                  <a:t>which measures the square</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mismatch between predicted output from mixing distributions</a:t>
                </a:r>
                <a:r>
                  <a:rPr lang="en-US" sz="1200" kern="1200" baseline="0" dirty="0">
                    <a:solidFill>
                      <a:schemeClr val="tx1"/>
                    </a:solidFill>
                    <a:effectLst/>
                    <a:latin typeface="+mn-lt"/>
                    <a:ea typeface="+mn-ea"/>
                    <a:cs typeface="+mn-cs"/>
                  </a:rPr>
                  <a:t> and the</a:t>
                </a:r>
                <a:r>
                  <a:rPr lang="en-US" sz="1200" kern="1200" dirty="0">
                    <a:solidFill>
                      <a:schemeClr val="tx1"/>
                    </a:solidFill>
                    <a:effectLst/>
                    <a:latin typeface="+mn-lt"/>
                    <a:ea typeface="+mn-ea"/>
                    <a:cs typeface="+mn-cs"/>
                  </a:rPr>
                  <a:t> proportion of sales in </a:t>
                </a:r>
                <a:r>
                  <a:rPr lang="en-US" sz="1200" b="1" i="0" kern="1200">
                    <a:solidFill>
                      <a:schemeClr val="tx1"/>
                    </a:solidFill>
                    <a:effectLst/>
                    <a:latin typeface="Cambria Math" panose="02040503050406030204" pitchFamily="18" charset="0"/>
                    <a:ea typeface="+mn-ea"/>
                    <a:cs typeface="+mn-cs"/>
                  </a:rPr>
                  <a:t>𝑫𝒂𝒕𝒂</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find </a:t>
                </a:r>
                <a:r>
                  <a:rPr lang="en-US" sz="1200" i="0">
                    <a:solidFill>
                      <a:srgbClr val="222222"/>
                    </a:solidFill>
                    <a:effectLst/>
                    <a:latin typeface="Cambria Math" panose="02040503050406030204" pitchFamily="18" charset="0"/>
                    <a:ea typeface="DengXian" panose="02010600030101010101" pitchFamily="2" charset="-122"/>
                    <a:cs typeface="Arial" panose="020B0604020202020204" pitchFamily="34" charset="0"/>
                  </a:rPr>
                  <a:t>𝑔_𝑗 (𝑄)</a:t>
                </a:r>
                <a:r>
                  <a:rPr lang="en-US" sz="1200" dirty="0">
                    <a:solidFill>
                      <a:srgbClr val="222222"/>
                    </a:solidFill>
                    <a:effectLst/>
                    <a:latin typeface="Arial" panose="020B0604020202020204" pitchFamily="34" charset="0"/>
                    <a:ea typeface="DengXian" panose="02010600030101010101" pitchFamily="2" charset="-122"/>
                    <a:cs typeface="Times New Roman" panose="02020603050405020304" pitchFamily="18" charset="0"/>
                  </a:rPr>
                  <a:t> , the customer’s choice probability,</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e assumed that the </a:t>
                </a:r>
                <a:r>
                  <a:rPr lang="en-US" sz="1200" i="0">
                    <a:solidFill>
                      <a:srgbClr val="222222"/>
                    </a:solidFill>
                    <a:effectLst/>
                    <a:latin typeface="Cambria Math" panose="02040503050406030204" pitchFamily="18" charset="0"/>
                    <a:ea typeface="DengXian" panose="02010600030101010101" pitchFamily="2" charset="-122"/>
                    <a:cs typeface="Arial" panose="020B0604020202020204" pitchFamily="34" charset="0"/>
                  </a:rPr>
                  <a:t>𝑓_𝑗 (𝑤)</a:t>
                </a:r>
                <a:r>
                  <a:rPr lang="en-US" sz="1200" kern="1200" dirty="0">
                    <a:solidFill>
                      <a:schemeClr val="tx1"/>
                    </a:solidFill>
                    <a:effectLst/>
                    <a:latin typeface="+mn-lt"/>
                    <a:ea typeface="+mn-ea"/>
                    <a:cs typeface="+mn-cs"/>
                  </a:rPr>
                  <a:t> follows</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Multinomial Logit model (MNL):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 the customer’s choice probability is a mixture distribution, </a:t>
                </a:r>
                <a:r>
                  <a:rPr lang="en-US" sz="1200" b="0" i="0">
                    <a:latin typeface="Cambria Math" panose="02040503050406030204" pitchFamily="18" charset="0"/>
                  </a:rPr>
                  <a:t>𝑄 </a:t>
                </a:r>
                <a:r>
                  <a:rPr lang="en-US" sz="1200" kern="1200" dirty="0">
                    <a:solidFill>
                      <a:schemeClr val="tx1"/>
                    </a:solidFill>
                    <a:effectLst/>
                    <a:latin typeface="+mn-lt"/>
                    <a:ea typeface="+mn-ea"/>
                    <a:cs typeface="+mn-cs"/>
                  </a:rPr>
                  <a:t>,under MNL</a:t>
                </a:r>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12</a:t>
            </a:fld>
            <a:endParaRPr lang="en-SG">
              <a:solidFill>
                <a:prstClr val="black"/>
              </a:solidFill>
              <a:latin typeface="Calibri" panose="020F0502020204030204"/>
            </a:endParaRPr>
          </a:p>
        </p:txBody>
      </p:sp>
    </p:spTree>
    <p:extLst>
      <p:ext uri="{BB962C8B-B14F-4D97-AF65-F5344CB8AC3E}">
        <p14:creationId xmlns:p14="http://schemas.microsoft.com/office/powerpoint/2010/main" val="109454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would like to carry out a comparative study of the choice probabilities for each of the customer types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1</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3</m:t>
                        </m:r>
                      </m:sup>
                    </m:sSup>
                  </m:oMath>
                </a14:m>
                <a:r>
                  <a:rPr lang="en-US" sz="1200" kern="1200" dirty="0">
                    <a:solidFill>
                      <a:schemeClr val="tx1"/>
                    </a:solidFill>
                    <a:effectLst/>
                    <a:latin typeface="+mn-lt"/>
                    <a:ea typeface="+mn-ea"/>
                    <a:cs typeface="+mn-cs"/>
                  </a:rPr>
                  <a:t>) obtained with conditional gradient</a:t>
                </a:r>
                <a:r>
                  <a:rPr lang="en-US" sz="1200" kern="1200" baseline="0" dirty="0">
                    <a:solidFill>
                      <a:schemeClr val="tx1"/>
                    </a:solidFill>
                    <a:effectLst/>
                    <a:latin typeface="+mn-lt"/>
                    <a:ea typeface="+mn-ea"/>
                    <a:cs typeface="+mn-cs"/>
                  </a:rPr>
                  <a:t> against the choice probabilities in each cluster in our proposed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comparison of choice probabilities is carried out by comparing the aggregated choice probabilities against its corresponding likelihoods, </a:t>
                </a:r>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𝜶</m:t>
                        </m:r>
                      </m:e>
                      <m:sup>
                        <m:r>
                          <a:rPr lang="en-US" b="1" i="1">
                            <a:latin typeface="Cambria Math" panose="02040503050406030204" pitchFamily="18" charset="0"/>
                          </a:rPr>
                          <m:t>(</m:t>
                        </m:r>
                        <m:r>
                          <a:rPr lang="en-US" b="1" i="1" smtClean="0">
                            <a:latin typeface="Cambria Math" panose="02040503050406030204" pitchFamily="18" charset="0"/>
                          </a:rPr>
                          <m:t>𝒌</m:t>
                        </m:r>
                        <m:r>
                          <a:rPr lang="en-US" b="1" i="1">
                            <a:latin typeface="Cambria Math" panose="02040503050406030204" pitchFamily="18" charset="0"/>
                          </a:rPr>
                          <m:t>)</m:t>
                        </m:r>
                      </m:sup>
                    </m:sSup>
                  </m:oMath>
                </a14:m>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For the clustering in K-means, we obtain the choice probabilities, </a:t>
                </a:r>
                <a14:m>
                  <m:oMath xmlns:m="http://schemas.openxmlformats.org/officeDocument/2006/math">
                    <m:r>
                      <a:rPr lang="en-US" b="1" i="1" smtClean="0">
                        <a:latin typeface="Cambria Math" panose="02040503050406030204" pitchFamily="18" charset="0"/>
                      </a:rPr>
                      <m:t>𝑪</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𝒌</m:t>
                        </m:r>
                      </m:sup>
                    </m:sSup>
                  </m:oMath>
                </a14:m>
                <a:r>
                  <a:rPr lang="en-US" sz="1200" kern="1200" baseline="0" dirty="0">
                    <a:solidFill>
                      <a:schemeClr val="tx1"/>
                    </a:solidFill>
                    <a:effectLst/>
                    <a:latin typeface="+mn-lt"/>
                    <a:ea typeface="+mn-ea"/>
                    <a:cs typeface="+mn-cs"/>
                  </a:rPr>
                  <a:t>, by computing all the sales for each of the product and is weighted based on the number of observations in that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reason for the comparison of choice probabilities enables us to find out how similar are the predicted customer types, their purchasing behavior, in terms how likely they are going to purchase each product. Since for E-commerce companies, the full-cut promotion is optimized and applied to all customers on their websites instead of customized targeted marketing, the comparison of choice probabilities is done based on the aggregated choice probabilities across each customer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plot above shows the aggregated choice probabilities of our proposed approach with the benchmark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x-axis is the product ID and each point in the plot represents the customer’s predicted choice probability for that particular product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Next, we compute the absolute percentage difference in choice probabilities for our proposed and benchmark model, </a:t>
                </a:r>
                <a:r>
                  <a:rPr lang="en-US" sz="1200" kern="1200" dirty="0">
                    <a:solidFill>
                      <a:schemeClr val="tx1"/>
                    </a:solidFill>
                    <a:effectLst/>
                    <a:latin typeface="+mn-lt"/>
                    <a:ea typeface="+mn-ea"/>
                    <a:cs typeface="+mn-cs"/>
                  </a:rPr>
                  <a:t>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𝑪</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𝑷</m:t>
                        </m:r>
                      </m:e>
                      <m:sub>
                        <m:r>
                          <a:rPr lang="en-US" sz="1200" b="1" i="1" kern="1200">
                            <a:solidFill>
                              <a:schemeClr val="tx1"/>
                            </a:solidFill>
                            <a:effectLst/>
                            <a:latin typeface="Cambria Math" panose="02040503050406030204" pitchFamily="18" charset="0"/>
                            <a:ea typeface="+mn-ea"/>
                            <a:cs typeface="+mn-cs"/>
                          </a:rPr>
                          <m:t>𝒋</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𝒈</m:t>
                        </m:r>
                      </m:e>
                      <m:sub>
                        <m:r>
                          <a:rPr lang="en-US" sz="1200" b="1" i="1" kern="1200">
                            <a:solidFill>
                              <a:schemeClr val="tx1"/>
                            </a:solidFill>
                            <a:effectLst/>
                            <a:latin typeface="Cambria Math" panose="02040503050406030204" pitchFamily="18" charset="0"/>
                            <a:ea typeface="+mn-ea"/>
                            <a:cs typeface="+mn-cs"/>
                          </a:rPr>
                          <m:t>𝒋</m:t>
                        </m:r>
                      </m:sub>
                    </m:sSub>
                    <m:r>
                      <a:rPr lang="en-US" sz="1200" b="1" i="1" kern="1200">
                        <a:solidFill>
                          <a:schemeClr val="tx1"/>
                        </a:solidFill>
                        <a:effectLst/>
                        <a:latin typeface="Cambria Math" panose="02040503050406030204" pitchFamily="18" charset="0"/>
                        <a:ea typeface="+mn-ea"/>
                        <a:cs typeface="+mn-cs"/>
                      </a:rPr>
                      <m:t>|</m:t>
                    </m:r>
                    <m:r>
                      <a:rPr lang="en-US" sz="1200" b="1" i="1" kern="1200" smtClean="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𝒈</m:t>
                        </m:r>
                      </m:e>
                      <m:sub>
                        <m:r>
                          <a:rPr lang="en-US" sz="1200" b="1" i="1" kern="1200">
                            <a:solidFill>
                              <a:schemeClr val="tx1"/>
                            </a:solidFill>
                            <a:effectLst/>
                            <a:latin typeface="Cambria Math" panose="02040503050406030204" pitchFamily="18" charset="0"/>
                            <a:ea typeface="+mn-ea"/>
                            <a:cs typeface="+mn-cs"/>
                          </a:rPr>
                          <m:t>𝒋</m:t>
                        </m:r>
                      </m:sub>
                    </m:sSub>
                  </m:oMath>
                </a14:m>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Since some products are more popular and purchased more frequently than other products across all customers, we weight the absolute percentage difference in choice probabilities with their corresponding sales,</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𝛿</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 </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nary>
                      <m:naryPr>
                        <m:chr m:val="∑"/>
                        <m:limLoc m:val="undOvr"/>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95</m:t>
                        </m:r>
                      </m:sup>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𝑗</m:t>
                            </m:r>
                          </m:sub>
                        </m:sSub>
                      </m:e>
                    </m:nary>
                  </m:oMath>
                </a14:m>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summation of the absolute percentage difference with the weight, </a:t>
                </a:r>
                <a14:m>
                  <m:oMath xmlns:m="http://schemas.openxmlformats.org/officeDocument/2006/math">
                    <m:nary>
                      <m:naryPr>
                        <m:chr m:val="∑"/>
                        <m:limLoc m:val="undOvr"/>
                        <m:supHide m:val="on"/>
                        <m:ctrlPr>
                          <a:rPr lang="en-US" sz="1200" i="1" kern="1200" smtClean="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𝑗</m:t>
                        </m:r>
                      </m:sub>
                      <m:sup/>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𝛿</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 </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𝑝𝑒𝑟𝑐𝑒𝑛𝑡𝑑𝑖𝑓</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𝑓</m:t>
                            </m:r>
                          </m:e>
                          <m:sub>
                            <m:r>
                              <a:rPr lang="en-US" sz="1200" i="1" kern="1200">
                                <a:solidFill>
                                  <a:schemeClr val="tx1"/>
                                </a:solidFill>
                                <a:effectLst/>
                                <a:latin typeface="Cambria Math" panose="02040503050406030204" pitchFamily="18" charset="0"/>
                                <a:ea typeface="+mn-ea"/>
                                <a:cs typeface="+mn-cs"/>
                              </a:rPr>
                              <m:t>𝑗</m:t>
                            </m:r>
                          </m:sub>
                        </m:sSub>
                      </m:e>
                    </m:nary>
                    <m:r>
                      <a:rPr lang="en-US" sz="1200" b="0" i="0" kern="1200" smtClean="0">
                        <a:solidFill>
                          <a:schemeClr val="tx1"/>
                        </a:solidFill>
                        <a:effectLst/>
                        <a:latin typeface="Cambria Math" panose="02040503050406030204" pitchFamily="18" charset="0"/>
                        <a:ea typeface="+mn-ea"/>
                        <a:cs typeface="+mn-cs"/>
                      </a:rPr>
                      <m:t> </m:t>
                    </m:r>
                  </m:oMath>
                </a14:m>
                <a:r>
                  <a:rPr lang="en-US" sz="1200" kern="1200" baseline="0" dirty="0">
                    <a:solidFill>
                      <a:schemeClr val="tx1"/>
                    </a:solidFill>
                    <a:effectLst/>
                    <a:latin typeface="+mn-lt"/>
                    <a:ea typeface="+mn-ea"/>
                    <a:cs typeface="+mn-cs"/>
                  </a:rPr>
                  <a:t>, gives us an aggregated figure of 29.6%. </a:t>
                </a:r>
                <a:r>
                  <a:rPr lang="en-US" sz="1200" kern="1200" dirty="0">
                    <a:solidFill>
                      <a:schemeClr val="tx1"/>
                    </a:solidFill>
                    <a:effectLst/>
                    <a:latin typeface="+mn-lt"/>
                    <a:ea typeface="+mn-ea"/>
                    <a:cs typeface="+mn-cs"/>
                  </a:rPr>
                  <a:t>This means that the choice probability,</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 </m:t>
                    </m:r>
                    <m:r>
                      <a:rPr lang="en-US" sz="1200" b="1" i="1" kern="1200">
                        <a:solidFill>
                          <a:schemeClr val="tx1"/>
                        </a:solidFill>
                        <a:effectLst/>
                        <a:latin typeface="Cambria Math" panose="02040503050406030204" pitchFamily="18" charset="0"/>
                        <a:ea typeface="+mn-ea"/>
                        <a:cs typeface="+mn-cs"/>
                      </a:rPr>
                      <m:t>𝑪𝑷</m:t>
                    </m:r>
                  </m:oMath>
                </a14:m>
                <a:r>
                  <a:rPr lang="en-US" sz="1200" kern="1200" dirty="0">
                    <a:solidFill>
                      <a:schemeClr val="tx1"/>
                    </a:solidFill>
                    <a:effectLst/>
                    <a:latin typeface="+mn-lt"/>
                    <a:ea typeface="+mn-ea"/>
                    <a:cs typeface="+mn-cs"/>
                  </a:rPr>
                  <a:t>, on average is around 70% close to the choice probability predicted in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𝒈</m:t>
                    </m:r>
                  </m:oMath>
                </a14:m>
                <a:r>
                  <a:rPr lang="en-US" sz="1200" kern="1200" dirty="0">
                    <a:solidFill>
                      <a:schemeClr val="tx1"/>
                    </a:solidFill>
                    <a:effectLst/>
                    <a:latin typeface="+mn-lt"/>
                    <a:ea typeface="+mn-ea"/>
                    <a:cs typeface="+mn-cs"/>
                  </a:rPr>
                  <a:t>. </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subsection, we would like to carry out a comparative study of the choice probabilities for each of the customer types (</a:t>
                </a:r>
                <a:r>
                  <a:rPr lang="en-US" sz="1200" i="0" kern="1200">
                    <a:solidFill>
                      <a:schemeClr val="tx1"/>
                    </a:solidFill>
                    <a:effectLst/>
                    <a:latin typeface="+mn-lt"/>
                    <a:ea typeface="+mn-ea"/>
                    <a:cs typeface="+mn-cs"/>
                  </a:rPr>
                  <a:t>𝑔^1, 〖 𝑔〗^2, 𝑔^3</a:t>
                </a:r>
                <a:r>
                  <a:rPr lang="en-US" sz="1200" kern="1200" dirty="0">
                    <a:solidFill>
                      <a:schemeClr val="tx1"/>
                    </a:solidFill>
                    <a:effectLst/>
                    <a:latin typeface="+mn-lt"/>
                    <a:ea typeface="+mn-ea"/>
                    <a:cs typeface="+mn-cs"/>
                  </a:rPr>
                  <a:t>) obtained in this section with our proposed approach in section 4 and 6. In section 4, we have used various machine learning techniques to predict the full-cut promotion driven demand and we have identified that boosted decision trees with Gradient Boosting Machine (GBM) has the lowest test error (MAE and MSE). </a:t>
                </a:r>
              </a:p>
              <a:p>
                <a:endParaRPr lang="en-US"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13</a:t>
            </a:fld>
            <a:endParaRPr lang="en-SG">
              <a:solidFill>
                <a:prstClr val="black"/>
              </a:solidFill>
              <a:latin typeface="Calibri" panose="020F0502020204030204"/>
            </a:endParaRPr>
          </a:p>
        </p:txBody>
      </p:sp>
    </p:spTree>
    <p:extLst>
      <p:ext uri="{BB962C8B-B14F-4D97-AF65-F5344CB8AC3E}">
        <p14:creationId xmlns:p14="http://schemas.microsoft.com/office/powerpoint/2010/main" val="79078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would like to carry out a comparative study of the choice probabilities for each of the customer types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1</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3</m:t>
                        </m:r>
                      </m:sup>
                    </m:sSup>
                  </m:oMath>
                </a14:m>
                <a:r>
                  <a:rPr lang="en-US" sz="1200" kern="1200" dirty="0">
                    <a:solidFill>
                      <a:schemeClr val="tx1"/>
                    </a:solidFill>
                    <a:effectLst/>
                    <a:latin typeface="+mn-lt"/>
                    <a:ea typeface="+mn-ea"/>
                    <a:cs typeface="+mn-cs"/>
                  </a:rPr>
                  <a:t>) obtained with conditional gradient</a:t>
                </a:r>
                <a:r>
                  <a:rPr lang="en-US" sz="1200" kern="1200" baseline="0" dirty="0">
                    <a:solidFill>
                      <a:schemeClr val="tx1"/>
                    </a:solidFill>
                    <a:effectLst/>
                    <a:latin typeface="+mn-lt"/>
                    <a:ea typeface="+mn-ea"/>
                    <a:cs typeface="+mn-cs"/>
                  </a:rPr>
                  <a:t> against the choice probabilities in each cluster in our proposed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comparison of choice probabilities is carried out by comparing the aggregated choice probabilities against its corresponding likelihoods, </a:t>
                </a:r>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𝜶</m:t>
                        </m:r>
                      </m:e>
                      <m:sup>
                        <m:r>
                          <a:rPr lang="en-US" b="1" i="1">
                            <a:latin typeface="Cambria Math" panose="02040503050406030204" pitchFamily="18" charset="0"/>
                          </a:rPr>
                          <m:t>(</m:t>
                        </m:r>
                        <m:r>
                          <a:rPr lang="en-US" b="1" i="1" smtClean="0">
                            <a:latin typeface="Cambria Math" panose="02040503050406030204" pitchFamily="18" charset="0"/>
                          </a:rPr>
                          <m:t>𝒌</m:t>
                        </m:r>
                        <m:r>
                          <a:rPr lang="en-US" b="1" i="1">
                            <a:latin typeface="Cambria Math" panose="02040503050406030204" pitchFamily="18" charset="0"/>
                          </a:rPr>
                          <m:t>)</m:t>
                        </m:r>
                      </m:sup>
                    </m:sSup>
                  </m:oMath>
                </a14:m>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For the clustering in K-means, we obtain the choice probabilities, </a:t>
                </a:r>
                <a14:m>
                  <m:oMath xmlns:m="http://schemas.openxmlformats.org/officeDocument/2006/math">
                    <m:r>
                      <a:rPr lang="en-US" b="1" i="1" smtClean="0">
                        <a:latin typeface="Cambria Math" panose="02040503050406030204" pitchFamily="18" charset="0"/>
                      </a:rPr>
                      <m:t>𝑪</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𝒌</m:t>
                        </m:r>
                      </m:sup>
                    </m:sSup>
                  </m:oMath>
                </a14:m>
                <a:r>
                  <a:rPr lang="en-US" sz="1200" kern="1200" baseline="0" dirty="0">
                    <a:solidFill>
                      <a:schemeClr val="tx1"/>
                    </a:solidFill>
                    <a:effectLst/>
                    <a:latin typeface="+mn-lt"/>
                    <a:ea typeface="+mn-ea"/>
                    <a:cs typeface="+mn-cs"/>
                  </a:rPr>
                  <a:t>, by computing all the sales for each of the product and is weighted based on the number of observations in that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reason for the comparison of choice probabilities enables us to find out how similar are the predicted customer types, their purchasing behavior, in terms how likely they are going to purchase each product. Since for E-commerce companies, the full-cut promotion is optimized and applied to all customers on their websites instead of customized targeted marketing, the comparison of choice probabilities is done based on the aggregated choice probabilities across each customer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plot above shows the aggregated choice probabilities of our proposed approach with the benchmark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x-axis is the product ID and each point in the plot represents the customer’s predicted choice probability for that particular product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Next, we compute the absolute percentage difference in choice probabilities for our proposed and benchmark model, </a:t>
                </a:r>
                <a:r>
                  <a:rPr lang="en-US" sz="1200" kern="1200" dirty="0">
                    <a:solidFill>
                      <a:schemeClr val="tx1"/>
                    </a:solidFill>
                    <a:effectLst/>
                    <a:latin typeface="+mn-lt"/>
                    <a:ea typeface="+mn-ea"/>
                    <a:cs typeface="+mn-cs"/>
                  </a:rPr>
                  <a:t>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𝑪</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𝑷</m:t>
                        </m:r>
                      </m:e>
                      <m:sub>
                        <m:r>
                          <a:rPr lang="en-US" sz="1200" b="1" i="1" kern="1200">
                            <a:solidFill>
                              <a:schemeClr val="tx1"/>
                            </a:solidFill>
                            <a:effectLst/>
                            <a:latin typeface="Cambria Math" panose="02040503050406030204" pitchFamily="18" charset="0"/>
                            <a:ea typeface="+mn-ea"/>
                            <a:cs typeface="+mn-cs"/>
                          </a:rPr>
                          <m:t>𝒋</m:t>
                        </m:r>
                      </m:sub>
                    </m:sSub>
                    <m:r>
                      <a:rPr lang="en-US" sz="1200" b="1" i="1" kern="120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𝒈</m:t>
                        </m:r>
                      </m:e>
                      <m:sub>
                        <m:r>
                          <a:rPr lang="en-US" sz="1200" b="1" i="1" kern="1200">
                            <a:solidFill>
                              <a:schemeClr val="tx1"/>
                            </a:solidFill>
                            <a:effectLst/>
                            <a:latin typeface="Cambria Math" panose="02040503050406030204" pitchFamily="18" charset="0"/>
                            <a:ea typeface="+mn-ea"/>
                            <a:cs typeface="+mn-cs"/>
                          </a:rPr>
                          <m:t>𝒋</m:t>
                        </m:r>
                      </m:sub>
                    </m:sSub>
                    <m:r>
                      <a:rPr lang="en-US" sz="1200" b="1" i="1" kern="1200">
                        <a:solidFill>
                          <a:schemeClr val="tx1"/>
                        </a:solidFill>
                        <a:effectLst/>
                        <a:latin typeface="Cambria Math" panose="02040503050406030204" pitchFamily="18" charset="0"/>
                        <a:ea typeface="+mn-ea"/>
                        <a:cs typeface="+mn-cs"/>
                      </a:rPr>
                      <m:t>|</m:t>
                    </m:r>
                    <m:r>
                      <a:rPr lang="en-US" sz="1200" b="1" i="1" kern="1200" smtClean="0">
                        <a:solidFill>
                          <a:schemeClr val="tx1"/>
                        </a:solidFill>
                        <a:effectLst/>
                        <a:latin typeface="Cambria Math" panose="02040503050406030204" pitchFamily="18" charset="0"/>
                        <a:ea typeface="+mn-ea"/>
                        <a:cs typeface="+mn-cs"/>
                      </a:rPr>
                      <m:t>/</m:t>
                    </m:r>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𝒈</m:t>
                        </m:r>
                      </m:e>
                      <m:sub>
                        <m:r>
                          <a:rPr lang="en-US" sz="1200" b="1" i="1" kern="1200">
                            <a:solidFill>
                              <a:schemeClr val="tx1"/>
                            </a:solidFill>
                            <a:effectLst/>
                            <a:latin typeface="Cambria Math" panose="02040503050406030204" pitchFamily="18" charset="0"/>
                            <a:ea typeface="+mn-ea"/>
                            <a:cs typeface="+mn-cs"/>
                          </a:rPr>
                          <m:t>𝒋</m:t>
                        </m:r>
                      </m:sub>
                    </m:sSub>
                  </m:oMath>
                </a14:m>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Since some products are more popular and purchased more frequently than other products across all customers, we weight the absolute percentage difference in choice probabilities with their corresponding sales,</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𝛿</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 </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nary>
                      <m:naryPr>
                        <m:chr m:val="∑"/>
                        <m:limLoc m:val="undOvr"/>
                        <m:ctrlPr>
                          <a:rPr lang="en-US" sz="1200" i="1" kern="120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=1</m:t>
                        </m:r>
                      </m:sub>
                      <m:sup>
                        <m:r>
                          <a:rPr lang="en-US" sz="1200" i="1" kern="1200">
                            <a:solidFill>
                              <a:schemeClr val="tx1"/>
                            </a:solidFill>
                            <a:effectLst/>
                            <a:latin typeface="Cambria Math" panose="02040503050406030204" pitchFamily="18" charset="0"/>
                            <a:ea typeface="+mn-ea"/>
                            <a:cs typeface="+mn-cs"/>
                          </a:rPr>
                          <m:t>95</m:t>
                        </m:r>
                      </m:sup>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𝑗</m:t>
                            </m:r>
                          </m:sub>
                        </m:sSub>
                      </m:e>
                    </m:nary>
                  </m:oMath>
                </a14:m>
                <a:r>
                  <a:rPr lang="en-US"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summation of the absolute percentage difference with the weight, </a:t>
                </a:r>
                <a14:m>
                  <m:oMath xmlns:m="http://schemas.openxmlformats.org/officeDocument/2006/math">
                    <m:nary>
                      <m:naryPr>
                        <m:chr m:val="∑"/>
                        <m:limLoc m:val="undOvr"/>
                        <m:supHide m:val="on"/>
                        <m:ctrlPr>
                          <a:rPr lang="en-US" sz="1200" i="1" kern="1200" smtClean="0">
                            <a:solidFill>
                              <a:schemeClr val="tx1"/>
                            </a:solidFill>
                            <a:effectLst/>
                            <a:latin typeface="Cambria Math" panose="02040503050406030204" pitchFamily="18" charset="0"/>
                            <a:ea typeface="+mn-ea"/>
                            <a:cs typeface="+mn-cs"/>
                          </a:rPr>
                        </m:ctrlPr>
                      </m:naryPr>
                      <m:sub>
                        <m:r>
                          <a:rPr lang="en-US" sz="1200" i="1" kern="1200">
                            <a:solidFill>
                              <a:schemeClr val="tx1"/>
                            </a:solidFill>
                            <a:effectLst/>
                            <a:latin typeface="Cambria Math" panose="02040503050406030204" pitchFamily="18" charset="0"/>
                            <a:ea typeface="+mn-ea"/>
                            <a:cs typeface="+mn-cs"/>
                          </a:rPr>
                          <m:t>𝑗</m:t>
                        </m:r>
                      </m:sub>
                      <m:sup/>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𝛿</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 </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𝑝𝑒𝑟𝑐𝑒𝑛𝑡𝑑𝑖𝑓</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𝑓</m:t>
                            </m:r>
                          </m:e>
                          <m:sub>
                            <m:r>
                              <a:rPr lang="en-US" sz="1200" i="1" kern="1200">
                                <a:solidFill>
                                  <a:schemeClr val="tx1"/>
                                </a:solidFill>
                                <a:effectLst/>
                                <a:latin typeface="Cambria Math" panose="02040503050406030204" pitchFamily="18" charset="0"/>
                                <a:ea typeface="+mn-ea"/>
                                <a:cs typeface="+mn-cs"/>
                              </a:rPr>
                              <m:t>𝑗</m:t>
                            </m:r>
                          </m:sub>
                        </m:sSub>
                      </m:e>
                    </m:nary>
                    <m:r>
                      <a:rPr lang="en-US" sz="1200" b="0" i="0" kern="1200" smtClean="0">
                        <a:solidFill>
                          <a:schemeClr val="tx1"/>
                        </a:solidFill>
                        <a:effectLst/>
                        <a:latin typeface="Cambria Math" panose="02040503050406030204" pitchFamily="18" charset="0"/>
                        <a:ea typeface="+mn-ea"/>
                        <a:cs typeface="+mn-cs"/>
                      </a:rPr>
                      <m:t> </m:t>
                    </m:r>
                  </m:oMath>
                </a14:m>
                <a:r>
                  <a:rPr lang="en-US" sz="1200" kern="1200" baseline="0" dirty="0">
                    <a:solidFill>
                      <a:schemeClr val="tx1"/>
                    </a:solidFill>
                    <a:effectLst/>
                    <a:latin typeface="+mn-lt"/>
                    <a:ea typeface="+mn-ea"/>
                    <a:cs typeface="+mn-cs"/>
                  </a:rPr>
                  <a:t>, gives us an aggregated figure of 29.6%. </a:t>
                </a:r>
                <a:r>
                  <a:rPr lang="en-US" sz="1200" kern="1200" dirty="0">
                    <a:solidFill>
                      <a:schemeClr val="tx1"/>
                    </a:solidFill>
                    <a:effectLst/>
                    <a:latin typeface="+mn-lt"/>
                    <a:ea typeface="+mn-ea"/>
                    <a:cs typeface="+mn-cs"/>
                  </a:rPr>
                  <a:t>This means that the choice probability,</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 </m:t>
                    </m:r>
                    <m:r>
                      <a:rPr lang="en-US" sz="1200" b="1" i="1" kern="1200">
                        <a:solidFill>
                          <a:schemeClr val="tx1"/>
                        </a:solidFill>
                        <a:effectLst/>
                        <a:latin typeface="Cambria Math" panose="02040503050406030204" pitchFamily="18" charset="0"/>
                        <a:ea typeface="+mn-ea"/>
                        <a:cs typeface="+mn-cs"/>
                      </a:rPr>
                      <m:t>𝑪𝑷</m:t>
                    </m:r>
                  </m:oMath>
                </a14:m>
                <a:r>
                  <a:rPr lang="en-US" sz="1200" kern="1200" dirty="0">
                    <a:solidFill>
                      <a:schemeClr val="tx1"/>
                    </a:solidFill>
                    <a:effectLst/>
                    <a:latin typeface="+mn-lt"/>
                    <a:ea typeface="+mn-ea"/>
                    <a:cs typeface="+mn-cs"/>
                  </a:rPr>
                  <a:t>, on average is around 70% close to the choice probability predicted in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𝒈</m:t>
                    </m:r>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“good ID 2” and “good ID 34” have high weightages, representing 2.8% and 5.5% of the total transactions and they both have a very low percentage difference in choice probabilities of 2.9% and 7.8%</a:t>
                </a:r>
              </a:p>
              <a:p>
                <a:r>
                  <a:rPr lang="en-US" sz="1200" kern="1200" dirty="0">
                    <a:solidFill>
                      <a:schemeClr val="tx1"/>
                    </a:solidFill>
                    <a:effectLst/>
                    <a:latin typeface="+mn-lt"/>
                    <a:ea typeface="+mn-ea"/>
                    <a:cs typeface="+mn-cs"/>
                  </a:rPr>
                  <a:t>Conversely, “good ID 51” and “good ID 30” have a low weightage, representing only 0.044% and 0.12% of the total transactions and they both have a very high percentage difference in choice probability of 98% and 99%.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subsection, we would like to carry out a comparative study of the choice probabilities for each of the customer types (</a:t>
                </a:r>
                <a:r>
                  <a:rPr lang="en-US" sz="1200" i="0" kern="1200">
                    <a:solidFill>
                      <a:schemeClr val="tx1"/>
                    </a:solidFill>
                    <a:effectLst/>
                    <a:latin typeface="+mn-lt"/>
                    <a:ea typeface="+mn-ea"/>
                    <a:cs typeface="+mn-cs"/>
                  </a:rPr>
                  <a:t>𝑔^1, 〖 𝑔〗^2, 𝑔^3</a:t>
                </a:r>
                <a:r>
                  <a:rPr lang="en-US" sz="1200" kern="1200" dirty="0">
                    <a:solidFill>
                      <a:schemeClr val="tx1"/>
                    </a:solidFill>
                    <a:effectLst/>
                    <a:latin typeface="+mn-lt"/>
                    <a:ea typeface="+mn-ea"/>
                    <a:cs typeface="+mn-cs"/>
                  </a:rPr>
                  <a:t>) obtained in this section with our proposed approach in section 4 and 6. In section 4, we have used various machine learning techniques to predict the full-cut promotion driven demand and we have identified that boosted decision trees with Gradient Boosting Machine (GBM) has the lowest test error (MAE and MSE). </a:t>
                </a:r>
              </a:p>
              <a:p>
                <a:endParaRPr lang="en-US"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14</a:t>
            </a:fld>
            <a:endParaRPr lang="en-SG">
              <a:solidFill>
                <a:prstClr val="black"/>
              </a:solidFill>
              <a:latin typeface="Calibri" panose="020F0502020204030204"/>
            </a:endParaRPr>
          </a:p>
        </p:txBody>
      </p:sp>
    </p:spTree>
    <p:extLst>
      <p:ext uri="{BB962C8B-B14F-4D97-AF65-F5344CB8AC3E}">
        <p14:creationId xmlns:p14="http://schemas.microsoft.com/office/powerpoint/2010/main" val="315430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provided by </a:t>
            </a:r>
            <a:r>
              <a:rPr lang="en-US" sz="1200" kern="1200" dirty="0" err="1">
                <a:solidFill>
                  <a:schemeClr val="tx1"/>
                </a:solidFill>
                <a:effectLst/>
                <a:latin typeface="+mn-lt"/>
                <a:ea typeface="+mn-ea"/>
                <a:cs typeface="+mn-cs"/>
              </a:rPr>
              <a:t>VIPshop</a:t>
            </a:r>
            <a:r>
              <a:rPr lang="en-US" sz="1200" kern="1200" dirty="0">
                <a:solidFill>
                  <a:schemeClr val="tx1"/>
                </a:solidFill>
                <a:effectLst/>
                <a:latin typeface="+mn-lt"/>
                <a:ea typeface="+mn-ea"/>
                <a:cs typeface="+mn-cs"/>
              </a:rPr>
              <a:t> consists of 664 orders, 620 different users and 98 categories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650 orders, 620 different users and 95 categories of products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following steps were performed to clean and process the dataset:</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Orders with an invalid order ID are removed.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Transactions in each order with 0 good count or discount amount are removed.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Orders with transactions that have missing information are replaced with the discount amount and amount paid based on the weighted ratio in the entire order.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minimum price of a good in each order is calculated and added as a new feature.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total amount paid in each order discounted with the minimum price of the good is calculated and added as a new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data processing, we have the following features: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market price, which are prices of the same product from our competitors, retailers or online retailers.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total goods count, which is the number of products purchased in that order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cut fav amount, which is the discount amount in the full-cut promotion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effectLst/>
                <a:latin typeface="+mn-lt"/>
                <a:ea typeface="+mn-ea"/>
                <a:cs typeface="+mn-cs"/>
              </a:rPr>
              <a:t>Min_price</a:t>
            </a:r>
            <a:r>
              <a:rPr lang="en-US" sz="1200" kern="1200" dirty="0">
                <a:solidFill>
                  <a:schemeClr val="tx1"/>
                </a:solidFill>
                <a:effectLst/>
                <a:latin typeface="+mn-lt"/>
                <a:ea typeface="+mn-ea"/>
                <a:cs typeface="+mn-cs"/>
              </a:rPr>
              <a:t>, which is the lowest price of the product in each order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price-</a:t>
            </a:r>
            <a:r>
              <a:rPr lang="en-US" sz="1200" kern="1200" dirty="0" err="1">
                <a:solidFill>
                  <a:schemeClr val="tx1"/>
                </a:solidFill>
                <a:effectLst/>
                <a:latin typeface="+mn-lt"/>
                <a:ea typeface="+mn-ea"/>
                <a:cs typeface="+mn-cs"/>
              </a:rPr>
              <a:t>min_price</a:t>
            </a:r>
            <a:r>
              <a:rPr lang="en-US" sz="1200" kern="1200" dirty="0">
                <a:solidFill>
                  <a:schemeClr val="tx1"/>
                </a:solidFill>
                <a:effectLst/>
                <a:latin typeface="+mn-lt"/>
                <a:ea typeface="+mn-ea"/>
                <a:cs typeface="+mn-cs"/>
              </a:rPr>
              <a:t>, which is the total amount spent in an order subtracted with the </a:t>
            </a:r>
            <a:r>
              <a:rPr lang="en-US" sz="1200" kern="1200" dirty="0" err="1">
                <a:solidFill>
                  <a:schemeClr val="tx1"/>
                </a:solidFill>
                <a:effectLst/>
                <a:latin typeface="+mn-lt"/>
                <a:ea typeface="+mn-ea"/>
                <a:cs typeface="+mn-cs"/>
              </a:rPr>
              <a:t>min_price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(Target) is a continuous value between 0 to 1 and reflects the full-cut promotion driven demand in each order.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promotion driven demand is defined as the willingness of a customer to purchase due to the promotion. Hence, the output represents the probability that the customer will purchase additional item to subscribe to the full-cut promotion.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the features and output are continuous variables.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simulation is carried out to obtain a larger dataset of 10,000 orders to achieve a higher accuracy for the training of machine learning models. A total of 10,000 orders are simulated by first carrying out a random sampling of the total good counts from the existing 650 orders. This first step of random sampling determines the order size for each new simulated order. The second step of random sampling is carried out to determine which goods id are selected from the existing 95 goods. This method of simulation ensures that new orders are generated based on the list of existing goods and the purchasing behaviors in the original dataset.</a:t>
            </a:r>
          </a:p>
          <a:p>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15</a:t>
            </a:fld>
            <a:endParaRPr lang="en-SG">
              <a:solidFill>
                <a:prstClr val="black"/>
              </a:solidFill>
              <a:latin typeface="Calibri" panose="020F0502020204030204"/>
            </a:endParaRPr>
          </a:p>
        </p:txBody>
      </p:sp>
    </p:spTree>
    <p:extLst>
      <p:ext uri="{BB962C8B-B14F-4D97-AF65-F5344CB8AC3E}">
        <p14:creationId xmlns:p14="http://schemas.microsoft.com/office/powerpoint/2010/main" val="3508498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provided by </a:t>
            </a:r>
            <a:r>
              <a:rPr lang="en-US" sz="1200" kern="1200" dirty="0" err="1">
                <a:solidFill>
                  <a:schemeClr val="tx1"/>
                </a:solidFill>
                <a:effectLst/>
                <a:latin typeface="+mn-lt"/>
                <a:ea typeface="+mn-ea"/>
                <a:cs typeface="+mn-cs"/>
              </a:rPr>
              <a:t>VIPshop</a:t>
            </a:r>
            <a:r>
              <a:rPr lang="en-US" sz="1200" kern="1200" dirty="0">
                <a:solidFill>
                  <a:schemeClr val="tx1"/>
                </a:solidFill>
                <a:effectLst/>
                <a:latin typeface="+mn-lt"/>
                <a:ea typeface="+mn-ea"/>
                <a:cs typeface="+mn-cs"/>
              </a:rPr>
              <a:t> consists of 664 orders, 620 different users and 98 categories of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650 orders, 620 different users and 95 categories of products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following steps were performed to clean and process the dataset:</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Orders with an invalid order ID are removed.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Transactions in each order with 0 good count or discount amount are removed.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Orders with transactions that have missing information are replaced with the discount amount and amount paid based on the weighted ratio in the entire order.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minimum price of a good in each order is calculated and added as a new feature.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total amount paid in each order discounted with the minimum price of the good is calculated and added as a new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data processing, we have the following features: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market price, which are prices of the same product from our competitors, retailers or online retailers.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total goods count, which is the number of products purchased in that order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cut fav amount, which is the discount amount in the full-cut promotion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effectLst/>
                <a:latin typeface="+mn-lt"/>
                <a:ea typeface="+mn-ea"/>
                <a:cs typeface="+mn-cs"/>
              </a:rPr>
              <a:t>Min_price</a:t>
            </a:r>
            <a:r>
              <a:rPr lang="en-US" sz="1200" kern="1200" dirty="0">
                <a:solidFill>
                  <a:schemeClr val="tx1"/>
                </a:solidFill>
                <a:effectLst/>
                <a:latin typeface="+mn-lt"/>
                <a:ea typeface="+mn-ea"/>
                <a:cs typeface="+mn-cs"/>
              </a:rPr>
              <a:t>, which is the lowest price of the product in each order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price-</a:t>
            </a:r>
            <a:r>
              <a:rPr lang="en-US" sz="1200" kern="1200" dirty="0" err="1">
                <a:solidFill>
                  <a:schemeClr val="tx1"/>
                </a:solidFill>
                <a:effectLst/>
                <a:latin typeface="+mn-lt"/>
                <a:ea typeface="+mn-ea"/>
                <a:cs typeface="+mn-cs"/>
              </a:rPr>
              <a:t>min_price</a:t>
            </a:r>
            <a:r>
              <a:rPr lang="en-US" sz="1200" kern="1200" dirty="0">
                <a:solidFill>
                  <a:schemeClr val="tx1"/>
                </a:solidFill>
                <a:effectLst/>
                <a:latin typeface="+mn-lt"/>
                <a:ea typeface="+mn-ea"/>
                <a:cs typeface="+mn-cs"/>
              </a:rPr>
              <a:t>, which is the total amount spent in an order subtracted with the </a:t>
            </a:r>
            <a:r>
              <a:rPr lang="en-US" sz="1200" kern="1200" dirty="0" err="1">
                <a:solidFill>
                  <a:schemeClr val="tx1"/>
                </a:solidFill>
                <a:effectLst/>
                <a:latin typeface="+mn-lt"/>
                <a:ea typeface="+mn-ea"/>
                <a:cs typeface="+mn-cs"/>
              </a:rPr>
              <a:t>min_price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(Target) is a continuous value between 0 to 1 and reflects the full-cut promotion driven demand in each order.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promotion driven demand is defined as the willingness of a customer to purchase due to the promotion. Hence, the output represents the probability that the customer will purchase additional item to subscribe to the full-cut promotion.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the features and output are continuous variables.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simulation is carried out to obtain a larger dataset of 10,000 orders to achieve a higher accuracy for the training of machine learning models. A total of 10,000 orders are simulated by first carrying out a random sampling of the total good counts from the existing 650 orders. This first step of random sampling determines the order size for each new simulated order. The second step of random sampling is carried out to determine which goods id are selected from the existing 95 goods. This method of simulation ensures that new orders are generated based on the list of existing goods and the purchasing behaviors in the original dataset.</a:t>
            </a:r>
          </a:p>
          <a:p>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16</a:t>
            </a:fld>
            <a:endParaRPr lang="en-SG">
              <a:solidFill>
                <a:prstClr val="black"/>
              </a:solidFill>
              <a:latin typeface="Calibri" panose="020F0502020204030204"/>
            </a:endParaRPr>
          </a:p>
        </p:txBody>
      </p:sp>
    </p:spTree>
    <p:extLst>
      <p:ext uri="{BB962C8B-B14F-4D97-AF65-F5344CB8AC3E}">
        <p14:creationId xmlns:p14="http://schemas.microsoft.com/office/powerpoint/2010/main" val="4200819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train various machine learning models to estimate the output, which is the promotion driven demand and using the features shown in the previous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machine learning models used are: Decision Regression Trees (Basic Regression Trees with CART, Bagged Trees, Boosted Trees with GBM,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H2O, </a:t>
            </a:r>
            <a:r>
              <a:rPr lang="en-US" sz="1200" kern="1200" dirty="0" err="1">
                <a:solidFill>
                  <a:schemeClr val="tx1"/>
                </a:solidFill>
                <a:effectLst/>
                <a:latin typeface="+mn-lt"/>
                <a:ea typeface="+mn-ea"/>
                <a:cs typeface="+mn-cs"/>
              </a:rPr>
              <a:t>LightGBM</a:t>
            </a:r>
            <a:r>
              <a:rPr lang="en-US" sz="1200" kern="1200" dirty="0">
                <a:solidFill>
                  <a:schemeClr val="tx1"/>
                </a:solidFill>
                <a:effectLst/>
                <a:latin typeface="+mn-lt"/>
                <a:ea typeface="+mn-ea"/>
                <a:cs typeface="+mn-cs"/>
              </a:rPr>
              <a:t>), K-Nearest Neighbors and Feedforward Neural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model performance is assessed by comparing the Mean Square Errors (MSE) and Mean Absolute Error (MAE) of both the test set and the pseudo test set via 10-fold cross validation.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the models are trained by setting the seed as 123.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larger emphasis is placed on decision regression trees as decision trees produces results that are generally more interpretable than artificial neural networks. Additionally, a decision tree models the human decision-making process more closely due to the stepwise flow of nodes and leaves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sz="1200" kern="1200" dirty="0">
                <a:solidFill>
                  <a:schemeClr val="tx1"/>
                </a:solidFill>
                <a:effectLst/>
                <a:latin typeface="+mn-lt"/>
                <a:ea typeface="+mn-ea"/>
                <a:cs typeface="+mn-cs"/>
              </a:rPr>
              <a:t>Based on the results, we observe that boosted regression tree with GBM,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and H2O have the best model performance</a:t>
            </a:r>
            <a:r>
              <a:rPr lang="en-SG" sz="1200" b="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17</a:t>
            </a:fld>
            <a:endParaRPr lang="en-SG">
              <a:solidFill>
                <a:prstClr val="black"/>
              </a:solidFill>
              <a:latin typeface="Calibri" panose="020F0502020204030204"/>
            </a:endParaRPr>
          </a:p>
        </p:txBody>
      </p:sp>
    </p:spTree>
    <p:extLst>
      <p:ext uri="{BB962C8B-B14F-4D97-AF65-F5344CB8AC3E}">
        <p14:creationId xmlns:p14="http://schemas.microsoft.com/office/powerpoint/2010/main" val="162914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ID3, CART and C4.5 are the most common decision tree algorithms in data mining which use different pruning strategies and splitting criteria for node splitting at each level. Amongst the different decision tree algorithms, CART (Classification and Regression Trees) is selected due to its ability to handle both categorical and numeric inputs and handle outliers. Additionally, CART can generate regression trees.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regression tree plot shows that the most important feature is the discount amount followed by the original purchase amount of the customer (before making the additional purchase of the minimum priced good). Based on figure 5, the customer thinks about the discount amount from the full-cut promotion first and then think about what their purchase amount are before deciding if they are interested in the full-cut promotion. For example, customers will observe whether the discount amount is more than ¥50 and then observe whether their original purchase amount is more than ¥178 and ¥167. If the original purchase amount less than ¥167 and the discount amount is more than ¥50, then the customer has an estimated full-cut promotion driven demand of 0.64.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lvl="0" indent="0" algn="l" defTabSz="94228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Boosting, an ensemble of shallow and weak successive trees is added sequentially with each tree learning and improving based on the residuals of the previous models. The construction of successive weak trees is computationally cheap and allows the algorithm to learn slowly; making incremental improvements in the reduction of residuals. This enables the model to avoid overfitting as the learning and construction process can be terminated with a stopping criterion. </a:t>
                </a:r>
                <a:r>
                  <a:rPr lang="en-US" dirty="0"/>
                  <a:t>Additionally, a plot of the importance of input features is created to understand which feature has the largest influence on the output.</a:t>
                </a:r>
              </a:p>
              <a:p>
                <a:pPr marL="0" marR="0" lvl="0" indent="0" algn="l" defTabSz="94228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4228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multiple trees are created, bagged regression trees do not have a single regression tree plot. Instead, the results at each split for all the regression trees are aggregated to determine the variable importance of the features in figure 6. The feature importance is calculated based on the mean decrease impurity, which is defined as the total decrease in node impurity (weighted by the probability of reaching that node (which is approximated by the proportion of samples reaching that node)) </a:t>
                </a:r>
                <a:endParaRPr lang="en-SG" dirty="0"/>
              </a:p>
              <a:p>
                <a:pPr defTabSz="942289">
                  <a:defRPr/>
                </a:pPr>
                <a:endParaRPr lang="en-SG" dirty="0"/>
              </a:p>
              <a:p>
                <a:pPr defTabSz="942289">
                  <a:defRPr/>
                </a:pPr>
                <a:endParaRPr lang="en-SG"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ID3, CART and C4.5 are the most common decision tree algorithms in data mining which use different pruning strategies and splitting criteria for node splitting at each level. Amongst the different decision tree algorithms, CART (Classification and Regression Trees) is selected due to its ability to handle both categorical and numeric inputs and handle outliers. Additionally, CART can generate regression trees. CART is characterized in its construction of binary trees, namely each internal node has exactly two outgoing edges. The splits are selected using the two-</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criteria and the obtained tree is pruned by cost–complexity Pruning. CART identify splits that minimize the prediction squared error. ID3 is not selected as it is unable to handle numeric input features such as ‘Price’ and ‘market price’. CART is preferred to C4.5 as C4.5 is susceptible to outliers, which are orders with  </a:t>
                </a:r>
                <a:r>
                  <a:rPr lang="en-US" sz="1200" i="0" kern="1200">
                    <a:solidFill>
                      <a:schemeClr val="tx1"/>
                    </a:solidFill>
                    <a:effectLst/>
                    <a:latin typeface="+mn-lt"/>
                    <a:ea typeface="+mn-ea"/>
                    <a:cs typeface="+mn-cs"/>
                  </a:rPr>
                  <a:t>〖𝑆𝑎𝑙𝑒𝑠〗_𝑖≫𝑃𝑟𝑜𝑚𝑜𝑡𝑖𝑜𝑛 𝑇ℎ𝑟𝑒𝑠ℎ𝑜𝑙𝑑</a:t>
                </a:r>
                <a:r>
                  <a:rPr lang="en-US" sz="1200" kern="1200" dirty="0">
                    <a:solidFill>
                      <a:schemeClr val="tx1"/>
                    </a:solidFill>
                    <a:effectLst/>
                    <a:latin typeface="+mn-lt"/>
                    <a:ea typeface="+mn-ea"/>
                    <a:cs typeface="+mn-cs"/>
                  </a:rPr>
                  <a:t>.</a:t>
                </a:r>
              </a:p>
              <a:p>
                <a:endParaRPr lang="en-SG" dirty="0"/>
              </a:p>
              <a:p>
                <a:r>
                  <a:rPr lang="en-US" sz="1200" kern="1200" dirty="0">
                    <a:solidFill>
                      <a:schemeClr val="tx1"/>
                    </a:solidFill>
                    <a:effectLst/>
                    <a:latin typeface="+mn-lt"/>
                    <a:ea typeface="+mn-ea"/>
                    <a:cs typeface="+mn-cs"/>
                  </a:rPr>
                  <a:t>The result is a decision tree in which each branch represents a possible scenario of decision and its outcome. </a:t>
                </a:r>
              </a:p>
              <a:p>
                <a:endParaRPr lang="en-US" sz="1200" kern="1200" dirty="0">
                  <a:solidFill>
                    <a:schemeClr val="tx1"/>
                  </a:solidFill>
                  <a:effectLst/>
                  <a:latin typeface="+mn-lt"/>
                  <a:ea typeface="+mn-ea"/>
                  <a:cs typeface="+mn-cs"/>
                </a:endParaRP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Bagging and Random Forests involve building an ensemble of models where each individual model predicts the outcome and the ensemble simply aggregates the predicted values. In Boosting, an ensemble of shallow and weak successive trees is added sequentially with each tree learning and improving based on the residuals of the previous models. The construction of successive weak trees is computationally cheap and allows the algorithm to learn slowly; making minor incremental improvements in the reduction of residuals. This enables the model to avoid overfitting as the learning and construction process can be terminated with a stopping criterion. There are many variants of Gradient Boosting Machines (GBM) which are used to implement Boosting. In this research, the original R implementation of GBM,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h2o and Light GBM are employed to build an ensemble of boosted trees.</a:t>
                </a:r>
              </a:p>
              <a:p>
                <a:endParaRPr lang="en-SG" dirty="0"/>
              </a:p>
              <a:p>
                <a:r>
                  <a:rPr lang="en-US" sz="1200" kern="1200" dirty="0">
                    <a:solidFill>
                      <a:schemeClr val="tx1"/>
                    </a:solidFill>
                    <a:effectLst/>
                    <a:latin typeface="+mn-lt"/>
                    <a:ea typeface="+mn-ea"/>
                    <a:cs typeface="+mn-cs"/>
                  </a:rPr>
                  <a:t>Additionally, a plot of the importance of input features is created to understand which feature has the largest influence on target2</a:t>
                </a:r>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18</a:t>
            </a:fld>
            <a:endParaRPr lang="en-SG">
              <a:solidFill>
                <a:prstClr val="black"/>
              </a:solidFill>
              <a:latin typeface="Calibri" panose="020F0502020204030204"/>
            </a:endParaRPr>
          </a:p>
        </p:txBody>
      </p:sp>
    </p:spTree>
    <p:extLst>
      <p:ext uri="{BB962C8B-B14F-4D97-AF65-F5344CB8AC3E}">
        <p14:creationId xmlns:p14="http://schemas.microsoft.com/office/powerpoint/2010/main" val="3494651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research paper, we have introduced a methodology to estimate a customer’s demand towards full-cut promotion, segments customers based on this demand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set up framework to optimize the full-cut promotions. The results in this research is significant for companies as it provides a framework for companies to optimize their full-cut promotions in an E-commerce setting. </a:t>
            </a:r>
            <a:r>
              <a:rPr lang="en-US" sz="1200" kern="1200">
                <a:solidFill>
                  <a:schemeClr val="tx1"/>
                </a:solidFill>
                <a:effectLst/>
                <a:latin typeface="+mn-lt"/>
                <a:ea typeface="+mn-ea"/>
                <a:cs typeface="+mn-cs"/>
              </a:rPr>
              <a:t>This framework provides the methods on how to analyze the noisy transactional dataset, the types of machine learning and optimization models to use as well as how to interpret the results.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methodology begins by Exploratory Data Analysis, identifying the discount and threshold amounts in a noisy transactional dataset.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Plotting the histogram for the discount and threshold amounts to understand that customers are more attracted towards which types of full-cut promotion.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have defined a method to compute the promotion driven demand under certain assumptions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we trained various machine learning models. From these results, we have identified that decision trees with boosting (GBM) is a preferred model due to its accuracy.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also carried out a comparison of discrete choice models to show that traditional models for modelling consumer choices has a lower accuracy than data-driven machine learning models due to the model misspecifications incurred in traditional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have explored various clustering algorithms and segmented the customers into 3 clusters via K-means based on their predicted full-cut promotion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provide an interpretation for each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enables companies to understand the types of customers who respond differently towards the full-cut promotion and understand which customers they should focus on based on their product-level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implemented conditional gradient as our benchmark model to segment customers and we carry out a comparative study on the choice probabilities of the segmented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shown that our proposed approach is viable and similar to the choice probabilities obtained via the conditional approach in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we have shown how the information from our proposed approach and conditional gradient can be used to optimize the full-cut promotions.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extending the multi-product pricing problem to the context of pricing of threshold and discount amounts in promotion.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future work, we can explore the assumptions made during this research and investigate the comparative study of different optimization techniques used in solving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will also be interesting to consider the price sensitivity across products as a non-homogenous factor.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assumed that there are no stock-out scenarios. This assumption may be violated, and the sales of the stock-out products will be underestimated and hence, underestimating the full-cut promotion driven demand. Future areas of work may examine the possibility of stock-out products.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Additionally, in section 7, we have assumed that there are no changes in the product assortment across the different time intervals. This is primarily due to limited information in our dataset to capture the choice probabilities across all products at each time interval. In reality, the product assortment changes over time intervals as companies delist old products and include new product offerings. Therefore, a future area of work can involve the consideration of time intervals whereby at each time interval, customers purchase from an offered set of products and offered set across time intervals are different.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a:p>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19</a:t>
            </a:fld>
            <a:endParaRPr lang="en-SG">
              <a:solidFill>
                <a:prstClr val="black"/>
              </a:solidFill>
              <a:latin typeface="Calibri" panose="020F0502020204030204"/>
            </a:endParaRPr>
          </a:p>
        </p:txBody>
      </p:sp>
    </p:spTree>
    <p:extLst>
      <p:ext uri="{BB962C8B-B14F-4D97-AF65-F5344CB8AC3E}">
        <p14:creationId xmlns:p14="http://schemas.microsoft.com/office/powerpoint/2010/main" val="308055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Exploratory Data Analysis, Methodology, Customer type estimation, Conclusion</a:t>
            </a:r>
          </a:p>
          <a:p>
            <a:endParaRPr lang="en-US" dirty="0"/>
          </a:p>
          <a:p>
            <a:r>
              <a:rPr lang="en-US" dirty="0"/>
              <a:t>The contents for this presentation: </a:t>
            </a:r>
          </a:p>
          <a:p>
            <a:endParaRPr lang="en-US" dirty="0"/>
          </a:p>
          <a:p>
            <a:r>
              <a:rPr lang="en-US" dirty="0"/>
              <a:t>begins with the objective, what are the motivations for this FYP, what are the objectives that we want to achieve</a:t>
            </a:r>
          </a:p>
          <a:p>
            <a:endParaRPr lang="en-US" dirty="0"/>
          </a:p>
          <a:p>
            <a:r>
              <a:rPr lang="en-US" dirty="0"/>
              <a:t>This is followed by introducing our proposed methodology, comparative study to existing techniques.</a:t>
            </a:r>
          </a:p>
          <a:p>
            <a:endParaRPr lang="en-US" dirty="0"/>
          </a:p>
          <a:p>
            <a:r>
              <a:rPr lang="en-US" dirty="0"/>
              <a:t>And then a conclusion, on the significance of our proposed methodology and future work.</a:t>
            </a:r>
          </a:p>
        </p:txBody>
      </p:sp>
      <p:sp>
        <p:nvSpPr>
          <p:cNvPr id="4" name="Slide Number Placeholder 3"/>
          <p:cNvSpPr>
            <a:spLocks noGrp="1"/>
          </p:cNvSpPr>
          <p:nvPr>
            <p:ph type="sldNum" sz="quarter" idx="5"/>
          </p:nvPr>
        </p:nvSpPr>
        <p:spPr/>
        <p:txBody>
          <a:bodyPr/>
          <a:lstStyle/>
          <a:p>
            <a:fld id="{A730E97B-61A7-465E-B9FF-9ADAFCF0832F}" type="slidenum">
              <a:rPr lang="en-SG" smtClean="0"/>
              <a:t>2</a:t>
            </a:fld>
            <a:endParaRPr lang="en-SG"/>
          </a:p>
        </p:txBody>
      </p:sp>
    </p:spTree>
    <p:extLst>
      <p:ext uri="{BB962C8B-B14F-4D97-AF65-F5344CB8AC3E}">
        <p14:creationId xmlns:p14="http://schemas.microsoft.com/office/powerpoint/2010/main" val="2987819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use the traditional and popular discrete choice models to model consumer choices between the customer subscribing or not subscribing to the full-cut promotion </a:t>
                </a:r>
              </a:p>
              <a:p>
                <a:r>
                  <a:rPr lang="en-US" sz="1200" kern="1200" dirty="0">
                    <a:solidFill>
                      <a:schemeClr val="tx1"/>
                    </a:solidFill>
                    <a:effectLst/>
                    <a:latin typeface="+mn-lt"/>
                    <a:ea typeface="+mn-ea"/>
                    <a:cs typeface="+mn-cs"/>
                  </a:rPr>
                  <a:t>And compare the error rates of the traditional model with the regression trees obtained in the previous slides.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Discrete choice models estimate the probability that a person chooses a choice over an assortment of choices and</a:t>
                </a:r>
              </a:p>
              <a:p>
                <a:r>
                  <a:rPr lang="en-US" sz="1200" kern="1200" dirty="0">
                    <a:solidFill>
                      <a:schemeClr val="tx1"/>
                    </a:solidFill>
                    <a:effectLst/>
                    <a:latin typeface="+mn-lt"/>
                    <a:ea typeface="+mn-ea"/>
                    <a:cs typeface="+mn-cs"/>
                  </a:rPr>
                  <a:t>Binary Logistic Regression is selected since there are only two choices: customers subscribing to full-cut promotion or not subscribing to full-cut promotion. </a:t>
                </a:r>
              </a:p>
              <a:p>
                <a:endParaRPr lang="en-SG" dirty="0"/>
              </a:p>
              <a:p>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=1</m:t>
                    </m:r>
                  </m:oMath>
                </a14:m>
                <a:r>
                  <a:rPr lang="en-US" sz="1200" kern="1200" dirty="0">
                    <a:solidFill>
                      <a:schemeClr val="tx1"/>
                    </a:solidFill>
                    <a:effectLst/>
                    <a:latin typeface="+mn-lt"/>
                    <a:ea typeface="+mn-ea"/>
                    <a:cs typeface="+mn-cs"/>
                  </a:rPr>
                  <a:t> defined as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subscribing to the promotion,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=0</m:t>
                    </m:r>
                  </m:oMath>
                </a14:m>
                <a:r>
                  <a:rPr lang="en-US" sz="1200" kern="1200" dirty="0">
                    <a:solidFill>
                      <a:schemeClr val="tx1"/>
                    </a:solidFill>
                    <a:effectLst/>
                    <a:latin typeface="+mn-lt"/>
                    <a:ea typeface="+mn-ea"/>
                    <a:cs typeface="+mn-cs"/>
                  </a:rPr>
                  <a:t> defined as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who is not subscribing to the promotion.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binary logistic regression model, the choice,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is trained on two features: minimum price of the good in an order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and the customer’s original purchase amount discounted with the minimum priced good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a:t>
                </a:r>
              </a:p>
              <a:p>
                <a:pPr/>
                <a14:m>
                  <m:oMathPara xmlns:m="http://schemas.openxmlformats.org/officeDocument/2006/math">
                    <m:oMathParaPr>
                      <m:jc m:val="centerGroup"/>
                    </m:oMathParaPr>
                    <m:oMath xmlns:m="http://schemas.openxmlformats.org/officeDocument/2006/math">
                      <m:r>
                        <m:rPr>
                          <m:sty m:val="p"/>
                        </m:rPr>
                        <a:rPr lang="en-US" sz="1200" kern="1200">
                          <a:solidFill>
                            <a:schemeClr val="tx1"/>
                          </a:solidFill>
                          <a:effectLst/>
                          <a:latin typeface="Cambria Math" panose="02040503050406030204" pitchFamily="18" charset="0"/>
                          <a:ea typeface="+mn-ea"/>
                          <a:cs typeface="+mn-cs"/>
                        </a:rPr>
                        <m:t>ln</m:t>
                      </m:r>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𝑖</m:t>
                              </m:r>
                            </m:sub>
                          </m:sSub>
                        </m:num>
                        <m:den>
                          <m:r>
                            <a:rPr lang="en-US" sz="1200" i="1" kern="1200">
                              <a:solidFill>
                                <a:schemeClr val="tx1"/>
                              </a:solidFill>
                              <a:effectLst/>
                              <a:latin typeface="Cambria Math" panose="02040503050406030204" pitchFamily="18" charset="0"/>
                              <a:ea typeface="+mn-ea"/>
                              <a:cs typeface="+mn-cs"/>
                            </a:rPr>
                            <m:t>1−</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𝑖</m:t>
                              </m:r>
                            </m:sub>
                          </m:sSub>
                        </m:den>
                      </m:f>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sz="1200" kern="1200" dirty="0">
                  <a:solidFill>
                    <a:schemeClr val="tx1"/>
                  </a:solidFill>
                  <a:effectLst/>
                  <a:latin typeface="+mn-lt"/>
                  <a:ea typeface="+mn-ea"/>
                  <a:cs typeface="+mn-cs"/>
                </a:endParaRPr>
              </a:p>
              <a:p>
                <a:endParaRPr lang="en-SG" dirty="0"/>
              </a:p>
              <a:p>
                <a:r>
                  <a:rPr lang="en-US" sz="1200" kern="1200" dirty="0">
                    <a:solidFill>
                      <a:schemeClr val="tx1"/>
                    </a:solidFill>
                    <a:effectLst/>
                    <a:latin typeface="+mn-lt"/>
                    <a:ea typeface="+mn-ea"/>
                    <a:cs typeface="+mn-cs"/>
                  </a:rPr>
                  <a:t> A higher minimum price</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indicates that a customer is willing to pay a higher amount of money to subscribe to the promotion and hence a higher demand to enjoy the full-cut promotion, whereas a lower minimum price indicates a weaker willingness.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 represents the total purchase amount that the customer originally intends to purchase without making additional purchase to enjoy the full-cut promotion. Hence, this investigates the relationship between the customer original purchase amount and whether the customer will subscribe to the promotion.</a:t>
                </a:r>
              </a:p>
              <a:p>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=−666.6,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 =3.38,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2</m:t>
                        </m:r>
                      </m:sub>
                    </m:sSub>
                    <m:r>
                      <a:rPr lang="en-US" sz="1200"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=3.35</m:t>
                    </m:r>
                  </m:oMath>
                </a14:m>
                <a:r>
                  <a:rPr lang="en-US" sz="1200" kern="1200" dirty="0">
                    <a:solidFill>
                      <a:schemeClr val="tx1"/>
                    </a:solidFill>
                    <a:effectLst/>
                    <a:latin typeface="+mn-lt"/>
                    <a:ea typeface="+mn-ea"/>
                    <a:cs typeface="+mn-cs"/>
                  </a:rPr>
                  <a:t>. One-unit increase in the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3.38. One-unit increase in the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3.35. The p-value from the 2-tailed Z tests is below the significance level of 0.05, rejecting the null hypothesis, therefore indicating that the Binary Logistic model is significant in explaining the relationship between the features and output.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misclassification rate for Binary Logit Model is 6.487% and is significantly higher than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which is 1.669%. This shows that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has a higher accuracy in predicting the customer’s full-cut promotion demand and can fit the data better than a binary logit model which samples from a logistic distribution. </a:t>
                </a:r>
              </a:p>
              <a:p>
                <a:endParaRPr lang="en-SG"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use the traditional and popular discrete choice models to model consumer choices between the customer subscribing or not subscribing to the full-cut promotion </a:t>
                </a:r>
              </a:p>
              <a:p>
                <a:r>
                  <a:rPr lang="en-US" sz="1200" kern="1200" dirty="0">
                    <a:solidFill>
                      <a:schemeClr val="tx1"/>
                    </a:solidFill>
                    <a:effectLst/>
                    <a:latin typeface="+mn-lt"/>
                    <a:ea typeface="+mn-ea"/>
                    <a:cs typeface="+mn-cs"/>
                  </a:rPr>
                  <a:t>And compare the error rates of the traditional model with the regression trees obtained in the previous slides.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Discrete choice models estimate the probability that a person chooses a choice over an assortment of choices and</a:t>
                </a:r>
              </a:p>
              <a:p>
                <a:r>
                  <a:rPr lang="en-US" sz="1200" kern="1200" dirty="0">
                    <a:solidFill>
                      <a:schemeClr val="tx1"/>
                    </a:solidFill>
                    <a:effectLst/>
                    <a:latin typeface="+mn-lt"/>
                    <a:ea typeface="+mn-ea"/>
                    <a:cs typeface="+mn-cs"/>
                  </a:rPr>
                  <a:t>Binary Logistic Regression is selected since there are only two choices: customers subscribing to full-cut promotion or not subscribing to full-cut promotion. </a:t>
                </a:r>
              </a:p>
              <a:p>
                <a:endParaRPr lang="en-SG" dirty="0"/>
              </a:p>
              <a:p>
                <a:r>
                  <a:rPr lang="en-US" sz="1200" i="0" kern="1200">
                    <a:solidFill>
                      <a:schemeClr val="tx1"/>
                    </a:solidFill>
                    <a:effectLst/>
                    <a:latin typeface="+mn-lt"/>
                    <a:ea typeface="+mn-ea"/>
                    <a:cs typeface="+mn-cs"/>
                  </a:rPr>
                  <a:t>𝒴_𝑖=1</a:t>
                </a:r>
                <a:r>
                  <a:rPr lang="en-US" sz="1200" kern="1200" dirty="0">
                    <a:solidFill>
                      <a:schemeClr val="tx1"/>
                    </a:solidFill>
                    <a:effectLst/>
                    <a:latin typeface="+mn-lt"/>
                    <a:ea typeface="+mn-ea"/>
                    <a:cs typeface="+mn-cs"/>
                  </a:rPr>
                  <a:t> defined as customer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subscribing to the promotion, and  </a:t>
                </a:r>
                <a:r>
                  <a:rPr lang="en-US" sz="1200" i="0" kern="1200">
                    <a:solidFill>
                      <a:schemeClr val="tx1"/>
                    </a:solidFill>
                    <a:effectLst/>
                    <a:latin typeface="+mn-lt"/>
                    <a:ea typeface="+mn-ea"/>
                    <a:cs typeface="+mn-cs"/>
                  </a:rPr>
                  <a:t>𝒴_𝑖=0</a:t>
                </a:r>
                <a:r>
                  <a:rPr lang="en-US" sz="1200" kern="1200" dirty="0">
                    <a:solidFill>
                      <a:schemeClr val="tx1"/>
                    </a:solidFill>
                    <a:effectLst/>
                    <a:latin typeface="+mn-lt"/>
                    <a:ea typeface="+mn-ea"/>
                    <a:cs typeface="+mn-cs"/>
                  </a:rPr>
                  <a:t> defined as customer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who is not subscribing to the promotion.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binary logistic regression model, the choice, </a:t>
                </a:r>
                <a:r>
                  <a:rPr lang="en-US" sz="1200" i="0" kern="1200">
                    <a:solidFill>
                      <a:schemeClr val="tx1"/>
                    </a:solidFill>
                    <a:effectLst/>
                    <a:latin typeface="+mn-lt"/>
                    <a:ea typeface="+mn-ea"/>
                    <a:cs typeface="+mn-cs"/>
                  </a:rPr>
                  <a:t>𝒴_𝑖</a:t>
                </a:r>
                <a:r>
                  <a:rPr lang="en-US" sz="1200" kern="1200" dirty="0">
                    <a:solidFill>
                      <a:schemeClr val="tx1"/>
                    </a:solidFill>
                    <a:effectLst/>
                    <a:latin typeface="+mn-lt"/>
                    <a:ea typeface="+mn-ea"/>
                    <a:cs typeface="+mn-cs"/>
                  </a:rPr>
                  <a:t> is trained on two features: minimum price of the good in an order (</a:t>
                </a:r>
                <a:r>
                  <a:rPr lang="en-US" sz="1200" i="0" kern="1200">
                    <a:solidFill>
                      <a:schemeClr val="tx1"/>
                    </a:solidFill>
                    <a:effectLst/>
                    <a:latin typeface="+mn-lt"/>
                    <a:ea typeface="+mn-ea"/>
                    <a:cs typeface="+mn-cs"/>
                  </a:rPr>
                  <a:t>𝑥_1</a:t>
                </a:r>
                <a:r>
                  <a:rPr lang="en-US" sz="1200" kern="1200" dirty="0">
                    <a:solidFill>
                      <a:schemeClr val="tx1"/>
                    </a:solidFill>
                    <a:effectLst/>
                    <a:latin typeface="+mn-lt"/>
                    <a:ea typeface="+mn-ea"/>
                    <a:cs typeface="+mn-cs"/>
                  </a:rPr>
                  <a:t>) and the customer’s original purchase amount discounted with the minimum priced good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a:t>
                </a:r>
              </a:p>
              <a:p>
                <a:r>
                  <a:rPr lang="en-US" sz="1200" i="0" kern="1200">
                    <a:solidFill>
                      <a:schemeClr val="tx1"/>
                    </a:solidFill>
                    <a:effectLst/>
                    <a:latin typeface="+mn-lt"/>
                    <a:ea typeface="+mn-ea"/>
                    <a:cs typeface="+mn-cs"/>
                  </a:rPr>
                  <a:t>ln(𝑦_𝑖/(1−𝑦_𝑖 ))=𝛽_0+𝛽_1 𝑥_1+𝛽_2 𝑥_2</a:t>
                </a:r>
                <a:endParaRPr lang="en-US" sz="1200" kern="1200" dirty="0">
                  <a:solidFill>
                    <a:schemeClr val="tx1"/>
                  </a:solidFill>
                  <a:effectLst/>
                  <a:latin typeface="+mn-lt"/>
                  <a:ea typeface="+mn-ea"/>
                  <a:cs typeface="+mn-cs"/>
                </a:endParaRPr>
              </a:p>
              <a:p>
                <a:endParaRPr lang="en-SG" dirty="0"/>
              </a:p>
              <a:p>
                <a:r>
                  <a:rPr lang="en-US" sz="1200" kern="1200" dirty="0">
                    <a:solidFill>
                      <a:schemeClr val="tx1"/>
                    </a:solidFill>
                    <a:effectLst/>
                    <a:latin typeface="+mn-lt"/>
                    <a:ea typeface="+mn-ea"/>
                    <a:cs typeface="+mn-cs"/>
                  </a:rPr>
                  <a:t> A higher minimum price</a:t>
                </a:r>
                <a:r>
                  <a:rPr lang="en-US" sz="1200" i="0" kern="1200">
                    <a:solidFill>
                      <a:schemeClr val="tx1"/>
                    </a:solidFill>
                    <a:effectLst/>
                    <a:latin typeface="+mn-lt"/>
                    <a:ea typeface="+mn-ea"/>
                    <a:cs typeface="+mn-cs"/>
                  </a:rPr>
                  <a:t> 𝑥_1</a:t>
                </a:r>
                <a:r>
                  <a:rPr lang="en-US" sz="1200" kern="1200" dirty="0">
                    <a:solidFill>
                      <a:schemeClr val="tx1"/>
                    </a:solidFill>
                    <a:effectLst/>
                    <a:latin typeface="+mn-lt"/>
                    <a:ea typeface="+mn-ea"/>
                    <a:cs typeface="+mn-cs"/>
                  </a:rPr>
                  <a:t> indicates that a customer is willing to pay a higher amount of money to subscribe to the promotion and hence a higher demand to enjoy the full-cut promotion, whereas a lower minimum price indicates a weaker willingness.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 represents the total purchase amount that the customer originally intends to purchase without making additional purchase to enjoy the full-cut promotion. Hence, this investigates the relationship between the customer original purchase amount and whether the customer will subscribe to the promotion.</a:t>
                </a:r>
              </a:p>
              <a:p>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𝛽_0=−666.6, 𝛽_1  =3.38,  𝛽_2  =3.35</a:t>
                </a:r>
                <a:r>
                  <a:rPr lang="en-US" sz="1200" kern="1200" dirty="0">
                    <a:solidFill>
                      <a:schemeClr val="tx1"/>
                    </a:solidFill>
                    <a:effectLst/>
                    <a:latin typeface="+mn-lt"/>
                    <a:ea typeface="+mn-ea"/>
                    <a:cs typeface="+mn-cs"/>
                  </a:rPr>
                  <a:t>. One-unit increase in the variable </a:t>
                </a:r>
                <a:r>
                  <a:rPr lang="en-US" sz="1200" i="0" kern="1200">
                    <a:solidFill>
                      <a:schemeClr val="tx1"/>
                    </a:solidFill>
                    <a:effectLst/>
                    <a:latin typeface="+mn-lt"/>
                    <a:ea typeface="+mn-ea"/>
                    <a:cs typeface="+mn-cs"/>
                  </a:rPr>
                  <a:t>𝑥_1</a:t>
                </a:r>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3.38. One-unit increase in the variable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3.35. The p-value from the 2-tailed Z tests is below the significance level of 0.05, rejecting the null hypothesis, therefore indicating that the Binary Logistic model is significant in explaining the relationship between the features and output.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misclassification rate for Binary Logit Model is 6.487% and is significantly higher than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which is 1.669%. This shows that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has a higher accuracy in predicting the customer’s full-cut promotion demand and can fit the data better than a binary logit model which samples from a logistic distribution. </a:t>
                </a:r>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20</a:t>
            </a:fld>
            <a:endParaRPr lang="en-SG">
              <a:solidFill>
                <a:prstClr val="black"/>
              </a:solidFill>
              <a:latin typeface="Calibri" panose="020F0502020204030204"/>
            </a:endParaRPr>
          </a:p>
        </p:txBody>
      </p:sp>
    </p:spTree>
    <p:extLst>
      <p:ext uri="{BB962C8B-B14F-4D97-AF65-F5344CB8AC3E}">
        <p14:creationId xmlns:p14="http://schemas.microsoft.com/office/powerpoint/2010/main" val="581091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figure shows a dendrograms for Hierarchical Clustering based on Ward’s Linkage.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optimal number of clusters is the number of branches that passes the red line as shown in the figures below. Therefore, the dendrogram based on Ward’s Linkage shows that the optimal number of clusters is either 3 or 4. </a:t>
            </a:r>
          </a:p>
          <a:p>
            <a:endParaRPr lang="en-US" sz="1200" kern="1200" dirty="0">
              <a:solidFill>
                <a:schemeClr val="tx1"/>
              </a:solidFill>
              <a:effectLst/>
              <a:latin typeface="+mn-lt"/>
              <a:ea typeface="+mn-ea"/>
              <a:cs typeface="+mn-cs"/>
            </a:endParaRPr>
          </a:p>
          <a:p>
            <a:r>
              <a:rPr lang="en-US" dirty="0"/>
              <a:t>The cutting of the dendrogram to obtain different clusters are based on 2 factors: </a:t>
            </a:r>
          </a:p>
          <a:p>
            <a:pPr marL="171450" indent="-171450">
              <a:buFont typeface="Arial" panose="020B0604020202020204" pitchFamily="34" charset="0"/>
              <a:buChar char="•"/>
            </a:pPr>
            <a:r>
              <a:rPr lang="en-US" dirty="0"/>
              <a:t>based on knowledge of dataset and interpretability of clusters. For example, how easy it is for us to describe the purchasing behaviors of customers.</a:t>
            </a:r>
          </a:p>
          <a:p>
            <a:pPr marL="171450" indent="-171450">
              <a:buFont typeface="Arial" panose="020B0604020202020204" pitchFamily="34" charset="0"/>
              <a:buChar char="•"/>
            </a:pPr>
            <a:r>
              <a:rPr lang="en-US" dirty="0"/>
              <a:t>The second method uses a statistical conventions. The dendrogram can be cut where the difference is most significant.</a:t>
            </a:r>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22</a:t>
            </a:fld>
            <a:endParaRPr lang="en-SG">
              <a:solidFill>
                <a:prstClr val="black"/>
              </a:solidFill>
              <a:latin typeface="Calibri" panose="020F0502020204030204"/>
            </a:endParaRPr>
          </a:p>
        </p:txBody>
      </p:sp>
    </p:spTree>
    <p:extLst>
      <p:ext uri="{BB962C8B-B14F-4D97-AF65-F5344CB8AC3E}">
        <p14:creationId xmlns:p14="http://schemas.microsoft.com/office/powerpoint/2010/main" val="1926755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implement a benchmark model in segmenting and identifying different customer types to our proposed approach.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benchmark model is a modified conditional gradient approach from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model is unique as it segments customers using product level features instead of using the traditional approach involving customer demographics. This also represents a different approach to what we have proposed and hence, The comparative study for the two approaches. Which involves the comparison of the choice probabilities across each customer type.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identify the different customer types and the corresponding customer choice probabilities, we need to first identify the distribution of the orders across all goods based on the features.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4 features: market price, discount amounts, count of goods, goods amount.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estimate the best fitting mixing distribution based on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𝑫𝒂𝒕𝒂</m:t>
                    </m:r>
                  </m:oMath>
                </a14:m>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the space of all possible mixing distributions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𝑄</m:t>
                    </m:r>
                  </m:oMath>
                </a14:m>
                <a:r>
                  <a:rPr lang="en-US" sz="1200" kern="1200" dirty="0">
                    <a:solidFill>
                      <a:schemeClr val="tx1"/>
                    </a:solidFill>
                    <a:effectLst/>
                    <a:latin typeface="+mn-lt"/>
                    <a:ea typeface="+mn-ea"/>
                    <a:cs typeface="+mn-cs"/>
                  </a:rPr>
                  <a:t>, by minimizing the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loss function</a:t>
                </a:r>
                <a:r>
                  <a:rPr lang="en-US" sz="1200" kern="1200" baseline="0" dirty="0">
                    <a:solidFill>
                      <a:schemeClr val="tx1"/>
                    </a:solidFill>
                    <a:effectLst/>
                    <a:latin typeface="+mn-lt"/>
                    <a:ea typeface="+mn-ea"/>
                    <a:cs typeface="+mn-cs"/>
                  </a:rPr>
                  <a:t> we used is the squared loss function: </a:t>
                </a:r>
                <a:r>
                  <a:rPr lang="en-US" sz="1200" kern="1200" dirty="0">
                    <a:solidFill>
                      <a:schemeClr val="tx1"/>
                    </a:solidFill>
                    <a:effectLst/>
                    <a:latin typeface="+mn-lt"/>
                    <a:ea typeface="+mn-ea"/>
                    <a:cs typeface="+mn-cs"/>
                  </a:rPr>
                  <a:t>which measures the square</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mismatch between predicted output from mixing distributions</a:t>
                </a:r>
                <a:r>
                  <a:rPr lang="en-US" sz="1200" kern="1200" baseline="0" dirty="0">
                    <a:solidFill>
                      <a:schemeClr val="tx1"/>
                    </a:solidFill>
                    <a:effectLst/>
                    <a:latin typeface="+mn-lt"/>
                    <a:ea typeface="+mn-ea"/>
                    <a:cs typeface="+mn-cs"/>
                  </a:rPr>
                  <a:t> and the</a:t>
                </a:r>
                <a:r>
                  <a:rPr lang="en-US" sz="1200" kern="1200" dirty="0">
                    <a:solidFill>
                      <a:schemeClr val="tx1"/>
                    </a:solidFill>
                    <a:effectLst/>
                    <a:latin typeface="+mn-lt"/>
                    <a:ea typeface="+mn-ea"/>
                    <a:cs typeface="+mn-cs"/>
                  </a:rPr>
                  <a:t> proportion of sales in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𝑫𝒂𝒕</m:t>
                    </m:r>
                    <m:r>
                      <a:rPr lang="en-US" sz="1200" b="1" i="1" kern="1200" smtClean="0">
                        <a:solidFill>
                          <a:schemeClr val="tx1"/>
                        </a:solidFill>
                        <a:effectLst/>
                        <a:latin typeface="Cambria Math" panose="02040503050406030204" pitchFamily="18" charset="0"/>
                        <a:ea typeface="+mn-ea"/>
                        <a:cs typeface="+mn-cs"/>
                      </a:rPr>
                      <m:t>𝒂</m:t>
                    </m:r>
                  </m:oMath>
                </a14:m>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find </a:t>
                </a:r>
                <a14:m>
                  <m:oMath xmlns:m="http://schemas.openxmlformats.org/officeDocument/2006/math">
                    <m:sSub>
                      <m:sSubPr>
                        <m:ctrlPr>
                          <a:rPr lang="en-US" sz="1200" i="1" smtClean="0">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𝑔</m:t>
                        </m:r>
                      </m:e>
                      <m: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𝑄</m:t>
                    </m:r>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oMath>
                </a14:m>
                <a:r>
                  <a:rPr lang="en-US" sz="1200" dirty="0">
                    <a:solidFill>
                      <a:srgbClr val="222222"/>
                    </a:solidFill>
                    <a:effectLst/>
                    <a:latin typeface="Arial" panose="020B0604020202020204" pitchFamily="34" charset="0"/>
                    <a:ea typeface="DengXian" panose="02010600030101010101" pitchFamily="2" charset="-122"/>
                    <a:cs typeface="Times New Roman" panose="02020603050405020304" pitchFamily="18" charset="0"/>
                  </a:rPr>
                  <a:t> , the customer’s choice probability,</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e assumed that the </a:t>
                </a:r>
                <a14:m>
                  <m:oMath xmlns:m="http://schemas.openxmlformats.org/officeDocument/2006/math">
                    <m:sSub>
                      <m:sSubPr>
                        <m:ctrlPr>
                          <a:rPr lang="en-US" sz="1200" i="1" smtClean="0">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e>
                      <m:sub>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d>
                      <m:dPr>
                        <m:ctrlP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dPr>
                      <m:e>
                        <m:r>
                          <a:rPr lang="en-US" sz="12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𝑤</m:t>
                        </m:r>
                      </m:e>
                    </m:d>
                  </m:oMath>
                </a14:m>
                <a:r>
                  <a:rPr lang="en-US" sz="1200" kern="1200" dirty="0">
                    <a:solidFill>
                      <a:schemeClr val="tx1"/>
                    </a:solidFill>
                    <a:effectLst/>
                    <a:latin typeface="+mn-lt"/>
                    <a:ea typeface="+mn-ea"/>
                    <a:cs typeface="+mn-cs"/>
                  </a:rPr>
                  <a:t> follows</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Multinomial Logit model (MNL):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 the customer’s choice probability is a mixture distribution, </a:t>
                </a:r>
                <a14:m>
                  <m:oMath xmlns:m="http://schemas.openxmlformats.org/officeDocument/2006/math">
                    <m:r>
                      <a:rPr lang="en-US" sz="1200" b="0" i="1" smtClean="0">
                        <a:latin typeface="Cambria Math" panose="02040503050406030204" pitchFamily="18" charset="0"/>
                      </a:rPr>
                      <m:t>𝑄</m:t>
                    </m:r>
                    <m:r>
                      <a:rPr lang="en-US" sz="1200" b="0" i="1" smtClean="0">
                        <a:latin typeface="Cambria Math" panose="02040503050406030204" pitchFamily="18" charset="0"/>
                      </a:rPr>
                      <m:t> </m:t>
                    </m:r>
                  </m:oMath>
                </a14:m>
                <a:r>
                  <a:rPr lang="en-US" sz="1200" kern="1200" dirty="0">
                    <a:solidFill>
                      <a:schemeClr val="tx1"/>
                    </a:solidFill>
                    <a:effectLst/>
                    <a:latin typeface="+mn-lt"/>
                    <a:ea typeface="+mn-ea"/>
                    <a:cs typeface="+mn-cs"/>
                  </a:rPr>
                  <a:t>,under MNL</a:t>
                </a:r>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implement a benchmark model in segmenting and identifying different customer types to our proposed approach.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benchmark model is a modified conditional gradient approach from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model is unique as it segments customers using product level features instead of using the traditional approach involving customer demographics. This also represents a different approach to what we have proposed and hence, The comparative study for the two approaches. Which involves the comparison of the choice probabilities across each customer type.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identify the different customer types and the corresponding customer choice probabilities, we need to first identify the distribution of the orders across all goods based on the features.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used 4 features: market price, discount amounts, count of goods, goods amount.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is to estimate the best fitting mixing distribution based on </a:t>
                </a:r>
                <a:r>
                  <a:rPr lang="en-US" sz="1200" b="1" i="0" kern="1200">
                    <a:solidFill>
                      <a:schemeClr val="tx1"/>
                    </a:solidFill>
                    <a:effectLst/>
                    <a:latin typeface="+mn-lt"/>
                    <a:ea typeface="+mn-ea"/>
                    <a:cs typeface="+mn-cs"/>
                  </a:rPr>
                  <a:t>𝑫𝒂𝒕𝒂</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the space of all possible mixing distributions </a:t>
                </a:r>
                <a:r>
                  <a:rPr lang="en-US" sz="1200" i="0" kern="1200">
                    <a:solidFill>
                      <a:schemeClr val="tx1"/>
                    </a:solidFill>
                    <a:effectLst/>
                    <a:latin typeface="+mn-lt"/>
                    <a:ea typeface="+mn-ea"/>
                    <a:cs typeface="+mn-cs"/>
                  </a:rPr>
                  <a:t>𝑄</a:t>
                </a:r>
                <a:r>
                  <a:rPr lang="en-US" sz="1200" kern="1200" dirty="0">
                    <a:solidFill>
                      <a:schemeClr val="tx1"/>
                    </a:solidFill>
                    <a:effectLst/>
                    <a:latin typeface="+mn-lt"/>
                    <a:ea typeface="+mn-ea"/>
                    <a:cs typeface="+mn-cs"/>
                  </a:rPr>
                  <a:t>, by minimizing the loss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loss function</a:t>
                </a:r>
                <a:r>
                  <a:rPr lang="en-US" sz="1200" kern="1200" baseline="0" dirty="0">
                    <a:solidFill>
                      <a:schemeClr val="tx1"/>
                    </a:solidFill>
                    <a:effectLst/>
                    <a:latin typeface="+mn-lt"/>
                    <a:ea typeface="+mn-ea"/>
                    <a:cs typeface="+mn-cs"/>
                  </a:rPr>
                  <a:t> we used is the squared loss function: </a:t>
                </a:r>
                <a:r>
                  <a:rPr lang="en-US" sz="1200" kern="1200" dirty="0">
                    <a:solidFill>
                      <a:schemeClr val="tx1"/>
                    </a:solidFill>
                    <a:effectLst/>
                    <a:latin typeface="+mn-lt"/>
                    <a:ea typeface="+mn-ea"/>
                    <a:cs typeface="+mn-cs"/>
                  </a:rPr>
                  <a:t>which measures the square</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mismatch between predicted output from mixing distributions</a:t>
                </a:r>
                <a:r>
                  <a:rPr lang="en-US" sz="1200" kern="1200" baseline="0" dirty="0">
                    <a:solidFill>
                      <a:schemeClr val="tx1"/>
                    </a:solidFill>
                    <a:effectLst/>
                    <a:latin typeface="+mn-lt"/>
                    <a:ea typeface="+mn-ea"/>
                    <a:cs typeface="+mn-cs"/>
                  </a:rPr>
                  <a:t> and the</a:t>
                </a:r>
                <a:r>
                  <a:rPr lang="en-US" sz="1200" kern="1200" dirty="0">
                    <a:solidFill>
                      <a:schemeClr val="tx1"/>
                    </a:solidFill>
                    <a:effectLst/>
                    <a:latin typeface="+mn-lt"/>
                    <a:ea typeface="+mn-ea"/>
                    <a:cs typeface="+mn-cs"/>
                  </a:rPr>
                  <a:t> proportion of sales in </a:t>
                </a:r>
                <a:r>
                  <a:rPr lang="en-US" sz="1200" b="1" i="0" kern="1200">
                    <a:solidFill>
                      <a:schemeClr val="tx1"/>
                    </a:solidFill>
                    <a:effectLst/>
                    <a:latin typeface="Cambria Math" panose="02040503050406030204" pitchFamily="18" charset="0"/>
                    <a:ea typeface="+mn-ea"/>
                    <a:cs typeface="+mn-cs"/>
                  </a:rPr>
                  <a:t>𝑫𝒂𝒕𝒂</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find </a:t>
                </a:r>
                <a:r>
                  <a:rPr lang="en-US" sz="1200" i="0">
                    <a:solidFill>
                      <a:srgbClr val="222222"/>
                    </a:solidFill>
                    <a:effectLst/>
                    <a:latin typeface="Cambria Math" panose="02040503050406030204" pitchFamily="18" charset="0"/>
                    <a:ea typeface="DengXian" panose="02010600030101010101" pitchFamily="2" charset="-122"/>
                    <a:cs typeface="Arial" panose="020B0604020202020204" pitchFamily="34" charset="0"/>
                  </a:rPr>
                  <a:t>𝑔_𝑗 (𝑄)</a:t>
                </a:r>
                <a:r>
                  <a:rPr lang="en-US" sz="1200" dirty="0">
                    <a:solidFill>
                      <a:srgbClr val="222222"/>
                    </a:solidFill>
                    <a:effectLst/>
                    <a:latin typeface="Arial" panose="020B0604020202020204" pitchFamily="34" charset="0"/>
                    <a:ea typeface="DengXian" panose="02010600030101010101" pitchFamily="2" charset="-122"/>
                    <a:cs typeface="Times New Roman" panose="02020603050405020304" pitchFamily="18" charset="0"/>
                  </a:rPr>
                  <a:t> , the customer’s choice probability,</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e assumed that the </a:t>
                </a:r>
                <a:r>
                  <a:rPr lang="en-US" sz="1200" i="0">
                    <a:solidFill>
                      <a:srgbClr val="222222"/>
                    </a:solidFill>
                    <a:effectLst/>
                    <a:latin typeface="Cambria Math" panose="02040503050406030204" pitchFamily="18" charset="0"/>
                    <a:ea typeface="DengXian" panose="02010600030101010101" pitchFamily="2" charset="-122"/>
                    <a:cs typeface="Arial" panose="020B0604020202020204" pitchFamily="34" charset="0"/>
                  </a:rPr>
                  <a:t>𝑓_𝑗 (𝑤)</a:t>
                </a:r>
                <a:r>
                  <a:rPr lang="en-US" sz="1200" kern="1200" dirty="0">
                    <a:solidFill>
                      <a:schemeClr val="tx1"/>
                    </a:solidFill>
                    <a:effectLst/>
                    <a:latin typeface="+mn-lt"/>
                    <a:ea typeface="+mn-ea"/>
                    <a:cs typeface="+mn-cs"/>
                  </a:rPr>
                  <a:t> follows</a:t>
                </a:r>
                <a:r>
                  <a:rPr lang="en-US" sz="1200" kern="1200" baseline="0" dirty="0">
                    <a:solidFill>
                      <a:schemeClr val="tx1"/>
                    </a:solidFill>
                    <a:effectLst/>
                    <a:latin typeface="+mn-lt"/>
                    <a:ea typeface="+mn-ea"/>
                    <a:cs typeface="+mn-cs"/>
                  </a:rPr>
                  <a:t> the </a:t>
                </a:r>
                <a:r>
                  <a:rPr lang="en-US" sz="1200" kern="1200" dirty="0">
                    <a:solidFill>
                      <a:schemeClr val="tx1"/>
                    </a:solidFill>
                    <a:effectLst/>
                    <a:latin typeface="+mn-lt"/>
                    <a:ea typeface="+mn-ea"/>
                    <a:cs typeface="+mn-cs"/>
                  </a:rPr>
                  <a:t>Multinomial Logit model (MNL):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 the customer’s choice probability is a mixture distribution, </a:t>
                </a:r>
                <a:r>
                  <a:rPr lang="en-US" sz="1200" b="0" i="0">
                    <a:latin typeface="Cambria Math" panose="02040503050406030204" pitchFamily="18" charset="0"/>
                  </a:rPr>
                  <a:t>𝑄 </a:t>
                </a:r>
                <a:r>
                  <a:rPr lang="en-US" sz="1200" kern="1200" dirty="0">
                    <a:solidFill>
                      <a:schemeClr val="tx1"/>
                    </a:solidFill>
                    <a:effectLst/>
                    <a:latin typeface="+mn-lt"/>
                    <a:ea typeface="+mn-ea"/>
                    <a:cs typeface="+mn-cs"/>
                  </a:rPr>
                  <a:t>,under MNL</a:t>
                </a:r>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23</a:t>
            </a:fld>
            <a:endParaRPr lang="en-SG">
              <a:solidFill>
                <a:prstClr val="black"/>
              </a:solidFill>
              <a:latin typeface="Calibri" panose="020F0502020204030204"/>
            </a:endParaRPr>
          </a:p>
        </p:txBody>
      </p:sp>
    </p:spTree>
    <p:extLst>
      <p:ext uri="{BB962C8B-B14F-4D97-AF65-F5344CB8AC3E}">
        <p14:creationId xmlns:p14="http://schemas.microsoft.com/office/powerpoint/2010/main" val="1128509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 they have shown that instead of optimizing through the entire set of all possible mixture distributions,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simply optimize through the convex hull of choice probability vectors: </a:t>
                </a:r>
                <a14:m>
                  <m:oMath xmlns:m="http://schemas.openxmlformats.org/officeDocument/2006/math">
                    <m:func>
                      <m:funcPr>
                        <m:ctrlP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a:rPr lang="en-US" sz="1200" b="1" i="1">
                                <a:solidFill>
                                  <a:srgbClr val="222222"/>
                                </a:solidFill>
                                <a:latin typeface="Cambria Math" panose="02040503050406030204" pitchFamily="18" charset="0"/>
                                <a:ea typeface="DengXian" panose="02010600030101010101" pitchFamily="2" charset="-122"/>
                                <a:cs typeface="Arial" panose="020B0604020202020204" pitchFamily="34" charset="0"/>
                              </a:rPr>
                              <m:t>𝐦𝐢𝐧</m:t>
                            </m:r>
                          </m:e>
                          <m:lim>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𝑔</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𝑐𝑜𝑛𝑣</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acc>
                              <m:accPr>
                                <m:chr m:val="̅"/>
                                <m:ctrlP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ctrlPr>
                              </m:acc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e>
                            </m:acc>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lim>
                        </m:limLow>
                      </m:fName>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𝑙𝑜𝑠𝑠</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12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e>
                    </m:func>
                    <m:r>
                      <a:rPr lang="en-US" sz="1200"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a14:m>
                <a:endParaRPr lang="en-US" sz="1200" kern="1200" dirty="0">
                  <a:solidFill>
                    <a:schemeClr val="tx1"/>
                  </a:solidFill>
                  <a:effectLst/>
                  <a:latin typeface="+mn-lt"/>
                  <a:ea typeface="+mn-ea"/>
                  <a:cs typeface="+mn-cs"/>
                </a:endParaRPr>
              </a:p>
              <a:p>
                <a:endParaRPr lang="en-US" dirty="0"/>
              </a:p>
              <a:p>
                <a:r>
                  <a:rPr lang="en-US" sz="1200" kern="1200" dirty="0">
                    <a:solidFill>
                      <a:schemeClr val="tx1"/>
                    </a:solidFill>
                    <a:effectLst/>
                    <a:latin typeface="+mn-lt"/>
                    <a:ea typeface="+mn-ea"/>
                    <a:cs typeface="+mn-cs"/>
                  </a:rPr>
                  <a:t>Hence,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objective function (minimization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loss function) only depends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𝑄</m:t>
                    </m:r>
                  </m:oMath>
                </a14:m>
                <a:r>
                  <a:rPr lang="en-US" sz="1200" kern="1200" dirty="0">
                    <a:solidFill>
                      <a:schemeClr val="tx1"/>
                    </a:solidFill>
                    <a:effectLst/>
                    <a:latin typeface="+mn-lt"/>
                    <a:ea typeface="+mn-ea"/>
                    <a:cs typeface="+mn-cs"/>
                  </a:rPr>
                  <a:t> through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𝑄</m:t>
                        </m:r>
                      </m:e>
                    </m:d>
                  </m:oMath>
                </a14:m>
                <a:r>
                  <a:rPr lang="en-US" sz="1200" kern="1200" dirty="0">
                    <a:solidFill>
                      <a:schemeClr val="tx1"/>
                    </a:solidFill>
                    <a:effectLst/>
                    <a:latin typeface="+mn-lt"/>
                    <a:ea typeface="+mn-ea"/>
                    <a:cs typeface="+mn-cs"/>
                  </a:rPr>
                  <a:t>. </a:t>
                </a:r>
              </a:p>
              <a:p>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𝑐𝑜𝑛𝑣</m:t>
                    </m:r>
                    <m:r>
                      <a:rPr lang="en-US" sz="1200" i="1" kern="1200" smtClean="0">
                        <a:solidFill>
                          <a:schemeClr val="tx1"/>
                        </a:solidFill>
                        <a:effectLst/>
                        <a:latin typeface="Cambria Math" panose="02040503050406030204" pitchFamily="18" charset="0"/>
                        <a:ea typeface="+mn-ea"/>
                        <a:cs typeface="+mn-cs"/>
                      </a:rPr>
                      <m:t>(</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oMath>
                </a14:m>
                <a:r>
                  <a:rPr lang="en-US" sz="1200" kern="1200" dirty="0">
                    <a:solidFill>
                      <a:schemeClr val="tx1"/>
                    </a:solidFill>
                    <a:effectLst/>
                    <a:latin typeface="+mn-lt"/>
                    <a:ea typeface="+mn-ea"/>
                    <a:cs typeface="+mn-cs"/>
                  </a:rPr>
                  <a:t>) is the convex hull of the closure of the set of all choice probabilities across all goods and weights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𝑤</m:t>
                    </m:r>
                    <m:r>
                      <a:rPr lang="en-US" sz="1200" b="0" i="1" kern="1200" smtClean="0">
                        <a:solidFill>
                          <a:schemeClr val="tx1"/>
                        </a:solidFill>
                        <a:effectLst/>
                        <a:latin typeface="Cambria Math" panose="02040503050406030204" pitchFamily="18" charset="0"/>
                        <a:ea typeface="+mn-ea"/>
                        <a:cs typeface="+mn-cs"/>
                      </a:rPr>
                      <m:t>. </m:t>
                    </m:r>
                  </m:oMath>
                </a14:m>
                <a:r>
                  <a:rPr lang="en-US" dirty="0"/>
                  <a:t>Intuitively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𝑐𝑜𝑛𝑣</m:t>
                    </m:r>
                    <m:r>
                      <a:rPr lang="en-US" sz="1200" i="1" kern="1200" smtClean="0">
                        <a:solidFill>
                          <a:schemeClr val="tx1"/>
                        </a:solidFill>
                        <a:effectLst/>
                        <a:latin typeface="Cambria Math" panose="02040503050406030204" pitchFamily="18" charset="0"/>
                        <a:ea typeface="+mn-ea"/>
                        <a:cs typeface="+mn-cs"/>
                      </a:rPr>
                      <m:t>(</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oMath>
                </a14:m>
                <a:r>
                  <a:rPr lang="en-US" sz="1200" kern="1200" dirty="0">
                    <a:solidFill>
                      <a:schemeClr val="tx1"/>
                    </a:solidFill>
                    <a:effectLst/>
                    <a:latin typeface="+mn-lt"/>
                    <a:ea typeface="+mn-ea"/>
                    <a:cs typeface="+mn-cs"/>
                  </a:rPr>
                  <a:t>)  represents the space of all</a:t>
                </a:r>
                <a:r>
                  <a:rPr lang="en-US" sz="1200" kern="1200" baseline="0" dirty="0">
                    <a:solidFill>
                      <a:schemeClr val="tx1"/>
                    </a:solidFill>
                    <a:effectLst/>
                    <a:latin typeface="+mn-lt"/>
                    <a:ea typeface="+mn-ea"/>
                    <a:cs typeface="+mn-cs"/>
                  </a:rPr>
                  <a:t> customer choice probabilities, and </a:t>
                </a:r>
                <a14:m>
                  <m:oMath xmlns:m="http://schemas.openxmlformats.org/officeDocument/2006/math">
                    <m:r>
                      <a:rPr lang="en-US" sz="12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𝒈</m:t>
                    </m:r>
                  </m:oMath>
                </a14:m>
                <a:r>
                  <a:rPr lang="en-US" dirty="0"/>
                  <a:t> is an</a:t>
                </a:r>
                <a:r>
                  <a:rPr lang="en-US" baseline="0" dirty="0"/>
                  <a:t> element in this space. </a:t>
                </a:r>
              </a:p>
              <a:p>
                <a:endParaRPr lang="en-US" baseline="0" dirty="0"/>
              </a:p>
              <a:p>
                <a:r>
                  <a:rPr lang="en-US" baseline="0" dirty="0"/>
                  <a:t>Convex hull refers to the smallest convex set that contains </a:t>
                </a:r>
                <a14:m>
                  <m:oMath xmlns:m="http://schemas.openxmlformats.org/officeDocument/2006/math">
                    <m:acc>
                      <m:accPr>
                        <m:chr m:val="̅"/>
                        <m:ctrlPr>
                          <a:rPr lang="en-US" sz="1200" i="1" kern="1200" smtClean="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oMath>
                </a14:m>
                <a:r>
                  <a:rPr lang="en-US" dirty="0"/>
                  <a:t>. This means that for any 2 points x, </a:t>
                </a:r>
                <a:r>
                  <a:rPr lang="en-US" baseline="0" dirty="0"/>
                  <a:t>y in </a:t>
                </a:r>
                <a14:m>
                  <m:oMath xmlns:m="http://schemas.openxmlformats.org/officeDocument/2006/math">
                    <m:acc>
                      <m:accPr>
                        <m:chr m:val="̅"/>
                        <m:ctrlPr>
                          <a:rPr lang="en-US" sz="1200" i="1" kern="1200" smtClean="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r>
                      <a:rPr lang="en-US" sz="1200" b="0" i="0" kern="1200" smtClean="0">
                        <a:solidFill>
                          <a:schemeClr val="tx1"/>
                        </a:solidFill>
                        <a:effectLst/>
                        <a:latin typeface="Cambria Math" panose="02040503050406030204" pitchFamily="18" charset="0"/>
                        <a:ea typeface="+mn-ea"/>
                        <a:cs typeface="+mn-cs"/>
                      </a:rPr>
                      <m:t>,</m:t>
                    </m:r>
                  </m:oMath>
                </a14:m>
                <a:r>
                  <a:rPr lang="en-US" baseline="0" dirty="0"/>
                  <a:t> the line that joins x and y will still be within </a:t>
                </a:r>
                <a14:m>
                  <m:oMath xmlns:m="http://schemas.openxmlformats.org/officeDocument/2006/math">
                    <m:acc>
                      <m:accPr>
                        <m:chr m:val="̅"/>
                        <m:ctrlPr>
                          <a:rPr lang="en-US" sz="1200" i="1" kern="1200" smtClean="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oMath>
                </a14:m>
                <a:r>
                  <a:rPr lang="en-US" baseline="0" dirty="0"/>
                  <a:t>. This is important because any convex combination of choice probabilities, the resulting convex sum must still be a valid choice probability.</a:t>
                </a:r>
              </a:p>
              <a:p>
                <a:endParaRPr lang="en-US" baseline="0" dirty="0"/>
              </a:p>
              <a:p>
                <a:r>
                  <a:rPr lang="en-US" dirty="0"/>
                  <a:t>From </a:t>
                </a:r>
                <a:r>
                  <a:rPr lang="en-US" dirty="0" err="1"/>
                  <a:t>Jagabathula’s</a:t>
                </a:r>
                <a:r>
                  <a:rPr lang="en-US" dirty="0"/>
                  <a:t> paper, </a:t>
                </a:r>
                <a:r>
                  <a:rPr lang="en-US" sz="1200" kern="1200" dirty="0">
                    <a:solidFill>
                      <a:schemeClr val="tx1"/>
                    </a:solidFill>
                    <a:effectLst/>
                    <a:latin typeface="+mn-lt"/>
                    <a:ea typeface="+mn-ea"/>
                    <a:cs typeface="+mn-cs"/>
                  </a:rPr>
                  <a:t>it is also shown</a:t>
                </a:r>
                <a:r>
                  <a:rPr lang="en-US" sz="1200" kern="1200" baseline="0" dirty="0">
                    <a:solidFill>
                      <a:schemeClr val="tx1"/>
                    </a:solidFill>
                    <a:effectLst/>
                    <a:latin typeface="+mn-lt"/>
                    <a:ea typeface="+mn-ea"/>
                    <a:cs typeface="+mn-cs"/>
                  </a:rPr>
                  <a:t> that this </a:t>
                </a:r>
                <a:r>
                  <a:rPr lang="en-US" sz="1200" kern="1200" dirty="0">
                    <a:solidFill>
                      <a:schemeClr val="tx1"/>
                    </a:solidFill>
                    <a:effectLst/>
                    <a:latin typeface="+mn-lt"/>
                    <a:ea typeface="+mn-ea"/>
                    <a:cs typeface="+mn-cs"/>
                  </a:rPr>
                  <a:t>set of mixture likelihood vectors,</a:t>
                </a:r>
                <a:r>
                  <a:rPr lang="en-US" sz="1200" dirty="0">
                    <a:solidFill>
                      <a:srgbClr val="222222"/>
                    </a:solidFill>
                    <a:ea typeface="DengXian" panose="02010600030101010101" pitchFamily="2" charset="-122"/>
                    <a:cs typeface="Arial" panose="020B0604020202020204" pitchFamily="34" charset="0"/>
                  </a:rPr>
                  <a:t> </a:t>
                </a:r>
                <a14:m>
                  <m:oMath xmlns:m="http://schemas.openxmlformats.org/officeDocument/2006/math">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kern="1200" dirty="0">
                    <a:solidFill>
                      <a:schemeClr val="tx1"/>
                    </a:solidFill>
                    <a:effectLst/>
                    <a:latin typeface="+mn-lt"/>
                    <a:ea typeface="+mn-ea"/>
                    <a:cs typeface="+mn-cs"/>
                  </a:rPr>
                  <a:t>, is convex and is analogous to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𝒇</m:t>
                    </m:r>
                    <m:d>
                      <m:dPr>
                        <m:ctrlPr>
                          <a:rPr lang="en-US" sz="1200" i="1" kern="1200">
                            <a:solidFill>
                              <a:schemeClr val="tx1"/>
                            </a:solidFill>
                            <a:effectLst/>
                            <a:latin typeface="Cambria Math" panose="02040503050406030204" pitchFamily="18" charset="0"/>
                            <a:ea typeface="+mn-ea"/>
                            <a:cs typeface="+mn-cs"/>
                          </a:rPr>
                        </m:ctrlPr>
                      </m:dPr>
                      <m:e>
                        <m:r>
                          <a:rPr lang="en-US" sz="1200" b="1" i="1" kern="1200">
                            <a:solidFill>
                              <a:schemeClr val="tx1"/>
                            </a:solidFill>
                            <a:effectLst/>
                            <a:latin typeface="Cambria Math" panose="02040503050406030204" pitchFamily="18" charset="0"/>
                            <a:ea typeface="+mn-ea"/>
                            <a:cs typeface="+mn-cs"/>
                          </a:rPr>
                          <m:t>𝒘</m:t>
                        </m:r>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𝑓</m:t>
                        </m:r>
                      </m:e>
                      <m:sub>
                        <m:r>
                          <a:rPr lang="en-US" sz="1200" i="1" kern="1200">
                            <a:solidFill>
                              <a:schemeClr val="tx1"/>
                            </a:solidFill>
                            <a:effectLst/>
                            <a:latin typeface="Cambria Math" panose="02040503050406030204" pitchFamily="18" charset="0"/>
                            <a:ea typeface="+mn-ea"/>
                            <a:cs typeface="+mn-cs"/>
                          </a:rPr>
                          <m:t>𝑗</m:t>
                        </m:r>
                      </m:sub>
                    </m:sSub>
                    <m:d>
                      <m:dPr>
                        <m:ctrlPr>
                          <a:rPr lang="en-US" sz="1200" i="1" kern="1200">
                            <a:solidFill>
                              <a:schemeClr val="tx1"/>
                            </a:solidFill>
                            <a:effectLst/>
                            <a:latin typeface="Cambria Math" panose="02040503050406030204" pitchFamily="18" charset="0"/>
                            <a:ea typeface="+mn-ea"/>
                            <a:cs typeface="+mn-cs"/>
                          </a:rPr>
                        </m:ctrlPr>
                      </m:dPr>
                      <m:e>
                        <m:r>
                          <a:rPr lang="en-US" sz="1200" b="1" i="1" kern="1200">
                            <a:solidFill>
                              <a:schemeClr val="tx1"/>
                            </a:solidFill>
                            <a:effectLst/>
                            <a:latin typeface="Cambria Math" panose="02040503050406030204" pitchFamily="18" charset="0"/>
                            <a:ea typeface="+mn-ea"/>
                            <a:cs typeface="+mn-cs"/>
                          </a:rPr>
                          <m:t>𝒘</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m:t>
                        </m:r>
                      </m:e>
                    </m:d>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of a set </a:t>
                </a:r>
                <a14:m>
                  <m:oMath xmlns:m="http://schemas.openxmlformats.org/officeDocument/2006/math">
                    <m: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b="0" i="0" kern="1200" dirty="0">
                    <a:solidFill>
                      <a:schemeClr val="tx1"/>
                    </a:solidFill>
                    <a:effectLst/>
                    <a:latin typeface="+mn-lt"/>
                    <a:ea typeface="+mn-ea"/>
                    <a:cs typeface="+mn-cs"/>
                  </a:rPr>
                  <a:t> is</a:t>
                </a:r>
                <a:r>
                  <a:rPr lang="en-US" sz="1200" b="0" i="0" kern="1200" baseline="0" dirty="0">
                    <a:solidFill>
                      <a:schemeClr val="tx1"/>
                    </a:solidFill>
                    <a:effectLst/>
                    <a:latin typeface="+mn-lt"/>
                    <a:ea typeface="+mn-ea"/>
                    <a:cs typeface="+mn-cs"/>
                  </a:rPr>
                  <a:t> the set that </a:t>
                </a:r>
                <a:r>
                  <a:rPr lang="en-US" sz="1200" b="0" i="0" kern="1200" dirty="0">
                    <a:solidFill>
                      <a:schemeClr val="tx1"/>
                    </a:solidFill>
                    <a:effectLst/>
                    <a:latin typeface="+mn-lt"/>
                    <a:ea typeface="+mn-ea"/>
                    <a:cs typeface="+mn-cs"/>
                  </a:rPr>
                  <a:t>consists of all </a:t>
                </a:r>
                <a:r>
                  <a:rPr lang="en-US" sz="1200" b="0" i="0" u="none" strike="noStrike" kern="1200" dirty="0">
                    <a:solidFill>
                      <a:schemeClr val="tx1"/>
                    </a:solidFill>
                    <a:effectLst/>
                    <a:latin typeface="+mn-lt"/>
                    <a:ea typeface="+mn-ea"/>
                    <a:cs typeface="+mn-cs"/>
                    <a:hlinkClick r:id="rId3" tooltip="Topology glossary"/>
                  </a:rPr>
                  <a:t>points</a:t>
                </a:r>
                <a:r>
                  <a:rPr lang="en-US" sz="1200" b="0" i="0" kern="1200" dirty="0">
                    <a:solidFill>
                      <a:schemeClr val="tx1"/>
                    </a:solidFill>
                    <a:effectLst/>
                    <a:latin typeface="+mn-lt"/>
                    <a:ea typeface="+mn-ea"/>
                    <a:cs typeface="+mn-cs"/>
                  </a:rPr>
                  <a:t> in </a:t>
                </a:r>
                <a14:m>
                  <m:oMath xmlns:m="http://schemas.openxmlformats.org/officeDocument/2006/math">
                    <m: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b="0" i="0" kern="1200" dirty="0">
                    <a:solidFill>
                      <a:schemeClr val="tx1"/>
                    </a:solidFill>
                    <a:effectLst/>
                    <a:latin typeface="+mn-lt"/>
                    <a:ea typeface="+mn-ea"/>
                    <a:cs typeface="+mn-cs"/>
                  </a:rPr>
                  <a:t> together with all </a:t>
                </a:r>
                <a:r>
                  <a:rPr lang="en-US" sz="1200" b="0" i="0" u="none" strike="noStrike" kern="1200" dirty="0">
                    <a:solidFill>
                      <a:schemeClr val="tx1"/>
                    </a:solidFill>
                    <a:effectLst/>
                    <a:latin typeface="+mn-lt"/>
                    <a:ea typeface="+mn-ea"/>
                    <a:cs typeface="+mn-cs"/>
                    <a:hlinkClick r:id="rId4" tooltip="Limit points"/>
                  </a:rPr>
                  <a:t>limit points</a:t>
                </a:r>
                <a:r>
                  <a:rPr lang="en-US" sz="1200" b="0" i="0" kern="1200" dirty="0">
                    <a:solidFill>
                      <a:schemeClr val="tx1"/>
                    </a:solidFill>
                    <a:effectLst/>
                    <a:latin typeface="+mn-lt"/>
                    <a:ea typeface="+mn-ea"/>
                    <a:cs typeface="+mn-cs"/>
                  </a:rPr>
                  <a:t> of </a:t>
                </a:r>
                <a14:m>
                  <m:oMath xmlns:m="http://schemas.openxmlformats.org/officeDocument/2006/math">
                    <m: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 limit point x in </a:t>
                </a:r>
                <a14:m>
                  <m:oMath xmlns:m="http://schemas.openxmlformats.org/officeDocument/2006/math">
                    <m: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b="0" i="0" kern="1200" dirty="0">
                    <a:solidFill>
                      <a:schemeClr val="tx1"/>
                    </a:solidFill>
                    <a:effectLst/>
                    <a:latin typeface="+mn-lt"/>
                    <a:ea typeface="+mn-ea"/>
                    <a:cs typeface="+mn-cs"/>
                  </a:rPr>
                  <a:t> is a point whereby every </a:t>
                </a:r>
                <a:r>
                  <a:rPr lang="en-US" sz="1200" b="0" i="0" u="none" strike="noStrike" kern="1200" dirty="0" err="1">
                    <a:solidFill>
                      <a:schemeClr val="tx1"/>
                    </a:solidFill>
                    <a:effectLst/>
                    <a:latin typeface="+mn-lt"/>
                    <a:ea typeface="+mn-ea"/>
                    <a:cs typeface="+mn-cs"/>
                    <a:hlinkClick r:id="rId5" tooltip="Neighbourhood (mathematics)"/>
                  </a:rPr>
                  <a:t>neighbourhood</a:t>
                </a:r>
                <a:r>
                  <a:rPr lang="en-US" sz="1200" b="0" i="0" kern="1200" dirty="0">
                    <a:solidFill>
                      <a:schemeClr val="tx1"/>
                    </a:solidFill>
                    <a:effectLst/>
                    <a:latin typeface="+mn-lt"/>
                    <a:ea typeface="+mn-ea"/>
                    <a:cs typeface="+mn-cs"/>
                  </a:rPr>
                  <a:t> of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contains at least one point of </a:t>
                </a:r>
                <a14:m>
                  <m:oMath xmlns:m="http://schemas.openxmlformats.org/officeDocument/2006/math">
                    <m:r>
                      <a:rPr lang="en-US" sz="12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𝑃</m:t>
                    </m:r>
                  </m:oMath>
                </a14:m>
                <a:r>
                  <a:rPr lang="en-US" sz="1200" b="0" i="0" kern="1200" dirty="0">
                    <a:solidFill>
                      <a:schemeClr val="tx1"/>
                    </a:solidFill>
                    <a:effectLst/>
                    <a:latin typeface="+mn-lt"/>
                    <a:ea typeface="+mn-ea"/>
                    <a:cs typeface="+mn-cs"/>
                  </a:rPr>
                  <a:t> different from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itself.</a:t>
                </a:r>
              </a:p>
              <a:p>
                <a:endParaRPr lang="en-US" sz="1200" b="0" i="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Jagabathula’s</a:t>
                </a:r>
                <a:r>
                  <a:rPr lang="en-US" sz="1200" kern="1200" dirty="0">
                    <a:solidFill>
                      <a:schemeClr val="tx1"/>
                    </a:solidFill>
                    <a:effectLst/>
                    <a:latin typeface="+mn-lt"/>
                    <a:ea typeface="+mn-ea"/>
                    <a:cs typeface="+mn-cs"/>
                  </a:rPr>
                  <a:t> paper, they have shown that instead of optimizing through the entire set of all possible mixture distributions,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simply optimize through the convex hull of choice probability vectors: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a:t>
                </a:r>
                <a:r>
                  <a:rPr lang="en-US" sz="1200" b="1" i="0">
                    <a:solidFill>
                      <a:srgbClr val="222222"/>
                    </a:solidFill>
                    <a:latin typeface="Cambria Math" panose="02040503050406030204" pitchFamily="18" charset="0"/>
                    <a:ea typeface="DengXian" panose="02010600030101010101" pitchFamily="2" charset="-122"/>
                    <a:cs typeface="Arial" panose="020B0604020202020204" pitchFamily="34" charset="0"/>
                  </a:rPr>
                  <a:t>𝐦𝐢𝐧)┬(</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𝑔 ∈𝑐𝑜𝑛𝑣(𝑃 ̅))⁡〖𝑙𝑜𝑠𝑠(</a:t>
                </a:r>
                <a:r>
                  <a:rPr lang="en-US" sz="1200" b="1" i="0">
                    <a:solidFill>
                      <a:srgbClr val="222222"/>
                    </a:solidFill>
                    <a:latin typeface="Cambria Math" panose="02040503050406030204" pitchFamily="18" charset="0"/>
                    <a:ea typeface="DengXian" panose="02010600030101010101" pitchFamily="2" charset="-122"/>
                    <a:cs typeface="Arial" panose="020B0604020202020204" pitchFamily="34" charset="0"/>
                  </a:rPr>
                  <a:t>𝒈</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 〗</a:t>
                </a:r>
                <a:r>
                  <a:rPr lang="en-US" sz="1200" b="1" i="0">
                    <a:solidFill>
                      <a:srgbClr val="222222"/>
                    </a:solidFill>
                    <a:latin typeface="Cambria Math" panose="02040503050406030204" pitchFamily="18" charset="0"/>
                    <a:ea typeface="DengXian" panose="02010600030101010101" pitchFamily="2" charset="-122"/>
                    <a:cs typeface="Arial" panose="020B0604020202020204" pitchFamily="34" charset="0"/>
                  </a:rPr>
                  <a:t> 𝑫𝒂𝒕𝒂</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a:t>
                </a:r>
                <a:endParaRPr lang="en-US" sz="1200" kern="1200" dirty="0">
                  <a:solidFill>
                    <a:schemeClr val="tx1"/>
                  </a:solidFill>
                  <a:effectLst/>
                  <a:latin typeface="+mn-lt"/>
                  <a:ea typeface="+mn-ea"/>
                  <a:cs typeface="+mn-cs"/>
                </a:endParaRPr>
              </a:p>
              <a:p>
                <a:endParaRPr lang="en-US" dirty="0"/>
              </a:p>
              <a:p>
                <a:r>
                  <a:rPr lang="en-US" sz="1200" kern="1200" dirty="0">
                    <a:solidFill>
                      <a:schemeClr val="tx1"/>
                    </a:solidFill>
                    <a:effectLst/>
                    <a:latin typeface="+mn-lt"/>
                    <a:ea typeface="+mn-ea"/>
                    <a:cs typeface="+mn-cs"/>
                  </a:rPr>
                  <a:t>Hence,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objective function (minimization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loss function) only depends on </a:t>
                </a:r>
                <a:r>
                  <a:rPr lang="en-US" sz="1200" i="0" kern="1200">
                    <a:solidFill>
                      <a:schemeClr val="tx1"/>
                    </a:solidFill>
                    <a:effectLst/>
                    <a:latin typeface="+mn-lt"/>
                    <a:ea typeface="+mn-ea"/>
                    <a:cs typeface="+mn-cs"/>
                  </a:rPr>
                  <a:t>𝑄</a:t>
                </a:r>
                <a:r>
                  <a:rPr lang="en-US" sz="1200" kern="1200" dirty="0">
                    <a:solidFill>
                      <a:schemeClr val="tx1"/>
                    </a:solidFill>
                    <a:effectLst/>
                    <a:latin typeface="+mn-lt"/>
                    <a:ea typeface="+mn-ea"/>
                    <a:cs typeface="+mn-cs"/>
                  </a:rPr>
                  <a:t> through </a:t>
                </a:r>
                <a:r>
                  <a:rPr lang="en-US" sz="1200" b="1" i="0" kern="1200">
                    <a:solidFill>
                      <a:schemeClr val="tx1"/>
                    </a:solidFill>
                    <a:effectLst/>
                    <a:latin typeface="+mn-lt"/>
                    <a:ea typeface="+mn-ea"/>
                    <a:cs typeface="+mn-cs"/>
                  </a:rPr>
                  <a:t>𝒈</a:t>
                </a:r>
                <a:r>
                  <a:rPr lang="en-US" sz="1200" i="0" kern="1200">
                    <a:solidFill>
                      <a:schemeClr val="tx1"/>
                    </a:solidFill>
                    <a:effectLst/>
                    <a:latin typeface="+mn-lt"/>
                    <a:ea typeface="+mn-ea"/>
                    <a:cs typeface="+mn-cs"/>
                  </a:rPr>
                  <a:t>(𝑄)</a:t>
                </a:r>
                <a:r>
                  <a:rPr lang="en-US" sz="1200" kern="1200" dirty="0">
                    <a:solidFill>
                      <a:schemeClr val="tx1"/>
                    </a:solidFill>
                    <a:effectLst/>
                    <a:latin typeface="+mn-lt"/>
                    <a:ea typeface="+mn-ea"/>
                    <a:cs typeface="+mn-cs"/>
                  </a:rPr>
                  <a:t>. </a:t>
                </a:r>
              </a:p>
              <a:p>
                <a:r>
                  <a:rPr lang="en-US" sz="1200" i="0" kern="1200">
                    <a:solidFill>
                      <a:schemeClr val="tx1"/>
                    </a:solidFill>
                    <a:effectLst/>
                    <a:latin typeface="+mn-lt"/>
                    <a:ea typeface="+mn-ea"/>
                    <a:cs typeface="+mn-cs"/>
                  </a:rPr>
                  <a:t>𝑐𝑜𝑛𝑣(𝑃 ̅</a:t>
                </a:r>
                <a:r>
                  <a:rPr lang="en-US" sz="1200" kern="1200" dirty="0">
                    <a:solidFill>
                      <a:schemeClr val="tx1"/>
                    </a:solidFill>
                    <a:effectLst/>
                    <a:latin typeface="+mn-lt"/>
                    <a:ea typeface="+mn-ea"/>
                    <a:cs typeface="+mn-cs"/>
                  </a:rPr>
                  <a:t>) is the convex hull of the closure of the set of all choice probabilities across all goods and weights </a:t>
                </a:r>
                <a:r>
                  <a:rPr lang="en-US" sz="1200" i="0" kern="1200">
                    <a:solidFill>
                      <a:schemeClr val="tx1"/>
                    </a:solidFill>
                    <a:effectLst/>
                    <a:latin typeface="+mn-lt"/>
                    <a:ea typeface="+mn-ea"/>
                    <a:cs typeface="+mn-cs"/>
                  </a:rPr>
                  <a:t>𝑤</a:t>
                </a:r>
                <a:r>
                  <a:rPr lang="en-US" sz="1200" b="0" i="0" kern="1200">
                    <a:solidFill>
                      <a:schemeClr val="tx1"/>
                    </a:solidFill>
                    <a:effectLst/>
                    <a:latin typeface="Cambria Math" panose="02040503050406030204" pitchFamily="18" charset="0"/>
                    <a:ea typeface="+mn-ea"/>
                    <a:cs typeface="+mn-cs"/>
                  </a:rPr>
                  <a:t>. </a:t>
                </a:r>
                <a:r>
                  <a:rPr lang="en-US" dirty="0"/>
                  <a:t>Intuitively </a:t>
                </a:r>
                <a:r>
                  <a:rPr lang="en-US" sz="1200" i="0" kern="1200">
                    <a:solidFill>
                      <a:schemeClr val="tx1"/>
                    </a:solidFill>
                    <a:effectLst/>
                    <a:latin typeface="Cambria Math" panose="02040503050406030204" pitchFamily="18" charset="0"/>
                    <a:ea typeface="+mn-ea"/>
                    <a:cs typeface="+mn-cs"/>
                  </a:rPr>
                  <a:t>𝑐𝑜𝑛𝑣(𝑃 ̅</a:t>
                </a:r>
                <a:r>
                  <a:rPr lang="en-US" sz="1200" kern="1200" dirty="0">
                    <a:solidFill>
                      <a:schemeClr val="tx1"/>
                    </a:solidFill>
                    <a:effectLst/>
                    <a:latin typeface="+mn-lt"/>
                    <a:ea typeface="+mn-ea"/>
                    <a:cs typeface="+mn-cs"/>
                  </a:rPr>
                  <a:t>)  represents the space of all</a:t>
                </a:r>
                <a:r>
                  <a:rPr lang="en-US" sz="1200" kern="1200" baseline="0" dirty="0">
                    <a:solidFill>
                      <a:schemeClr val="tx1"/>
                    </a:solidFill>
                    <a:effectLst/>
                    <a:latin typeface="+mn-lt"/>
                    <a:ea typeface="+mn-ea"/>
                    <a:cs typeface="+mn-cs"/>
                  </a:rPr>
                  <a:t> customer choice probabilities, and </a:t>
                </a:r>
                <a:r>
                  <a:rPr lang="en-US" sz="1200" b="1" i="0">
                    <a:solidFill>
                      <a:srgbClr val="222222"/>
                    </a:solidFill>
                    <a:latin typeface="Cambria Math" panose="02040503050406030204" pitchFamily="18" charset="0"/>
                    <a:ea typeface="DengXian" panose="02010600030101010101" pitchFamily="2" charset="-122"/>
                    <a:cs typeface="Arial" panose="020B0604020202020204" pitchFamily="34" charset="0"/>
                  </a:rPr>
                  <a:t>𝒈</a:t>
                </a:r>
                <a:r>
                  <a:rPr lang="en-US" dirty="0"/>
                  <a:t> is an</a:t>
                </a:r>
                <a:r>
                  <a:rPr lang="en-US" baseline="0" dirty="0"/>
                  <a:t> element in this space. </a:t>
                </a:r>
              </a:p>
              <a:p>
                <a:endParaRPr lang="en-US" baseline="0" dirty="0"/>
              </a:p>
              <a:p>
                <a:r>
                  <a:rPr lang="en-US" baseline="0" dirty="0"/>
                  <a:t>Convex hull refers to the smallest convex set that contains </a:t>
                </a:r>
                <a:r>
                  <a:rPr lang="en-US" sz="1200" i="0" kern="1200">
                    <a:solidFill>
                      <a:schemeClr val="tx1"/>
                    </a:solidFill>
                    <a:effectLst/>
                    <a:latin typeface="Cambria Math" panose="02040503050406030204" pitchFamily="18" charset="0"/>
                    <a:ea typeface="+mn-ea"/>
                    <a:cs typeface="+mn-cs"/>
                  </a:rPr>
                  <a:t>𝑃 ̅</a:t>
                </a:r>
                <a:r>
                  <a:rPr lang="en-US" dirty="0"/>
                  <a:t>. This means that for any 2 points x, </a:t>
                </a:r>
                <a:r>
                  <a:rPr lang="en-US" baseline="0" dirty="0"/>
                  <a:t>y in </a:t>
                </a:r>
                <a:r>
                  <a:rPr lang="en-US" sz="1200" i="0" kern="1200">
                    <a:solidFill>
                      <a:schemeClr val="tx1"/>
                    </a:solidFill>
                    <a:effectLst/>
                    <a:latin typeface="Cambria Math" panose="02040503050406030204" pitchFamily="18" charset="0"/>
                    <a:ea typeface="+mn-ea"/>
                    <a:cs typeface="+mn-cs"/>
                  </a:rPr>
                  <a:t>𝑃 ̅</a:t>
                </a:r>
                <a:r>
                  <a:rPr lang="en-US" sz="1200" b="0" i="0" kern="1200">
                    <a:solidFill>
                      <a:schemeClr val="tx1"/>
                    </a:solidFill>
                    <a:effectLst/>
                    <a:latin typeface="Cambria Math" panose="02040503050406030204" pitchFamily="18" charset="0"/>
                    <a:ea typeface="+mn-ea"/>
                    <a:cs typeface="+mn-cs"/>
                  </a:rPr>
                  <a:t>,</a:t>
                </a:r>
                <a:r>
                  <a:rPr lang="en-US" baseline="0" dirty="0"/>
                  <a:t> the line that joins x and y will still be within </a:t>
                </a:r>
                <a:r>
                  <a:rPr lang="en-US" sz="1200" i="0" kern="1200">
                    <a:solidFill>
                      <a:schemeClr val="tx1"/>
                    </a:solidFill>
                    <a:effectLst/>
                    <a:latin typeface="Cambria Math" panose="02040503050406030204" pitchFamily="18" charset="0"/>
                    <a:ea typeface="+mn-ea"/>
                    <a:cs typeface="+mn-cs"/>
                  </a:rPr>
                  <a:t>𝑃 ̅</a:t>
                </a:r>
                <a:r>
                  <a:rPr lang="en-US" baseline="0" dirty="0"/>
                  <a:t>. This is important because any convex combination of choice probabilities, the resulting convex sum must still be a valid choice probability.</a:t>
                </a:r>
              </a:p>
              <a:p>
                <a:endParaRPr lang="en-US" baseline="0" dirty="0"/>
              </a:p>
              <a:p>
                <a:r>
                  <a:rPr lang="en-US" dirty="0"/>
                  <a:t>From </a:t>
                </a:r>
                <a:r>
                  <a:rPr lang="en-US" dirty="0" err="1"/>
                  <a:t>Jagabathula’s</a:t>
                </a:r>
                <a:r>
                  <a:rPr lang="en-US" dirty="0"/>
                  <a:t> paper, </a:t>
                </a:r>
                <a:r>
                  <a:rPr lang="en-US" sz="1200" kern="1200" dirty="0">
                    <a:solidFill>
                      <a:schemeClr val="tx1"/>
                    </a:solidFill>
                    <a:effectLst/>
                    <a:latin typeface="+mn-lt"/>
                    <a:ea typeface="+mn-ea"/>
                    <a:cs typeface="+mn-cs"/>
                  </a:rPr>
                  <a:t>it is also shown</a:t>
                </a:r>
                <a:r>
                  <a:rPr lang="en-US" sz="1200" kern="1200" baseline="0" dirty="0">
                    <a:solidFill>
                      <a:schemeClr val="tx1"/>
                    </a:solidFill>
                    <a:effectLst/>
                    <a:latin typeface="+mn-lt"/>
                    <a:ea typeface="+mn-ea"/>
                    <a:cs typeface="+mn-cs"/>
                  </a:rPr>
                  <a:t> that this </a:t>
                </a:r>
                <a:r>
                  <a:rPr lang="en-US" sz="1200" kern="1200" dirty="0">
                    <a:solidFill>
                      <a:schemeClr val="tx1"/>
                    </a:solidFill>
                    <a:effectLst/>
                    <a:latin typeface="+mn-lt"/>
                    <a:ea typeface="+mn-ea"/>
                    <a:cs typeface="+mn-cs"/>
                  </a:rPr>
                  <a:t>set of mixture likelihood vectors,</a:t>
                </a:r>
                <a:r>
                  <a:rPr lang="en-US" sz="1200" dirty="0">
                    <a:solidFill>
                      <a:srgbClr val="222222"/>
                    </a:solidFill>
                    <a:ea typeface="DengXian" panose="02010600030101010101" pitchFamily="2" charset="-122"/>
                    <a:cs typeface="Arial" panose="020B0604020202020204" pitchFamily="34" charset="0"/>
                  </a:rPr>
                  <a:t>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kern="1200" dirty="0">
                    <a:solidFill>
                      <a:schemeClr val="tx1"/>
                    </a:solidFill>
                    <a:effectLst/>
                    <a:latin typeface="+mn-lt"/>
                    <a:ea typeface="+mn-ea"/>
                    <a:cs typeface="+mn-cs"/>
                  </a:rPr>
                  <a:t>, is convex and is analogous to </a:t>
                </a:r>
                <a:r>
                  <a:rPr lang="en-US" sz="1200" b="1" i="0" kern="1200">
                    <a:solidFill>
                      <a:schemeClr val="tx1"/>
                    </a:solidFill>
                    <a:effectLst/>
                    <a:latin typeface="+mn-lt"/>
                    <a:ea typeface="+mn-ea"/>
                    <a:cs typeface="+mn-cs"/>
                  </a:rPr>
                  <a:t>𝒇</a:t>
                </a:r>
                <a:r>
                  <a:rPr lang="en-US" sz="120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𝒘)</a:t>
                </a:r>
                <a:r>
                  <a:rPr lang="en-US" sz="1200" i="0" kern="1200">
                    <a:solidFill>
                      <a:schemeClr val="tx1"/>
                    </a:solidFill>
                    <a:effectLst/>
                    <a:latin typeface="+mn-lt"/>
                    <a:ea typeface="+mn-ea"/>
                    <a:cs typeface="+mn-cs"/>
                  </a:rPr>
                  <a:t>=(𝑓_𝑗 (</a:t>
                </a:r>
                <a:r>
                  <a:rPr lang="en-US" sz="1200" b="1" i="0" kern="1200">
                    <a:solidFill>
                      <a:schemeClr val="tx1"/>
                    </a:solidFill>
                    <a:effectLst/>
                    <a:latin typeface="+mn-lt"/>
                    <a:ea typeface="+mn-ea"/>
                    <a:cs typeface="+mn-cs"/>
                  </a:rPr>
                  <a:t>𝒘)</a:t>
                </a:r>
                <a:r>
                  <a:rPr lang="en-US" sz="1200" i="0" kern="1200">
                    <a:solidFill>
                      <a:schemeClr val="tx1"/>
                    </a:solidFill>
                    <a:effectLst/>
                    <a:latin typeface="+mn-lt"/>
                    <a:ea typeface="+mn-ea"/>
                    <a:cs typeface="+mn-cs"/>
                  </a:rPr>
                  <a:t>:𝑗∈[𝑛])</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of a set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b="0" i="0" kern="1200" dirty="0">
                    <a:solidFill>
                      <a:schemeClr val="tx1"/>
                    </a:solidFill>
                    <a:effectLst/>
                    <a:latin typeface="+mn-lt"/>
                    <a:ea typeface="+mn-ea"/>
                    <a:cs typeface="+mn-cs"/>
                  </a:rPr>
                  <a:t> is</a:t>
                </a:r>
                <a:r>
                  <a:rPr lang="en-US" sz="1200" b="0" i="0" kern="1200" baseline="0" dirty="0">
                    <a:solidFill>
                      <a:schemeClr val="tx1"/>
                    </a:solidFill>
                    <a:effectLst/>
                    <a:latin typeface="+mn-lt"/>
                    <a:ea typeface="+mn-ea"/>
                    <a:cs typeface="+mn-cs"/>
                  </a:rPr>
                  <a:t> the set that </a:t>
                </a:r>
                <a:r>
                  <a:rPr lang="en-US" sz="1200" b="0" i="0" kern="1200" dirty="0">
                    <a:solidFill>
                      <a:schemeClr val="tx1"/>
                    </a:solidFill>
                    <a:effectLst/>
                    <a:latin typeface="+mn-lt"/>
                    <a:ea typeface="+mn-ea"/>
                    <a:cs typeface="+mn-cs"/>
                  </a:rPr>
                  <a:t>consists of all </a:t>
                </a:r>
                <a:r>
                  <a:rPr lang="en-US" sz="1200" b="0" i="0" u="none" strike="noStrike" kern="1200" dirty="0">
                    <a:solidFill>
                      <a:schemeClr val="tx1"/>
                    </a:solidFill>
                    <a:effectLst/>
                    <a:latin typeface="+mn-lt"/>
                    <a:ea typeface="+mn-ea"/>
                    <a:cs typeface="+mn-cs"/>
                    <a:hlinkClick r:id="rId6" tooltip="Topology glossary"/>
                  </a:rPr>
                  <a:t>points</a:t>
                </a:r>
                <a:r>
                  <a:rPr lang="en-US" sz="1200" b="0" i="0" kern="1200" dirty="0">
                    <a:solidFill>
                      <a:schemeClr val="tx1"/>
                    </a:solidFill>
                    <a:effectLst/>
                    <a:latin typeface="+mn-lt"/>
                    <a:ea typeface="+mn-ea"/>
                    <a:cs typeface="+mn-cs"/>
                  </a:rPr>
                  <a:t> in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b="0" i="0" kern="1200" dirty="0">
                    <a:solidFill>
                      <a:schemeClr val="tx1"/>
                    </a:solidFill>
                    <a:effectLst/>
                    <a:latin typeface="+mn-lt"/>
                    <a:ea typeface="+mn-ea"/>
                    <a:cs typeface="+mn-cs"/>
                  </a:rPr>
                  <a:t> together with all </a:t>
                </a:r>
                <a:r>
                  <a:rPr lang="en-US" sz="1200" b="0" i="0" u="none" strike="noStrike" kern="1200" dirty="0">
                    <a:solidFill>
                      <a:schemeClr val="tx1"/>
                    </a:solidFill>
                    <a:effectLst/>
                    <a:latin typeface="+mn-lt"/>
                    <a:ea typeface="+mn-ea"/>
                    <a:cs typeface="+mn-cs"/>
                    <a:hlinkClick r:id="rId7" tooltip="Limit points"/>
                  </a:rPr>
                  <a:t>limit points</a:t>
                </a:r>
                <a:r>
                  <a:rPr lang="en-US" sz="1200" b="0" i="0" kern="1200" dirty="0">
                    <a:solidFill>
                      <a:schemeClr val="tx1"/>
                    </a:solidFill>
                    <a:effectLst/>
                    <a:latin typeface="+mn-lt"/>
                    <a:ea typeface="+mn-ea"/>
                    <a:cs typeface="+mn-cs"/>
                  </a:rPr>
                  <a:t> of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 limit point x in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b="0" i="0" kern="1200" dirty="0">
                    <a:solidFill>
                      <a:schemeClr val="tx1"/>
                    </a:solidFill>
                    <a:effectLst/>
                    <a:latin typeface="+mn-lt"/>
                    <a:ea typeface="+mn-ea"/>
                    <a:cs typeface="+mn-cs"/>
                  </a:rPr>
                  <a:t> is a point whereby every </a:t>
                </a:r>
                <a:r>
                  <a:rPr lang="en-US" sz="1200" b="0" i="0" u="none" strike="noStrike" kern="1200" dirty="0" err="1">
                    <a:solidFill>
                      <a:schemeClr val="tx1"/>
                    </a:solidFill>
                    <a:effectLst/>
                    <a:latin typeface="+mn-lt"/>
                    <a:ea typeface="+mn-ea"/>
                    <a:cs typeface="+mn-cs"/>
                    <a:hlinkClick r:id="rId8" tooltip="Neighbourhood (mathematics)"/>
                  </a:rPr>
                  <a:t>neighbourhood</a:t>
                </a:r>
                <a:r>
                  <a:rPr lang="en-US" sz="1200" b="0" i="0" kern="1200" dirty="0">
                    <a:solidFill>
                      <a:schemeClr val="tx1"/>
                    </a:solidFill>
                    <a:effectLst/>
                    <a:latin typeface="+mn-lt"/>
                    <a:ea typeface="+mn-ea"/>
                    <a:cs typeface="+mn-cs"/>
                  </a:rPr>
                  <a:t> of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contains at least one point of </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𝑃</a:t>
                </a:r>
                <a:r>
                  <a:rPr lang="en-US" sz="1200" b="0" i="0" kern="1200" dirty="0">
                    <a:solidFill>
                      <a:schemeClr val="tx1"/>
                    </a:solidFill>
                    <a:effectLst/>
                    <a:latin typeface="+mn-lt"/>
                    <a:ea typeface="+mn-ea"/>
                    <a:cs typeface="+mn-cs"/>
                  </a:rPr>
                  <a:t> different from </a:t>
                </a:r>
                <a:r>
                  <a:rPr lang="en-US" sz="1200" b="0" i="1"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itself.</a:t>
                </a:r>
              </a:p>
              <a:p>
                <a:endParaRPr lang="en-US" sz="1200" b="0" i="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24</a:t>
            </a:fld>
            <a:endParaRPr lang="en-SG">
              <a:solidFill>
                <a:prstClr val="black"/>
              </a:solidFill>
              <a:latin typeface="Calibri" panose="020F0502020204030204"/>
            </a:endParaRPr>
          </a:p>
        </p:txBody>
      </p:sp>
    </p:spTree>
    <p:extLst>
      <p:ext uri="{BB962C8B-B14F-4D97-AF65-F5344CB8AC3E}">
        <p14:creationId xmlns:p14="http://schemas.microsoft.com/office/powerpoint/2010/main" val="3593394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the conditional gradient algorithm is as shown in Algorithm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begin by using an initial choice probability, denoted as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(0)</m:t>
                        </m:r>
                      </m:sup>
                    </m:sSup>
                  </m:oMath>
                </a14:m>
                <a:r>
                  <a:rPr lang="en-US" sz="1200" kern="1200" dirty="0">
                    <a:solidFill>
                      <a:schemeClr val="tx1"/>
                    </a:solidFill>
                    <a:effectLst/>
                    <a:latin typeface="+mn-lt"/>
                    <a:ea typeface="+mn-ea"/>
                    <a:cs typeface="+mn-cs"/>
                  </a:rPr>
                  <a:t>, which is obtained from simulating a uniform distribution of values from 0 to 1 where the sum of the choice probabilities in each transaction is equals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initialize the number of iterations,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=0</m:t>
                    </m:r>
                  </m:oMath>
                </a14:m>
                <a:r>
                  <a:rPr lang="en-US" sz="1200" kern="1200" dirty="0">
                    <a:solidFill>
                      <a:schemeClr val="tx1"/>
                    </a:solidFill>
                    <a:effectLst/>
                    <a:latin typeface="+mn-lt"/>
                    <a:ea typeface="+mn-ea"/>
                    <a:cs typeface="+mn-cs"/>
                  </a:rPr>
                  <a:t>, and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(0)</m:t>
                        </m:r>
                      </m:sup>
                    </m:sSup>
                  </m:oMath>
                </a14:m>
                <a:r>
                  <a:rPr lang="en-US" sz="1200" kern="1200" dirty="0">
                    <a:solidFill>
                      <a:schemeClr val="tx1"/>
                    </a:solidFill>
                    <a:effectLst/>
                    <a:latin typeface="+mn-lt"/>
                    <a:ea typeface="+mn-ea"/>
                    <a:cs typeface="+mn-cs"/>
                  </a:rPr>
                  <a:t> as a unit vector. </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0</m:t>
                        </m:r>
                      </m:sup>
                    </m:sSup>
                  </m:oMath>
                </a14:m>
                <a:r>
                  <a:rPr lang="en-US" sz="1200" kern="1200" dirty="0">
                    <a:solidFill>
                      <a:schemeClr val="tx1"/>
                    </a:solidFill>
                    <a:effectLst/>
                    <a:latin typeface="+mn-lt"/>
                    <a:ea typeface="+mn-ea"/>
                    <a:cs typeface="+mn-cs"/>
                  </a:rPr>
                  <a:t> denotes the corresponding likelihood for each of the customer’s choice probability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(0)</m:t>
                        </m:r>
                      </m:sup>
                    </m:sSup>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each iteration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we seek to obtain the customer choice probability,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𝑓</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in the support finding step, the corresponding likelihood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in the proportions update step, and update the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as inputs for the support finding step in the next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each iteration of the support finding step, the conditional gradient algorithm obtains an optimal descent direction by minimizing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product</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gradient to the Squared Loss function to the difference of choice probabilities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over the space of choice probabilities denoted as </a:t>
                </a:r>
                <a14:m>
                  <m:oMath xmlns:m="http://schemas.openxmlformats.org/officeDocument/2006/math">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𝑃</m:t>
                        </m:r>
                      </m:e>
                    </m:acc>
                  </m:oMath>
                </a14:m>
                <a:r>
                  <a:rPr lang="en-US" sz="1200" kern="1200" dirty="0">
                    <a:solidFill>
                      <a:schemeClr val="tx1"/>
                    </a:solidFill>
                    <a:effectLst/>
                    <a:latin typeface="+mn-lt"/>
                    <a:ea typeface="+mn-ea"/>
                    <a:cs typeface="+mn-cs"/>
                  </a:rPr>
                  <a:t>. </a:t>
                </a:r>
                <a14:m>
                  <m:oMath xmlns:m="http://schemas.openxmlformats.org/officeDocument/2006/math">
                    <m:sSup>
                      <m:sSupPr>
                        <m:ctrlPr>
                          <a:rPr lang="en-US" b="1" i="1" smtClean="0">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𝒌</m:t>
                            </m:r>
                          </m:e>
                        </m:d>
                      </m:sup>
                    </m:sSup>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is taken as the choice probability of new customer type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𝑘</m:t>
                    </m:r>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proportions update step, the likelihood of the customer type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𝑘</m:t>
                    </m:r>
                  </m:oMath>
                </a14:m>
                <a:r>
                  <a:rPr lang="en-US" sz="1200" kern="1200" dirty="0">
                    <a:solidFill>
                      <a:schemeClr val="tx1"/>
                    </a:solidFill>
                    <a:effectLst/>
                    <a:latin typeface="+mn-lt"/>
                    <a:ea typeface="+mn-ea"/>
                    <a:cs typeface="+mn-cs"/>
                  </a:rPr>
                  <a:t> is denoted as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and is calculated by finding the choice probabilities in a simplex that minimizes the Squared Loss function of the weighted sum of all the customer types identified. Essentially, this can be interpreted as searching for the likelihood vector of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that minimizes the error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for the next iteration in our optimization of descent direction (step 4, support finding step) is updated with the new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m:t>
                        </m:r>
                      </m:sup>
                    </m:sSup>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and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𝑘</m:t>
                        </m:r>
                      </m:sup>
                    </m:sSup>
                  </m:oMath>
                </a14:m>
                <a:r>
                  <a:rPr lang="en-US" sz="1200" kern="1200" dirty="0">
                    <a:solidFill>
                      <a:schemeClr val="tx1"/>
                    </a:solidFill>
                    <a:effectLst/>
                    <a:latin typeface="+mn-lt"/>
                    <a:ea typeface="+mn-ea"/>
                    <a:cs typeface="+mn-cs"/>
                  </a:rPr>
                  <a:t> by simply re-weighing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𝑘</m:t>
                        </m:r>
                      </m:sup>
                    </m:sSup>
                  </m:oMath>
                </a14:m>
                <a:r>
                  <a:rPr lang="en-US" sz="1200" kern="1200" dirty="0">
                    <a:solidFill>
                      <a:schemeClr val="tx1"/>
                    </a:solidFill>
                    <a:effectLst/>
                    <a:latin typeface="+mn-lt"/>
                    <a:ea typeface="+mn-ea"/>
                    <a:cs typeface="+mn-cs"/>
                  </a:rPr>
                  <a:t> with the new convex sum of choice probabilities and likelihood. The final solution at each iteration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is based on the convex sum of both the customer type k and the previous solution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𝑘</m:t>
                        </m:r>
                        <m:r>
                          <a:rPr lang="en-US" sz="1200" i="1" kern="1200">
                            <a:solidFill>
                              <a:schemeClr val="tx1"/>
                            </a:solidFill>
                            <a:effectLst/>
                            <a:latin typeface="Cambria Math" panose="02040503050406030204" pitchFamily="18" charset="0"/>
                            <a:ea typeface="+mn-ea"/>
                            <a:cs typeface="+mn-cs"/>
                          </a:rPr>
                          <m:t>−1</m:t>
                        </m:r>
                      </m:sup>
                    </m:sSup>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show that the mixing distribution is made up of 3 different customer types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1</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𝑔</m:t>
                        </m:r>
                      </m:e>
                      <m:sup>
                        <m:r>
                          <a:rPr lang="en-US" sz="1200" i="1" kern="1200">
                            <a:solidFill>
                              <a:schemeClr val="tx1"/>
                            </a:solidFill>
                            <a:effectLst/>
                            <a:latin typeface="Cambria Math" panose="02040503050406030204" pitchFamily="18" charset="0"/>
                            <a:ea typeface="+mn-ea"/>
                            <a:cs typeface="+mn-cs"/>
                          </a:rPr>
                          <m:t>3</m:t>
                        </m:r>
                      </m:sup>
                    </m:sSup>
                  </m:oMath>
                </a14:m>
                <a:r>
                  <a:rPr lang="en-US" sz="1200" kern="1200" dirty="0">
                    <a:solidFill>
                      <a:schemeClr val="tx1"/>
                    </a:solidFill>
                    <a:effectLst/>
                    <a:latin typeface="+mn-lt"/>
                    <a:ea typeface="+mn-ea"/>
                    <a:cs typeface="+mn-cs"/>
                  </a:rPr>
                  <a:t>.  Which are choice probabilities across all 95 goods and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likelihoods which are: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1</m:t>
                        </m:r>
                      </m:sup>
                    </m:sSup>
                    <m:r>
                      <a:rPr lang="en-US" sz="1200" i="1" kern="1200">
                        <a:solidFill>
                          <a:schemeClr val="tx1"/>
                        </a:solidFill>
                        <a:effectLst/>
                        <a:latin typeface="Cambria Math" panose="02040503050406030204" pitchFamily="18" charset="0"/>
                        <a:ea typeface="+mn-ea"/>
                        <a:cs typeface="+mn-cs"/>
                      </a:rPr>
                      <m:t>=0.002, </m:t>
                    </m:r>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2</m:t>
                        </m:r>
                      </m:sup>
                    </m:sSup>
                    <m:r>
                      <a:rPr lang="en-US" sz="1200" i="1" kern="1200">
                        <a:solidFill>
                          <a:schemeClr val="tx1"/>
                        </a:solidFill>
                        <a:effectLst/>
                        <a:latin typeface="Cambria Math" panose="02040503050406030204" pitchFamily="18" charset="0"/>
                        <a:ea typeface="+mn-ea"/>
                        <a:cs typeface="+mn-cs"/>
                      </a:rPr>
                      <m:t>=0.996</m:t>
                    </m:r>
                  </m:oMath>
                </a14:m>
                <a:r>
                  <a:rPr lang="en-US" sz="1200" kern="1200" dirty="0">
                    <a:solidFill>
                      <a:schemeClr val="tx1"/>
                    </a:solidFill>
                    <a:effectLst/>
                    <a:latin typeface="+mn-lt"/>
                    <a:ea typeface="+mn-ea"/>
                    <a:cs typeface="+mn-cs"/>
                  </a:rPr>
                  <a:t> and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𝛼</m:t>
                        </m:r>
                      </m:e>
                      <m:sup>
                        <m:r>
                          <a:rPr lang="en-US" sz="1200" i="1" kern="1200">
                            <a:solidFill>
                              <a:schemeClr val="tx1"/>
                            </a:solidFill>
                            <a:effectLst/>
                            <a:latin typeface="Cambria Math" panose="02040503050406030204" pitchFamily="18" charset="0"/>
                            <a:ea typeface="+mn-ea"/>
                            <a:cs typeface="+mn-cs"/>
                          </a:rPr>
                          <m:t>3</m:t>
                        </m:r>
                      </m:sup>
                    </m:sSup>
                    <m:r>
                      <a:rPr lang="en-US" sz="1200" i="1" kern="1200">
                        <a:solidFill>
                          <a:schemeClr val="tx1"/>
                        </a:solidFill>
                        <a:effectLst/>
                        <a:latin typeface="Cambria Math" panose="02040503050406030204" pitchFamily="18" charset="0"/>
                        <a:ea typeface="+mn-ea"/>
                        <a:cs typeface="+mn-cs"/>
                      </a:rPr>
                      <m:t>=0.002. </m:t>
                    </m:r>
                  </m:oMath>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the conditional gradient algorithm is as shown in Algorithm below.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begin by using an initial choice probability, denoted as </a:t>
                </a:r>
                <a:r>
                  <a:rPr lang="en-US" sz="1200" i="0" kern="1200">
                    <a:solidFill>
                      <a:schemeClr val="tx1"/>
                    </a:solidFill>
                    <a:effectLst/>
                    <a:latin typeface="+mn-lt"/>
                    <a:ea typeface="+mn-ea"/>
                    <a:cs typeface="+mn-cs"/>
                  </a:rPr>
                  <a:t>𝑔^((0))</a:t>
                </a:r>
                <a:r>
                  <a:rPr lang="en-US" sz="1200" kern="1200" dirty="0">
                    <a:solidFill>
                      <a:schemeClr val="tx1"/>
                    </a:solidFill>
                    <a:effectLst/>
                    <a:latin typeface="+mn-lt"/>
                    <a:ea typeface="+mn-ea"/>
                    <a:cs typeface="+mn-cs"/>
                  </a:rPr>
                  <a:t>, which is obtained from simulating a uniform distribution of values from 0 to 1 where the sum of the choice probabilities in each transaction is equals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also initialize the number of iterations, </a:t>
                </a:r>
                <a:r>
                  <a:rPr lang="en-US" sz="1200" i="0" kern="1200">
                    <a:solidFill>
                      <a:schemeClr val="tx1"/>
                    </a:solidFill>
                    <a:effectLst/>
                    <a:latin typeface="+mn-lt"/>
                    <a:ea typeface="+mn-ea"/>
                    <a:cs typeface="+mn-cs"/>
                  </a:rPr>
                  <a:t>𝑘=</a:t>
                </a:r>
                <a:r>
                  <a:rPr lang="en-US" sz="1200" b="0" i="0" kern="1200">
                    <a:solidFill>
                      <a:schemeClr val="tx1"/>
                    </a:solidFill>
                    <a:effectLst/>
                    <a:latin typeface="Cambria Math" panose="02040503050406030204" pitchFamily="18" charset="0"/>
                    <a:ea typeface="+mn-ea"/>
                    <a:cs typeface="+mn-cs"/>
                  </a:rPr>
                  <a:t>0</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𝛼^((0))</a:t>
                </a:r>
                <a:r>
                  <a:rPr lang="en-US" sz="1200" kern="1200" dirty="0">
                    <a:solidFill>
                      <a:schemeClr val="tx1"/>
                    </a:solidFill>
                    <a:effectLst/>
                    <a:latin typeface="+mn-lt"/>
                    <a:ea typeface="+mn-ea"/>
                    <a:cs typeface="+mn-cs"/>
                  </a:rPr>
                  <a:t> as a unit vector. </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𝛼^0</a:t>
                </a:r>
                <a:r>
                  <a:rPr lang="en-US" sz="1200" kern="1200" dirty="0">
                    <a:solidFill>
                      <a:schemeClr val="tx1"/>
                    </a:solidFill>
                    <a:effectLst/>
                    <a:latin typeface="+mn-lt"/>
                    <a:ea typeface="+mn-ea"/>
                    <a:cs typeface="+mn-cs"/>
                  </a:rPr>
                  <a:t> denotes the corresponding likelihood for each of the customer’s choice probability </a:t>
                </a:r>
                <a:r>
                  <a:rPr lang="en-US" sz="1200" i="0" kern="1200">
                    <a:solidFill>
                      <a:schemeClr val="tx1"/>
                    </a:solidFill>
                    <a:effectLst/>
                    <a:latin typeface="+mn-lt"/>
                    <a:ea typeface="+mn-ea"/>
                    <a:cs typeface="+mn-cs"/>
                  </a:rPr>
                  <a:t>𝑔^((0))</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each iteration </a:t>
                </a:r>
                <a:r>
                  <a:rPr lang="en-US" sz="1200" i="0" kern="1200">
                    <a:solidFill>
                      <a:schemeClr val="tx1"/>
                    </a:solidFill>
                    <a:effectLst/>
                    <a:latin typeface="+mn-lt"/>
                    <a:ea typeface="+mn-ea"/>
                    <a:cs typeface="+mn-cs"/>
                  </a:rPr>
                  <a:t>𝑘, </a:t>
                </a:r>
                <a:r>
                  <a:rPr lang="en-US" sz="1200" kern="1200" dirty="0">
                    <a:solidFill>
                      <a:schemeClr val="tx1"/>
                    </a:solidFill>
                    <a:effectLst/>
                    <a:latin typeface="+mn-lt"/>
                    <a:ea typeface="+mn-ea"/>
                    <a:cs typeface="+mn-cs"/>
                  </a:rPr>
                  <a:t>we seek to obtain the customer choice probability, </a:t>
                </a:r>
                <a:r>
                  <a:rPr lang="en-US" sz="1200" i="0" kern="1200">
                    <a:solidFill>
                      <a:schemeClr val="tx1"/>
                    </a:solidFill>
                    <a:effectLst/>
                    <a:latin typeface="+mn-lt"/>
                    <a:ea typeface="+mn-ea"/>
                    <a:cs typeface="+mn-cs"/>
                  </a:rPr>
                  <a:t>𝑓^((𝑘))  </a:t>
                </a:r>
                <a:r>
                  <a:rPr lang="en-US" sz="1200" kern="1200" dirty="0">
                    <a:solidFill>
                      <a:schemeClr val="tx1"/>
                    </a:solidFill>
                    <a:effectLst/>
                    <a:latin typeface="+mn-lt"/>
                    <a:ea typeface="+mn-ea"/>
                    <a:cs typeface="+mn-cs"/>
                  </a:rPr>
                  <a:t>in the support finding step, the corresponding likelihood </a:t>
                </a:r>
                <a:r>
                  <a:rPr lang="en-US" sz="1200" i="0" kern="1200">
                    <a:solidFill>
                      <a:schemeClr val="tx1"/>
                    </a:solidFill>
                    <a:effectLst/>
                    <a:latin typeface="+mn-lt"/>
                    <a:ea typeface="+mn-ea"/>
                    <a:cs typeface="+mn-cs"/>
                  </a:rPr>
                  <a:t>𝛼^((𝑘))</a:t>
                </a:r>
                <a:r>
                  <a:rPr lang="en-US" sz="1200" kern="1200" dirty="0">
                    <a:solidFill>
                      <a:schemeClr val="tx1"/>
                    </a:solidFill>
                    <a:effectLst/>
                    <a:latin typeface="+mn-lt"/>
                    <a:ea typeface="+mn-ea"/>
                    <a:cs typeface="+mn-cs"/>
                  </a:rPr>
                  <a:t> in the proportions update step, and update the </a:t>
                </a:r>
                <a:r>
                  <a:rPr lang="en-US" sz="1200" i="0" kern="1200">
                    <a:solidFill>
                      <a:schemeClr val="tx1"/>
                    </a:solidFill>
                    <a:effectLst/>
                    <a:latin typeface="+mn-lt"/>
                    <a:ea typeface="+mn-ea"/>
                    <a:cs typeface="+mn-cs"/>
                  </a:rPr>
                  <a:t>𝑔^((𝑘))</a:t>
                </a:r>
                <a:r>
                  <a:rPr lang="en-US" sz="1200" kern="1200" dirty="0">
                    <a:solidFill>
                      <a:schemeClr val="tx1"/>
                    </a:solidFill>
                    <a:effectLst/>
                    <a:latin typeface="+mn-lt"/>
                    <a:ea typeface="+mn-ea"/>
                    <a:cs typeface="+mn-cs"/>
                  </a:rPr>
                  <a:t> as inputs for the support finding step in the next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each iteration of the support finding step, the conditional gradient algorithm obtains an optimal descent direction by minimizing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product</a:t>
                </a:r>
                <a:r>
                  <a:rPr lang="en-US" sz="1200" kern="1200" baseline="0" dirty="0">
                    <a:solidFill>
                      <a:schemeClr val="tx1"/>
                    </a:solidFill>
                    <a:effectLst/>
                    <a:latin typeface="+mn-lt"/>
                    <a:ea typeface="+mn-ea"/>
                    <a:cs typeface="+mn-cs"/>
                  </a:rPr>
                  <a:t> of the </a:t>
                </a:r>
                <a:r>
                  <a:rPr lang="en-US" sz="1200" kern="1200" dirty="0">
                    <a:solidFill>
                      <a:schemeClr val="tx1"/>
                    </a:solidFill>
                    <a:effectLst/>
                    <a:latin typeface="+mn-lt"/>
                    <a:ea typeface="+mn-ea"/>
                    <a:cs typeface="+mn-cs"/>
                  </a:rPr>
                  <a:t>gradient to the Squared Loss function to the difference of choice probabilities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over the space of choice probabilities denoted as </a:t>
                </a:r>
                <a:r>
                  <a:rPr lang="en-US" sz="1200" i="0" kern="1200">
                    <a:solidFill>
                      <a:schemeClr val="tx1"/>
                    </a:solidFill>
                    <a:effectLst/>
                    <a:latin typeface="+mn-lt"/>
                    <a:ea typeface="+mn-ea"/>
                    <a:cs typeface="+mn-cs"/>
                  </a:rPr>
                  <a:t>𝑃 ̅</a:t>
                </a:r>
                <a:r>
                  <a:rPr lang="en-US" sz="1200" kern="1200" dirty="0">
                    <a:solidFill>
                      <a:schemeClr val="tx1"/>
                    </a:solidFill>
                    <a:effectLst/>
                    <a:latin typeface="+mn-lt"/>
                    <a:ea typeface="+mn-ea"/>
                    <a:cs typeface="+mn-cs"/>
                  </a:rPr>
                  <a:t>. </a:t>
                </a:r>
                <a:r>
                  <a:rPr lang="en-US" b="1" i="0">
                    <a:latin typeface="Cambria Math" panose="02040503050406030204" pitchFamily="18" charset="0"/>
                    <a:ea typeface="DengXian" panose="02010600030101010101" pitchFamily="2" charset="-122"/>
                    <a:cs typeface="Arial" panose="020B0604020202020204" pitchFamily="34" charset="0"/>
                  </a:rPr>
                  <a:t>𝒇^((𝒌) )</a:t>
                </a:r>
                <a:r>
                  <a:rPr lang="en-US" sz="1200" b="1"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 </a:t>
                </a:r>
                <a:r>
                  <a:rPr lang="en-US" sz="1200" kern="1200" dirty="0">
                    <a:solidFill>
                      <a:schemeClr val="tx1"/>
                    </a:solidFill>
                    <a:effectLst/>
                    <a:latin typeface="+mn-lt"/>
                    <a:ea typeface="+mn-ea"/>
                    <a:cs typeface="+mn-cs"/>
                  </a:rPr>
                  <a:t>is taken as the choice probability of new customer type </a:t>
                </a:r>
                <a:r>
                  <a:rPr lang="en-US" sz="1200" i="0" kern="1200">
                    <a:solidFill>
                      <a:schemeClr val="tx1"/>
                    </a:solidFill>
                    <a:effectLst/>
                    <a:latin typeface="+mn-lt"/>
                    <a:ea typeface="+mn-ea"/>
                    <a:cs typeface="+mn-cs"/>
                  </a:rPr>
                  <a:t>𝑘</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proportions update step, the likelihood of the customer type </a:t>
                </a:r>
                <a:r>
                  <a:rPr lang="en-US" sz="1200" i="0" kern="1200">
                    <a:solidFill>
                      <a:schemeClr val="tx1"/>
                    </a:solidFill>
                    <a:effectLst/>
                    <a:latin typeface="+mn-lt"/>
                    <a:ea typeface="+mn-ea"/>
                    <a:cs typeface="+mn-cs"/>
                  </a:rPr>
                  <a:t>𝑘</a:t>
                </a:r>
                <a:r>
                  <a:rPr lang="en-US" sz="1200" kern="1200" dirty="0">
                    <a:solidFill>
                      <a:schemeClr val="tx1"/>
                    </a:solidFill>
                    <a:effectLst/>
                    <a:latin typeface="+mn-lt"/>
                    <a:ea typeface="+mn-ea"/>
                    <a:cs typeface="+mn-cs"/>
                  </a:rPr>
                  <a:t> is denoted as </a:t>
                </a:r>
                <a:r>
                  <a:rPr lang="en-US" sz="1200" i="0" kern="1200">
                    <a:solidFill>
                      <a:schemeClr val="tx1"/>
                    </a:solidFill>
                    <a:effectLst/>
                    <a:latin typeface="+mn-lt"/>
                    <a:ea typeface="+mn-ea"/>
                    <a:cs typeface="+mn-cs"/>
                  </a:rPr>
                  <a:t>𝛼^((𝑘))</a:t>
                </a:r>
                <a:r>
                  <a:rPr lang="en-US" sz="1200" kern="1200" dirty="0">
                    <a:solidFill>
                      <a:schemeClr val="tx1"/>
                    </a:solidFill>
                    <a:effectLst/>
                    <a:latin typeface="+mn-lt"/>
                    <a:ea typeface="+mn-ea"/>
                    <a:cs typeface="+mn-cs"/>
                  </a:rPr>
                  <a:t> and is calculated by finding the choice probabilities in a simplex that minimizes the Squared Loss function of the weighted sum of all the customer types identified. Essentially, this can be interpreted as searching for the likelihood vector of </a:t>
                </a:r>
                <a:r>
                  <a:rPr lang="en-US" sz="1200" i="0" kern="1200">
                    <a:solidFill>
                      <a:schemeClr val="tx1"/>
                    </a:solidFill>
                    <a:effectLst/>
                    <a:latin typeface="+mn-lt"/>
                    <a:ea typeface="+mn-ea"/>
                    <a:cs typeface="+mn-cs"/>
                  </a:rPr>
                  <a:t>𝛼^((𝑘))</a:t>
                </a:r>
                <a:r>
                  <a:rPr lang="en-US" sz="1200" kern="1200" dirty="0">
                    <a:solidFill>
                      <a:schemeClr val="tx1"/>
                    </a:solidFill>
                    <a:effectLst/>
                    <a:latin typeface="+mn-lt"/>
                    <a:ea typeface="+mn-ea"/>
                    <a:cs typeface="+mn-cs"/>
                  </a:rPr>
                  <a:t> that minimizes the error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input for the next iteration in our optimization of descent direction (step 4, support finding step) is updated with the new </a:t>
                </a:r>
                <a:r>
                  <a:rPr lang="en-US" sz="1200" i="0" kern="1200">
                    <a:solidFill>
                      <a:schemeClr val="tx1"/>
                    </a:solidFill>
                    <a:effectLst/>
                    <a:latin typeface="+mn-lt"/>
                    <a:ea typeface="+mn-ea"/>
                    <a:cs typeface="+mn-cs"/>
                  </a:rPr>
                  <a:t>𝛼^((𝑘))  </a:t>
                </a:r>
                <a:r>
                  <a:rPr lang="en-US" sz="1200" kern="1200" dirty="0">
                    <a:solidFill>
                      <a:schemeClr val="tx1"/>
                    </a:solidFill>
                    <a:effectLst/>
                    <a:latin typeface="+mn-lt"/>
                    <a:ea typeface="+mn-ea"/>
                    <a:cs typeface="+mn-cs"/>
                  </a:rPr>
                  <a:t>and </a:t>
                </a:r>
                <a:r>
                  <a:rPr lang="en-US" sz="1200" i="0" kern="1200">
                    <a:solidFill>
                      <a:schemeClr val="tx1"/>
                    </a:solidFill>
                    <a:effectLst/>
                    <a:latin typeface="+mn-lt"/>
                    <a:ea typeface="+mn-ea"/>
                    <a:cs typeface="+mn-cs"/>
                  </a:rPr>
                  <a:t>𝑔^𝑘</a:t>
                </a:r>
                <a:r>
                  <a:rPr lang="en-US" sz="1200" kern="1200" dirty="0">
                    <a:solidFill>
                      <a:schemeClr val="tx1"/>
                    </a:solidFill>
                    <a:effectLst/>
                    <a:latin typeface="+mn-lt"/>
                    <a:ea typeface="+mn-ea"/>
                    <a:cs typeface="+mn-cs"/>
                  </a:rPr>
                  <a:t> by simply re-weighing </a:t>
                </a:r>
                <a:r>
                  <a:rPr lang="en-US" sz="1200" i="0" kern="1200">
                    <a:solidFill>
                      <a:schemeClr val="tx1"/>
                    </a:solidFill>
                    <a:effectLst/>
                    <a:latin typeface="+mn-lt"/>
                    <a:ea typeface="+mn-ea"/>
                    <a:cs typeface="+mn-cs"/>
                  </a:rPr>
                  <a:t>𝑔^𝑘</a:t>
                </a:r>
                <a:r>
                  <a:rPr lang="en-US" sz="1200" kern="1200" dirty="0">
                    <a:solidFill>
                      <a:schemeClr val="tx1"/>
                    </a:solidFill>
                    <a:effectLst/>
                    <a:latin typeface="+mn-lt"/>
                    <a:ea typeface="+mn-ea"/>
                    <a:cs typeface="+mn-cs"/>
                  </a:rPr>
                  <a:t> with the new convex sum of choice probabilities and likelihood. The final solution at each iteration </a:t>
                </a:r>
                <a:r>
                  <a:rPr lang="en-US" sz="1200" i="0" kern="1200">
                    <a:solidFill>
                      <a:schemeClr val="tx1"/>
                    </a:solidFill>
                    <a:effectLst/>
                    <a:latin typeface="+mn-lt"/>
                    <a:ea typeface="+mn-ea"/>
                    <a:cs typeface="+mn-cs"/>
                  </a:rPr>
                  <a:t>𝑘 </a:t>
                </a:r>
                <a:r>
                  <a:rPr lang="en-US" sz="1200" kern="1200" dirty="0">
                    <a:solidFill>
                      <a:schemeClr val="tx1"/>
                    </a:solidFill>
                    <a:effectLst/>
                    <a:latin typeface="+mn-lt"/>
                    <a:ea typeface="+mn-ea"/>
                    <a:cs typeface="+mn-cs"/>
                  </a:rPr>
                  <a:t>is based on the convex sum of both the customer type k and the previous solution  </a:t>
                </a:r>
                <a:r>
                  <a:rPr lang="en-US" sz="1200" i="0" kern="1200">
                    <a:solidFill>
                      <a:schemeClr val="tx1"/>
                    </a:solidFill>
                    <a:effectLst/>
                    <a:latin typeface="+mn-lt"/>
                    <a:ea typeface="+mn-ea"/>
                    <a:cs typeface="+mn-cs"/>
                  </a:rPr>
                  <a:t>𝑔^(𝑘−1)</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show that the mixing distribution is made up of 3 different customer types </a:t>
                </a:r>
                <a:r>
                  <a:rPr lang="en-US" sz="1200" i="0" kern="1200">
                    <a:solidFill>
                      <a:schemeClr val="tx1"/>
                    </a:solidFill>
                    <a:effectLst/>
                    <a:latin typeface="+mn-lt"/>
                    <a:ea typeface="+mn-ea"/>
                    <a:cs typeface="+mn-cs"/>
                  </a:rPr>
                  <a:t>𝑔^1, 〖 𝑔〗^2, 𝑔^3</a:t>
                </a:r>
                <a:r>
                  <a:rPr lang="en-US" sz="1200" kern="1200" dirty="0">
                    <a:solidFill>
                      <a:schemeClr val="tx1"/>
                    </a:solidFill>
                    <a:effectLst/>
                    <a:latin typeface="+mn-lt"/>
                    <a:ea typeface="+mn-ea"/>
                    <a:cs typeface="+mn-cs"/>
                  </a:rPr>
                  <a:t>.  Which are choice probabilities across all 95 goods and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likelihoods which are: </a:t>
                </a:r>
                <a:r>
                  <a:rPr lang="en-US" sz="1200" i="0" kern="1200">
                    <a:solidFill>
                      <a:schemeClr val="tx1"/>
                    </a:solidFill>
                    <a:effectLst/>
                    <a:latin typeface="+mn-lt"/>
                    <a:ea typeface="+mn-ea"/>
                    <a:cs typeface="+mn-cs"/>
                  </a:rPr>
                  <a:t>𝛼^1=0.002, 𝛼^2=0.996</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𝛼^3=0.002.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25</a:t>
            </a:fld>
            <a:endParaRPr lang="en-SG">
              <a:solidFill>
                <a:prstClr val="black"/>
              </a:solidFill>
              <a:latin typeface="Calibri" panose="020F0502020204030204"/>
            </a:endParaRPr>
          </a:p>
        </p:txBody>
      </p:sp>
    </p:spTree>
    <p:extLst>
      <p:ext uri="{BB962C8B-B14F-4D97-AF65-F5344CB8AC3E}">
        <p14:creationId xmlns:p14="http://schemas.microsoft.com/office/powerpoint/2010/main" val="402220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identifying the promotion-driven demand, the customer types and their choice probabilities,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will use all of these information to set up the framework for optimization of full-cut promotions.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goal is to identify the threshold and discount amount that will maximize the total revenue across all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done by identifyin</a:t>
                </a:r>
                <a:r>
                  <a:rPr lang="en-US" sz="1200" kern="1200" baseline="0" dirty="0">
                    <a:solidFill>
                      <a:schemeClr val="tx1"/>
                    </a:solidFill>
                    <a:effectLst/>
                    <a:latin typeface="+mn-lt"/>
                    <a:ea typeface="+mn-ea"/>
                    <a:cs typeface="+mn-cs"/>
                  </a:rPr>
                  <a:t>g the customer’s choice probability across all products for each threshold-discount amount permutation,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Hence we need to model the customer’s utility of purchasing across all products in conjunction with the full-cut promotion,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This objective function is adapted from a representative consumer model in Yan’s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Triangle with a subscript n represents the constraint space for choice probabilities, where the sum of individual probabilities for each product must be 1.</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a14:m>
                <a:r>
                  <a:rPr lang="en-US" sz="1200" kern="1200" baseline="0" dirty="0">
                    <a:solidFill>
                      <a:schemeClr val="tx1"/>
                    </a:solidFill>
                    <a:effectLst/>
                    <a:latin typeface="+mn-lt"/>
                    <a:ea typeface="+mn-ea"/>
                    <a:cs typeface="+mn-cs"/>
                  </a:rPr>
                  <a:t> represents the product ID and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𝑖</m:t>
                    </m:r>
                  </m:oMath>
                </a14:m>
                <a:r>
                  <a:rPr lang="en-US" sz="1200" kern="1200" baseline="0" dirty="0">
                    <a:solidFill>
                      <a:schemeClr val="tx1"/>
                    </a:solidFill>
                    <a:effectLst/>
                    <a:latin typeface="+mn-lt"/>
                    <a:ea typeface="+mn-ea"/>
                    <a:cs typeface="+mn-cs"/>
                  </a:rPr>
                  <a:t> represents the customer. </a:t>
                </a:r>
                <a14:m>
                  <m:oMath xmlns:m="http://schemas.openxmlformats.org/officeDocument/2006/math">
                    <m:r>
                      <a:rPr lang="en-US"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a14:m>
                <a:r>
                  <a:rPr lang="en-US" sz="1200" kern="1200" baseline="0" dirty="0">
                    <a:solidFill>
                      <a:schemeClr val="tx1"/>
                    </a:solidFill>
                    <a:effectLst/>
                    <a:latin typeface="+mn-lt"/>
                    <a:ea typeface="+mn-ea"/>
                    <a:cs typeface="+mn-cs"/>
                  </a:rPr>
                  <a:t> = 0 is the outside option which means the option of customer not purchasing product </a:t>
                </a:r>
                <a14:m>
                  <m:oMath xmlns:m="http://schemas.openxmlformats.org/officeDocument/2006/math">
                    <m:r>
                      <a:rPr lang="en-US"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a14:m>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oMath>
                </a14:m>
                <a:r>
                  <a:rPr lang="en-US" sz="1200" kern="1200" baseline="0" dirty="0">
                    <a:solidFill>
                      <a:schemeClr val="tx1"/>
                    </a:solidFill>
                    <a:effectLst/>
                    <a:latin typeface="+mn-lt"/>
                    <a:ea typeface="+mn-ea"/>
                    <a:cs typeface="+mn-cs"/>
                  </a:rPr>
                  <a:t> represents choice probability of customer </a:t>
                </a:r>
                <a14:m>
                  <m:oMath xmlns:m="http://schemas.openxmlformats.org/officeDocument/2006/math">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𝑖</m:t>
                    </m:r>
                  </m:oMath>
                </a14:m>
                <a:r>
                  <a:rPr lang="en-US" sz="1200" kern="1200" baseline="0" dirty="0">
                    <a:solidFill>
                      <a:schemeClr val="tx1"/>
                    </a:solidFill>
                    <a:effectLst/>
                    <a:latin typeface="+mn-lt"/>
                    <a:ea typeface="+mn-ea"/>
                    <a:cs typeface="+mn-cs"/>
                  </a:rPr>
                  <a:t> buying product </a:t>
                </a:r>
                <a14:m>
                  <m:oMath xmlns:m="http://schemas.openxmlformats.org/officeDocument/2006/math">
                    <m:r>
                      <a:rPr lang="en-US"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a14:m>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𝑝</m:t>
                        </m:r>
                      </m:e>
                      <m:sub>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oMath>
                </a14:m>
                <a:r>
                  <a:rPr lang="en-US" sz="1200" kern="1200" baseline="0" dirty="0">
                    <a:solidFill>
                      <a:schemeClr val="tx1"/>
                    </a:solidFill>
                    <a:effectLst/>
                    <a:latin typeface="+mn-lt"/>
                    <a:ea typeface="+mn-ea"/>
                    <a:cs typeface="+mn-cs"/>
                  </a:rPr>
                  <a:t> represents the price of product </a:t>
                </a:r>
                <a14:m>
                  <m:oMath xmlns:m="http://schemas.openxmlformats.org/officeDocument/2006/math">
                    <m:r>
                      <a:rPr lang="en-US"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a14:m>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200" i="1" smtClean="0">
                        <a:solidFill>
                          <a:srgbClr val="222222"/>
                        </a:solidFill>
                        <a:latin typeface="Cambria Math" panose="02040503050406030204" pitchFamily="18" charset="0"/>
                        <a:cs typeface="Arial" panose="020B0604020202020204" pitchFamily="34" charset="0"/>
                      </a:rPr>
                      <m:t>𝛼</m:t>
                    </m:r>
                  </m:oMath>
                </a14:m>
                <a:r>
                  <a:rPr lang="en-US" sz="1200" dirty="0"/>
                  <a:t> represents</a:t>
                </a:r>
                <a:r>
                  <a:rPr lang="en-US" sz="1200" baseline="0" dirty="0"/>
                  <a:t> the price sensitivity for each price. This can be homogenous or non-homogenous. </a:t>
                </a:r>
                <a:endParaRPr lang="en-US" sz="1200" dirty="0"/>
              </a:p>
              <a:p>
                <a:endParaRPr lang="en-SG"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identifying the promotion-driven demand, the customer types and their choice probabilities,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section, we will use all of these information to set up the framework for optimization of full-cut promotions.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goal is to identify the threshold and discount amount that will maximize the total revenue across all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done by identifyin</a:t>
                </a:r>
                <a:r>
                  <a:rPr lang="en-US" sz="1200" kern="1200" baseline="0" dirty="0">
                    <a:solidFill>
                      <a:schemeClr val="tx1"/>
                    </a:solidFill>
                    <a:effectLst/>
                    <a:latin typeface="+mn-lt"/>
                    <a:ea typeface="+mn-ea"/>
                    <a:cs typeface="+mn-cs"/>
                  </a:rPr>
                  <a:t>g the customer’s choice probability across all products for each threshold-discount amount permutation,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Hence we need to model the customer’s utility of purchasing across all products in conjunction with the full-cut promotion,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Triangle with a subscript n represents the constraint space for choice probabilities, where the sum of individual probabilities for each product must be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a:solidFill>
                      <a:srgbClr val="222222"/>
                    </a:solidFill>
                    <a:latin typeface="Cambria Math" panose="02040503050406030204" pitchFamily="18" charset="0"/>
                    <a:ea typeface="DengXian" panose="02010600030101010101" pitchFamily="2" charset="-122"/>
                    <a:cs typeface="Arial" panose="020B0604020202020204" pitchFamily="34" charset="0"/>
                  </a:rPr>
                  <a:t>𝑗</a:t>
                </a:r>
                <a:r>
                  <a:rPr lang="en-US" sz="1200" kern="1200" baseline="0" dirty="0">
                    <a:solidFill>
                      <a:schemeClr val="tx1"/>
                    </a:solidFill>
                    <a:effectLst/>
                    <a:latin typeface="+mn-lt"/>
                    <a:ea typeface="+mn-ea"/>
                    <a:cs typeface="+mn-cs"/>
                  </a:rPr>
                  <a:t> represents the product ID and </a:t>
                </a:r>
                <a:r>
                  <a:rPr lang="en-US" sz="1200" b="0" i="0" kern="1200" baseline="0">
                    <a:solidFill>
                      <a:schemeClr val="tx1"/>
                    </a:solidFill>
                    <a:effectLst/>
                    <a:latin typeface="Cambria Math" panose="02040503050406030204" pitchFamily="18" charset="0"/>
                    <a:ea typeface="+mn-ea"/>
                    <a:cs typeface="+mn-cs"/>
                  </a:rPr>
                  <a:t>𝑖</a:t>
                </a:r>
                <a:r>
                  <a:rPr lang="en-US" sz="1200" kern="1200" baseline="0" dirty="0">
                    <a:solidFill>
                      <a:schemeClr val="tx1"/>
                    </a:solidFill>
                    <a:effectLst/>
                    <a:latin typeface="+mn-lt"/>
                    <a:ea typeface="+mn-ea"/>
                    <a:cs typeface="+mn-cs"/>
                  </a:rPr>
                  <a:t> represents the customer. </a:t>
                </a:r>
                <a:r>
                  <a:rPr lang="en-US" i="0">
                    <a:solidFill>
                      <a:srgbClr val="222222"/>
                    </a:solidFill>
                    <a:latin typeface="Cambria Math" panose="02040503050406030204" pitchFamily="18" charset="0"/>
                    <a:ea typeface="DengXian" panose="02010600030101010101" pitchFamily="2" charset="-122"/>
                    <a:cs typeface="Arial" panose="020B0604020202020204" pitchFamily="34" charset="0"/>
                  </a:rPr>
                  <a:t>𝑗</a:t>
                </a:r>
                <a:r>
                  <a:rPr lang="en-US" sz="1200" kern="1200" baseline="0" dirty="0">
                    <a:solidFill>
                      <a:schemeClr val="tx1"/>
                    </a:solidFill>
                    <a:effectLst/>
                    <a:latin typeface="+mn-lt"/>
                    <a:ea typeface="+mn-ea"/>
                    <a:cs typeface="+mn-cs"/>
                  </a:rPr>
                  <a:t> = 0 is the outside option which means the option of customer not purchasing product </a:t>
                </a:r>
                <a:r>
                  <a:rPr lang="en-US" i="0">
                    <a:solidFill>
                      <a:srgbClr val="222222"/>
                    </a:solidFill>
                    <a:latin typeface="Cambria Math" panose="02040503050406030204" pitchFamily="18" charset="0"/>
                    <a:ea typeface="DengXian" panose="02010600030101010101" pitchFamily="2" charset="-122"/>
                    <a:cs typeface="Arial" panose="020B0604020202020204" pitchFamily="34" charset="0"/>
                  </a:rPr>
                  <a:t>𝑗</a:t>
                </a:r>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latin typeface="Cambria Math" panose="02040503050406030204" pitchFamily="18" charset="0"/>
                    <a:ea typeface="DengXian" panose="02010600030101010101" pitchFamily="2" charset="-122"/>
                    <a:cs typeface="Arial" panose="020B0604020202020204" pitchFamily="34" charset="0"/>
                  </a:rPr>
                  <a:t>𝑥_𝑖𝑗</a:t>
                </a:r>
                <a:r>
                  <a:rPr lang="en-US" sz="1200" kern="1200" baseline="0" dirty="0">
                    <a:solidFill>
                      <a:schemeClr val="tx1"/>
                    </a:solidFill>
                    <a:effectLst/>
                    <a:latin typeface="+mn-lt"/>
                    <a:ea typeface="+mn-ea"/>
                    <a:cs typeface="+mn-cs"/>
                  </a:rPr>
                  <a:t> represents choice probability of customer </a:t>
                </a:r>
                <a:r>
                  <a:rPr lang="en-US" b="0" i="0">
                    <a:solidFill>
                      <a:srgbClr val="222222"/>
                    </a:solidFill>
                    <a:latin typeface="Cambria Math" panose="02040503050406030204" pitchFamily="18" charset="0"/>
                    <a:ea typeface="DengXian" panose="02010600030101010101" pitchFamily="2" charset="-122"/>
                    <a:cs typeface="Arial" panose="020B0604020202020204" pitchFamily="34" charset="0"/>
                  </a:rPr>
                  <a:t>𝑖</a:t>
                </a:r>
                <a:r>
                  <a:rPr lang="en-US" sz="1200" kern="1200" baseline="0" dirty="0">
                    <a:solidFill>
                      <a:schemeClr val="tx1"/>
                    </a:solidFill>
                    <a:effectLst/>
                    <a:latin typeface="+mn-lt"/>
                    <a:ea typeface="+mn-ea"/>
                    <a:cs typeface="+mn-cs"/>
                  </a:rPr>
                  <a:t> buying product </a:t>
                </a:r>
                <a:r>
                  <a:rPr lang="en-US" i="0">
                    <a:solidFill>
                      <a:srgbClr val="222222"/>
                    </a:solidFill>
                    <a:latin typeface="Cambria Math" panose="02040503050406030204" pitchFamily="18" charset="0"/>
                    <a:ea typeface="DengXian" panose="02010600030101010101" pitchFamily="2" charset="-122"/>
                    <a:cs typeface="Arial" panose="020B0604020202020204" pitchFamily="34" charset="0"/>
                  </a:rPr>
                  <a:t>𝑗</a:t>
                </a:r>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22222"/>
                    </a:solidFill>
                    <a:latin typeface="Cambria Math" panose="02040503050406030204" pitchFamily="18" charset="0"/>
                    <a:ea typeface="DengXian" panose="02010600030101010101" pitchFamily="2" charset="-122"/>
                    <a:cs typeface="Arial" panose="020B0604020202020204" pitchFamily="34" charset="0"/>
                  </a:rPr>
                  <a:t>𝑝_𝑗</a:t>
                </a:r>
                <a:r>
                  <a:rPr lang="en-US" sz="1200" kern="1200" baseline="0" dirty="0">
                    <a:solidFill>
                      <a:schemeClr val="tx1"/>
                    </a:solidFill>
                    <a:effectLst/>
                    <a:latin typeface="+mn-lt"/>
                    <a:ea typeface="+mn-ea"/>
                    <a:cs typeface="+mn-cs"/>
                  </a:rPr>
                  <a:t> represents the price of product </a:t>
                </a:r>
                <a:r>
                  <a:rPr lang="en-US" i="0">
                    <a:solidFill>
                      <a:srgbClr val="222222"/>
                    </a:solidFill>
                    <a:latin typeface="Cambria Math" panose="02040503050406030204" pitchFamily="18" charset="0"/>
                    <a:ea typeface="DengXian" panose="02010600030101010101" pitchFamily="2" charset="-122"/>
                    <a:cs typeface="Arial" panose="020B0604020202020204" pitchFamily="34" charset="0"/>
                  </a:rPr>
                  <a:t>𝑗</a:t>
                </a: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i="0">
                    <a:solidFill>
                      <a:srgbClr val="222222"/>
                    </a:solidFill>
                    <a:latin typeface="Cambria Math" panose="02040503050406030204" pitchFamily="18" charset="0"/>
                    <a:cs typeface="Arial" panose="020B0604020202020204" pitchFamily="34" charset="0"/>
                  </a:rPr>
                  <a:t>𝛼</a:t>
                </a:r>
                <a:r>
                  <a:rPr lang="en-US" sz="1200" dirty="0"/>
                  <a:t> represents</a:t>
                </a:r>
                <a:r>
                  <a:rPr lang="en-US" sz="1200" baseline="0" dirty="0"/>
                  <a:t> the price sensitivity for each price. This can be homogenous or non-homogenous. </a:t>
                </a:r>
                <a:endParaRPr lang="en-US" sz="1200" dirty="0"/>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26</a:t>
            </a:fld>
            <a:endParaRPr lang="en-SG">
              <a:solidFill>
                <a:prstClr val="black"/>
              </a:solidFill>
              <a:latin typeface="Calibri" panose="020F0502020204030204"/>
            </a:endParaRPr>
          </a:p>
        </p:txBody>
      </p:sp>
    </p:spTree>
    <p:extLst>
      <p:ext uri="{BB962C8B-B14F-4D97-AF65-F5344CB8AC3E}">
        <p14:creationId xmlns:p14="http://schemas.microsoft.com/office/powerpoint/2010/main" val="702955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14:m>
                  <m:oMath xmlns:m="http://schemas.openxmlformats.org/officeDocument/2006/math">
                    <m:r>
                      <a:rPr lang="en-US" sz="16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𝜃</m:t>
                    </m:r>
                  </m:oMath>
                </a14:m>
                <a:r>
                  <a:rPr lang="en-US" dirty="0">
                    <a:solidFill>
                      <a:srgbClr val="222222"/>
                    </a:solidFill>
                    <a:latin typeface="Arial" panose="020B0604020202020204" pitchFamily="34" charset="0"/>
                    <a:ea typeface="DengXian" panose="02010600030101010101" pitchFamily="2" charset="-122"/>
                  </a:rPr>
                  <a:t> denotes the threshold amount </a:t>
                </a:r>
                <a:endParaRPr lang="en-US" dirty="0"/>
              </a:p>
              <a:p>
                <a14:m>
                  <m:oMath xmlns:m="http://schemas.openxmlformats.org/officeDocument/2006/math">
                    <m:r>
                      <a:rPr lang="en-US" sz="16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𝛿</m:t>
                    </m:r>
                  </m:oMath>
                </a14:m>
                <a:r>
                  <a:rPr lang="en-US" dirty="0">
                    <a:solidFill>
                      <a:srgbClr val="222222"/>
                    </a:solidFill>
                    <a:latin typeface="Arial" panose="020B0604020202020204" pitchFamily="34" charset="0"/>
                    <a:ea typeface="DengXian" panose="02010600030101010101" pitchFamily="2" charset="-122"/>
                  </a:rPr>
                  <a:t> denotes the discount amount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solidFill>
                              <a:srgbClr val="222222"/>
                            </a:solidFill>
                            <a:latin typeface="Cambria Math" panose="02040503050406030204" pitchFamily="18" charset="0"/>
                            <a:cs typeface="Arial" panose="020B0604020202020204" pitchFamily="34" charset="0"/>
                          </a:rPr>
                        </m:ctrlPr>
                      </m:sSub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oMath>
                </a14:m>
                <a:r>
                  <a:rPr lang="en-US" sz="1200" dirty="0">
                    <a:solidFill>
                      <a:srgbClr val="222222"/>
                    </a:solidFill>
                    <a:latin typeface="Arial" panose="020B0604020202020204" pitchFamily="34" charset="0"/>
                    <a:ea typeface="DengXian" panose="02010600030101010101" pitchFamily="2" charset="-122"/>
                  </a:rPr>
                  <a:t> denotes the</a:t>
                </a:r>
                <a:r>
                  <a:rPr lang="en-US" sz="1200" baseline="0" dirty="0">
                    <a:solidFill>
                      <a:srgbClr val="222222"/>
                    </a:solidFill>
                    <a:latin typeface="Arial" panose="020B0604020202020204" pitchFamily="34" charset="0"/>
                    <a:ea typeface="DengXian" panose="02010600030101010101" pitchFamily="2" charset="-122"/>
                  </a:rPr>
                  <a:t> customer’s sensitivity to the full-cut promotion</a:t>
                </a:r>
                <a:endParaRPr lang="en-US" sz="1200" dirty="0">
                  <a:solidFill>
                    <a:srgbClr val="222222"/>
                  </a:solidFill>
                  <a:latin typeface="Arial" panose="020B0604020202020204" pitchFamily="34" charset="0"/>
                  <a:ea typeface="DengXia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solidFill>
                              <a:srgbClr val="222222"/>
                            </a:solidFill>
                            <a:latin typeface="Cambria Math" panose="02040503050406030204" pitchFamily="18" charset="0"/>
                            <a:cs typeface="Arial" panose="020B0604020202020204" pitchFamily="34" charset="0"/>
                          </a:rPr>
                        </m:ctrlPr>
                      </m:sSub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1200" i="1">
                            <a:solidFill>
                              <a:srgbClr val="222222"/>
                            </a:solidFill>
                            <a:latin typeface="Cambria Math" panose="02040503050406030204" pitchFamily="18" charset="0"/>
                            <a:cs typeface="Arial" panose="020B0604020202020204" pitchFamily="34" charset="0"/>
                          </a:rPr>
                        </m:ctrlPr>
                      </m:sSubPr>
                      <m:e>
                        <m:r>
                          <a:rPr lang="en-US" sz="12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e>
                      <m: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𝑂𝑟𝑑𝑒𝑟</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𝑎𝑚𝑜𝑢𝑛𝑡</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ub>
                    </m:s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oMath>
                </a14:m>
                <a:r>
                  <a:rPr lang="en-US" sz="1100" dirty="0"/>
                  <a:t> is</a:t>
                </a:r>
                <a:r>
                  <a:rPr lang="en-US" sz="1100" baseline="0" dirty="0"/>
                  <a:t> a function representing the full-cut promotion. When order amount is more than threshold and no. of products &gt;=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then the output is discount weighted with the sensitivity </a:t>
                </a:r>
                <a:endParaRPr lang="en-US" sz="1100" dirty="0"/>
              </a:p>
              <a:p>
                <a:endParaRPr lang="en-SG" dirty="0"/>
              </a:p>
              <a:p>
                <a:endParaRPr lang="en-SG" dirty="0"/>
              </a:p>
              <a:p>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𝛾</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𝟏</m:t>
                        </m:r>
                      </m:e>
                      <m: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𝑂𝑟𝑑𝑒𝑟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𝑎𝑚𝑜𝑢𝑛𝑡</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𝜃</m:t>
                        </m:r>
                        <m:r>
                          <a:rPr lang="en-US" sz="1200" i="1" kern="1200">
                            <a:solidFill>
                              <a:schemeClr val="tx1"/>
                            </a:solidFill>
                            <a:effectLst/>
                            <a:latin typeface="Cambria Math" panose="02040503050406030204" pitchFamily="18" charset="0"/>
                            <a:ea typeface="+mn-ea"/>
                            <a:cs typeface="+mn-cs"/>
                          </a:rPr>
                          <m:t>}</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𝛿</m:t>
                    </m:r>
                  </m:oMath>
                </a14:m>
                <a:r>
                  <a:rPr lang="en-US" sz="1200" kern="1200" dirty="0">
                    <a:solidFill>
                      <a:schemeClr val="tx1"/>
                    </a:solidFill>
                    <a:effectLst/>
                    <a:latin typeface="+mn-lt"/>
                    <a:ea typeface="+mn-ea"/>
                    <a:cs typeface="+mn-cs"/>
                  </a:rPr>
                  <a:t> denotes the positive utility or reward to</a:t>
                </a:r>
                <a:r>
                  <a:rPr lang="en-US" sz="1200" kern="1200" baseline="0" dirty="0">
                    <a:solidFill>
                      <a:schemeClr val="tx1"/>
                    </a:solidFill>
                    <a:effectLst/>
                    <a:latin typeface="+mn-lt"/>
                    <a:ea typeface="+mn-ea"/>
                    <a:cs typeface="+mn-cs"/>
                  </a:rPr>
                  <a:t> the customer </a:t>
                </a:r>
                <a14:m>
                  <m:oMath xmlns:m="http://schemas.openxmlformats.org/officeDocument/2006/math">
                    <m:r>
                      <a:rPr lang="en-US" sz="12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𝑖</m:t>
                    </m:r>
                  </m:oMath>
                </a14:m>
                <a:r>
                  <a:rPr lang="en-US" sz="1200" kern="1200" dirty="0">
                    <a:solidFill>
                      <a:schemeClr val="tx1"/>
                    </a:solidFill>
                    <a:effectLst/>
                    <a:latin typeface="+mn-lt"/>
                    <a:ea typeface="+mn-ea"/>
                    <a:cs typeface="+mn-cs"/>
                  </a:rPr>
                  <a:t> as a result of the full-cut promotion discount</a:t>
                </a:r>
                <a:endParaRPr lang="en-SG"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sz="1600" i="0">
                    <a:solidFill>
                      <a:srgbClr val="222222"/>
                    </a:solidFill>
                    <a:latin typeface="Cambria Math" panose="02040503050406030204" pitchFamily="18" charset="0"/>
                    <a:ea typeface="DengXian" panose="02010600030101010101" pitchFamily="2" charset="-122"/>
                    <a:cs typeface="Arial" panose="020B0604020202020204" pitchFamily="34" charset="0"/>
                  </a:rPr>
                  <a:t>𝜃</a:t>
                </a:r>
                <a:r>
                  <a:rPr lang="en-US" dirty="0">
                    <a:solidFill>
                      <a:srgbClr val="222222"/>
                    </a:solidFill>
                    <a:latin typeface="Arial" panose="020B0604020202020204" pitchFamily="34" charset="0"/>
                    <a:ea typeface="DengXian" panose="02010600030101010101" pitchFamily="2" charset="-122"/>
                  </a:rPr>
                  <a:t> denotes the threshold amount </a:t>
                </a:r>
                <a:endParaRPr lang="en-US" dirty="0"/>
              </a:p>
              <a:p>
                <a:r>
                  <a:rPr lang="en-US" sz="1600" i="0">
                    <a:solidFill>
                      <a:srgbClr val="222222"/>
                    </a:solidFill>
                    <a:latin typeface="Cambria Math" panose="02040503050406030204" pitchFamily="18" charset="0"/>
                    <a:ea typeface="DengXian" panose="02010600030101010101" pitchFamily="2" charset="-122"/>
                    <a:cs typeface="Arial" panose="020B0604020202020204" pitchFamily="34" charset="0"/>
                  </a:rPr>
                  <a:t>𝛿</a:t>
                </a:r>
                <a:r>
                  <a:rPr lang="en-US" dirty="0">
                    <a:solidFill>
                      <a:srgbClr val="222222"/>
                    </a:solidFill>
                    <a:latin typeface="Arial" panose="020B0604020202020204" pitchFamily="34" charset="0"/>
                    <a:ea typeface="DengXian" panose="02010600030101010101" pitchFamily="2" charset="-122"/>
                  </a:rPr>
                  <a:t> denotes the discount amount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𝛾_𝑖</a:t>
                </a:r>
                <a:r>
                  <a:rPr lang="en-US" sz="1200" dirty="0">
                    <a:solidFill>
                      <a:srgbClr val="222222"/>
                    </a:solidFill>
                    <a:latin typeface="Arial" panose="020B0604020202020204" pitchFamily="34" charset="0"/>
                    <a:ea typeface="DengXian" panose="02010600030101010101" pitchFamily="2" charset="-122"/>
                  </a:rPr>
                  <a:t> denotes the</a:t>
                </a:r>
                <a:r>
                  <a:rPr lang="en-US" sz="1200" baseline="0" dirty="0">
                    <a:solidFill>
                      <a:srgbClr val="222222"/>
                    </a:solidFill>
                    <a:latin typeface="Arial" panose="020B0604020202020204" pitchFamily="34" charset="0"/>
                    <a:ea typeface="DengXian" panose="02010600030101010101" pitchFamily="2" charset="-122"/>
                  </a:rPr>
                  <a:t> customer’s sensitivity to the full-cut promotion</a:t>
                </a:r>
                <a:endParaRPr lang="en-US" sz="1200" dirty="0">
                  <a:solidFill>
                    <a:srgbClr val="222222"/>
                  </a:solidFill>
                  <a:latin typeface="Arial" panose="020B0604020202020204" pitchFamily="34" charset="0"/>
                  <a:ea typeface="DengXia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𝛾_𝑖∙</a:t>
                </a:r>
                <a:r>
                  <a:rPr lang="en-US" sz="1200" b="1" i="0">
                    <a:solidFill>
                      <a:srgbClr val="222222"/>
                    </a:solidFill>
                    <a:latin typeface="Cambria Math" panose="02040503050406030204" pitchFamily="18" charset="0"/>
                    <a:ea typeface="DengXian" panose="02010600030101010101" pitchFamily="2" charset="-122"/>
                    <a:cs typeface="Arial" panose="020B0604020202020204" pitchFamily="34" charset="0"/>
                  </a:rPr>
                  <a:t>𝟏_(</a:t>
                </a:r>
                <a:r>
                  <a:rPr lang="en-US" sz="1200" i="0">
                    <a:solidFill>
                      <a:srgbClr val="222222"/>
                    </a:solidFill>
                    <a:latin typeface="Cambria Math" panose="02040503050406030204" pitchFamily="18" charset="0"/>
                    <a:ea typeface="DengXian" panose="02010600030101010101" pitchFamily="2" charset="-122"/>
                    <a:cs typeface="Arial" panose="020B0604020202020204" pitchFamily="34" charset="0"/>
                  </a:rPr>
                  <a:t>{𝑂𝑟𝑑𝑒𝑟 𝑎𝑚𝑜𝑢𝑛𝑡≥𝜃})∙𝛿</a:t>
                </a:r>
                <a:r>
                  <a:rPr lang="en-US" sz="1100" dirty="0"/>
                  <a:t> is</a:t>
                </a:r>
                <a:r>
                  <a:rPr lang="en-US" sz="1100" baseline="0" dirty="0"/>
                  <a:t> a function representing the full-cut promotion. When order amount is more than threshold and no. of products &gt;=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then the output is discount weighted with the sensitivity </a:t>
                </a:r>
                <a:endParaRPr lang="en-US" sz="1100" dirty="0"/>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27</a:t>
            </a:fld>
            <a:endParaRPr lang="en-SG">
              <a:solidFill>
                <a:prstClr val="black"/>
              </a:solidFill>
              <a:latin typeface="Calibri" panose="020F0502020204030204"/>
            </a:endParaRPr>
          </a:p>
        </p:txBody>
      </p:sp>
    </p:spTree>
    <p:extLst>
      <p:ext uri="{BB962C8B-B14F-4D97-AF65-F5344CB8AC3E}">
        <p14:creationId xmlns:p14="http://schemas.microsoft.com/office/powerpoint/2010/main" val="1247435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400" i="1">
                            <a:solidFill>
                              <a:srgbClr val="222222"/>
                            </a:solidFill>
                            <a:latin typeface="Cambria Math" panose="02040503050406030204" pitchFamily="18" charset="0"/>
                            <a:cs typeface="Arial" panose="020B0604020202020204" pitchFamily="34" charset="0"/>
                          </a:rPr>
                        </m:ctrlPr>
                      </m:sSubPr>
                      <m:e>
                        <m:r>
                          <a:rPr lang="en-US" sz="1400" i="1">
                            <a:solidFill>
                              <a:srgbClr val="222222"/>
                            </a:solidFill>
                            <a:latin typeface="Cambria Math" panose="02040503050406030204" pitchFamily="18" charset="0"/>
                            <a:ea typeface="DengXian" panose="02010600030101010101" pitchFamily="2" charset="-122"/>
                            <a:cs typeface="Arial" panose="020B0604020202020204" pitchFamily="34" charset="0"/>
                          </a:rPr>
                          <m:t>𝑧</m:t>
                        </m:r>
                      </m:e>
                      <m:sub>
                        <m:r>
                          <a:rPr lang="en-US" sz="14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oMath>
                </a14:m>
                <a:r>
                  <a:rPr lang="en-US" sz="1200" kern="1200" baseline="0" dirty="0">
                    <a:solidFill>
                      <a:schemeClr val="tx1"/>
                    </a:solidFill>
                    <a:effectLst/>
                    <a:latin typeface="+mn-lt"/>
                    <a:ea typeface="+mn-ea"/>
                    <a:cs typeface="+mn-cs"/>
                  </a:rPr>
                  <a:t> </a:t>
                </a:r>
                <a:r>
                  <a:rPr lang="en-US" dirty="0">
                    <a:solidFill>
                      <a:srgbClr val="222222"/>
                    </a:solidFill>
                    <a:latin typeface="Arial" panose="020B0604020202020204" pitchFamily="34" charset="0"/>
                    <a:ea typeface="DengXian" panose="02010600030101010101" pitchFamily="2" charset="-122"/>
                  </a:rPr>
                  <a:t>denotes the good’s features for customer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market price, discount amounts, count of goods, goods amount. </a:t>
                </a: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en-US" sz="1400" i="1" smtClean="0">
                            <a:solidFill>
                              <a:srgbClr val="222222"/>
                            </a:solidFill>
                            <a:latin typeface="Cambria Math" panose="02040503050406030204" pitchFamily="18" charset="0"/>
                            <a:cs typeface="Arial" panose="020B0604020202020204" pitchFamily="34" charset="0"/>
                          </a:rPr>
                        </m:ctrlPr>
                      </m:sSubSupPr>
                      <m:e>
                        <m:r>
                          <a:rPr lang="en-US" sz="1400"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sz="1400"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sz="1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a14:m>
                <a:r>
                  <a:rPr lang="en-US" sz="1200" kern="1200" baseline="0" dirty="0">
                    <a:solidFill>
                      <a:schemeClr val="tx1"/>
                    </a:solidFill>
                    <a:effectLst/>
                    <a:latin typeface="+mn-lt"/>
                    <a:ea typeface="+mn-ea"/>
                    <a:cs typeface="+mn-cs"/>
                  </a:rPr>
                  <a:t> </a:t>
                </a:r>
                <a:r>
                  <a:rPr lang="en-US" dirty="0">
                    <a:solidFill>
                      <a:srgbClr val="222222"/>
                    </a:solidFill>
                    <a:latin typeface="Arial" panose="020B0604020202020204" pitchFamily="34" charset="0"/>
                    <a:ea typeface="DengXian" panose="02010600030101010101" pitchFamily="2" charset="-122"/>
                  </a:rPr>
                  <a:t>denotes the customer’s preferences for each of the features.</a:t>
                </a:r>
                <a:r>
                  <a:rPr lang="en-US" baseline="0" dirty="0">
                    <a:solidFill>
                      <a:srgbClr val="222222"/>
                    </a:solidFill>
                    <a:latin typeface="Arial" panose="020B0604020202020204" pitchFamily="34" charset="0"/>
                    <a:ea typeface="DengXian" panose="02010600030101010101" pitchFamily="2" charset="-122"/>
                  </a:rPr>
                  <a:t> We assumed that customer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𝑖</m:t>
                    </m:r>
                  </m:oMath>
                </a14:m>
                <a:r>
                  <a:rPr lang="en-US" dirty="0"/>
                  <a:t> belongs to customer type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𝑘</m:t>
                    </m:r>
                  </m:oMath>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discuss how to obtain the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𝑤</m:t>
                        </m:r>
                      </m:e>
                      <m:sub>
                        <m:r>
                          <a:rPr lang="en-US" sz="1200" b="0" i="1" kern="1200" smtClean="0">
                            <a:solidFill>
                              <a:schemeClr val="tx1"/>
                            </a:solidFill>
                            <a:effectLst/>
                            <a:latin typeface="Cambria Math" panose="02040503050406030204" pitchFamily="18" charset="0"/>
                            <a:ea typeface="+mn-ea"/>
                            <a:cs typeface="+mn-cs"/>
                          </a:rPr>
                          <m:t>𝑘</m:t>
                        </m:r>
                      </m:sub>
                    </m:sSub>
                  </m:oMath>
                </a14:m>
                <a:r>
                  <a:rPr lang="en-US" dirty="0"/>
                  <a:t> preference vector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𝑈</m:t>
                        </m:r>
                      </m:e>
                      <m:sub>
                        <m:r>
                          <a:rPr lang="en-US" sz="1200" i="1" kern="1200">
                            <a:solidFill>
                              <a:schemeClr val="tx1"/>
                            </a:solidFill>
                            <a:effectLst/>
                            <a:latin typeface="Cambria Math" panose="02040503050406030204" pitchFamily="18" charset="0"/>
                            <a:ea typeface="+mn-ea"/>
                            <a:cs typeface="+mn-cs"/>
                          </a:rPr>
                          <m:t>𝑖𝑗</m:t>
                        </m:r>
                      </m:sub>
                    </m:sSub>
                  </m:oMath>
                </a14:m>
                <a:r>
                  <a:rPr lang="en-US" sz="1200" kern="1200" dirty="0">
                    <a:solidFill>
                      <a:schemeClr val="tx1"/>
                    </a:solidFill>
                    <a:effectLst/>
                    <a:latin typeface="+mn-lt"/>
                    <a:ea typeface="+mn-ea"/>
                    <a:cs typeface="+mn-cs"/>
                  </a:rPr>
                  <a:t> denotes the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’s valuation for product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𝑗</m:t>
                    </m:r>
                  </m:oMath>
                </a14:m>
                <a:r>
                  <a:rPr lang="en-US" sz="1200" kern="1200" dirty="0">
                    <a:solidFill>
                      <a:schemeClr val="tx1"/>
                    </a:solidFill>
                    <a:effectLst/>
                    <a:latin typeface="+mn-lt"/>
                    <a:ea typeface="+mn-ea"/>
                    <a:cs typeface="+mn-cs"/>
                  </a:rPr>
                  <a:t>. We evaluate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𝑈</m:t>
                        </m:r>
                      </m:e>
                      <m:sub>
                        <m:r>
                          <a:rPr lang="en-US" sz="1200" i="1" kern="1200">
                            <a:solidFill>
                              <a:schemeClr val="tx1"/>
                            </a:solidFill>
                            <a:effectLst/>
                            <a:latin typeface="Cambria Math" panose="02040503050406030204" pitchFamily="18" charset="0"/>
                            <a:ea typeface="+mn-ea"/>
                            <a:cs typeface="+mn-cs"/>
                          </a:rPr>
                          <m:t>𝑖𝑗</m:t>
                        </m:r>
                      </m:sub>
                    </m:sSub>
                    <m:r>
                      <a:rPr lang="en-US" sz="1200" i="1" kern="1200">
                        <a:solidFill>
                          <a:schemeClr val="tx1"/>
                        </a:solidFill>
                        <a:effectLst/>
                        <a:latin typeface="Cambria Math" panose="02040503050406030204" pitchFamily="18" charset="0"/>
                        <a:ea typeface="+mn-ea"/>
                        <a:cs typeface="+mn-cs"/>
                      </a:rPr>
                      <m:t>=</m:t>
                    </m:r>
                    <m:sSubSup>
                      <m:sSubSupPr>
                        <m:ctrlPr>
                          <a:rPr lang="en-US" sz="1200" i="1" kern="120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𝑤</m:t>
                        </m:r>
                      </m:e>
                      <m:sub>
                        <m:r>
                          <a:rPr lang="en-US" sz="1200" i="1" kern="1200">
                            <a:solidFill>
                              <a:schemeClr val="tx1"/>
                            </a:solidFill>
                            <a:effectLst/>
                            <a:latin typeface="Cambria Math" panose="02040503050406030204" pitchFamily="18" charset="0"/>
                            <a:ea typeface="+mn-ea"/>
                            <a:cs typeface="+mn-cs"/>
                          </a:rPr>
                          <m:t>𝑘</m:t>
                        </m:r>
                      </m:sub>
                      <m:sup>
                        <m:r>
                          <a:rPr lang="en-US" sz="1200" i="1" kern="1200">
                            <a:solidFill>
                              <a:schemeClr val="tx1"/>
                            </a:solidFill>
                            <a:effectLst/>
                            <a:latin typeface="Cambria Math" panose="02040503050406030204" pitchFamily="18" charset="0"/>
                            <a:ea typeface="+mn-ea"/>
                            <a:cs typeface="+mn-cs"/>
                          </a:rPr>
                          <m:t>′</m:t>
                        </m:r>
                      </m:sup>
                    </m:sSubSup>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𝑧</m:t>
                        </m:r>
                      </m:e>
                      <m:sub>
                        <m:r>
                          <a:rPr lang="en-US" sz="1200" i="1" kern="1200">
                            <a:solidFill>
                              <a:schemeClr val="tx1"/>
                            </a:solidFill>
                            <a:effectLst/>
                            <a:latin typeface="Cambria Math" panose="02040503050406030204" pitchFamily="18" charset="0"/>
                            <a:ea typeface="+mn-ea"/>
                            <a:cs typeface="+mn-cs"/>
                          </a:rPr>
                          <m:t>𝑖𝑗</m:t>
                        </m:r>
                      </m:sub>
                    </m:sSub>
                  </m:oMath>
                </a14:m>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𝑈</m:t>
                        </m:r>
                      </m:e>
                      <m:sub>
                        <m:r>
                          <a:rPr lang="en-US" sz="1200" i="1" kern="1200">
                            <a:solidFill>
                              <a:schemeClr val="tx1"/>
                            </a:solidFill>
                            <a:effectLst/>
                            <a:latin typeface="Cambria Math" panose="02040503050406030204" pitchFamily="18" charset="0"/>
                            <a:ea typeface="+mn-ea"/>
                            <a:cs typeface="+mn-cs"/>
                          </a:rPr>
                          <m:t>𝑖𝑗</m:t>
                        </m:r>
                      </m:sub>
                    </m:sSub>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𝛼</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𝑝</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represents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’s utility on product</a:t>
                </a:r>
                <a:r>
                  <a:rPr lang="en-US" sz="1200" kern="1200" baseline="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𝑗</m:t>
                    </m:r>
                  </m:oMath>
                </a14:m>
                <a:r>
                  <a:rPr lang="en-US" dirty="0"/>
                  <a:t> after subtracting</a:t>
                </a:r>
                <a:r>
                  <a:rPr lang="en-US" baseline="0" dirty="0"/>
                  <a:t> with its price.</a:t>
                </a:r>
              </a:p>
              <a:p>
                <a:endParaRPr lang="en-SG"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objective function of the customer’s utility is shown as above. I will explain each term in this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a:solidFill>
                      <a:srgbClr val="222222"/>
                    </a:solidFill>
                    <a:latin typeface="Cambria Math" panose="02040503050406030204" pitchFamily="18" charset="0"/>
                    <a:ea typeface="DengXian" panose="02010600030101010101" pitchFamily="2" charset="-122"/>
                    <a:cs typeface="Arial" panose="020B0604020202020204" pitchFamily="34" charset="0"/>
                  </a:rPr>
                  <a:t>𝑧_𝑖𝑗</a:t>
                </a:r>
                <a:r>
                  <a:rPr lang="en-US" sz="1200" kern="1200" baseline="0" dirty="0">
                    <a:solidFill>
                      <a:schemeClr val="tx1"/>
                    </a:solidFill>
                    <a:effectLst/>
                    <a:latin typeface="+mn-lt"/>
                    <a:ea typeface="+mn-ea"/>
                    <a:cs typeface="+mn-cs"/>
                  </a:rPr>
                  <a:t> </a:t>
                </a:r>
                <a:r>
                  <a:rPr lang="en-US" dirty="0">
                    <a:solidFill>
                      <a:srgbClr val="222222"/>
                    </a:solidFill>
                    <a:latin typeface="Arial" panose="020B0604020202020204" pitchFamily="34" charset="0"/>
                    <a:ea typeface="DengXian" panose="02010600030101010101" pitchFamily="2" charset="-122"/>
                  </a:rPr>
                  <a:t>denotes the good’s features</a:t>
                </a:r>
                <a:endParaRPr lang="en-US" dirty="0"/>
              </a:p>
              <a:p>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companies to optimize their discount and threshold amount in the full-cut promotion for revenue management. This involves trying to maximize the traditional utility model in econometrics as an objective function and based on the information: predicted full-cut promotion (in section 4), information of clusters of customers (in section 6), price of each good. Additionally, we will also discuss possible avenues for future work, incorporating different forms of optimization techniques and extending towards other contexts beyond E-commerce. We begin by obtaining the preference vectors, </a:t>
                </a:r>
                <a:r>
                  <a:rPr lang="en-US" sz="1200" i="0" kern="1200">
                    <a:solidFill>
                      <a:schemeClr val="tx1"/>
                    </a:solidFill>
                    <a:effectLst/>
                    <a:latin typeface="Cambria Math" panose="02040503050406030204" pitchFamily="18" charset="0"/>
                    <a:ea typeface="+mn-ea"/>
                    <a:cs typeface="+mn-cs"/>
                  </a:rPr>
                  <a:t>𝑤^((1)),𝑤^((2)),..〖.𝑤〗^((𝑘))</a:t>
                </a:r>
                <a:r>
                  <a:rPr lang="en-US" sz="1200" kern="1200" dirty="0">
                    <a:solidFill>
                      <a:schemeClr val="tx1"/>
                    </a:solidFill>
                    <a:effectLst/>
                    <a:latin typeface="+mn-lt"/>
                    <a:ea typeface="+mn-ea"/>
                    <a:cs typeface="+mn-cs"/>
                  </a:rPr>
                  <a:t> for each of the corresponding choice probabilities for each customer type </a:t>
                </a:r>
                <a:r>
                  <a:rPr lang="en-US" sz="1200" i="0" kern="1200">
                    <a:solidFill>
                      <a:schemeClr val="tx1"/>
                    </a:solidFill>
                    <a:effectLst/>
                    <a:latin typeface="Cambria Math" panose="02040503050406030204" pitchFamily="18" charset="0"/>
                    <a:ea typeface="+mn-ea"/>
                    <a:cs typeface="+mn-cs"/>
                  </a:rPr>
                  <a:t>𝑘</a:t>
                </a:r>
                <a:r>
                  <a:rPr lang="en-US" sz="1200" kern="1200" dirty="0">
                    <a:solidFill>
                      <a:schemeClr val="tx1"/>
                    </a:solidFill>
                    <a:effectLst/>
                    <a:latin typeface="+mn-lt"/>
                    <a:ea typeface="+mn-ea"/>
                    <a:cs typeface="+mn-cs"/>
                  </a:rPr>
                  <a:t> (Section 7). This is carried out by optimizing based on the following objective function [34, 35]:</a:t>
                </a:r>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28</a:t>
            </a:fld>
            <a:endParaRPr lang="en-SG">
              <a:solidFill>
                <a:prstClr val="black"/>
              </a:solidFill>
              <a:latin typeface="Calibri" panose="020F0502020204030204"/>
            </a:endParaRPr>
          </a:p>
        </p:txBody>
      </p:sp>
    </p:spTree>
    <p:extLst>
      <p:ext uri="{BB962C8B-B14F-4D97-AF65-F5344CB8AC3E}">
        <p14:creationId xmlns:p14="http://schemas.microsoft.com/office/powerpoint/2010/main" val="3157422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To obtain the preference vector </a:t>
                </a:r>
                <a14:m>
                  <m:oMath xmlns:m="http://schemas.openxmlformats.org/officeDocument/2006/math">
                    <m:sSubSup>
                      <m:sSubSupPr>
                        <m:ctrlPr>
                          <a:rPr lang="en-US" i="1">
                            <a:solidFill>
                              <a:srgbClr val="222222"/>
                            </a:solidFill>
                            <a:latin typeface="Cambria Math" panose="02040503050406030204" pitchFamily="18" charset="0"/>
                            <a:cs typeface="Arial" panose="020B0604020202020204" pitchFamily="34" charset="0"/>
                          </a:rPr>
                        </m:ctrlPr>
                      </m:sSubSup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a14:m>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 for each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oMath>
                </a14:m>
                <a:r>
                  <a:rPr lang="en-US"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We make use of the idea that the price, </a:t>
                </a:r>
                <a14:m>
                  <m:oMath xmlns:m="http://schemas.openxmlformats.org/officeDocument/2006/math">
                    <m:sSub>
                      <m:sSubPr>
                        <m:ctrlPr>
                          <a:rPr lang="en-US" sz="1200" b="0" i="1" smtClean="0">
                            <a:latin typeface="Cambria Math" panose="02040503050406030204" pitchFamily="18" charset="0"/>
                          </a:rPr>
                        </m:ctrlPr>
                      </m:sSubPr>
                      <m:e>
                        <m:r>
                          <a:rPr lang="en-US" sz="1200" b="0" i="1">
                            <a:latin typeface="Cambria Math" panose="02040503050406030204" pitchFamily="18" charset="0"/>
                          </a:rPr>
                          <m:t>𝑝</m:t>
                        </m:r>
                      </m:e>
                      <m:sub>
                        <m:r>
                          <a:rPr lang="en-US" sz="1200" b="0" i="1">
                            <a:latin typeface="Cambria Math" panose="02040503050406030204" pitchFamily="18" charset="0"/>
                          </a:rPr>
                          <m:t>𝑗</m:t>
                        </m:r>
                      </m:sub>
                    </m:sSub>
                    <m:r>
                      <a:rPr lang="en-US" sz="1200" b="0" i="0" smtClean="0">
                        <a:latin typeface="Cambria Math" panose="02040503050406030204" pitchFamily="18" charset="0"/>
                      </a:rPr>
                      <m:t> </m:t>
                    </m:r>
                  </m:oMath>
                </a14:m>
                <a:r>
                  <a:rPr lang="en-US" sz="1200" kern="1200" baseline="0" dirty="0">
                    <a:solidFill>
                      <a:schemeClr val="tx1"/>
                    </a:solidFill>
                    <a:effectLst/>
                    <a:latin typeface="+mn-lt"/>
                    <a:ea typeface="+mn-ea"/>
                    <a:cs typeface="+mn-cs"/>
                  </a:rPr>
                  <a:t>is a function of choice probabilities,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ctrlPr>
                            <a:rPr lang="en-US" sz="1200" b="0" i="1" smtClean="0">
                              <a:latin typeface="Cambria Math" panose="02040503050406030204" pitchFamily="18" charset="0"/>
                            </a:rPr>
                          </m:ctrlPr>
                        </m:dPr>
                        <m:e>
                          <m:sSup>
                            <m:sSupPr>
                              <m:ctrlPr>
                                <a:rPr lang="en-US" sz="1200" b="0" i="1">
                                  <a:latin typeface="Cambria Math" panose="02040503050406030204" pitchFamily="18" charset="0"/>
                                </a:rPr>
                              </m:ctrlPr>
                            </m:sSupPr>
                            <m:e>
                              <m:sSub>
                                <m:sSubPr>
                                  <m:ctrlPr>
                                    <a:rPr lang="en-US" sz="1200" b="0" i="1" smtClean="0">
                                      <a:latin typeface="Cambria Math" panose="02040503050406030204" pitchFamily="18" charset="0"/>
                                    </a:rPr>
                                  </m:ctrlPr>
                                </m:sSubPr>
                                <m:e>
                                  <m:r>
                                    <a:rPr lang="en-US" sz="1200" b="0" i="1">
                                      <a:latin typeface="Cambria Math" panose="02040503050406030204" pitchFamily="18" charset="0"/>
                                    </a:rPr>
                                    <m:t>𝑝</m:t>
                                  </m:r>
                                </m:e>
                                <m:sub>
                                  <m:r>
                                    <a:rPr lang="en-US" sz="1200" b="0" i="1">
                                      <a:latin typeface="Cambria Math" panose="02040503050406030204" pitchFamily="18" charset="0"/>
                                    </a:rPr>
                                    <m:t>𝑗</m:t>
                                  </m:r>
                                </m:sub>
                              </m:sSub>
                              <m:r>
                                <a:rPr lang="en-US" sz="1200" b="1" i="1" smtClean="0">
                                  <a:latin typeface="Cambria Math" panose="02040503050406030204" pitchFamily="18" charset="0"/>
                                </a:rPr>
                                <m:t>= </m:t>
                              </m:r>
                              <m:r>
                                <a:rPr lang="en-US" sz="1200" b="1" i="1">
                                  <a:latin typeface="Cambria Math" panose="02040503050406030204" pitchFamily="18" charset="0"/>
                                </a:rPr>
                                <m:t>𝒘</m:t>
                              </m:r>
                            </m:e>
                            <m:sup>
                              <m:d>
                                <m:dPr>
                                  <m:endChr m:val=""/>
                                  <m:ctrlPr>
                                    <a:rPr lang="en-US" sz="1200" b="1" i="1">
                                      <a:latin typeface="Cambria Math" panose="02040503050406030204" pitchFamily="18" charset="0"/>
                                    </a:rPr>
                                  </m:ctrlPr>
                                </m:dPr>
                                <m:e>
                                  <m:r>
                                    <a:rPr lang="en-US" sz="1200" b="1" i="1">
                                      <a:latin typeface="Cambria Math" panose="02040503050406030204" pitchFamily="18" charset="0"/>
                                    </a:rPr>
                                    <m:t>𝒌</m:t>
                                  </m:r>
                                  <m:r>
                                    <a:rPr lang="en-US" sz="1200" b="0" i="0">
                                      <a:latin typeface="Cambria Math" panose="02040503050406030204" pitchFamily="18" charset="0"/>
                                    </a:rPr>
                                    <m:t>)′</m:t>
                                  </m:r>
                                </m:e>
                              </m:d>
                            </m:sup>
                          </m:sSup>
                          <m:sSub>
                            <m:sSubPr>
                              <m:ctrlPr>
                                <a:rPr lang="en-US" sz="1200" b="0" i="1">
                                  <a:latin typeface="Cambria Math" panose="02040503050406030204" pitchFamily="18" charset="0"/>
                                </a:rPr>
                              </m:ctrlPr>
                            </m:sSubPr>
                            <m:e>
                              <m:r>
                                <a:rPr lang="en-US" sz="1200" b="0" i="0">
                                  <a:latin typeface="Cambria Math" panose="02040503050406030204" pitchFamily="18" charset="0"/>
                                </a:rPr>
                                <m:t>∙</m:t>
                              </m:r>
                              <m:r>
                                <a:rPr lang="en-US" sz="1200" b="0" i="1">
                                  <a:latin typeface="Cambria Math" panose="02040503050406030204" pitchFamily="18" charset="0"/>
                                </a:rPr>
                                <m:t>𝑧</m:t>
                              </m:r>
                            </m:e>
                            <m:sub>
                              <m:r>
                                <a:rPr lang="en-US" sz="1200" b="0" i="1">
                                  <a:latin typeface="Cambria Math" panose="02040503050406030204" pitchFamily="18" charset="0"/>
                                </a:rPr>
                                <m:t>𝑗</m:t>
                              </m:r>
                            </m:sub>
                          </m:sSub>
                          <m:r>
                            <a:rPr lang="en-US" sz="1200" b="0" i="0">
                              <a:latin typeface="Cambria Math" panose="02040503050406030204" pitchFamily="18" charset="0"/>
                            </a:rPr>
                            <m:t> −</m:t>
                          </m:r>
                          <m:func>
                            <m:funcPr>
                              <m:ctrlPr>
                                <a:rPr lang="en-US" sz="1200" b="0" i="1">
                                  <a:latin typeface="Cambria Math" panose="02040503050406030204" pitchFamily="18" charset="0"/>
                                </a:rPr>
                              </m:ctrlPr>
                            </m:funcPr>
                            <m:fName>
                              <m:r>
                                <m:rPr>
                                  <m:sty m:val="p"/>
                                </m:rPr>
                                <a:rPr lang="en-US" sz="1200" b="0" i="0">
                                  <a:latin typeface="Cambria Math" panose="02040503050406030204" pitchFamily="18" charset="0"/>
                                </a:rPr>
                                <m:t>ln</m:t>
                              </m:r>
                            </m:fName>
                            <m:e>
                              <m:d>
                                <m:dPr>
                                  <m:ctrlPr>
                                    <a:rPr lang="en-US" sz="1200" b="0" i="1">
                                      <a:latin typeface="Cambria Math" panose="02040503050406030204" pitchFamily="18" charset="0"/>
                                    </a:rPr>
                                  </m:ctrlPr>
                                </m:dPr>
                                <m:e>
                                  <m:sSub>
                                    <m:sSubPr>
                                      <m:ctrlPr>
                                        <a:rPr lang="en-US" sz="1200" b="0" i="1">
                                          <a:latin typeface="Cambria Math" panose="02040503050406030204" pitchFamily="18" charset="0"/>
                                        </a:rPr>
                                      </m:ctrlPr>
                                    </m:sSubPr>
                                    <m:e>
                                      <m:r>
                                        <a:rPr lang="en-US" sz="1200" b="0" i="1">
                                          <a:latin typeface="Cambria Math" panose="02040503050406030204" pitchFamily="18" charset="0"/>
                                        </a:rPr>
                                        <m:t>𝑥</m:t>
                                      </m:r>
                                    </m:e>
                                    <m:sub>
                                      <m:r>
                                        <a:rPr lang="en-US" sz="1200" b="0" i="1">
                                          <a:latin typeface="Cambria Math" panose="02040503050406030204" pitchFamily="18" charset="0"/>
                                        </a:rPr>
                                        <m:t>𝑘𝑗</m:t>
                                      </m:r>
                                    </m:sub>
                                  </m:sSub>
                                </m:e>
                              </m:d>
                            </m:e>
                          </m:func>
                          <m:r>
                            <a:rPr lang="en-US" sz="1200" b="0" i="0">
                              <a:latin typeface="Cambria Math" panose="02040503050406030204" pitchFamily="18" charset="0"/>
                            </a:rPr>
                            <m:t>+</m:t>
                          </m:r>
                          <m:r>
                            <m:rPr>
                              <m:sty m:val="p"/>
                            </m:rPr>
                            <a:rPr lang="en-US" sz="1200" b="0" i="0">
                              <a:latin typeface="Cambria Math" panose="02040503050406030204" pitchFamily="18" charset="0"/>
                            </a:rPr>
                            <m:t>l</m:t>
                          </m:r>
                          <m:func>
                            <m:funcPr>
                              <m:ctrlPr>
                                <a:rPr lang="en-US" sz="1200" b="0" i="1">
                                  <a:latin typeface="Cambria Math" panose="02040503050406030204" pitchFamily="18" charset="0"/>
                                </a:rPr>
                              </m:ctrlPr>
                            </m:funcPr>
                            <m:fName>
                              <m:r>
                                <m:rPr>
                                  <m:sty m:val="p"/>
                                </m:rPr>
                                <a:rPr lang="en-US" sz="1200" b="0" i="0">
                                  <a:latin typeface="Cambria Math" panose="02040503050406030204" pitchFamily="18" charset="0"/>
                                </a:rPr>
                                <m:t>n</m:t>
                              </m:r>
                            </m:fName>
                            <m:e>
                              <m:r>
                                <a:rPr lang="en-US" sz="1200" b="0" i="0">
                                  <a:latin typeface="Cambria Math" panose="02040503050406030204" pitchFamily="18" charset="0"/>
                                </a:rPr>
                                <m:t>(</m:t>
                              </m:r>
                            </m:e>
                          </m:func>
                          <m:sSub>
                            <m:sSubPr>
                              <m:ctrlPr>
                                <a:rPr lang="en-US" sz="1200" b="0" i="1">
                                  <a:latin typeface="Cambria Math" panose="02040503050406030204" pitchFamily="18" charset="0"/>
                                </a:rPr>
                              </m:ctrlPr>
                            </m:sSubPr>
                            <m:e>
                              <m:r>
                                <a:rPr lang="en-US" sz="1200" b="0" i="1">
                                  <a:latin typeface="Cambria Math" panose="02040503050406030204" pitchFamily="18" charset="0"/>
                                </a:rPr>
                                <m:t>𝑥</m:t>
                              </m:r>
                            </m:e>
                            <m:sub>
                              <m:r>
                                <a:rPr lang="en-US" sz="1200" b="0" i="1">
                                  <a:latin typeface="Cambria Math" panose="02040503050406030204" pitchFamily="18" charset="0"/>
                                </a:rPr>
                                <m:t>𝑘</m:t>
                              </m:r>
                              <m:r>
                                <a:rPr lang="en-US" sz="1200" b="0" i="0">
                                  <a:latin typeface="Cambria Math" panose="02040503050406030204" pitchFamily="18" charset="0"/>
                                </a:rPr>
                                <m:t>0</m:t>
                              </m:r>
                            </m:sub>
                          </m:sSub>
                        </m:e>
                      </m:d>
                    </m:oMath>
                  </m:oMathPara>
                </a14:m>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is again adapted from Yan’s paper. Hence, for all observations belonging to each customer type </a:t>
                </a:r>
                <a14:m>
                  <m:oMath xmlns:m="http://schemas.openxmlformats.org/officeDocument/2006/math">
                    <m:r>
                      <a:rPr lang="en-US" sz="1200" i="1" smtClean="0">
                        <a:latin typeface="Cambria Math" panose="02040503050406030204" pitchFamily="18" charset="0"/>
                      </a:rPr>
                      <m:t>𝑘</m:t>
                    </m:r>
                  </m:oMath>
                </a14:m>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we are trying to find the optimal weight </a:t>
                </a:r>
                <a14:m>
                  <m:oMath xmlns:m="http://schemas.openxmlformats.org/officeDocument/2006/math">
                    <m:sSup>
                      <m:sSupPr>
                        <m:ctrlPr>
                          <a:rPr lang="en-US" sz="1200" i="1" smtClean="0">
                            <a:latin typeface="Cambria Math" panose="02040503050406030204" pitchFamily="18" charset="0"/>
                          </a:rPr>
                        </m:ctrlPr>
                      </m:sSupPr>
                      <m:e>
                        <m:r>
                          <a:rPr lang="en-US" sz="1200" b="1" i="1">
                            <a:latin typeface="Cambria Math" panose="02040503050406030204" pitchFamily="18" charset="0"/>
                          </a:rPr>
                          <m:t>𝒘</m:t>
                        </m:r>
                      </m:e>
                      <m:sup>
                        <m:d>
                          <m:dPr>
                            <m:ctrlPr>
                              <a:rPr lang="en-US" sz="1200" b="1" i="1">
                                <a:latin typeface="Cambria Math" panose="02040503050406030204" pitchFamily="18" charset="0"/>
                              </a:rPr>
                            </m:ctrlPr>
                          </m:dPr>
                          <m:e>
                            <m:r>
                              <a:rPr lang="en-US" sz="1200" b="1" i="1">
                                <a:latin typeface="Cambria Math" panose="02040503050406030204" pitchFamily="18" charset="0"/>
                              </a:rPr>
                              <m:t>𝒌</m:t>
                            </m:r>
                          </m:e>
                        </m:d>
                      </m:sup>
                    </m:sSup>
                  </m:oMath>
                </a14:m>
                <a:r>
                  <a:rPr lang="en-US" sz="1200" kern="1200" baseline="0" dirty="0">
                    <a:solidFill>
                      <a:schemeClr val="tx1"/>
                    </a:solidFill>
                    <a:effectLst/>
                    <a:latin typeface="+mn-lt"/>
                    <a:ea typeface="+mn-ea"/>
                    <a:cs typeface="+mn-cs"/>
                  </a:rPr>
                  <a:t> that minimizes the error based on the price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solidFill>
                              <a:srgbClr val="222222"/>
                            </a:solidFill>
                            <a:effectLst/>
                            <a:latin typeface="Cambria Math" panose="02040503050406030204" pitchFamily="18" charset="0"/>
                            <a:cs typeface="Arial" panose="020B0604020202020204" pitchFamily="34" charset="0"/>
                          </a:rPr>
                        </m:ctrlPr>
                      </m:sSub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12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1200" b="0" i="0" smtClean="0">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a14:m>
                <a:r>
                  <a:rPr lang="en-US" dirty="0">
                    <a:solidFill>
                      <a:srgbClr val="222222"/>
                    </a:solidFill>
                    <a:latin typeface="Arial" panose="020B0604020202020204" pitchFamily="34" charset="0"/>
                    <a:ea typeface="DengXian" panose="02010600030101010101" pitchFamily="2" charset="-122"/>
                  </a:rPr>
                  <a:t>denotes the choice probability of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r>
                      <a:rPr lang="en-US" b="0" i="0" smtClean="0">
                        <a:solidFill>
                          <a:srgbClr val="222222"/>
                        </a:solidFill>
                        <a:latin typeface="Cambria Math" panose="02040503050406030204" pitchFamily="18" charset="0"/>
                        <a:cs typeface="Arial" panose="020B0604020202020204" pitchFamily="34" charset="0"/>
                      </a:rPr>
                      <m:t>,</m:t>
                    </m:r>
                  </m:oMath>
                </a14:m>
                <a:r>
                  <a:rPr lang="en-US" dirty="0">
                    <a:solidFill>
                      <a:srgbClr val="222222"/>
                    </a:solidFill>
                    <a:latin typeface="Arial" panose="020B0604020202020204" pitchFamily="34" charset="0"/>
                    <a:ea typeface="DengXian" panose="02010600030101010101" pitchFamily="2" charset="-122"/>
                  </a:rPr>
                  <a:t> product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solidFill>
                              <a:srgbClr val="222222"/>
                            </a:solidFill>
                            <a:effectLst/>
                            <a:latin typeface="Cambria Math" panose="02040503050406030204" pitchFamily="18" charset="0"/>
                            <a:cs typeface="Arial" panose="020B0604020202020204" pitchFamily="34" charset="0"/>
                          </a:rPr>
                        </m:ctrlPr>
                      </m:sSub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12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12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1200" b="0" i="0" smtClean="0">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a14:m>
                <a:r>
                  <a:rPr lang="en-US" dirty="0">
                    <a:solidFill>
                      <a:srgbClr val="222222"/>
                    </a:solidFill>
                    <a:latin typeface="Arial" panose="020B0604020202020204" pitchFamily="34" charset="0"/>
                    <a:ea typeface="DengXian" panose="02010600030101010101" pitchFamily="2" charset="-122"/>
                  </a:rPr>
                  <a:t>denotes the choice probability of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r>
                      <a:rPr lang="en-US" b="0" i="0" smtClean="0">
                        <a:solidFill>
                          <a:srgbClr val="222222"/>
                        </a:solidFill>
                        <a:latin typeface="Cambria Math" panose="02040503050406030204" pitchFamily="18" charset="0"/>
                        <a:cs typeface="Arial" panose="020B0604020202020204" pitchFamily="34" charset="0"/>
                      </a:rPr>
                      <m:t>,</m:t>
                    </m:r>
                  </m:oMath>
                </a14:m>
                <a:r>
                  <a:rPr lang="en-US" dirty="0">
                    <a:solidFill>
                      <a:srgbClr val="222222"/>
                    </a:solidFill>
                    <a:latin typeface="Arial" panose="020B0604020202020204" pitchFamily="34" charset="0"/>
                    <a:ea typeface="DengXian" panose="02010600030101010101" pitchFamily="2" charset="-122"/>
                  </a:rPr>
                  <a:t> not buying product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solidFill>
                              <a:srgbClr val="222222"/>
                            </a:solidFill>
                            <a:latin typeface="Cambria Math" panose="02040503050406030204" pitchFamily="18" charset="0"/>
                            <a:cs typeface="Arial" panose="020B0604020202020204" pitchFamily="34" charset="0"/>
                          </a:rPr>
                        </m:ctrlPr>
                      </m:sSubPr>
                      <m:e>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𝑧</m:t>
                        </m:r>
                      </m:e>
                      <m:sub>
                        <m:r>
                          <a:rPr lang="en-US" sz="12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oMath>
                </a14:m>
                <a:r>
                  <a:rPr lang="en-US" dirty="0">
                    <a:solidFill>
                      <a:srgbClr val="222222"/>
                    </a:solidFill>
                    <a:latin typeface="Arial" panose="020B0604020202020204" pitchFamily="34" charset="0"/>
                    <a:ea typeface="DengXian" panose="02010600030101010101" pitchFamily="2" charset="-122"/>
                  </a:rPr>
                  <a:t>  denotes the good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222222"/>
                  </a:solidFill>
                  <a:latin typeface="Arial" panose="020B0604020202020204" pitchFamily="34" charset="0"/>
                  <a:ea typeface="DengXia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ea typeface="DengXian" panose="02010600030101010101" pitchFamily="2" charset="-122"/>
                  </a:rPr>
                  <a:t>We can set the constraint space for each element in the preference vector to be from 0 to 1 real value.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𝑧_𝑗</a:t>
                </a:r>
                <a:r>
                  <a:rPr lang="en-US" sz="1200" kern="1200">
                    <a:solidFill>
                      <a:schemeClr val="tx1"/>
                    </a:solidFill>
                    <a:effectLst/>
                    <a:latin typeface="+mn-lt"/>
                    <a:ea typeface="+mn-ea"/>
                    <a:cs typeface="+mn-cs"/>
                  </a:rPr>
                  <a:t> representing the following features: market price, discount amounts, count of goods, goods amount. </a:t>
                </a:r>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29</a:t>
            </a:fld>
            <a:endParaRPr lang="en-SG">
              <a:solidFill>
                <a:prstClr val="black"/>
              </a:solidFill>
              <a:latin typeface="Calibri" panose="020F0502020204030204"/>
            </a:endParaRPr>
          </a:p>
        </p:txBody>
      </p:sp>
    </p:spTree>
    <p:extLst>
      <p:ext uri="{BB962C8B-B14F-4D97-AF65-F5344CB8AC3E}">
        <p14:creationId xmlns:p14="http://schemas.microsoft.com/office/powerpoint/2010/main" val="2664109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set constraints and space for the threshold and discount amounts,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𝛿</m:t>
                    </m:r>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a:t>
                </a:r>
                <a:r>
                  <a:rPr lang="en-US" sz="1200" kern="1200" baseline="0" dirty="0">
                    <a:solidFill>
                      <a:schemeClr val="tx1"/>
                    </a:solidFill>
                    <a:effectLst/>
                    <a:latin typeface="+mn-lt"/>
                    <a:ea typeface="+mn-ea"/>
                    <a:cs typeface="+mn-cs"/>
                  </a:rPr>
                  <a:t> f</a:t>
                </a:r>
                <a:r>
                  <a:rPr lang="en-US" sz="1200" kern="1200" dirty="0">
                    <a:solidFill>
                      <a:schemeClr val="tx1"/>
                    </a:solidFill>
                    <a:effectLst/>
                    <a:latin typeface="+mn-lt"/>
                    <a:ea typeface="+mn-ea"/>
                    <a:cs typeface="+mn-cs"/>
                  </a:rPr>
                  <a:t>or each type of full-cut promotion, defined</a:t>
                </a:r>
                <a:r>
                  <a:rPr lang="en-US" sz="1200" kern="1200" baseline="0" dirty="0">
                    <a:solidFill>
                      <a:schemeClr val="tx1"/>
                    </a:solidFill>
                    <a:effectLst/>
                    <a:latin typeface="+mn-lt"/>
                    <a:ea typeface="+mn-ea"/>
                    <a:cs typeface="+mn-cs"/>
                  </a:rPr>
                  <a:t> by the </a:t>
                </a:r>
                <a:r>
                  <a:rPr lang="en-US" sz="1200" kern="1200" dirty="0">
                    <a:solidFill>
                      <a:schemeClr val="tx1"/>
                    </a:solidFill>
                    <a:effectLst/>
                    <a:latin typeface="+mn-lt"/>
                    <a:ea typeface="+mn-ea"/>
                    <a:cs typeface="+mn-cs"/>
                  </a:rPr>
                  <a:t>pair of threshold and discount amount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𝛿</m:t>
                    </m:r>
                  </m:oMath>
                </a14:m>
                <a:r>
                  <a:rPr lang="en-US" sz="1200" kern="1200" dirty="0">
                    <a:solidFill>
                      <a:schemeClr val="tx1"/>
                    </a:solidFill>
                    <a:effectLst/>
                    <a:latin typeface="+mn-lt"/>
                    <a:ea typeface="+mn-ea"/>
                    <a:cs typeface="+mn-cs"/>
                  </a:rPr>
                  <a:t>), we obtain customer</a:t>
                </a:r>
                <a:r>
                  <a:rPr lang="en-US" sz="1200" kern="1200" baseline="0" dirty="0">
                    <a:solidFill>
                      <a:schemeClr val="tx1"/>
                    </a:solidFill>
                    <a:effectLst/>
                    <a:latin typeface="+mn-lt"/>
                    <a:ea typeface="+mn-ea"/>
                    <a:cs typeface="+mn-cs"/>
                  </a:rPr>
                  <a:t>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choice probability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sub>
                    </m:sSub>
                  </m:oMath>
                </a14:m>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repeat this for all the customers and obtain the mean for the choice probabilities, denoted as </a:t>
                </a:r>
                <a14:m>
                  <m:oMath xmlns:m="http://schemas.openxmlformats.org/officeDocument/2006/math">
                    <m:r>
                      <a:rPr lang="en-US" sz="1200" b="1" i="1" kern="1200" smtClean="0">
                        <a:solidFill>
                          <a:schemeClr val="tx1"/>
                        </a:solidFill>
                        <a:effectLst/>
                        <a:latin typeface="Cambria Math" panose="02040503050406030204" pitchFamily="18" charset="0"/>
                        <a:ea typeface="+mn-ea"/>
                        <a:cs typeface="+mn-cs"/>
                      </a:rPr>
                      <m:t>𝒙</m:t>
                    </m:r>
                  </m:oMath>
                </a14:m>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identify the type of full-cut promotion that leads to the highest revenue, we simply take the product of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𝒙</m:t>
                    </m:r>
                  </m:oMath>
                </a14:m>
                <a:r>
                  <a:rPr lang="en-US" sz="1200" kern="1200" dirty="0">
                    <a:solidFill>
                      <a:schemeClr val="tx1"/>
                    </a:solidFill>
                    <a:effectLst/>
                    <a:latin typeface="+mn-lt"/>
                    <a:ea typeface="+mn-ea"/>
                    <a:cs typeface="+mn-cs"/>
                  </a:rPr>
                  <a:t> with the vector of profit margin for each product, denoted as </a:t>
                </a:r>
                <a14:m>
                  <m:oMath xmlns:m="http://schemas.openxmlformats.org/officeDocument/2006/math">
                    <m:r>
                      <a:rPr lang="en-US" sz="1200" b="1" i="1" kern="1200">
                        <a:solidFill>
                          <a:schemeClr val="tx1"/>
                        </a:solidFill>
                        <a:effectLst/>
                        <a:latin typeface="Cambria Math" panose="02040503050406030204" pitchFamily="18" charset="0"/>
                        <a:ea typeface="+mn-ea"/>
                        <a:cs typeface="+mn-cs"/>
                      </a:rPr>
                      <m:t>𝒑</m:t>
                    </m:r>
                  </m:oMath>
                </a14:m>
                <a:r>
                  <a:rPr lang="en-US" sz="1200" kern="1200" dirty="0">
                    <a:solidFill>
                      <a:schemeClr val="tx1"/>
                    </a:solidFill>
                    <a:effectLst/>
                    <a:latin typeface="+mn-lt"/>
                    <a:ea typeface="+mn-ea"/>
                    <a:cs typeface="+mn-cs"/>
                  </a:rPr>
                  <a:t>. Hence, we obtain the optimal full-cut promotion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𝜃</m:t>
                        </m:r>
                      </m:e>
                      <m:sup>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𝛿</m:t>
                        </m:r>
                      </m:e>
                      <m:sup>
                        <m:r>
                          <a:rPr lang="en-US" sz="1200" i="1" kern="1200">
                            <a:solidFill>
                              <a:schemeClr val="tx1"/>
                            </a:solidFill>
                            <a:effectLst/>
                            <a:latin typeface="Cambria Math" panose="02040503050406030204" pitchFamily="18" charset="0"/>
                            <a:ea typeface="+mn-ea"/>
                            <a:cs typeface="+mn-cs"/>
                          </a:rPr>
                          <m:t>∗</m:t>
                        </m:r>
                      </m:sup>
                    </m:sSup>
                  </m:oMath>
                </a14:m>
                <a:r>
                  <a:rPr lang="en-US" sz="1200" kern="1200" dirty="0">
                    <a:solidFill>
                      <a:schemeClr val="tx1"/>
                    </a:solidFill>
                    <a:effectLst/>
                    <a:latin typeface="+mn-lt"/>
                    <a:ea typeface="+mn-ea"/>
                    <a:cs typeface="+mn-cs"/>
                  </a:rPr>
                  <a:t>) with a highest corresponding value, </a:t>
                </a:r>
                <a14:m>
                  <m:oMath xmlns:m="http://schemas.openxmlformats.org/officeDocument/2006/math">
                    <m:sSup>
                      <m:sSupPr>
                        <m:ctrlPr>
                          <a:rPr lang="en-US" sz="1200" b="1"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r>
                              <a:rPr lang="en-US" sz="1200" b="1" i="1" kern="1200">
                                <a:solidFill>
                                  <a:schemeClr val="tx1"/>
                                </a:solidFill>
                                <a:effectLst/>
                                <a:latin typeface="Cambria Math" panose="02040503050406030204" pitchFamily="18" charset="0"/>
                                <a:ea typeface="+mn-ea"/>
                                <a:cs typeface="+mn-cs"/>
                              </a:rPr>
                              <m:t>𝒙</m:t>
                            </m:r>
                            <m:r>
                              <a:rPr lang="en-US" sz="1200" b="1"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𝒑</m:t>
                            </m:r>
                          </m:e>
                        </m:d>
                      </m:e>
                      <m:sup>
                        <m:r>
                          <a:rPr lang="en-US" sz="1200" b="1" i="1" kern="1200">
                            <a:solidFill>
                              <a:schemeClr val="tx1"/>
                            </a:solidFill>
                            <a:effectLst/>
                            <a:latin typeface="Cambria Math" panose="02040503050406030204" pitchFamily="18" charset="0"/>
                            <a:ea typeface="+mn-ea"/>
                            <a:cs typeface="+mn-cs"/>
                          </a:rPr>
                          <m:t>∗</m:t>
                        </m:r>
                      </m:sup>
                    </m:sSup>
                    <m:r>
                      <a:rPr lang="en-US" sz="1200" b="1"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enables E-commerce companies to identify which type of full-cut promotion will lead to the highest revenue based simply on the product-level features of the customers in the transactional dataset.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set constraints and space for the threshold and discount amounts, </a:t>
                </a:r>
                <a:r>
                  <a:rPr lang="en-US" sz="1200" i="0" kern="1200">
                    <a:solidFill>
                      <a:schemeClr val="tx1"/>
                    </a:solidFill>
                    <a:effectLst/>
                    <a:latin typeface="+mn-lt"/>
                    <a:ea typeface="+mn-ea"/>
                    <a:cs typeface="+mn-cs"/>
                  </a:rPr>
                  <a:t>𝜃</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𝛿</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Hence,</a:t>
                </a:r>
                <a:r>
                  <a:rPr lang="en-US" sz="1200" kern="1200" baseline="0" dirty="0">
                    <a:solidFill>
                      <a:schemeClr val="tx1"/>
                    </a:solidFill>
                    <a:effectLst/>
                    <a:latin typeface="+mn-lt"/>
                    <a:ea typeface="+mn-ea"/>
                    <a:cs typeface="+mn-cs"/>
                  </a:rPr>
                  <a:t> f</a:t>
                </a:r>
                <a:r>
                  <a:rPr lang="en-US" sz="1200" kern="1200" dirty="0">
                    <a:solidFill>
                      <a:schemeClr val="tx1"/>
                    </a:solidFill>
                    <a:effectLst/>
                    <a:latin typeface="+mn-lt"/>
                    <a:ea typeface="+mn-ea"/>
                    <a:cs typeface="+mn-cs"/>
                  </a:rPr>
                  <a:t>or each type of full-cut promotion, defined</a:t>
                </a:r>
                <a:r>
                  <a:rPr lang="en-US" sz="1200" kern="1200" baseline="0" dirty="0">
                    <a:solidFill>
                      <a:schemeClr val="tx1"/>
                    </a:solidFill>
                    <a:effectLst/>
                    <a:latin typeface="+mn-lt"/>
                    <a:ea typeface="+mn-ea"/>
                    <a:cs typeface="+mn-cs"/>
                  </a:rPr>
                  <a:t> by the </a:t>
                </a:r>
                <a:r>
                  <a:rPr lang="en-US" sz="1200" kern="1200" dirty="0">
                    <a:solidFill>
                      <a:schemeClr val="tx1"/>
                    </a:solidFill>
                    <a:effectLst/>
                    <a:latin typeface="+mn-lt"/>
                    <a:ea typeface="+mn-ea"/>
                    <a:cs typeface="+mn-cs"/>
                  </a:rPr>
                  <a:t>pair of threshold and discount amount (</a:t>
                </a:r>
                <a:r>
                  <a:rPr lang="en-US" sz="1200" i="0" kern="1200">
                    <a:solidFill>
                      <a:schemeClr val="tx1"/>
                    </a:solidFill>
                    <a:effectLst/>
                    <a:latin typeface="+mn-lt"/>
                    <a:ea typeface="+mn-ea"/>
                    <a:cs typeface="+mn-cs"/>
                  </a:rPr>
                  <a:t>𝜃</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𝛿</a:t>
                </a:r>
                <a:r>
                  <a:rPr lang="en-US" sz="1200" kern="1200" dirty="0">
                    <a:solidFill>
                      <a:schemeClr val="tx1"/>
                    </a:solidFill>
                    <a:effectLst/>
                    <a:latin typeface="+mn-lt"/>
                    <a:ea typeface="+mn-ea"/>
                    <a:cs typeface="+mn-cs"/>
                  </a:rPr>
                  <a:t>), we obtain customer</a:t>
                </a:r>
                <a:r>
                  <a:rPr lang="en-US" sz="1200" kern="1200" baseline="0" dirty="0">
                    <a:solidFill>
                      <a:schemeClr val="tx1"/>
                    </a:solidFill>
                    <a:effectLst/>
                    <a:latin typeface="+mn-lt"/>
                    <a:ea typeface="+mn-ea"/>
                    <a:cs typeface="+mn-cs"/>
                  </a:rPr>
                  <a:t> </a:t>
                </a:r>
                <a:r>
                  <a:rPr lang="en-US" sz="1200" b="0" i="0" kern="1200">
                    <a:solidFill>
                      <a:schemeClr val="tx1"/>
                    </a:solidFill>
                    <a:effectLst/>
                    <a:latin typeface="Cambria Math" panose="02040503050406030204" pitchFamily="18" charset="0"/>
                    <a:ea typeface="+mn-ea"/>
                    <a:cs typeface="+mn-cs"/>
                  </a:rPr>
                  <a:t>𝑖</a:t>
                </a:r>
                <a:r>
                  <a:rPr lang="en-US" sz="1200" kern="1200" dirty="0">
                    <a:solidFill>
                      <a:schemeClr val="tx1"/>
                    </a:solidFill>
                    <a:effectLst/>
                    <a:latin typeface="+mn-lt"/>
                    <a:ea typeface="+mn-ea"/>
                    <a:cs typeface="+mn-cs"/>
                  </a:rPr>
                  <a:t> choice probability </a:t>
                </a:r>
                <a:r>
                  <a:rPr lang="en-US" sz="1200" i="0" kern="1200">
                    <a:solidFill>
                      <a:schemeClr val="tx1"/>
                    </a:solidFill>
                    <a:effectLst/>
                    <a:latin typeface="+mn-lt"/>
                    <a:ea typeface="+mn-ea"/>
                    <a:cs typeface="+mn-cs"/>
                  </a:rPr>
                  <a:t>𝑥_𝑖</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repeat this for all the customers and obtain the mean for the choice probabilities, denoted as </a:t>
                </a:r>
                <a:r>
                  <a:rPr lang="en-US" sz="1200" b="1" i="0" kern="1200">
                    <a:solidFill>
                      <a:schemeClr val="tx1"/>
                    </a:solidFill>
                    <a:effectLst/>
                    <a:latin typeface="Cambria Math" panose="02040503050406030204" pitchFamily="18" charset="0"/>
                    <a:ea typeface="+mn-ea"/>
                    <a:cs typeface="+mn-cs"/>
                  </a:rPr>
                  <a:t>𝒙</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identify the type of full-cut promotion that leads to the highest revenue, we simply take the product of </a:t>
                </a:r>
                <a:r>
                  <a:rPr lang="en-US" sz="1200" b="1" i="0" kern="1200">
                    <a:solidFill>
                      <a:schemeClr val="tx1"/>
                    </a:solidFill>
                    <a:effectLst/>
                    <a:latin typeface="+mn-lt"/>
                    <a:ea typeface="+mn-ea"/>
                    <a:cs typeface="+mn-cs"/>
                  </a:rPr>
                  <a:t>𝒙</a:t>
                </a:r>
                <a:r>
                  <a:rPr lang="en-US" sz="1200" kern="1200" dirty="0">
                    <a:solidFill>
                      <a:schemeClr val="tx1"/>
                    </a:solidFill>
                    <a:effectLst/>
                    <a:latin typeface="+mn-lt"/>
                    <a:ea typeface="+mn-ea"/>
                    <a:cs typeface="+mn-cs"/>
                  </a:rPr>
                  <a:t> with the vector of profit margin for each product, denoted as </a:t>
                </a:r>
                <a:r>
                  <a:rPr lang="en-US" sz="1200" b="1" i="0" kern="1200">
                    <a:solidFill>
                      <a:schemeClr val="tx1"/>
                    </a:solidFill>
                    <a:effectLst/>
                    <a:latin typeface="+mn-lt"/>
                    <a:ea typeface="+mn-ea"/>
                    <a:cs typeface="+mn-cs"/>
                  </a:rPr>
                  <a:t>𝒑</a:t>
                </a:r>
                <a:r>
                  <a:rPr lang="en-US" sz="1200" kern="1200" dirty="0">
                    <a:solidFill>
                      <a:schemeClr val="tx1"/>
                    </a:solidFill>
                    <a:effectLst/>
                    <a:latin typeface="+mn-lt"/>
                    <a:ea typeface="+mn-ea"/>
                    <a:cs typeface="+mn-cs"/>
                  </a:rPr>
                  <a:t>. Hence, we obtain the optimal full-cut promotion (</a:t>
                </a:r>
                <a:r>
                  <a:rPr lang="en-US" sz="1200" i="0" kern="1200">
                    <a:solidFill>
                      <a:schemeClr val="tx1"/>
                    </a:solidFill>
                    <a:effectLst/>
                    <a:latin typeface="+mn-lt"/>
                    <a:ea typeface="+mn-ea"/>
                    <a:cs typeface="+mn-cs"/>
                  </a:rPr>
                  <a:t>𝜃^∗</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𝛿^∗</a:t>
                </a:r>
                <a:r>
                  <a:rPr lang="en-US" sz="1200" kern="1200" dirty="0">
                    <a:solidFill>
                      <a:schemeClr val="tx1"/>
                    </a:solidFill>
                    <a:effectLst/>
                    <a:latin typeface="+mn-lt"/>
                    <a:ea typeface="+mn-ea"/>
                    <a:cs typeface="+mn-cs"/>
                  </a:rPr>
                  <a:t>) with a highest corresponding value, </a:t>
                </a:r>
                <a:r>
                  <a:rPr lang="en-US" sz="120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𝒙∙𝒑)^∗.</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This enables E-commerce companies to identify which type of full-cut promotion will lead to the highest revenue based simply on the product-level features of the customers in the transactional dataset.</a:t>
                </a:r>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30</a:t>
            </a:fld>
            <a:endParaRPr lang="en-SG">
              <a:solidFill>
                <a:prstClr val="black"/>
              </a:solidFill>
              <a:latin typeface="Calibri" panose="020F0502020204030204"/>
            </a:endParaRPr>
          </a:p>
        </p:txBody>
      </p:sp>
    </p:spTree>
    <p:extLst>
      <p:ext uri="{BB962C8B-B14F-4D97-AF65-F5344CB8AC3E}">
        <p14:creationId xmlns:p14="http://schemas.microsoft.com/office/powerpoint/2010/main" val="414788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is a Full-cut promotion? </a:t>
            </a:r>
          </a:p>
          <a:p>
            <a:endParaRPr lang="en-SG"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Full-cut promotion is a type of promotion where customers spend a minimum threshold amount in a single order to enjoy a fixed discount amount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shown in the coupons from </a:t>
            </a:r>
            <a:r>
              <a:rPr lang="en-US" sz="1200" kern="1200" dirty="0" err="1">
                <a:solidFill>
                  <a:schemeClr val="tx1"/>
                </a:solidFill>
                <a:effectLst/>
                <a:latin typeface="+mn-lt"/>
                <a:ea typeface="+mn-ea"/>
                <a:cs typeface="+mn-cs"/>
              </a:rPr>
              <a:t>VIPshop</a:t>
            </a:r>
            <a:r>
              <a:rPr lang="en-US" sz="1200" kern="1200" dirty="0">
                <a:solidFill>
                  <a:schemeClr val="tx1"/>
                </a:solidFill>
                <a:effectLst/>
                <a:latin typeface="+mn-lt"/>
                <a:ea typeface="+mn-ea"/>
                <a:cs typeface="+mn-cs"/>
              </a:rPr>
              <a:t>, with a minimum spend of ¥500 to discount ¥100 to the entire order.</a:t>
            </a:r>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3</a:t>
            </a:fld>
            <a:endParaRPr lang="en-SG">
              <a:solidFill>
                <a:prstClr val="black"/>
              </a:solidFill>
              <a:latin typeface="Calibri" panose="020F0502020204030204"/>
            </a:endParaRPr>
          </a:p>
        </p:txBody>
      </p:sp>
    </p:spTree>
    <p:extLst>
      <p:ext uri="{BB962C8B-B14F-4D97-AF65-F5344CB8AC3E}">
        <p14:creationId xmlns:p14="http://schemas.microsoft.com/office/powerpoint/2010/main" val="2920412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use the traditional and popular discrete choice models to model consumer choices between the customer subscribing or not subscribing to the full-cut promotion </a:t>
                </a:r>
              </a:p>
              <a:p>
                <a:r>
                  <a:rPr lang="en-US" sz="1200" kern="1200" dirty="0">
                    <a:solidFill>
                      <a:schemeClr val="tx1"/>
                    </a:solidFill>
                    <a:effectLst/>
                    <a:latin typeface="+mn-lt"/>
                    <a:ea typeface="+mn-ea"/>
                    <a:cs typeface="+mn-cs"/>
                  </a:rPr>
                  <a:t>And compare the error rates of the traditional model with the regression trees obtained in the previous slides.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Discrete choice models estimate the probability that a person chooses a choice over an assortment of choices and</a:t>
                </a:r>
              </a:p>
              <a:p>
                <a:r>
                  <a:rPr lang="en-US" sz="1200" kern="1200" dirty="0">
                    <a:solidFill>
                      <a:schemeClr val="tx1"/>
                    </a:solidFill>
                    <a:effectLst/>
                    <a:latin typeface="+mn-lt"/>
                    <a:ea typeface="+mn-ea"/>
                    <a:cs typeface="+mn-cs"/>
                  </a:rPr>
                  <a:t>Binary Logistic Regression is selected since there are only two choices: customers subscribing to full-cut promotion or not subscribing to full-cut promotion. </a:t>
                </a:r>
              </a:p>
              <a:p>
                <a:endParaRPr lang="en-SG" dirty="0"/>
              </a:p>
              <a:p>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=1</m:t>
                    </m:r>
                  </m:oMath>
                </a14:m>
                <a:r>
                  <a:rPr lang="en-US" sz="1200" kern="1200" dirty="0">
                    <a:solidFill>
                      <a:schemeClr val="tx1"/>
                    </a:solidFill>
                    <a:effectLst/>
                    <a:latin typeface="+mn-lt"/>
                    <a:ea typeface="+mn-ea"/>
                    <a:cs typeface="+mn-cs"/>
                  </a:rPr>
                  <a:t> defined as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subscribing to the promotion,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=0</m:t>
                    </m:r>
                  </m:oMath>
                </a14:m>
                <a:r>
                  <a:rPr lang="en-US" sz="1200" kern="1200" dirty="0">
                    <a:solidFill>
                      <a:schemeClr val="tx1"/>
                    </a:solidFill>
                    <a:effectLst/>
                    <a:latin typeface="+mn-lt"/>
                    <a:ea typeface="+mn-ea"/>
                    <a:cs typeface="+mn-cs"/>
                  </a:rPr>
                  <a:t> defined as customer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𝑖</m:t>
                    </m:r>
                  </m:oMath>
                </a14:m>
                <a:r>
                  <a:rPr lang="en-US" sz="1200" kern="1200" dirty="0">
                    <a:solidFill>
                      <a:schemeClr val="tx1"/>
                    </a:solidFill>
                    <a:effectLst/>
                    <a:latin typeface="+mn-lt"/>
                    <a:ea typeface="+mn-ea"/>
                    <a:cs typeface="+mn-cs"/>
                  </a:rPr>
                  <a:t> who is not subscribing to the promotion.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binary logistic regression model, the choice,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𝒴</m:t>
                        </m:r>
                      </m:e>
                      <m:sub>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is trained on two features: minimum price of the good in an order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and the customer’s original purchase amount discounted with the minimum priced good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a:t>
                </a:r>
              </a:p>
              <a:p>
                <a:pPr/>
                <a14:m>
                  <m:oMathPara xmlns:m="http://schemas.openxmlformats.org/officeDocument/2006/math">
                    <m:oMathParaPr>
                      <m:jc m:val="centerGroup"/>
                    </m:oMathParaPr>
                    <m:oMath xmlns:m="http://schemas.openxmlformats.org/officeDocument/2006/math">
                      <m:r>
                        <m:rPr>
                          <m:sty m:val="p"/>
                        </m:rPr>
                        <a:rPr lang="en-US" sz="1200" kern="1200">
                          <a:solidFill>
                            <a:schemeClr val="tx1"/>
                          </a:solidFill>
                          <a:effectLst/>
                          <a:latin typeface="Cambria Math" panose="02040503050406030204" pitchFamily="18" charset="0"/>
                          <a:ea typeface="+mn-ea"/>
                          <a:cs typeface="+mn-cs"/>
                        </a:rPr>
                        <m:t>ln</m:t>
                      </m:r>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𝑖</m:t>
                              </m:r>
                            </m:sub>
                          </m:sSub>
                        </m:num>
                        <m:den>
                          <m:r>
                            <a:rPr lang="en-US" sz="1200" i="1" kern="1200">
                              <a:solidFill>
                                <a:schemeClr val="tx1"/>
                              </a:solidFill>
                              <a:effectLst/>
                              <a:latin typeface="Cambria Math" panose="02040503050406030204" pitchFamily="18" charset="0"/>
                              <a:ea typeface="+mn-ea"/>
                              <a:cs typeface="+mn-cs"/>
                            </a:rPr>
                            <m:t>1−</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𝑖</m:t>
                              </m:r>
                            </m:sub>
                          </m:sSub>
                        </m:den>
                      </m:f>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sz="1200" kern="1200" dirty="0">
                  <a:solidFill>
                    <a:schemeClr val="tx1"/>
                  </a:solidFill>
                  <a:effectLst/>
                  <a:latin typeface="+mn-lt"/>
                  <a:ea typeface="+mn-ea"/>
                  <a:cs typeface="+mn-cs"/>
                </a:endParaRPr>
              </a:p>
              <a:p>
                <a:endParaRPr lang="en-SG" dirty="0"/>
              </a:p>
              <a:p>
                <a:r>
                  <a:rPr lang="en-US" sz="1200" kern="1200" dirty="0">
                    <a:solidFill>
                      <a:schemeClr val="tx1"/>
                    </a:solidFill>
                    <a:effectLst/>
                    <a:latin typeface="+mn-lt"/>
                    <a:ea typeface="+mn-ea"/>
                    <a:cs typeface="+mn-cs"/>
                  </a:rPr>
                  <a:t> A higher minimum price</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indicates that a customer is willing to pay a higher amount of money to subscribe to the promotion and hence a higher demand to enjoy the full-cut promotion, whereas a lower minimum price indicates a weaker willingness.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 represents the total purchase amount that the customer originally intends to purchase without making additional purchase to enjoy the full-cut promotion. Hence, this investigates the relationship between the customer original purchase amount and whether the customer will subscribe to the promotion.</a:t>
                </a:r>
              </a:p>
              <a:p>
                <a:endParaRPr lang="en-US" sz="1200" kern="1200" dirty="0">
                  <a:solidFill>
                    <a:schemeClr val="tx1"/>
                  </a:solidFill>
                  <a:effectLst/>
                  <a:latin typeface="+mn-lt"/>
                  <a:ea typeface="+mn-ea"/>
                  <a:cs typeface="+mn-cs"/>
                </a:endParaRPr>
              </a:p>
              <a:p>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0</m:t>
                        </m:r>
                      </m:sub>
                    </m:sSub>
                    <m:r>
                      <a:rPr lang="en-US" sz="1200" i="1" kern="1200">
                        <a:solidFill>
                          <a:schemeClr val="tx1"/>
                        </a:solidFill>
                        <a:effectLst/>
                        <a:latin typeface="Cambria Math" panose="02040503050406030204" pitchFamily="18" charset="0"/>
                        <a:ea typeface="+mn-ea"/>
                        <a:cs typeface="+mn-cs"/>
                      </a:rPr>
                      <m:t>=−666.6,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 =3.38,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𝛽</m:t>
                        </m:r>
                      </m:e>
                      <m:sub>
                        <m:r>
                          <a:rPr lang="en-US" sz="1200" i="1" kern="1200">
                            <a:solidFill>
                              <a:schemeClr val="tx1"/>
                            </a:solidFill>
                            <a:effectLst/>
                            <a:latin typeface="Cambria Math" panose="02040503050406030204" pitchFamily="18" charset="0"/>
                            <a:ea typeface="+mn-ea"/>
                            <a:cs typeface="+mn-cs"/>
                          </a:rPr>
                          <m:t>2</m:t>
                        </m:r>
                      </m:sub>
                    </m:sSub>
                    <m:r>
                      <a:rPr lang="en-US" sz="1200"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=3.35</m:t>
                    </m:r>
                  </m:oMath>
                </a14:m>
                <a:r>
                  <a:rPr lang="en-US" sz="1200" kern="1200" dirty="0">
                    <a:solidFill>
                      <a:schemeClr val="tx1"/>
                    </a:solidFill>
                    <a:effectLst/>
                    <a:latin typeface="+mn-lt"/>
                    <a:ea typeface="+mn-ea"/>
                    <a:cs typeface="+mn-cs"/>
                  </a:rPr>
                  <a:t>. One-unit increase in the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1</m:t>
                        </m:r>
                      </m:sub>
                    </m:sSub>
                  </m:oMath>
                </a14:m>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3.38. One-unit increase in the variable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2</m:t>
                        </m:r>
                      </m:sub>
                    </m:sSub>
                  </m:oMath>
                </a14:m>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3.35. The p-value from the 2-tailed Z tests is below the significance level of 0.05, rejecting the null hypothesis, therefore indicating that the Binary Logistic model is significant in explaining the relationship between the features and output.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misclassification rate for Binary Logit Model is 6.487% and is significantly higher than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which is 1.669%. This shows that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has a higher accuracy in predicting the customer’s full-cut promotion demand and can fit the data better than a binary logit model which samples from a logistic distribution. </a:t>
                </a:r>
              </a:p>
              <a:p>
                <a:endParaRPr lang="en-SG"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section, we seek to use the traditional and popular discrete choice models to model consumer choices between the customer subscribing or not subscribing to the full-cut promotion </a:t>
                </a:r>
              </a:p>
              <a:p>
                <a:r>
                  <a:rPr lang="en-US" sz="1200" kern="1200" dirty="0">
                    <a:solidFill>
                      <a:schemeClr val="tx1"/>
                    </a:solidFill>
                    <a:effectLst/>
                    <a:latin typeface="+mn-lt"/>
                    <a:ea typeface="+mn-ea"/>
                    <a:cs typeface="+mn-cs"/>
                  </a:rPr>
                  <a:t>And compare the error rates of the traditional model with the regression trees obtained in the previous slides.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Discrete choice models estimate the probability that a person chooses a choice over an assortment of choices and</a:t>
                </a:r>
              </a:p>
              <a:p>
                <a:r>
                  <a:rPr lang="en-US" sz="1200" kern="1200" dirty="0">
                    <a:solidFill>
                      <a:schemeClr val="tx1"/>
                    </a:solidFill>
                    <a:effectLst/>
                    <a:latin typeface="+mn-lt"/>
                    <a:ea typeface="+mn-ea"/>
                    <a:cs typeface="+mn-cs"/>
                  </a:rPr>
                  <a:t>Binary Logistic Regression is selected since there are only two choices: customers subscribing to full-cut promotion or not subscribing to full-cut promotion. </a:t>
                </a:r>
              </a:p>
              <a:p>
                <a:endParaRPr lang="en-SG" dirty="0"/>
              </a:p>
              <a:p>
                <a:r>
                  <a:rPr lang="en-US" sz="1200" i="0" kern="1200">
                    <a:solidFill>
                      <a:schemeClr val="tx1"/>
                    </a:solidFill>
                    <a:effectLst/>
                    <a:latin typeface="+mn-lt"/>
                    <a:ea typeface="+mn-ea"/>
                    <a:cs typeface="+mn-cs"/>
                  </a:rPr>
                  <a:t>𝒴_𝑖=1</a:t>
                </a:r>
                <a:r>
                  <a:rPr lang="en-US" sz="1200" kern="1200" dirty="0">
                    <a:solidFill>
                      <a:schemeClr val="tx1"/>
                    </a:solidFill>
                    <a:effectLst/>
                    <a:latin typeface="+mn-lt"/>
                    <a:ea typeface="+mn-ea"/>
                    <a:cs typeface="+mn-cs"/>
                  </a:rPr>
                  <a:t> defined as customer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subscribing to the promotion, and  </a:t>
                </a:r>
                <a:r>
                  <a:rPr lang="en-US" sz="1200" i="0" kern="1200">
                    <a:solidFill>
                      <a:schemeClr val="tx1"/>
                    </a:solidFill>
                    <a:effectLst/>
                    <a:latin typeface="+mn-lt"/>
                    <a:ea typeface="+mn-ea"/>
                    <a:cs typeface="+mn-cs"/>
                  </a:rPr>
                  <a:t>𝒴_𝑖=0</a:t>
                </a:r>
                <a:r>
                  <a:rPr lang="en-US" sz="1200" kern="1200" dirty="0">
                    <a:solidFill>
                      <a:schemeClr val="tx1"/>
                    </a:solidFill>
                    <a:effectLst/>
                    <a:latin typeface="+mn-lt"/>
                    <a:ea typeface="+mn-ea"/>
                    <a:cs typeface="+mn-cs"/>
                  </a:rPr>
                  <a:t> defined as customer </a:t>
                </a:r>
                <a:r>
                  <a:rPr lang="en-US" sz="1200" i="0" kern="1200">
                    <a:solidFill>
                      <a:schemeClr val="tx1"/>
                    </a:solidFill>
                    <a:effectLst/>
                    <a:latin typeface="+mn-lt"/>
                    <a:ea typeface="+mn-ea"/>
                    <a:cs typeface="+mn-cs"/>
                  </a:rPr>
                  <a:t>𝑖</a:t>
                </a:r>
                <a:r>
                  <a:rPr lang="en-US" sz="1200" kern="1200" dirty="0">
                    <a:solidFill>
                      <a:schemeClr val="tx1"/>
                    </a:solidFill>
                    <a:effectLst/>
                    <a:latin typeface="+mn-lt"/>
                    <a:ea typeface="+mn-ea"/>
                    <a:cs typeface="+mn-cs"/>
                  </a:rPr>
                  <a:t> who is not subscribing to the promotion.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binary logistic regression model, the choice, </a:t>
                </a:r>
                <a:r>
                  <a:rPr lang="en-US" sz="1200" i="0" kern="1200">
                    <a:solidFill>
                      <a:schemeClr val="tx1"/>
                    </a:solidFill>
                    <a:effectLst/>
                    <a:latin typeface="+mn-lt"/>
                    <a:ea typeface="+mn-ea"/>
                    <a:cs typeface="+mn-cs"/>
                  </a:rPr>
                  <a:t>𝒴_𝑖</a:t>
                </a:r>
                <a:r>
                  <a:rPr lang="en-US" sz="1200" kern="1200" dirty="0">
                    <a:solidFill>
                      <a:schemeClr val="tx1"/>
                    </a:solidFill>
                    <a:effectLst/>
                    <a:latin typeface="+mn-lt"/>
                    <a:ea typeface="+mn-ea"/>
                    <a:cs typeface="+mn-cs"/>
                  </a:rPr>
                  <a:t> is trained on two features: minimum price of the good in an order (</a:t>
                </a:r>
                <a:r>
                  <a:rPr lang="en-US" sz="1200" i="0" kern="1200">
                    <a:solidFill>
                      <a:schemeClr val="tx1"/>
                    </a:solidFill>
                    <a:effectLst/>
                    <a:latin typeface="+mn-lt"/>
                    <a:ea typeface="+mn-ea"/>
                    <a:cs typeface="+mn-cs"/>
                  </a:rPr>
                  <a:t>𝑥_1</a:t>
                </a:r>
                <a:r>
                  <a:rPr lang="en-US" sz="1200" kern="1200" dirty="0">
                    <a:solidFill>
                      <a:schemeClr val="tx1"/>
                    </a:solidFill>
                    <a:effectLst/>
                    <a:latin typeface="+mn-lt"/>
                    <a:ea typeface="+mn-ea"/>
                    <a:cs typeface="+mn-cs"/>
                  </a:rPr>
                  <a:t>) and the customer’s original purchase amount discounted with the minimum priced good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a:t>
                </a:r>
              </a:p>
              <a:p>
                <a:r>
                  <a:rPr lang="en-US" sz="1200" i="0" kern="1200">
                    <a:solidFill>
                      <a:schemeClr val="tx1"/>
                    </a:solidFill>
                    <a:effectLst/>
                    <a:latin typeface="+mn-lt"/>
                    <a:ea typeface="+mn-ea"/>
                    <a:cs typeface="+mn-cs"/>
                  </a:rPr>
                  <a:t>ln(𝑦_𝑖/(1−𝑦_𝑖 ))=𝛽_0+𝛽_1 𝑥_1+𝛽_2 𝑥_2</a:t>
                </a:r>
                <a:endParaRPr lang="en-US" sz="1200" kern="1200" dirty="0">
                  <a:solidFill>
                    <a:schemeClr val="tx1"/>
                  </a:solidFill>
                  <a:effectLst/>
                  <a:latin typeface="+mn-lt"/>
                  <a:ea typeface="+mn-ea"/>
                  <a:cs typeface="+mn-cs"/>
                </a:endParaRPr>
              </a:p>
              <a:p>
                <a:endParaRPr lang="en-SG" dirty="0"/>
              </a:p>
              <a:p>
                <a:r>
                  <a:rPr lang="en-US" sz="1200" kern="1200" dirty="0">
                    <a:solidFill>
                      <a:schemeClr val="tx1"/>
                    </a:solidFill>
                    <a:effectLst/>
                    <a:latin typeface="+mn-lt"/>
                    <a:ea typeface="+mn-ea"/>
                    <a:cs typeface="+mn-cs"/>
                  </a:rPr>
                  <a:t> A higher minimum price</a:t>
                </a:r>
                <a:r>
                  <a:rPr lang="en-US" sz="1200" i="0" kern="1200">
                    <a:solidFill>
                      <a:schemeClr val="tx1"/>
                    </a:solidFill>
                    <a:effectLst/>
                    <a:latin typeface="+mn-lt"/>
                    <a:ea typeface="+mn-ea"/>
                    <a:cs typeface="+mn-cs"/>
                  </a:rPr>
                  <a:t> 𝑥_1</a:t>
                </a:r>
                <a:r>
                  <a:rPr lang="en-US" sz="1200" kern="1200" dirty="0">
                    <a:solidFill>
                      <a:schemeClr val="tx1"/>
                    </a:solidFill>
                    <a:effectLst/>
                    <a:latin typeface="+mn-lt"/>
                    <a:ea typeface="+mn-ea"/>
                    <a:cs typeface="+mn-cs"/>
                  </a:rPr>
                  <a:t> indicates that a customer is willing to pay a higher amount of money to subscribe to the promotion and hence a higher demand to enjoy the full-cut promotion, whereas a lower minimum price indicates a weaker willingness.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 represents the total purchase amount that the customer originally intends to purchase without making additional purchase to enjoy the full-cut promotion. Hence, this investigates the relationship between the customer original purchase amount and whether the customer will subscribe to the promotion.</a:t>
                </a:r>
              </a:p>
              <a:p>
                <a:endParaRPr lang="en-US" sz="1200"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𝛽_0=−666.6, 𝛽_1  =3.38,  𝛽_2  =3.35</a:t>
                </a:r>
                <a:r>
                  <a:rPr lang="en-US" sz="1200" kern="1200" dirty="0">
                    <a:solidFill>
                      <a:schemeClr val="tx1"/>
                    </a:solidFill>
                    <a:effectLst/>
                    <a:latin typeface="+mn-lt"/>
                    <a:ea typeface="+mn-ea"/>
                    <a:cs typeface="+mn-cs"/>
                  </a:rPr>
                  <a:t>. One-unit increase in the variable </a:t>
                </a:r>
                <a:r>
                  <a:rPr lang="en-US" sz="1200" i="0" kern="1200">
                    <a:solidFill>
                      <a:schemeClr val="tx1"/>
                    </a:solidFill>
                    <a:effectLst/>
                    <a:latin typeface="+mn-lt"/>
                    <a:ea typeface="+mn-ea"/>
                    <a:cs typeface="+mn-cs"/>
                  </a:rPr>
                  <a:t>𝑥_1</a:t>
                </a:r>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3.38. One-unit increase in the variable </a:t>
                </a:r>
                <a:r>
                  <a:rPr lang="en-US" sz="1200" i="0" kern="1200">
                    <a:solidFill>
                      <a:schemeClr val="tx1"/>
                    </a:solidFill>
                    <a:effectLst/>
                    <a:latin typeface="+mn-lt"/>
                    <a:ea typeface="+mn-ea"/>
                    <a:cs typeface="+mn-cs"/>
                  </a:rPr>
                  <a:t>𝑥_2</a:t>
                </a:r>
                <a:r>
                  <a:rPr lang="en-US" sz="1200" kern="1200" dirty="0">
                    <a:solidFill>
                      <a:schemeClr val="tx1"/>
                    </a:solidFill>
                    <a:effectLst/>
                    <a:latin typeface="+mn-lt"/>
                    <a:ea typeface="+mn-ea"/>
                    <a:cs typeface="+mn-cs"/>
                  </a:rPr>
                  <a:t> is associated with the increase in the log odds of being the user subscribing to the promotion vs. not subscribing to the promotion by the value of 3.35. The p-value from the 2-tailed Z tests is below the significance level of 0.05, rejecting the null hypothesis, therefore indicating that the Binary Logistic model is significant in explaining the relationship between the features and output.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misclassification rate for Binary Logit Model is 6.487% and is significantly higher than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which is 1.669%. This shows that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has a higher accuracy in predicting the customer’s full-cut promotion demand and can fit the data better than a binary logit model which samples from a logistic distribution. </a:t>
                </a:r>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31</a:t>
            </a:fld>
            <a:endParaRPr lang="en-SG">
              <a:solidFill>
                <a:prstClr val="black"/>
              </a:solidFill>
              <a:latin typeface="Calibri" panose="020F0502020204030204"/>
            </a:endParaRPr>
          </a:p>
        </p:txBody>
      </p:sp>
    </p:spTree>
    <p:extLst>
      <p:ext uri="{BB962C8B-B14F-4D97-AF65-F5344CB8AC3E}">
        <p14:creationId xmlns:p14="http://schemas.microsoft.com/office/powerpoint/2010/main" val="122256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motivations for this research is to answer questions on how can we optimize our full-cut promotions for revenue management in E-commerce.</a:t>
            </a:r>
          </a:p>
          <a:p>
            <a:endParaRPr lang="en-SG" dirty="0"/>
          </a:p>
          <a:p>
            <a:r>
              <a:rPr lang="en-SG" dirty="0"/>
              <a:t>This is area of research is important because of the growing popularity in Full-cut promotion. It is a widely used promotion used in China E-commerce companies such as Taobao and </a:t>
            </a:r>
            <a:r>
              <a:rPr lang="en-SG" dirty="0" err="1"/>
              <a:t>VIPshop</a:t>
            </a:r>
            <a:r>
              <a:rPr lang="en-SG"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 2017, retail e-commerce sales worldwide amounted to US$2.3 trillion and e-retail revenues are projected to grow to US$ 4.88 trillion in 2021.  In 2017, China accounts for 40% of global retail e-commerce. For E-commerce companies to succeed, especially in China, It is important for them to optimize their revenue from full-cut promotions. </a:t>
            </a:r>
          </a:p>
          <a:p>
            <a:endParaRPr lang="en-SG" dirty="0"/>
          </a:p>
          <a:p>
            <a:r>
              <a:rPr lang="en-SG" dirty="0"/>
              <a:t>Yet, there is no academic literature on the demand estimation and optimisation of full-cut promotion. One of the biggest issue lies in the discontinuity of the prices for the orders which makes it difficult to optimise.</a:t>
            </a:r>
          </a:p>
          <a:p>
            <a:endParaRPr lang="en-SG" dirty="0"/>
          </a:p>
          <a:p>
            <a:r>
              <a:rPr lang="en-SG" dirty="0"/>
              <a:t>Another important motivation for this research is that promotions are extremely costly to an E-commerce company. Incurring a huge part of their marketing budget. Being able to estimate the full-cut demand allows us to measure the performance of the promotions and therefore know how to optimize these promotions.</a:t>
            </a:r>
          </a:p>
          <a:p>
            <a:endParaRPr lang="en-SG" dirty="0"/>
          </a:p>
          <a:p>
            <a:r>
              <a:rPr lang="en-SG" dirty="0"/>
              <a:t>Our objective is to </a:t>
            </a:r>
            <a:r>
              <a:rPr lang="en-US" sz="1200" dirty="0">
                <a:solidFill>
                  <a:prstClr val="black">
                    <a:lumMod val="65000"/>
                    <a:lumOff val="35000"/>
                  </a:prstClr>
                </a:solidFill>
                <a:cs typeface="Arial" panose="020B0604020202020204" pitchFamily="34" charset="0"/>
              </a:rPr>
              <a:t>estimates customers’ demand towards full-cut promotion to measure the performance of the promotion</a:t>
            </a:r>
          </a:p>
          <a:p>
            <a:r>
              <a:rPr lang="en-US" sz="1200" dirty="0">
                <a:solidFill>
                  <a:prstClr val="black">
                    <a:lumMod val="65000"/>
                    <a:lumOff val="35000"/>
                  </a:prstClr>
                </a:solidFill>
                <a:cs typeface="Arial" panose="020B0604020202020204" pitchFamily="34" charset="0"/>
              </a:rPr>
              <a:t>To optimize the revenue from full-cut promotions.</a:t>
            </a:r>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4</a:t>
            </a:fld>
            <a:endParaRPr lang="en-SG">
              <a:solidFill>
                <a:prstClr val="black"/>
              </a:solidFill>
              <a:latin typeface="Calibri" panose="020F0502020204030204"/>
            </a:endParaRPr>
          </a:p>
        </p:txBody>
      </p:sp>
    </p:spTree>
    <p:extLst>
      <p:ext uri="{BB962C8B-B14F-4D97-AF65-F5344CB8AC3E}">
        <p14:creationId xmlns:p14="http://schemas.microsoft.com/office/powerpoint/2010/main" val="117264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There are 2 parts to the research on full-cut promotions: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Demand estimation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Optimisation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The challenges for demand estimation are 2 folds: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1) Extracting full-cut promotion sensitivity.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From aggregated transactional dataset, how can we identify the types of full-cut promotions,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and how can we measure the sensitivity of customers towards the full-cut promotion?</a:t>
            </a:r>
            <a:endParaRPr lang="en-SG" dirty="0"/>
          </a:p>
          <a:p>
            <a:endParaRPr lang="en-SG" dirty="0"/>
          </a:p>
          <a:p>
            <a:r>
              <a:rPr lang="en-SG" dirty="0"/>
              <a:t>2) Customer data sparsity</a:t>
            </a:r>
          </a:p>
          <a:p>
            <a:r>
              <a:rPr lang="en-US" dirty="0"/>
              <a:t>Customer segmentation often involves customer demographics. But this data is usually not available to empirical researchers due to privacy issues. </a:t>
            </a:r>
          </a:p>
          <a:p>
            <a:r>
              <a:rPr lang="en-US" dirty="0"/>
              <a:t>Also, the data is likely to be sparse with missing information and invalid gender, age, salary. How can we use the product-level features in transactional dataset to segment customers well?</a:t>
            </a:r>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5</a:t>
            </a:fld>
            <a:endParaRPr lang="en-SG">
              <a:solidFill>
                <a:prstClr val="black"/>
              </a:solidFill>
              <a:latin typeface="Calibri" panose="020F0502020204030204"/>
            </a:endParaRPr>
          </a:p>
        </p:txBody>
      </p:sp>
    </p:spTree>
    <p:extLst>
      <p:ext uri="{BB962C8B-B14F-4D97-AF65-F5344CB8AC3E}">
        <p14:creationId xmlns:p14="http://schemas.microsoft.com/office/powerpoint/2010/main" val="135556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have a 4-step methodology with the outline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begin by exploring the data to identify the types of full-cut promotion in a noisy transactional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then propose a model to measure customer’s sensitivity towards full-cut promotion. Equivalently this is called promotion-driven demand.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Thereafter, we carry out customer segmentation based on this predicted promotion-driven demand. We also implemented a benchmark model, conditional gradient approach, for comparative study.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lumMod val="65000"/>
                    <a:lumOff val="35000"/>
                  </a:prstClr>
                </a:solidFill>
                <a:cs typeface="Arial" panose="020B0604020202020204" pitchFamily="34" charset="0"/>
              </a:rPr>
              <a:t>The final section is to use Machine learning to investigate relationship between the features and promotion-driven demand 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lumMod val="65000"/>
                  <a:lumOff val="35000"/>
                </a:prstClr>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lumMod val="65000"/>
                    <a:lumOff val="35000"/>
                  </a:prstClr>
                </a:solidFill>
                <a:cs typeface="Arial" panose="020B0604020202020204" pitchFamily="34" charset="0"/>
              </a:rPr>
              <a:t>set up framework for optimization of the full-cut promotions based on the information obtained in the previous sections, such as the customer types, and predicted output.</a:t>
            </a:r>
            <a:endParaRPr kumimoji="0" lang="en-SG" sz="12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6</a:t>
            </a:fld>
            <a:endParaRPr lang="en-SG">
              <a:solidFill>
                <a:prstClr val="black"/>
              </a:solidFill>
              <a:latin typeface="Calibri" panose="020F0502020204030204"/>
            </a:endParaRPr>
          </a:p>
        </p:txBody>
      </p:sp>
    </p:spTree>
    <p:extLst>
      <p:ext uri="{BB962C8B-B14F-4D97-AF65-F5344CB8AC3E}">
        <p14:creationId xmlns:p14="http://schemas.microsoft.com/office/powerpoint/2010/main" val="329049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exploratory data analysis, we construct a methodology to identify the discount and threshold amount of full-cut promotions and understand the distribution of discount amount, threshold amount based on the frequencies of orders.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step is to identify the discount amount in the full-cut promotions. This is done by plotting the </a:t>
            </a:r>
            <a:r>
              <a:rPr lang="en-US" dirty="0"/>
              <a:t>histogram of the frequencies of each discount amount in the orders, as shown in figure 1. We can observe that </a:t>
            </a:r>
            <a:r>
              <a:rPr lang="en-US" sz="1200" kern="1200" dirty="0">
                <a:solidFill>
                  <a:schemeClr val="tx1"/>
                </a:solidFill>
                <a:effectLst/>
                <a:latin typeface="+mn-lt"/>
                <a:ea typeface="+mn-ea"/>
                <a:cs typeface="+mn-cs"/>
              </a:rPr>
              <a:t>¥100, ¥200 have a spike in frequencies.</a:t>
            </a:r>
            <a:endParaRPr lang="en-US" dirty="0"/>
          </a:p>
          <a:p>
            <a:endParaRPr lang="en-US" dirty="0"/>
          </a:p>
          <a:p>
            <a:r>
              <a:rPr lang="en-US" sz="1200" kern="1200" dirty="0">
                <a:solidFill>
                  <a:schemeClr val="tx1"/>
                </a:solidFill>
                <a:effectLst/>
                <a:latin typeface="+mn-lt"/>
                <a:ea typeface="+mn-ea"/>
                <a:cs typeface="+mn-cs"/>
              </a:rPr>
              <a:t>Next, we plot the histograms based on intervals of ¥0 - ¥100, ¥100 - ¥200, ¥200 - ¥330 as shown in figure 2 to observe the trends and frequencies clearly. We can observe a trend of a spike in frequency followed by a decreasing trend of frequencies. We propose that discount amounts with a spike in frequency are the discount amounts in the full-cut promotion. The variation of discount amounts is caused by the different types of promotions in the dataset. Since over 95% of the total discount amount is from full-cut promotions, the discount amount resulting solely from full-cut promotions will have a spike in frequency compared to its neighborhood of discount amounts.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we propose that ¥100, ¥200, ¥300 are discount amounts in the full-cut promotion.</a:t>
            </a:r>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7</a:t>
            </a:fld>
            <a:endParaRPr lang="en-SG">
              <a:solidFill>
                <a:prstClr val="black"/>
              </a:solidFill>
              <a:latin typeface="Calibri" panose="020F0502020204030204"/>
            </a:endParaRPr>
          </a:p>
        </p:txBody>
      </p:sp>
    </p:spTree>
    <p:extLst>
      <p:ext uri="{BB962C8B-B14F-4D97-AF65-F5344CB8AC3E}">
        <p14:creationId xmlns:p14="http://schemas.microsoft.com/office/powerpoint/2010/main" val="77263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next step is to identify the corresponding threshold amounts. For the orders with the discount amounts of ¥100, we create a histogram plot to find their corresponding frequencies in amount spent for the entire order, as shown in figure 3.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also observe a trend of a spike in frequency followed by a decreasing trend of frequencies. We propose that the order amount with a spike in frequency is the threshold amount in the full-cut promotion. This is intuitive as customers would want to spend an amount that is near or at the threshold amount to maximize their monetary benefit from this full-cut promotion. Specifically, between ¥195-¥205, frequencies of orders with ¥199 occurs the most frequently, hence it is proposed as the threshold amount.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the same logic and method, for orders with discount amounts of ¥200 and ¥300, the corresponding threshold amounts are ¥398, ¥597</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the number of frequencies for each order amount also provides an insight on the customers’ preference to which types of full-cut promotions. Here, we can observe that more customers subscribe to the ¥100 full-cut promotion than ¥300 full-cut promotion.</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8</a:t>
            </a:fld>
            <a:endParaRPr lang="en-SG">
              <a:solidFill>
                <a:prstClr val="black"/>
              </a:solidFill>
              <a:latin typeface="Calibri" panose="020F0502020204030204"/>
            </a:endParaRPr>
          </a:p>
        </p:txBody>
      </p:sp>
    </p:spTree>
    <p:extLst>
      <p:ext uri="{BB962C8B-B14F-4D97-AF65-F5344CB8AC3E}">
        <p14:creationId xmlns:p14="http://schemas.microsoft.com/office/powerpoint/2010/main" val="159443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(Target) is a continuous value between 0 to 1 and reflects the full-cut promotion driven demand in each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value is obtained by finding the maximum value between 0 and the output of a modified logit transformation on the price of each order (before full-cut promotion) and then normalizing the resulting value into a range between 0 to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i="1" kern="1200">
                        <a:solidFill>
                          <a:schemeClr val="tx1"/>
                        </a:solidFill>
                        <a:effectLst/>
                        <a:latin typeface="Cambria Math" panose="02040503050406030204" pitchFamily="18" charset="0"/>
                        <a:ea typeface="+mn-ea"/>
                        <a:cs typeface="+mn-cs"/>
                      </a:rPr>
                      <m:t>𝒯</m:t>
                    </m:r>
                  </m:oMath>
                </a14:m>
                <a:r>
                  <a:rPr lang="en-US" sz="1200" kern="1200" dirty="0">
                    <a:solidFill>
                      <a:schemeClr val="tx1"/>
                    </a:solidFill>
                    <a:effectLst/>
                    <a:latin typeface="+mn-lt"/>
                    <a:ea typeface="+mn-ea"/>
                    <a:cs typeface="+mn-cs"/>
                  </a:rPr>
                  <a:t> denotes the number of goods purchased in each order.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i="1" kern="1200">
                        <a:solidFill>
                          <a:schemeClr val="tx1"/>
                        </a:solidFill>
                        <a:effectLst/>
                        <a:latin typeface="Cambria Math" panose="02040503050406030204" pitchFamily="18" charset="0"/>
                        <a:ea typeface="+mn-ea"/>
                        <a:cs typeface="+mn-cs"/>
                      </a:rPr>
                      <m:t>𝒾</m:t>
                    </m:r>
                    <m:r>
                      <a:rPr lang="en-US" sz="1200" i="1" kern="1200">
                        <a:solidFill>
                          <a:schemeClr val="tx1"/>
                        </a:solidFill>
                        <a:effectLst/>
                        <a:latin typeface="Cambria Math" panose="02040503050406030204" pitchFamily="18" charset="0"/>
                        <a:ea typeface="+mn-ea"/>
                        <a:cs typeface="+mn-cs"/>
                      </a:rPr>
                      <m:t>=1,2,3…</m:t>
                    </m:r>
                    <m:r>
                      <a:rPr lang="en-US" sz="1200" i="1" kern="1200">
                        <a:solidFill>
                          <a:schemeClr val="tx1"/>
                        </a:solidFill>
                        <a:effectLst/>
                        <a:latin typeface="Cambria Math" panose="02040503050406030204" pitchFamily="18" charset="0"/>
                        <a:ea typeface="+mn-ea"/>
                        <a:cs typeface="+mn-cs"/>
                      </a:rPr>
                      <m:t>𝒩</m:t>
                    </m:r>
                  </m:oMath>
                </a14:m>
                <a:r>
                  <a:rPr lang="en-US" sz="1200" kern="1200" dirty="0">
                    <a:solidFill>
                      <a:schemeClr val="tx1"/>
                    </a:solidFill>
                    <a:effectLst/>
                    <a:latin typeface="+mn-lt"/>
                    <a:ea typeface="+mn-ea"/>
                    <a:cs typeface="+mn-cs"/>
                  </a:rPr>
                  <a:t> denotes the</a:t>
                </a:r>
                <a:r>
                  <a:rPr lang="en-US" sz="1200" kern="1200" baseline="0" dirty="0">
                    <a:solidFill>
                      <a:schemeClr val="tx1"/>
                    </a:solidFill>
                    <a:effectLst/>
                    <a:latin typeface="+mn-lt"/>
                    <a:ea typeface="+mn-ea"/>
                    <a:cs typeface="+mn-cs"/>
                  </a:rPr>
                  <a:t> order ID</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199, </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398, </m:t>
                    </m:r>
                    <m:r>
                      <a:rPr lang="en-US" sz="1200"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597 </m:t>
                    </m:r>
                    <m:r>
                      <a:rPr lang="en-US" sz="1200" i="1" kern="1200">
                        <a:solidFill>
                          <a:schemeClr val="tx1"/>
                        </a:solidFill>
                        <a:effectLst/>
                        <a:latin typeface="Cambria Math" panose="02040503050406030204" pitchFamily="18" charset="0"/>
                        <a:ea typeface="+mn-ea"/>
                        <a:cs typeface="+mn-cs"/>
                      </a:rPr>
                      <m:t>𝑓𝑜𝑟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=1, 2, 3</m:t>
                    </m:r>
                  </m:oMath>
                </a14:m>
                <a:r>
                  <a:rPr lang="en-US" sz="1200" kern="1200" dirty="0">
                    <a:solidFill>
                      <a:schemeClr val="tx1"/>
                    </a:solidFill>
                    <a:effectLst/>
                    <a:latin typeface="+mn-lt"/>
                    <a:ea typeface="+mn-ea"/>
                    <a:cs typeface="+mn-cs"/>
                  </a:rPr>
                  <a:t> denotes the threshold amount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makes senses because logit transformation is often used to model consumer choice probabilities, in this case the choice of subscribing or not subscribing to the promotion.</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represents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𝑝</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𝑋</m:t>
                        </m:r>
                      </m:e>
                    </m:d>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which is the probability of a customer being attracted to the full-cut promotion in the case of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This is intuitive as</a:t>
                </a:r>
                <a:r>
                  <a:rPr lang="en-US" sz="1200" kern="1200" baseline="0" dirty="0">
                    <a:solidFill>
                      <a:schemeClr val="tx1"/>
                    </a:solidFill>
                    <a:effectLst/>
                    <a:latin typeface="+mn-lt"/>
                    <a:ea typeface="+mn-ea"/>
                    <a:cs typeface="+mn-cs"/>
                  </a:rPr>
                  <a:t> a </a:t>
                </a:r>
                <a:r>
                  <a:rPr lang="en-US" sz="1200" kern="1200" dirty="0">
                    <a:solidFill>
                      <a:schemeClr val="tx1"/>
                    </a:solidFill>
                    <a:effectLst/>
                    <a:latin typeface="+mn-lt"/>
                    <a:ea typeface="+mn-ea"/>
                    <a:cs typeface="+mn-cs"/>
                  </a:rPr>
                  <a:t>customer who spends an amount near to the threshold amount is likely to indicate that the customer is attracted to this full-cut promotion. Hence the closer the amount,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 </m:t>
                    </m:r>
                  </m:oMath>
                </a14:m>
                <a:r>
                  <a:rPr lang="en-US" sz="1200" kern="1200" dirty="0">
                    <a:solidFill>
                      <a:schemeClr val="tx1"/>
                    </a:solidFill>
                    <a:effectLst/>
                    <a:latin typeface="+mn-lt"/>
                    <a:ea typeface="+mn-ea"/>
                    <a:cs typeface="+mn-cs"/>
                  </a:rPr>
                  <a:t>to the threshold amount,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the higher the probability of the customer being attracted to the full-cut promotion, given that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  </m:t>
                    </m:r>
                    <m:func>
                      <m:funcPr>
                        <m:ctrlPr>
                          <a:rPr lang="en-US" sz="1200" i="1" kern="1200">
                            <a:solidFill>
                              <a:schemeClr val="tx1"/>
                            </a:solidFill>
                            <a:effectLst/>
                            <a:latin typeface="Cambria Math" panose="02040503050406030204" pitchFamily="18" charset="0"/>
                            <a:ea typeface="+mn-ea"/>
                            <a:cs typeface="+mn-cs"/>
                          </a:rPr>
                        </m:ctrlPr>
                      </m:funcPr>
                      <m:fName>
                        <m:r>
                          <m:rPr>
                            <m:sty m:val="p"/>
                          </m:rPr>
                          <a:rPr lang="en-US" sz="1200" kern="1200">
                            <a:solidFill>
                              <a:schemeClr val="tx1"/>
                            </a:solidFill>
                            <a:effectLst/>
                            <a:latin typeface="Cambria Math" panose="02040503050406030204" pitchFamily="18" charset="0"/>
                            <a:ea typeface="+mn-ea"/>
                            <a:cs typeface="+mn-cs"/>
                          </a:rPr>
                          <m:t>log</m:t>
                        </m:r>
                      </m:fName>
                      <m:e>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num>
                          <m:den>
                            <m:r>
                              <a:rPr lang="en-US" sz="1200" i="1" kern="1200">
                                <a:solidFill>
                                  <a:schemeClr val="tx1"/>
                                </a:solidFill>
                                <a:effectLst/>
                                <a:latin typeface="Cambria Math" panose="02040503050406030204" pitchFamily="18" charset="0"/>
                                <a:ea typeface="+mn-ea"/>
                                <a:cs typeface="+mn-cs"/>
                              </a:rPr>
                              <m:t>1−</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den>
                        </m:f>
                        <m:r>
                          <a:rPr lang="en-US" sz="1200" i="1" kern="1200">
                            <a:solidFill>
                              <a:schemeClr val="tx1"/>
                            </a:solidFill>
                            <a:effectLst/>
                            <a:latin typeface="Cambria Math" panose="02040503050406030204" pitchFamily="18" charset="0"/>
                            <a:ea typeface="+mn-ea"/>
                            <a:cs typeface="+mn-cs"/>
                          </a:rPr>
                          <m:t>)</m:t>
                        </m:r>
                      </m:e>
                    </m:func>
                    <m:r>
                      <a:rPr lang="en-US" sz="1200" i="1" kern="1200">
                        <a:solidFill>
                          <a:schemeClr val="tx1"/>
                        </a:solidFill>
                        <a:effectLst/>
                        <a:latin typeface="Cambria Math" panose="02040503050406030204" pitchFamily="18" charset="0"/>
                        <a:ea typeface="+mn-ea"/>
                        <a:cs typeface="+mn-cs"/>
                      </a:rPr>
                      <m:t>&lt;0 </m:t>
                    </m:r>
                  </m:oMath>
                </a14:m>
                <a:r>
                  <a:rPr lang="en-US" sz="1200" kern="1200" dirty="0">
                    <a:solidFill>
                      <a:schemeClr val="tx1"/>
                    </a:solidFill>
                    <a:effectLst/>
                    <a:latin typeface="+mn-lt"/>
                    <a:ea typeface="+mn-ea"/>
                    <a:cs typeface="+mn-cs"/>
                  </a:rPr>
                  <a:t>, we take the value of 0 by applying the maximum function. This is intuitive since when the amount spend exceeds the threshold amount by a large margin, the customer is no longer interested in the promotion and the promotion driven demand is assigned as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𝑃𝑟𝑖𝑐𝑒</m:t>
                        </m:r>
                      </m:e>
                      <m:sub>
                        <m:r>
                          <a:rPr lang="en-US" sz="1200" i="1" kern="1200">
                            <a:solidFill>
                              <a:schemeClr val="tx1"/>
                            </a:solidFill>
                            <a:effectLst/>
                            <a:latin typeface="Cambria Math" panose="02040503050406030204" pitchFamily="18" charset="0"/>
                            <a:ea typeface="+mn-ea"/>
                            <a:cs typeface="+mn-cs"/>
                          </a:rPr>
                          <m:t>𝑖</m:t>
                        </m:r>
                      </m:sub>
                    </m:sSub>
                    <m:r>
                      <a:rPr lang="en-US" sz="1200" i="1" kern="1200">
                        <a:solidFill>
                          <a:schemeClr val="tx1"/>
                        </a:solidFill>
                        <a:effectLst/>
                        <a:latin typeface="Cambria Math" panose="02040503050406030204" pitchFamily="18" charset="0"/>
                        <a:ea typeface="+mn-ea"/>
                        <a:cs typeface="+mn-cs"/>
                      </a:rPr>
                      <m:t>&lt;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𝑇h𝑟𝑒𝑠h𝑜𝑙𝑑</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the customer is not subscribed to the full-cut promotion and hence the promotion driven demand is assigned as 0. The above formula for normalization scales the promotion-driven demand,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𝑇𝑎𝑟𝑔𝑒𝑡</m:t>
                        </m:r>
                      </m:e>
                      <m:sub>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to a range between 0 to 1, which enables a comparison to a consistent range of values of demand to different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promotion driven demand is defined as the willingness of a customer to purchase due to the promotion. Therefore, we assumed that customers who purchase only a single product in an order are not influenced by the full-cut promotion.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SG"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output (Target) is a continuous value between 0 to 1 and reflects the full-cut promotion driven demand in each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value is obtained by finding the maximum value between 0 and the output of a modified logit transformation on the price of each order (before full-cut promotion) and then normalizing the resulting value into a range between 0 to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𝒯</a:t>
                </a:r>
                <a:r>
                  <a:rPr lang="en-US" sz="1200" kern="1200" dirty="0">
                    <a:solidFill>
                      <a:schemeClr val="tx1"/>
                    </a:solidFill>
                    <a:effectLst/>
                    <a:latin typeface="+mn-lt"/>
                    <a:ea typeface="+mn-ea"/>
                    <a:cs typeface="+mn-cs"/>
                  </a:rPr>
                  <a:t> denotes the number of goods purchased in each order.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𝒾=1,2,3…𝒩</a:t>
                </a:r>
                <a:r>
                  <a:rPr lang="en-US" sz="1200" kern="1200" dirty="0">
                    <a:solidFill>
                      <a:schemeClr val="tx1"/>
                    </a:solidFill>
                    <a:effectLst/>
                    <a:latin typeface="+mn-lt"/>
                    <a:ea typeface="+mn-ea"/>
                    <a:cs typeface="+mn-cs"/>
                  </a:rPr>
                  <a:t> denotes the</a:t>
                </a:r>
                <a:r>
                  <a:rPr lang="en-US" sz="1200" kern="1200" baseline="0" dirty="0">
                    <a:solidFill>
                      <a:schemeClr val="tx1"/>
                    </a:solidFill>
                    <a:effectLst/>
                    <a:latin typeface="+mn-lt"/>
                    <a:ea typeface="+mn-ea"/>
                    <a:cs typeface="+mn-cs"/>
                  </a:rPr>
                  <a:t> order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 〖𝑇ℎ𝑟𝑒𝑠ℎ𝑜𝑙𝑑〗_𝑗=¥199, ¥398, ¥597 𝑓𝑜𝑟 𝑗=1, 2, 3</a:t>
                </a:r>
                <a:r>
                  <a:rPr lang="en-US" sz="1200" kern="1200" dirty="0">
                    <a:solidFill>
                      <a:schemeClr val="tx1"/>
                    </a:solidFill>
                    <a:effectLst/>
                    <a:latin typeface="+mn-lt"/>
                    <a:ea typeface="+mn-ea"/>
                    <a:cs typeface="+mn-cs"/>
                  </a:rPr>
                  <a:t> denotes the threshold amount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makes senses because logit transformation is often used to model consumer choice probabilities, in this case the choice of subscribing or not subscribing to the promotion.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〖𝑇ℎ𝑟𝑒𝑠ℎ𝑜𝑙𝑑〗_𝑗/〖𝑃𝑟𝑖𝑐𝑒〗_𝑖</a:t>
                </a:r>
                <a:r>
                  <a:rPr lang="en-US" sz="1200" kern="1200" dirty="0">
                    <a:solidFill>
                      <a:schemeClr val="tx1"/>
                    </a:solidFill>
                    <a:effectLst/>
                    <a:latin typeface="+mn-lt"/>
                    <a:ea typeface="+mn-ea"/>
                    <a:cs typeface="+mn-cs"/>
                  </a:rPr>
                  <a:t> represents </a:t>
                </a:r>
                <a:r>
                  <a:rPr lang="en-US" sz="1200" i="0" kern="1200">
                    <a:solidFill>
                      <a:schemeClr val="tx1"/>
                    </a:solidFill>
                    <a:effectLst/>
                    <a:latin typeface="+mn-lt"/>
                    <a:ea typeface="+mn-ea"/>
                    <a:cs typeface="+mn-cs"/>
                  </a:rPr>
                  <a:t>𝑝(𝑋), </a:t>
                </a:r>
                <a:r>
                  <a:rPr lang="en-US" sz="1200" kern="1200" dirty="0">
                    <a:solidFill>
                      <a:schemeClr val="tx1"/>
                    </a:solidFill>
                    <a:effectLst/>
                    <a:latin typeface="+mn-lt"/>
                    <a:ea typeface="+mn-ea"/>
                    <a:cs typeface="+mn-cs"/>
                  </a:rPr>
                  <a:t>which is the probability of a customer being attracted to the full-cut promotion in the case of </a:t>
                </a:r>
                <a:r>
                  <a:rPr lang="en-US" sz="1200" i="0" kern="1200">
                    <a:solidFill>
                      <a:schemeClr val="tx1"/>
                    </a:solidFill>
                    <a:effectLst/>
                    <a:latin typeface="+mn-lt"/>
                    <a:ea typeface="+mn-ea"/>
                    <a:cs typeface="+mn-cs"/>
                  </a:rPr>
                  <a:t>〖𝑃𝑟𝑖𝑐𝑒〗_𝑖≥〖𝑇ℎ𝑟𝑒𝑠ℎ𝑜𝑙𝑑〗_𝑗</a:t>
                </a:r>
                <a:r>
                  <a:rPr lang="en-US" sz="1200" kern="1200" dirty="0">
                    <a:solidFill>
                      <a:schemeClr val="tx1"/>
                    </a:solidFill>
                    <a:effectLst/>
                    <a:latin typeface="+mn-lt"/>
                    <a:ea typeface="+mn-ea"/>
                    <a:cs typeface="+mn-cs"/>
                  </a:rPr>
                  <a:t>. This is intuitive as</a:t>
                </a:r>
                <a:r>
                  <a:rPr lang="en-US" sz="1200" kern="1200" baseline="0" dirty="0">
                    <a:solidFill>
                      <a:schemeClr val="tx1"/>
                    </a:solidFill>
                    <a:effectLst/>
                    <a:latin typeface="+mn-lt"/>
                    <a:ea typeface="+mn-ea"/>
                    <a:cs typeface="+mn-cs"/>
                  </a:rPr>
                  <a:t> a </a:t>
                </a:r>
                <a:r>
                  <a:rPr lang="en-US" sz="1200" kern="1200" dirty="0">
                    <a:solidFill>
                      <a:schemeClr val="tx1"/>
                    </a:solidFill>
                    <a:effectLst/>
                    <a:latin typeface="+mn-lt"/>
                    <a:ea typeface="+mn-ea"/>
                    <a:cs typeface="+mn-cs"/>
                  </a:rPr>
                  <a:t>customer who spends an amount near to the threshold amount is likely to indicate that the customer is attracted to this full-cut promotion. Hence the closer the amount, </a:t>
                </a:r>
                <a:r>
                  <a:rPr lang="en-US" sz="1200" i="0" kern="1200">
                    <a:solidFill>
                      <a:schemeClr val="tx1"/>
                    </a:solidFill>
                    <a:effectLst/>
                    <a:latin typeface="+mn-lt"/>
                    <a:ea typeface="+mn-ea"/>
                    <a:cs typeface="+mn-cs"/>
                  </a:rPr>
                  <a:t>〖𝑃𝑟𝑖𝑐𝑒〗_𝑖, </a:t>
                </a:r>
                <a:r>
                  <a:rPr lang="en-US" sz="1200" kern="1200" dirty="0">
                    <a:solidFill>
                      <a:schemeClr val="tx1"/>
                    </a:solidFill>
                    <a:effectLst/>
                    <a:latin typeface="+mn-lt"/>
                    <a:ea typeface="+mn-ea"/>
                    <a:cs typeface="+mn-cs"/>
                  </a:rPr>
                  <a:t>to the threshold amount, </a:t>
                </a:r>
                <a:r>
                  <a:rPr lang="en-US" sz="1200" i="0" kern="1200">
                    <a:solidFill>
                      <a:schemeClr val="tx1"/>
                    </a:solidFill>
                    <a:effectLst/>
                    <a:latin typeface="+mn-lt"/>
                    <a:ea typeface="+mn-ea"/>
                    <a:cs typeface="+mn-cs"/>
                  </a:rPr>
                  <a:t>〖𝑇ℎ𝑟𝑒𝑠ℎ𝑜𝑙𝑑〗_𝑗</a:t>
                </a:r>
                <a:r>
                  <a:rPr lang="en-US" sz="1200" kern="1200" dirty="0">
                    <a:solidFill>
                      <a:schemeClr val="tx1"/>
                    </a:solidFill>
                    <a:effectLst/>
                    <a:latin typeface="+mn-lt"/>
                    <a:ea typeface="+mn-ea"/>
                    <a:cs typeface="+mn-cs"/>
                  </a:rPr>
                  <a:t>, the higher the probability of the customer being attracted to the full-cut promotion, given that </a:t>
                </a:r>
                <a:r>
                  <a:rPr lang="en-US" sz="1200" i="0" kern="1200">
                    <a:solidFill>
                      <a:schemeClr val="tx1"/>
                    </a:solidFill>
                    <a:effectLst/>
                    <a:latin typeface="+mn-lt"/>
                    <a:ea typeface="+mn-ea"/>
                    <a:cs typeface="+mn-cs"/>
                  </a:rPr>
                  <a:t>〖𝑃𝑟𝑖𝑐𝑒〗_𝑖≥〖𝑇ℎ𝑟𝑒𝑠ℎ𝑜𝑙𝑑〗_𝑗</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〖𝑃𝑟𝑖𝑐𝑒〗_𝑖≫〖𝑇ℎ𝑟𝑒𝑠ℎ𝑜𝑙𝑑〗_𝑗,   log⁡〖((〖𝑇ℎ𝑟𝑒𝑠ℎ𝑜𝑙𝑑〗_𝑗/〖𝑃𝑟𝑖𝑐𝑒〗_𝑖)/(1−〖𝑇ℎ𝑟𝑒𝑠ℎ𝑜𝑙𝑑〗_𝑗/〖𝑃𝑟𝑖𝑐𝑒〗_𝑖 ))〗&lt;0 </a:t>
                </a:r>
                <a:r>
                  <a:rPr lang="en-US" sz="1200" kern="1200" dirty="0">
                    <a:solidFill>
                      <a:schemeClr val="tx1"/>
                    </a:solidFill>
                    <a:effectLst/>
                    <a:latin typeface="+mn-lt"/>
                    <a:ea typeface="+mn-ea"/>
                    <a:cs typeface="+mn-cs"/>
                  </a:rPr>
                  <a:t>, we take the value of 0 by applying the maximum function. This is intuitive since when the amount spend exceeds the threshold amount by a large margin, the customer is no longer interested in the promotion and the promotion driven demand is assigned as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t>
                </a:r>
                <a:r>
                  <a:rPr lang="en-US" sz="1200" i="0" kern="1200">
                    <a:solidFill>
                      <a:schemeClr val="tx1"/>
                    </a:solidFill>
                    <a:effectLst/>
                    <a:latin typeface="+mn-lt"/>
                    <a:ea typeface="+mn-ea"/>
                    <a:cs typeface="+mn-cs"/>
                  </a:rPr>
                  <a:t>〖𝑃𝑟𝑖𝑐𝑒〗_𝑖&lt;〖𝑇ℎ𝑟𝑒𝑠ℎ𝑜𝑙𝑑〗_𝑗,</a:t>
                </a:r>
                <a:r>
                  <a:rPr lang="en-US" sz="1200" kern="1200" dirty="0">
                    <a:solidFill>
                      <a:schemeClr val="tx1"/>
                    </a:solidFill>
                    <a:effectLst/>
                    <a:latin typeface="+mn-lt"/>
                    <a:ea typeface="+mn-ea"/>
                    <a:cs typeface="+mn-cs"/>
                  </a:rPr>
                  <a:t> the customer is not subscribed to the full-cut promotion and hence the promotion driven demand is assigned as 0. The above formula for normalization scales the promotion-driven demand, </a:t>
                </a:r>
                <a:r>
                  <a:rPr lang="en-US" sz="1200" i="0" kern="1200">
                    <a:solidFill>
                      <a:schemeClr val="tx1"/>
                    </a:solidFill>
                    <a:effectLst/>
                    <a:latin typeface="+mn-lt"/>
                    <a:ea typeface="+mn-ea"/>
                    <a:cs typeface="+mn-cs"/>
                  </a:rPr>
                  <a:t>〖𝑇𝑎𝑟𝑔𝑒𝑡〗_𝑖</a:t>
                </a:r>
                <a:r>
                  <a:rPr lang="en-US" sz="1200" kern="1200" dirty="0">
                    <a:solidFill>
                      <a:schemeClr val="tx1"/>
                    </a:solidFill>
                    <a:effectLst/>
                    <a:latin typeface="+mn-lt"/>
                    <a:ea typeface="+mn-ea"/>
                    <a:cs typeface="+mn-cs"/>
                  </a:rPr>
                  <a:t>, to a range between 0 to 1, which enables a comparison to a consistent range of values of demand to different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promotion driven demand is defined as the willingness of a customer to purchase due to the promotion. Therefore, we assumed that customers who purchase only a single product in an order are not influenced by the full-cut promotion.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SG" dirty="0"/>
              </a:p>
            </p:txBody>
          </p:sp>
        </mc:Fallback>
      </mc:AlternateContent>
      <p:sp>
        <p:nvSpPr>
          <p:cNvPr id="4" name="Slide Number Placeholder 3"/>
          <p:cNvSpPr>
            <a:spLocks noGrp="1"/>
          </p:cNvSpPr>
          <p:nvPr>
            <p:ph type="sldNum" sz="quarter" idx="10"/>
          </p:nvPr>
        </p:nvSpPr>
        <p:spPr/>
        <p:txBody>
          <a:bodyPr/>
          <a:lstStyle/>
          <a:p>
            <a:pPr defTabSz="942289">
              <a:defRPr/>
            </a:pPr>
            <a:fld id="{52B362FE-E186-48C4-B2F4-66919FD6B799}" type="slidenum">
              <a:rPr lang="en-SG">
                <a:solidFill>
                  <a:prstClr val="black"/>
                </a:solidFill>
                <a:latin typeface="Calibri" panose="020F0502020204030204"/>
              </a:rPr>
              <a:pPr defTabSz="942289">
                <a:defRPr/>
              </a:pPr>
              <a:t>9</a:t>
            </a:fld>
            <a:endParaRPr lang="en-SG">
              <a:solidFill>
                <a:prstClr val="black"/>
              </a:solidFill>
              <a:latin typeface="Calibri" panose="020F0502020204030204"/>
            </a:endParaRPr>
          </a:p>
        </p:txBody>
      </p:sp>
    </p:spTree>
    <p:extLst>
      <p:ext uri="{BB962C8B-B14F-4D97-AF65-F5344CB8AC3E}">
        <p14:creationId xmlns:p14="http://schemas.microsoft.com/office/powerpoint/2010/main" val="174054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13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80927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EDIT MASTER TITLE STYLE</a:t>
            </a:r>
          </a:p>
        </p:txBody>
      </p:sp>
      <p:sp>
        <p:nvSpPr>
          <p:cNvPr id="4" name="Picture Placeholder 3"/>
          <p:cNvSpPr>
            <a:spLocks noGrp="1"/>
          </p:cNvSpPr>
          <p:nvPr>
            <p:ph type="pic" sz="quarter" idx="10"/>
          </p:nvPr>
        </p:nvSpPr>
        <p:spPr>
          <a:xfrm>
            <a:off x="0" y="1117600"/>
            <a:ext cx="12192000" cy="1689100"/>
          </a:xfrm>
          <a:prstGeom prst="rect">
            <a:avLst/>
          </a:prstGeom>
        </p:spPr>
        <p:txBody>
          <a:bodyPr anchor="ctr"/>
          <a:lstStyle>
            <a:lvl1pPr marL="0" indent="0" algn="ctr">
              <a:buNone/>
              <a:defRPr>
                <a:solidFill>
                  <a:schemeClr val="tx2"/>
                </a:solidFill>
              </a:defRPr>
            </a:lvl1pPr>
          </a:lstStyle>
          <a:p>
            <a:endParaRPr lang="en-US" dirty="0"/>
          </a:p>
        </p:txBody>
      </p:sp>
    </p:spTree>
    <p:extLst>
      <p:ext uri="{BB962C8B-B14F-4D97-AF65-F5344CB8AC3E}">
        <p14:creationId xmlns:p14="http://schemas.microsoft.com/office/powerpoint/2010/main" val="306416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EDIT MASTER TITLE STYLE</a:t>
            </a:r>
          </a:p>
        </p:txBody>
      </p:sp>
      <p:sp>
        <p:nvSpPr>
          <p:cNvPr id="4" name="Picture Placeholder 3"/>
          <p:cNvSpPr>
            <a:spLocks noGrp="1"/>
          </p:cNvSpPr>
          <p:nvPr>
            <p:ph type="pic" sz="quarter" idx="10"/>
          </p:nvPr>
        </p:nvSpPr>
        <p:spPr>
          <a:xfrm>
            <a:off x="254000" y="990600"/>
            <a:ext cx="4394200" cy="5156200"/>
          </a:xfrm>
          <a:prstGeom prst="rect">
            <a:avLst/>
          </a:prstGeom>
        </p:spPr>
        <p:txBody>
          <a:bodyPr anchor="ctr"/>
          <a:lstStyle>
            <a:lvl1pPr marL="0" indent="0" algn="ctr">
              <a:buNone/>
              <a:defRPr>
                <a:solidFill>
                  <a:schemeClr val="tx2"/>
                </a:solidFill>
              </a:defRPr>
            </a:lvl1pPr>
          </a:lstStyle>
          <a:p>
            <a:endParaRPr lang="en-US" dirty="0"/>
          </a:p>
        </p:txBody>
      </p:sp>
    </p:spTree>
    <p:extLst>
      <p:ext uri="{BB962C8B-B14F-4D97-AF65-F5344CB8AC3E}">
        <p14:creationId xmlns:p14="http://schemas.microsoft.com/office/powerpoint/2010/main" val="307174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Rectangle 3"/>
          <p:cNvSpPr>
            <a:spLocks noGrp="1"/>
          </p:cNvSpPr>
          <p:nvPr>
            <p:ph type="sldNum" sz="quarter" idx="10"/>
          </p:nvPr>
        </p:nvSpPr>
        <p:spPr>
          <a:ln/>
        </p:spPr>
        <p:txBody>
          <a:bodyPr/>
          <a:lstStyle>
            <a:lvl1pPr>
              <a:defRPr/>
            </a:lvl1pPr>
          </a:lstStyle>
          <a:p>
            <a:pPr>
              <a:defRPr/>
            </a:pPr>
            <a:fld id="{7B0C6FB3-D5DA-BB47-AEB7-BB5E1121B56B}" type="slidenum">
              <a:rPr lang="es-ES"/>
              <a:pPr>
                <a:defRPr/>
              </a:pPr>
              <a:t>‹#›</a:t>
            </a:fld>
            <a:endParaRPr lang="es-ES" sz="1600">
              <a:solidFill>
                <a:srgbClr val="888888"/>
              </a:solidFill>
            </a:endParaRPr>
          </a:p>
        </p:txBody>
      </p:sp>
    </p:spTree>
    <p:extLst>
      <p:ext uri="{BB962C8B-B14F-4D97-AF65-F5344CB8AC3E}">
        <p14:creationId xmlns:p14="http://schemas.microsoft.com/office/powerpoint/2010/main" val="1372456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705" y="129692"/>
            <a:ext cx="11983278" cy="618849"/>
          </a:xfrm>
          <a:prstGeom prst="rect">
            <a:avLst/>
          </a:prstGeom>
        </p:spPr>
        <p:txBody>
          <a:bodyPr vert="horz" lIns="91440" tIns="45720" rIns="91440" bIns="45720" rtlCol="0" anchor="ctr">
            <a:normAutofit/>
          </a:bodyPr>
          <a:lstStyle/>
          <a:p>
            <a:r>
              <a:rPr lang="en-US" dirty="0"/>
              <a:t>CLICK TO EDIT MASTER TITLE STYLE</a:t>
            </a:r>
          </a:p>
        </p:txBody>
      </p:sp>
      <p:cxnSp>
        <p:nvCxnSpPr>
          <p:cNvPr id="8" name="Straight Connector 7"/>
          <p:cNvCxnSpPr/>
          <p:nvPr userDrawn="1"/>
        </p:nvCxnSpPr>
        <p:spPr>
          <a:xfrm>
            <a:off x="0" y="0"/>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ight Triangle 9"/>
          <p:cNvSpPr/>
          <p:nvPr userDrawn="1"/>
        </p:nvSpPr>
        <p:spPr>
          <a:xfrm>
            <a:off x="0" y="6430617"/>
            <a:ext cx="12192000" cy="42738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flipH="1">
            <a:off x="0" y="6430616"/>
            <a:ext cx="12192000" cy="427383"/>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1241156" y="6513502"/>
            <a:ext cx="844827" cy="261610"/>
          </a:xfrm>
          <a:prstGeom prst="rect">
            <a:avLst/>
          </a:prstGeom>
          <a:noFill/>
        </p:spPr>
        <p:txBody>
          <a:bodyPr wrap="square" rtlCol="0">
            <a:spAutoFit/>
          </a:bodyPr>
          <a:lstStyle/>
          <a:p>
            <a:pPr algn="r"/>
            <a:fld id="{59545695-FF72-40A1-94D1-A001ABB96F8C}" type="slidenum">
              <a:rPr lang="en-US" sz="1100" smtClean="0">
                <a:solidFill>
                  <a:schemeClr val="bg1"/>
                </a:solidFill>
              </a:rPr>
              <a:pPr algn="r"/>
              <a:t>‹#›</a:t>
            </a:fld>
            <a:endParaRPr lang="en-US" sz="1100" dirty="0">
              <a:solidFill>
                <a:schemeClr val="bg1"/>
              </a:solidFill>
            </a:endParaRPr>
          </a:p>
        </p:txBody>
      </p:sp>
    </p:spTree>
    <p:extLst>
      <p:ext uri="{BB962C8B-B14F-4D97-AF65-F5344CB8AC3E}">
        <p14:creationId xmlns:p14="http://schemas.microsoft.com/office/powerpoint/2010/main" val="161147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19.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emf"/><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30.png"/><Relationship Id="rId7" Type="http://schemas.openxmlformats.org/officeDocument/2006/relationships/image" Target="../media/image200.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9" Type="http://schemas.openxmlformats.org/officeDocument/2006/relationships/image" Target="../media/image2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5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8.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510.png"/><Relationship Id="rId7" Type="http://schemas.openxmlformats.org/officeDocument/2006/relationships/image" Target="../media/image500.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37.png"/><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23.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25.png"/><Relationship Id="rId10" Type="http://schemas.openxmlformats.org/officeDocument/2006/relationships/image" Target="../media/image58.png"/><Relationship Id="rId4" Type="http://schemas.openxmlformats.org/officeDocument/2006/relationships/image" Target="../media/image37.png"/><Relationship Id="rId9" Type="http://schemas.openxmlformats.org/officeDocument/2006/relationships/image" Target="../media/image57.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BCB7E2-3A23-4524-9558-7C00E1C8F50E}"/>
              </a:ext>
            </a:extLst>
          </p:cNvPr>
          <p:cNvSpPr txBox="1">
            <a:spLocks/>
          </p:cNvSpPr>
          <p:nvPr/>
        </p:nvSpPr>
        <p:spPr>
          <a:xfrm>
            <a:off x="811431" y="2086576"/>
            <a:ext cx="9840072" cy="2825666"/>
          </a:xfrm>
          <a:prstGeom prst="rect">
            <a:avLst/>
          </a:prstGeom>
        </p:spPr>
        <p:txBody>
          <a:bodyPr vert="horz" lIns="91440" tIns="45720" rIns="91440" bIns="45720" rtlCol="0" anchor="t" anchorCtr="0">
            <a:noAutofit/>
          </a:bodyPr>
          <a:lstStyle>
            <a:lvl1pPr indent="0" algn="l" defTabSz="914400" rtl="0" eaLnBrk="1" latinLnBrk="0" hangingPunct="1">
              <a:lnSpc>
                <a:spcPts val="4700"/>
              </a:lnSpc>
              <a:spcBef>
                <a:spcPct val="0"/>
              </a:spcBef>
              <a:buNone/>
              <a:defRPr sz="4800" b="1" kern="1200" cap="all" baseline="0">
                <a:solidFill>
                  <a:srgbClr val="0E462C"/>
                </a:solidFill>
                <a:latin typeface="+mj-lt"/>
                <a:ea typeface="+mj-ea"/>
                <a:cs typeface="+mj-cs"/>
              </a:defRPr>
            </a:lvl1pPr>
          </a:lstStyle>
          <a:p>
            <a:pPr lvl="0">
              <a:defRPr/>
            </a:pPr>
            <a:endParaRPr kumimoji="0" lang="en-US" sz="3200" u="none" strike="noStrike" kern="1200" cap="all" spc="0" normalizeH="0" baseline="0" noProof="0" dirty="0">
              <a:ln>
                <a:noFill/>
              </a:ln>
              <a:solidFill>
                <a:srgbClr val="0E462C"/>
              </a:solidFill>
              <a:effectLst/>
              <a:uLnTx/>
              <a:uFillTx/>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CD9802A6-2D63-4C8F-B1B8-EA81E0A60ED1}"/>
              </a:ext>
            </a:extLst>
          </p:cNvPr>
          <p:cNvSpPr txBox="1">
            <a:spLocks/>
          </p:cNvSpPr>
          <p:nvPr/>
        </p:nvSpPr>
        <p:spPr>
          <a:xfrm>
            <a:off x="811431" y="4033611"/>
            <a:ext cx="10847170" cy="184648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75B700"/>
              </a:buClr>
              <a:buFont typeface="Arial"/>
              <a:buNone/>
              <a:defRPr sz="2400" kern="1200" cap="all" baseline="0">
                <a:solidFill>
                  <a:srgbClr val="75B700"/>
                </a:solidFill>
                <a:latin typeface="+mn-lt"/>
                <a:ea typeface="+mn-ea"/>
                <a:cs typeface="+mn-cs"/>
              </a:defRPr>
            </a:lvl1pPr>
            <a:lvl2pPr marL="457200" indent="0" algn="ctr" defTabSz="914400" rtl="0" eaLnBrk="1" latinLnBrk="0" hangingPunct="1">
              <a:spcBef>
                <a:spcPts val="672"/>
              </a:spcBef>
              <a:buClr>
                <a:srgbClr val="75B700"/>
              </a:buClr>
              <a:buFont typeface="Arial"/>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576"/>
              </a:spcBef>
              <a:buClr>
                <a:srgbClr val="75B700"/>
              </a:buClr>
              <a:buFont typeface="Arial"/>
              <a:buNone/>
              <a:defRPr sz="14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480"/>
              </a:spcBef>
              <a:buClr>
                <a:srgbClr val="75B700"/>
              </a:buClr>
              <a:buFont typeface="Arial"/>
              <a:buNone/>
              <a:defRPr sz="1200" kern="1200">
                <a:solidFill>
                  <a:schemeClr val="tx1">
                    <a:tint val="75000"/>
                  </a:schemeClr>
                </a:solidFill>
                <a:latin typeface="+mn-lt"/>
                <a:ea typeface="+mn-ea"/>
                <a:cs typeface="+mn-cs"/>
              </a:defRPr>
            </a:lvl4pPr>
            <a:lvl5pPr marL="1828800" indent="0" algn="ctr" defTabSz="914400" rtl="0" eaLnBrk="1" latinLnBrk="0" hangingPunct="1">
              <a:lnSpc>
                <a:spcPts val="2100"/>
              </a:lnSpc>
              <a:spcBef>
                <a:spcPts val="0"/>
              </a:spcBef>
              <a:buClr>
                <a:srgbClr val="3CA9E0"/>
              </a:buClr>
              <a:buFont typeface="Arial" pitchFamily="34" charset="0"/>
              <a:buNone/>
              <a:defRPr sz="15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defRPr/>
            </a:pPr>
            <a:endParaRPr lang="en-US" sz="2800" b="1" dirty="0">
              <a:solidFill>
                <a:schemeClr val="accent1"/>
              </a:solidFill>
              <a:latin typeface="Arial" panose="020B0604020202020204" pitchFamily="34" charset="0"/>
              <a:cs typeface="Arial" panose="020B0604020202020204" pitchFamily="34" charset="0"/>
            </a:endParaRPr>
          </a:p>
          <a:p>
            <a:pPr lvl="0">
              <a:defRPr/>
            </a:pPr>
            <a:r>
              <a:rPr lang="en-US" sz="2800" b="1" dirty="0">
                <a:solidFill>
                  <a:schemeClr val="accent1"/>
                </a:solidFill>
                <a:latin typeface="Arial" panose="020B0604020202020204" pitchFamily="34" charset="0"/>
                <a:cs typeface="Arial" panose="020B0604020202020204" pitchFamily="34" charset="0"/>
              </a:rPr>
              <a:t>Wong JING HUI</a:t>
            </a:r>
            <a:endParaRPr lang="en-US" sz="3200" b="1" dirty="0">
              <a:solidFill>
                <a:schemeClr val="accent1"/>
              </a:solidFill>
              <a:latin typeface="Arial" panose="020B0604020202020204" pitchFamily="34" charset="0"/>
              <a:cs typeface="Arial" panose="020B0604020202020204" pitchFamily="34" charset="0"/>
            </a:endParaRPr>
          </a:p>
          <a:p>
            <a:pPr lvl="0">
              <a:defRPr/>
            </a:pPr>
            <a:r>
              <a:rPr lang="en-US" sz="2800" b="1" dirty="0">
                <a:solidFill>
                  <a:schemeClr val="accent1"/>
                </a:solidFill>
                <a:latin typeface="Arial" panose="020B0604020202020204" pitchFamily="34" charset="0"/>
                <a:cs typeface="Arial" panose="020B0604020202020204" pitchFamily="34" charset="0"/>
              </a:rPr>
              <a:t>Supervisor: Asst Prof Yan Zhen </a:t>
            </a:r>
            <a:r>
              <a:rPr lang="en-US" sz="2800" b="1" dirty="0" err="1">
                <a:solidFill>
                  <a:schemeClr val="accent1"/>
                </a:solidFill>
                <a:latin typeface="Arial" panose="020B0604020202020204" pitchFamily="34" charset="0"/>
                <a:cs typeface="Arial" panose="020B0604020202020204" pitchFamily="34" charset="0"/>
              </a:rPr>
              <a:t>Zhen</a:t>
            </a:r>
            <a:endParaRPr lang="en-US" sz="2800" b="1" dirty="0">
              <a:solidFill>
                <a:schemeClr val="accent1"/>
              </a:solidFill>
              <a:latin typeface="Arial" panose="020B0604020202020204" pitchFamily="34" charset="0"/>
              <a:cs typeface="Arial" panose="020B0604020202020204" pitchFamily="34" charset="0"/>
            </a:endParaRPr>
          </a:p>
          <a:p>
            <a:pPr lvl="0">
              <a:defRPr/>
            </a:pPr>
            <a:endParaRPr kumimoji="0" lang="en-US" sz="3200" b="1" i="0" u="none" strike="noStrike" kern="1200" cap="all" spc="0" normalizeH="0" baseline="0" noProof="0" dirty="0">
              <a:ln>
                <a:noFill/>
              </a:ln>
              <a:solidFill>
                <a:schemeClr val="accent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7A4FAE2-0FC1-4ABF-8076-5316B60D8582}"/>
              </a:ext>
            </a:extLst>
          </p:cNvPr>
          <p:cNvSpPr/>
          <p:nvPr/>
        </p:nvSpPr>
        <p:spPr>
          <a:xfrm>
            <a:off x="811431" y="2459929"/>
            <a:ext cx="8954869" cy="1200329"/>
          </a:xfrm>
          <a:prstGeom prst="rect">
            <a:avLst/>
          </a:prstGeom>
        </p:spPr>
        <p:txBody>
          <a:bodyPr wrap="square">
            <a:spAutoFit/>
          </a:bodyPr>
          <a:lstStyle/>
          <a:p>
            <a:pPr>
              <a:defRPr/>
            </a:pPr>
            <a:r>
              <a:rPr lang="en-US" sz="3600" b="1" dirty="0">
                <a:solidFill>
                  <a:schemeClr val="accent2"/>
                </a:solidFill>
                <a:latin typeface="Arial" panose="020B0604020202020204" pitchFamily="34" charset="0"/>
                <a:cs typeface="Arial" panose="020B0604020202020204" pitchFamily="34" charset="0"/>
              </a:rPr>
              <a:t>Demand Estimation of Full-Cut Promotion on E-Commerce Company</a:t>
            </a:r>
          </a:p>
        </p:txBody>
      </p:sp>
    </p:spTree>
    <p:extLst>
      <p:ext uri="{BB962C8B-B14F-4D97-AF65-F5344CB8AC3E}">
        <p14:creationId xmlns:p14="http://schemas.microsoft.com/office/powerpoint/2010/main" val="31568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675179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CUSTOMER SEGMENTATION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0" name="Rectangle 19">
            <a:extLst>
              <a:ext uri="{FF2B5EF4-FFF2-40B4-BE49-F238E27FC236}">
                <a16:creationId xmlns:a16="http://schemas.microsoft.com/office/drawing/2014/main" id="{03F1C138-6FE6-466D-A8CB-E9E7F4907D21}"/>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88E0C5-CAC6-472E-AF53-CF4F02629BEF}"/>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Clustering based on promotion-driven demand.</a:t>
            </a:r>
          </a:p>
        </p:txBody>
      </p:sp>
      <p:sp>
        <p:nvSpPr>
          <p:cNvPr id="25" name="Rectangle 24">
            <a:extLst>
              <a:ext uri="{FF2B5EF4-FFF2-40B4-BE49-F238E27FC236}">
                <a16:creationId xmlns:a16="http://schemas.microsoft.com/office/drawing/2014/main" id="{F27925BC-A06A-405D-B8B1-D376EC675257}"/>
              </a:ext>
            </a:extLst>
          </p:cNvPr>
          <p:cNvSpPr/>
          <p:nvPr/>
        </p:nvSpPr>
        <p:spPr>
          <a:xfrm>
            <a:off x="2225931" y="5876469"/>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9. Summary of clustering models used</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C02F169-E036-422C-A827-841C551AE07F}"/>
              </a:ext>
            </a:extLst>
          </p:cNvPr>
          <p:cNvGraphicFramePr>
            <a:graphicFrameLocks noGrp="1"/>
          </p:cNvGraphicFramePr>
          <p:nvPr>
            <p:extLst>
              <p:ext uri="{D42A27DB-BD31-4B8C-83A1-F6EECF244321}">
                <p14:modId xmlns:p14="http://schemas.microsoft.com/office/powerpoint/2010/main" val="2604217508"/>
              </p:ext>
            </p:extLst>
          </p:nvPr>
        </p:nvGraphicFramePr>
        <p:xfrm>
          <a:off x="2277461" y="1525130"/>
          <a:ext cx="7688608" cy="4351339"/>
        </p:xfrm>
        <a:graphic>
          <a:graphicData uri="http://schemas.openxmlformats.org/drawingml/2006/table">
            <a:tbl>
              <a:tblPr>
                <a:tableStyleId>{5C22544A-7EE6-4342-B048-85BDC9FD1C3A}</a:tableStyleId>
              </a:tblPr>
              <a:tblGrid>
                <a:gridCol w="3317358">
                  <a:extLst>
                    <a:ext uri="{9D8B030D-6E8A-4147-A177-3AD203B41FA5}">
                      <a16:colId xmlns:a16="http://schemas.microsoft.com/office/drawing/2014/main" val="2235193918"/>
                    </a:ext>
                  </a:extLst>
                </a:gridCol>
                <a:gridCol w="2096743">
                  <a:extLst>
                    <a:ext uri="{9D8B030D-6E8A-4147-A177-3AD203B41FA5}">
                      <a16:colId xmlns:a16="http://schemas.microsoft.com/office/drawing/2014/main" val="3267182777"/>
                    </a:ext>
                  </a:extLst>
                </a:gridCol>
                <a:gridCol w="2274507">
                  <a:extLst>
                    <a:ext uri="{9D8B030D-6E8A-4147-A177-3AD203B41FA5}">
                      <a16:colId xmlns:a16="http://schemas.microsoft.com/office/drawing/2014/main" val="2749250911"/>
                    </a:ext>
                  </a:extLst>
                </a:gridCol>
              </a:tblGrid>
              <a:tr h="386705">
                <a:tc>
                  <a:txBody>
                    <a:bodyPr/>
                    <a:lstStyle/>
                    <a:p>
                      <a:pPr marL="25400" marR="0" algn="just">
                        <a:lnSpc>
                          <a:spcPct val="106000"/>
                        </a:lnSpc>
                        <a:spcBef>
                          <a:spcPts val="0"/>
                        </a:spcBef>
                        <a:spcAft>
                          <a:spcPts val="800"/>
                        </a:spcAft>
                      </a:pPr>
                      <a:r>
                        <a:rPr lang="en-US" sz="1100" b="1" dirty="0">
                          <a:effectLst/>
                        </a:rPr>
                        <a:t> </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solidFill>
                      <a:schemeClr val="accent6">
                        <a:lumMod val="40000"/>
                        <a:lumOff val="60000"/>
                      </a:schemeClr>
                    </a:solidFill>
                  </a:tcPr>
                </a:tc>
                <a:tc>
                  <a:txBody>
                    <a:bodyPr/>
                    <a:lstStyle/>
                    <a:p>
                      <a:pPr marL="25400" marR="0" algn="just">
                        <a:lnSpc>
                          <a:spcPct val="106000"/>
                        </a:lnSpc>
                        <a:spcBef>
                          <a:spcPts val="0"/>
                        </a:spcBef>
                        <a:spcAft>
                          <a:spcPts val="800"/>
                        </a:spcAft>
                      </a:pPr>
                      <a:r>
                        <a:rPr lang="en-US" sz="1100" b="1">
                          <a:effectLst/>
                        </a:rPr>
                        <a:t>Optimal number of clusters</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solidFill>
                      <a:schemeClr val="accent6">
                        <a:lumMod val="40000"/>
                        <a:lumOff val="60000"/>
                      </a:schemeClr>
                    </a:solidFill>
                  </a:tcPr>
                </a:tc>
                <a:tc>
                  <a:txBody>
                    <a:bodyPr/>
                    <a:lstStyle/>
                    <a:p>
                      <a:pPr marL="25400" marR="0" algn="just">
                        <a:lnSpc>
                          <a:spcPct val="106000"/>
                        </a:lnSpc>
                        <a:spcBef>
                          <a:spcPts val="0"/>
                        </a:spcBef>
                        <a:spcAft>
                          <a:spcPts val="800"/>
                        </a:spcAft>
                      </a:pPr>
                      <a:r>
                        <a:rPr lang="en-US" sz="1100" b="1" dirty="0">
                          <a:effectLst/>
                        </a:rPr>
                        <a:t>Mean Silhouette score</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solidFill>
                      <a:schemeClr val="accent6">
                        <a:lumMod val="40000"/>
                        <a:lumOff val="60000"/>
                      </a:schemeClr>
                    </a:solidFill>
                  </a:tcPr>
                </a:tc>
                <a:extLst>
                  <a:ext uri="{0D108BD9-81ED-4DB2-BD59-A6C34878D82A}">
                    <a16:rowId xmlns:a16="http://schemas.microsoft.com/office/drawing/2014/main" val="85520162"/>
                  </a:ext>
                </a:extLst>
              </a:tr>
              <a:tr h="349297">
                <a:tc>
                  <a:txBody>
                    <a:bodyPr/>
                    <a:lstStyle/>
                    <a:p>
                      <a:pPr marL="25400" marR="0" algn="just">
                        <a:lnSpc>
                          <a:spcPct val="106000"/>
                        </a:lnSpc>
                        <a:spcBef>
                          <a:spcPts val="0"/>
                        </a:spcBef>
                        <a:spcAft>
                          <a:spcPts val="800"/>
                        </a:spcAft>
                      </a:pPr>
                      <a:r>
                        <a:rPr lang="en-US" sz="1100" b="1">
                          <a:effectLst/>
                        </a:rPr>
                        <a:t>K-means</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0.6367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2523549114"/>
                  </a:ext>
                </a:extLst>
              </a:tr>
              <a:tr h="349297">
                <a:tc>
                  <a:txBody>
                    <a:bodyPr/>
                    <a:lstStyle/>
                    <a:p>
                      <a:pPr marL="25400" marR="0" algn="just">
                        <a:lnSpc>
                          <a:spcPct val="106000"/>
                        </a:lnSpc>
                        <a:spcBef>
                          <a:spcPts val="0"/>
                        </a:spcBef>
                        <a:spcAft>
                          <a:spcPts val="800"/>
                        </a:spcAft>
                      </a:pPr>
                      <a:r>
                        <a:rPr lang="en-US" sz="1100" b="1" dirty="0">
                          <a:effectLst/>
                        </a:rPr>
                        <a:t>K-medoids</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0.6209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3217067002"/>
                  </a:ext>
                </a:extLst>
              </a:tr>
              <a:tr h="544340">
                <a:tc>
                  <a:txBody>
                    <a:bodyPr/>
                    <a:lstStyle/>
                    <a:p>
                      <a:pPr marL="25400" marR="0" algn="just">
                        <a:lnSpc>
                          <a:spcPct val="106000"/>
                        </a:lnSpc>
                        <a:spcBef>
                          <a:spcPts val="0"/>
                        </a:spcBef>
                        <a:spcAft>
                          <a:spcPts val="800"/>
                        </a:spcAft>
                      </a:pPr>
                      <a:r>
                        <a:rPr lang="en-US" sz="1100" b="1">
                          <a:effectLst/>
                        </a:rPr>
                        <a:t>Hierarchical clustering (Ward Linkage)</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0.5842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1549822830"/>
                  </a:ext>
                </a:extLst>
              </a:tr>
              <a:tr h="544340">
                <a:tc>
                  <a:txBody>
                    <a:bodyPr/>
                    <a:lstStyle/>
                    <a:p>
                      <a:pPr marL="25400" marR="0" algn="just">
                        <a:lnSpc>
                          <a:spcPct val="106000"/>
                        </a:lnSpc>
                        <a:spcBef>
                          <a:spcPts val="0"/>
                        </a:spcBef>
                        <a:spcAft>
                          <a:spcPts val="800"/>
                        </a:spcAft>
                      </a:pPr>
                      <a:r>
                        <a:rPr lang="en-US" sz="1100" b="1">
                          <a:effectLst/>
                        </a:rPr>
                        <a:t>Hierarchical clustering (Ward Linkage)</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0.6201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1238393766"/>
                  </a:ext>
                </a:extLst>
              </a:tr>
              <a:tr h="544340">
                <a:tc>
                  <a:txBody>
                    <a:bodyPr/>
                    <a:lstStyle/>
                    <a:p>
                      <a:pPr marL="25400" marR="0" algn="just">
                        <a:lnSpc>
                          <a:spcPct val="106000"/>
                        </a:lnSpc>
                        <a:spcBef>
                          <a:spcPts val="0"/>
                        </a:spcBef>
                        <a:spcAft>
                          <a:spcPts val="800"/>
                        </a:spcAft>
                      </a:pPr>
                      <a:r>
                        <a:rPr lang="en-US" sz="1100" b="1" dirty="0">
                          <a:effectLst/>
                        </a:rPr>
                        <a:t>Hierarchical clustering (Single Linkage)</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dirty="0">
                          <a:effectLst/>
                        </a:rPr>
                        <a:t>3</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0.6557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148375906"/>
                  </a:ext>
                </a:extLst>
              </a:tr>
              <a:tr h="544340">
                <a:tc>
                  <a:txBody>
                    <a:bodyPr/>
                    <a:lstStyle/>
                    <a:p>
                      <a:pPr marL="25400" marR="0" algn="just">
                        <a:lnSpc>
                          <a:spcPct val="106000"/>
                        </a:lnSpc>
                        <a:spcBef>
                          <a:spcPts val="0"/>
                        </a:spcBef>
                        <a:spcAft>
                          <a:spcPts val="800"/>
                        </a:spcAft>
                      </a:pPr>
                      <a:r>
                        <a:rPr lang="en-US" sz="1100" b="1">
                          <a:effectLst/>
                        </a:rPr>
                        <a:t>Hierarchical clustering (Complete Linkage)</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a:effectLst/>
                        </a:rPr>
                        <a:t>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0.6011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2158843367"/>
                  </a:ext>
                </a:extLst>
              </a:tr>
              <a:tr h="544340">
                <a:tc>
                  <a:txBody>
                    <a:bodyPr/>
                    <a:lstStyle/>
                    <a:p>
                      <a:pPr marL="25400" marR="0" algn="just">
                        <a:lnSpc>
                          <a:spcPct val="106000"/>
                        </a:lnSpc>
                        <a:spcBef>
                          <a:spcPts val="0"/>
                        </a:spcBef>
                        <a:spcAft>
                          <a:spcPts val="800"/>
                        </a:spcAft>
                      </a:pPr>
                      <a:r>
                        <a:rPr lang="en-US" sz="1100" b="1">
                          <a:effectLst/>
                        </a:rPr>
                        <a:t>Hierarchical clustering (Average Linkage)</a:t>
                      </a:r>
                      <a:endParaRPr lang="en-US" sz="1100" b="1">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a:effectLst/>
                        </a:rPr>
                        <a:t>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a:effectLst/>
                        </a:rPr>
                        <a:t>0.6139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1787561734"/>
                  </a:ext>
                </a:extLst>
              </a:tr>
              <a:tr h="544340">
                <a:tc>
                  <a:txBody>
                    <a:bodyPr/>
                    <a:lstStyle/>
                    <a:p>
                      <a:pPr marL="25400" marR="0" algn="just">
                        <a:lnSpc>
                          <a:spcPct val="106000"/>
                        </a:lnSpc>
                        <a:spcBef>
                          <a:spcPts val="0"/>
                        </a:spcBef>
                        <a:spcAft>
                          <a:spcPts val="800"/>
                        </a:spcAft>
                      </a:pPr>
                      <a:r>
                        <a:rPr lang="en-US" sz="1100" b="1" dirty="0">
                          <a:effectLst/>
                        </a:rPr>
                        <a:t>Hierarchical clustering (Average Linkage)</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tc>
                  <a:txBody>
                    <a:bodyPr/>
                    <a:lstStyle/>
                    <a:p>
                      <a:pPr marL="25400" marR="0" algn="ctr">
                        <a:lnSpc>
                          <a:spcPct val="106000"/>
                        </a:lnSpc>
                        <a:spcBef>
                          <a:spcPts val="0"/>
                        </a:spcBef>
                        <a:spcAft>
                          <a:spcPts val="800"/>
                        </a:spcAft>
                      </a:pPr>
                      <a:r>
                        <a:rPr lang="en-US" sz="1100" dirty="0">
                          <a:effectLst/>
                        </a:rPr>
                        <a:t>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0845" marR="60845" marT="0" marB="0"/>
                </a:tc>
                <a:tc>
                  <a:txBody>
                    <a:bodyPr/>
                    <a:lstStyle/>
                    <a:p>
                      <a:pPr marL="25400" marR="0" algn="ctr">
                        <a:lnSpc>
                          <a:spcPct val="106000"/>
                        </a:lnSpc>
                        <a:spcBef>
                          <a:spcPts val="0"/>
                        </a:spcBef>
                        <a:spcAft>
                          <a:spcPts val="800"/>
                        </a:spcAft>
                      </a:pPr>
                      <a:r>
                        <a:rPr lang="en-US" sz="1100" dirty="0">
                          <a:effectLst/>
                        </a:rPr>
                        <a:t>0.6018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06" marR="67606" marT="22535" marB="56338"/>
                </a:tc>
                <a:extLst>
                  <a:ext uri="{0D108BD9-81ED-4DB2-BD59-A6C34878D82A}">
                    <a16:rowId xmlns:a16="http://schemas.microsoft.com/office/drawing/2014/main" val="3181999694"/>
                  </a:ext>
                </a:extLst>
              </a:tr>
            </a:tbl>
          </a:graphicData>
        </a:graphic>
      </p:graphicFrame>
    </p:spTree>
    <p:extLst>
      <p:ext uri="{BB962C8B-B14F-4D97-AF65-F5344CB8AC3E}">
        <p14:creationId xmlns:p14="http://schemas.microsoft.com/office/powerpoint/2010/main" val="88729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6367336"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CUSTOMER SEGMENTATION</a:t>
            </a:r>
          </a:p>
        </p:txBody>
      </p:sp>
      <p:sp>
        <p:nvSpPr>
          <p:cNvPr id="20" name="Rectangle 19">
            <a:extLst>
              <a:ext uri="{FF2B5EF4-FFF2-40B4-BE49-F238E27FC236}">
                <a16:creationId xmlns:a16="http://schemas.microsoft.com/office/drawing/2014/main" id="{03F1C138-6FE6-466D-A8CB-E9E7F4907D21}"/>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88E0C5-CAC6-472E-AF53-CF4F02629BEF}"/>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K-means selected due to silhouette score and interpretability of clusters.</a:t>
            </a:r>
          </a:p>
        </p:txBody>
      </p:sp>
      <p:pic>
        <p:nvPicPr>
          <p:cNvPr id="22" name="Picture 21">
            <a:extLst>
              <a:ext uri="{FF2B5EF4-FFF2-40B4-BE49-F238E27FC236}">
                <a16:creationId xmlns:a16="http://schemas.microsoft.com/office/drawing/2014/main" id="{00DA933D-23FB-4DDC-A7E5-92B59955B2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1836" y="1471943"/>
            <a:ext cx="4410664" cy="3773157"/>
          </a:xfrm>
          <a:prstGeom prst="rect">
            <a:avLst/>
          </a:prstGeom>
          <a:noFill/>
          <a:ln>
            <a:noFill/>
          </a:ln>
        </p:spPr>
      </p:pic>
      <p:pic>
        <p:nvPicPr>
          <p:cNvPr id="23" name="Picture 22">
            <a:extLst>
              <a:ext uri="{FF2B5EF4-FFF2-40B4-BE49-F238E27FC236}">
                <a16:creationId xmlns:a16="http://schemas.microsoft.com/office/drawing/2014/main" id="{43A6F505-48D4-437C-819E-04C99AEAAD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97500" y="1483905"/>
            <a:ext cx="6146800" cy="3962202"/>
          </a:xfrm>
          <a:prstGeom prst="rect">
            <a:avLst/>
          </a:prstGeom>
          <a:noFill/>
          <a:ln>
            <a:noFill/>
          </a:ln>
        </p:spPr>
      </p:pic>
      <p:sp>
        <p:nvSpPr>
          <p:cNvPr id="25" name="Rectangle 24">
            <a:extLst>
              <a:ext uri="{FF2B5EF4-FFF2-40B4-BE49-F238E27FC236}">
                <a16:creationId xmlns:a16="http://schemas.microsoft.com/office/drawing/2014/main" id="{F27925BC-A06A-405D-B8B1-D376EC675257}"/>
              </a:ext>
            </a:extLst>
          </p:cNvPr>
          <p:cNvSpPr/>
          <p:nvPr/>
        </p:nvSpPr>
        <p:spPr>
          <a:xfrm>
            <a:off x="-946918" y="5169108"/>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10. Elbow plot to determine number of clusters (K-means)</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29" name="Rectangle 28">
            <a:extLst>
              <a:ext uri="{FF2B5EF4-FFF2-40B4-BE49-F238E27FC236}">
                <a16:creationId xmlns:a16="http://schemas.microsoft.com/office/drawing/2014/main" id="{082F3C43-0D16-4D59-AFE6-29F5AB6E63F1}"/>
              </a:ext>
            </a:extLst>
          </p:cNvPr>
          <p:cNvSpPr/>
          <p:nvPr/>
        </p:nvSpPr>
        <p:spPr>
          <a:xfrm>
            <a:off x="5036817" y="5446107"/>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11. Distribution of each clusters K-means K-medoids</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82878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COMPARATIVE STUDY</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0" name="Rectangle 19">
            <a:extLst>
              <a:ext uri="{FF2B5EF4-FFF2-40B4-BE49-F238E27FC236}">
                <a16:creationId xmlns:a16="http://schemas.microsoft.com/office/drawing/2014/main" id="{03F1C138-6FE6-466D-A8CB-E9E7F4907D21}"/>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88E0C5-CAC6-472E-AF53-CF4F02629BEF}"/>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cs typeface="Arial" panose="020B0604020202020204" pitchFamily="34" charset="0"/>
              </a:rPr>
              <a:t>Conditional Gradient as benchmark model to the proposed approach.</a:t>
            </a:r>
          </a:p>
        </p:txBody>
      </p:sp>
      <p:sp>
        <p:nvSpPr>
          <p:cNvPr id="26" name="AutoShape 4">
            <a:extLst>
              <a:ext uri="{FF2B5EF4-FFF2-40B4-BE49-F238E27FC236}">
                <a16:creationId xmlns:a16="http://schemas.microsoft.com/office/drawing/2014/main" id="{E1A90FE8-CDC6-47D9-A685-519FE86344BA}"/>
              </a:ext>
            </a:extLst>
          </p:cNvPr>
          <p:cNvSpPr>
            <a:spLocks/>
          </p:cNvSpPr>
          <p:nvPr/>
        </p:nvSpPr>
        <p:spPr bwMode="auto">
          <a:xfrm>
            <a:off x="736058" y="4839550"/>
            <a:ext cx="10978783" cy="12910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4"/>
          </a:solidFill>
          <a:ln w="28575">
            <a:solidFill>
              <a:schemeClr val="tx2"/>
            </a:solidFill>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27" name="Rectangle 26">
            <a:extLst>
              <a:ext uri="{FF2B5EF4-FFF2-40B4-BE49-F238E27FC236}">
                <a16:creationId xmlns:a16="http://schemas.microsoft.com/office/drawing/2014/main" id="{29E9ACA5-124E-412F-B843-779B4D4688CA}"/>
              </a:ext>
            </a:extLst>
          </p:cNvPr>
          <p:cNvSpPr/>
          <p:nvPr/>
        </p:nvSpPr>
        <p:spPr>
          <a:xfrm>
            <a:off x="788411" y="5282548"/>
            <a:ext cx="10841479" cy="830997"/>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Understanding the intuition of the framework</a:t>
            </a: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Modifying objective function</a:t>
            </a: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Translating algorithm into code</a:t>
            </a:r>
          </a:p>
        </p:txBody>
      </p:sp>
      <p:sp>
        <p:nvSpPr>
          <p:cNvPr id="24" name="AutoShape 4">
            <a:extLst>
              <a:ext uri="{FF2B5EF4-FFF2-40B4-BE49-F238E27FC236}">
                <a16:creationId xmlns:a16="http://schemas.microsoft.com/office/drawing/2014/main" id="{4A82B434-5419-46E1-A18D-140F8387A723}"/>
              </a:ext>
            </a:extLst>
          </p:cNvPr>
          <p:cNvSpPr>
            <a:spLocks/>
          </p:cNvSpPr>
          <p:nvPr/>
        </p:nvSpPr>
        <p:spPr bwMode="auto">
          <a:xfrm>
            <a:off x="736058" y="1520644"/>
            <a:ext cx="10978783" cy="17543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1C9FB6"/>
          </a:solidFill>
          <a:ln w="28575">
            <a:solidFill>
              <a:schemeClr val="tx2"/>
            </a:solidFill>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31" name="AutoShape 4">
            <a:extLst>
              <a:ext uri="{FF2B5EF4-FFF2-40B4-BE49-F238E27FC236}">
                <a16:creationId xmlns:a16="http://schemas.microsoft.com/office/drawing/2014/main" id="{2344BC69-F5E3-4F80-BBE6-6026F148AA79}"/>
              </a:ext>
            </a:extLst>
          </p:cNvPr>
          <p:cNvSpPr>
            <a:spLocks/>
          </p:cNvSpPr>
          <p:nvPr/>
        </p:nvSpPr>
        <p:spPr bwMode="auto">
          <a:xfrm>
            <a:off x="727593" y="3323713"/>
            <a:ext cx="10995711" cy="14679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3"/>
          </a:solidFill>
          <a:ln w="28575">
            <a:solidFill>
              <a:schemeClr val="tx2"/>
            </a:solidFill>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33" name="TextBox 32">
            <a:extLst>
              <a:ext uri="{FF2B5EF4-FFF2-40B4-BE49-F238E27FC236}">
                <a16:creationId xmlns:a16="http://schemas.microsoft.com/office/drawing/2014/main" id="{298B7A75-8928-44B5-A130-03ABD6053A1B}"/>
              </a:ext>
            </a:extLst>
          </p:cNvPr>
          <p:cNvSpPr txBox="1"/>
          <p:nvPr/>
        </p:nvSpPr>
        <p:spPr>
          <a:xfrm>
            <a:off x="719760" y="1604645"/>
            <a:ext cx="1097878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chemeClr val="bg1"/>
                </a:solidFill>
                <a:effectLst/>
                <a:uLnTx/>
                <a:uFillTx/>
                <a:latin typeface="Open Sans"/>
                <a:ea typeface="+mn-ea"/>
                <a:cs typeface="Arial" panose="020B0604020202020204" pitchFamily="34" charset="0"/>
              </a:rPr>
              <a:t>Conditional Gradient Model</a:t>
            </a:r>
            <a:r>
              <a:rPr kumimoji="0" lang="en-SG" sz="2400" b="1" i="0" u="none" strike="noStrike" kern="1200" cap="none" spc="0" normalizeH="0" baseline="30000" noProof="0" dirty="0">
                <a:ln>
                  <a:noFill/>
                </a:ln>
                <a:solidFill>
                  <a:schemeClr val="bg1"/>
                </a:solidFill>
                <a:effectLst/>
                <a:uLnTx/>
                <a:uFillTx/>
                <a:latin typeface="Open Sans"/>
                <a:ea typeface="+mn-ea"/>
                <a:cs typeface="Arial" panose="020B0604020202020204" pitchFamily="34" charset="0"/>
              </a:rPr>
              <a:t>[1]</a:t>
            </a:r>
          </a:p>
        </p:txBody>
      </p:sp>
      <p:sp>
        <p:nvSpPr>
          <p:cNvPr id="35" name="TextBox 34">
            <a:extLst>
              <a:ext uri="{FF2B5EF4-FFF2-40B4-BE49-F238E27FC236}">
                <a16:creationId xmlns:a16="http://schemas.microsoft.com/office/drawing/2014/main" id="{88E87EE3-9C62-4790-AD58-6A43311AD56B}"/>
              </a:ext>
            </a:extLst>
          </p:cNvPr>
          <p:cNvSpPr txBox="1"/>
          <p:nvPr/>
        </p:nvSpPr>
        <p:spPr>
          <a:xfrm>
            <a:off x="736059" y="2146438"/>
            <a:ext cx="10995080" cy="1077218"/>
          </a:xfrm>
          <a:prstGeom prst="rect">
            <a:avLst/>
          </a:prstGeom>
          <a:noFill/>
        </p:spPr>
        <p:txBody>
          <a:bodyPr wrap="square" rtlCol="0">
            <a:spAutoFit/>
          </a:bodyPr>
          <a:lstStyle/>
          <a:p>
            <a:pPr marL="342900" lvl="0" indent="-342900" algn="just">
              <a:buFont typeface="Arial" panose="020B0604020202020204" pitchFamily="34" charset="0"/>
              <a:buChar char="•"/>
              <a:defRPr/>
            </a:pPr>
            <a:r>
              <a:rPr lang="en-US" sz="1600" b="1" dirty="0">
                <a:solidFill>
                  <a:schemeClr val="bg1"/>
                </a:solidFill>
                <a:cs typeface="Arial" panose="020B0604020202020204" pitchFamily="34" charset="0"/>
              </a:rPr>
              <a:t>Reformulate mixing distribution estimation as convex problem</a:t>
            </a:r>
          </a:p>
          <a:p>
            <a:pPr marL="342900" lvl="0" indent="-342900" algn="just">
              <a:buFont typeface="Arial" panose="020B0604020202020204" pitchFamily="34" charset="0"/>
              <a:buChar char="•"/>
              <a:defRPr/>
            </a:pPr>
            <a:r>
              <a:rPr lang="en-US" sz="1600" b="1" dirty="0">
                <a:solidFill>
                  <a:schemeClr val="bg1"/>
                </a:solidFill>
                <a:cs typeface="Arial" panose="020B0604020202020204" pitchFamily="34" charset="0"/>
              </a:rPr>
              <a:t>Optimize only through choice probabilities</a:t>
            </a:r>
          </a:p>
          <a:p>
            <a:pPr marL="342900" lvl="0" indent="-342900" algn="just">
              <a:buFont typeface="Arial" panose="020B0604020202020204" pitchFamily="34" charset="0"/>
              <a:buChar char="•"/>
              <a:defRPr/>
            </a:pPr>
            <a:r>
              <a:rPr lang="en-US" sz="1600" b="1" dirty="0">
                <a:solidFill>
                  <a:schemeClr val="bg1"/>
                </a:solidFill>
                <a:cs typeface="Arial" panose="020B0604020202020204" pitchFamily="34" charset="0"/>
              </a:rPr>
              <a:t>Via Conditional Gradient</a:t>
            </a:r>
          </a:p>
          <a:p>
            <a:pPr marL="342900" lvl="0" indent="-342900" algn="just">
              <a:buFont typeface="Arial" panose="020B0604020202020204" pitchFamily="34" charset="0"/>
              <a:buChar char="•"/>
              <a:defRPr/>
            </a:pPr>
            <a:r>
              <a:rPr lang="en-US" sz="1600" b="1" dirty="0">
                <a:solidFill>
                  <a:schemeClr val="bg1"/>
                </a:solidFill>
                <a:cs typeface="Arial" panose="020B0604020202020204" pitchFamily="34" charset="0"/>
              </a:rPr>
              <a:t>Algorithm and Framework provided in Appendix</a:t>
            </a:r>
          </a:p>
        </p:txBody>
      </p:sp>
      <p:sp>
        <p:nvSpPr>
          <p:cNvPr id="2" name="Rectangle 1">
            <a:extLst>
              <a:ext uri="{FF2B5EF4-FFF2-40B4-BE49-F238E27FC236}">
                <a16:creationId xmlns:a16="http://schemas.microsoft.com/office/drawing/2014/main" id="{09613EFB-4B55-44A3-A271-AFD4CF0CC9DB}"/>
              </a:ext>
            </a:extLst>
          </p:cNvPr>
          <p:cNvSpPr/>
          <p:nvPr/>
        </p:nvSpPr>
        <p:spPr>
          <a:xfrm>
            <a:off x="815546" y="3775366"/>
            <a:ext cx="10995710" cy="861774"/>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Uses product-level features in aggregated data </a:t>
            </a: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Estimate demand via choice probabilities and identify customer types</a:t>
            </a: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New approach, recently submitted</a:t>
            </a:r>
          </a:p>
        </p:txBody>
      </p:sp>
      <p:sp>
        <p:nvSpPr>
          <p:cNvPr id="17" name="TextBox 16">
            <a:extLst>
              <a:ext uri="{FF2B5EF4-FFF2-40B4-BE49-F238E27FC236}">
                <a16:creationId xmlns:a16="http://schemas.microsoft.com/office/drawing/2014/main" id="{DDBD2ACC-DA9A-40BB-ABFD-9CC9318E8471}"/>
              </a:ext>
            </a:extLst>
          </p:cNvPr>
          <p:cNvSpPr txBox="1"/>
          <p:nvPr/>
        </p:nvSpPr>
        <p:spPr>
          <a:xfrm>
            <a:off x="735008" y="3334357"/>
            <a:ext cx="10978783"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bg1"/>
                </a:solidFill>
                <a:effectLst/>
                <a:uLnTx/>
                <a:uFillTx/>
                <a:latin typeface="Open Sans"/>
                <a:ea typeface="+mn-ea"/>
                <a:cs typeface="Arial" panose="020B0604020202020204" pitchFamily="34" charset="0"/>
              </a:rPr>
              <a:t>Why do we choose this approach?</a:t>
            </a:r>
          </a:p>
        </p:txBody>
      </p:sp>
      <p:sp>
        <p:nvSpPr>
          <p:cNvPr id="18" name="TextBox 17">
            <a:extLst>
              <a:ext uri="{FF2B5EF4-FFF2-40B4-BE49-F238E27FC236}">
                <a16:creationId xmlns:a16="http://schemas.microsoft.com/office/drawing/2014/main" id="{CFA3CB43-4A1B-4CF4-B910-1FDA98B0C8CA}"/>
              </a:ext>
            </a:extLst>
          </p:cNvPr>
          <p:cNvSpPr txBox="1"/>
          <p:nvPr/>
        </p:nvSpPr>
        <p:spPr>
          <a:xfrm>
            <a:off x="746933" y="4851086"/>
            <a:ext cx="10978783"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bg1"/>
                </a:solidFill>
                <a:effectLst/>
                <a:uLnTx/>
                <a:uFillTx/>
                <a:latin typeface="Open Sans"/>
                <a:ea typeface="+mn-ea"/>
                <a:cs typeface="Arial" panose="020B0604020202020204" pitchFamily="34" charset="0"/>
              </a:rPr>
              <a:t>What are the challenges?</a:t>
            </a:r>
          </a:p>
        </p:txBody>
      </p:sp>
      <p:sp>
        <p:nvSpPr>
          <p:cNvPr id="3" name="TextBox 2">
            <a:extLst>
              <a:ext uri="{FF2B5EF4-FFF2-40B4-BE49-F238E27FC236}">
                <a16:creationId xmlns:a16="http://schemas.microsoft.com/office/drawing/2014/main" id="{FD328A03-39BA-4B03-A429-B0F0371F1891}"/>
              </a:ext>
            </a:extLst>
          </p:cNvPr>
          <p:cNvSpPr txBox="1"/>
          <p:nvPr/>
        </p:nvSpPr>
        <p:spPr>
          <a:xfrm>
            <a:off x="788411" y="6238564"/>
            <a:ext cx="10995710" cy="275653"/>
          </a:xfrm>
          <a:prstGeom prst="rect">
            <a:avLst/>
          </a:prstGeom>
          <a:noFill/>
        </p:spPr>
        <p:txBody>
          <a:bodyPr wrap="square" rtlCol="0">
            <a:spAutoFit/>
          </a:bodyPr>
          <a:lstStyle/>
          <a:p>
            <a:pPr>
              <a:lnSpc>
                <a:spcPct val="107000"/>
              </a:lnSpc>
              <a:spcAft>
                <a:spcPts val="800"/>
              </a:spcAft>
            </a:pPr>
            <a:r>
              <a:rPr lang="en-US" baseline="30000" dirty="0">
                <a:latin typeface="Arial" panose="020B0604020202020204" pitchFamily="34" charset="0"/>
                <a:ea typeface="DengXian" panose="02010600030101010101" pitchFamily="2" charset="-122"/>
                <a:cs typeface="Times New Roman" panose="02020603050405020304" pitchFamily="18" charset="0"/>
              </a:rPr>
              <a:t>[1] </a:t>
            </a:r>
            <a:r>
              <a:rPr lang="en-US" baseline="30000" dirty="0" err="1">
                <a:latin typeface="Arial" panose="020B0604020202020204" pitchFamily="34" charset="0"/>
                <a:ea typeface="DengXian" panose="02010600030101010101" pitchFamily="2" charset="-122"/>
                <a:cs typeface="Times New Roman" panose="02020603050405020304" pitchFamily="18" charset="0"/>
              </a:rPr>
              <a:t>Jagabathula</a:t>
            </a:r>
            <a:r>
              <a:rPr lang="en-US" baseline="30000" dirty="0">
                <a:latin typeface="Arial" panose="020B0604020202020204" pitchFamily="34" charset="0"/>
                <a:ea typeface="DengXian" panose="02010600030101010101" pitchFamily="2" charset="-122"/>
                <a:cs typeface="Times New Roman" panose="02020603050405020304" pitchFamily="18" charset="0"/>
              </a:rPr>
              <a:t>, S., Subramanian, L., &amp; Venkataraman, A. (2018). A Conditional Gradient Approach for Nonparametric Estimation of Mixing Distributions.</a:t>
            </a:r>
          </a:p>
        </p:txBody>
      </p:sp>
    </p:spTree>
    <p:extLst>
      <p:ext uri="{BB962C8B-B14F-4D97-AF65-F5344CB8AC3E}">
        <p14:creationId xmlns:p14="http://schemas.microsoft.com/office/powerpoint/2010/main" val="167420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5062117"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COMPARATIVE STUDY</a:t>
            </a:r>
          </a:p>
        </p:txBody>
      </p:sp>
      <p:sp>
        <p:nvSpPr>
          <p:cNvPr id="20" name="Rectangle 19">
            <a:extLst>
              <a:ext uri="{FF2B5EF4-FFF2-40B4-BE49-F238E27FC236}">
                <a16:creationId xmlns:a16="http://schemas.microsoft.com/office/drawing/2014/main" id="{03F1C138-6FE6-466D-A8CB-E9E7F4907D21}"/>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88E0C5-CAC6-472E-AF53-CF4F02629BEF}"/>
              </a:ext>
            </a:extLst>
          </p:cNvPr>
          <p:cNvSpPr txBox="1"/>
          <p:nvPr/>
        </p:nvSpPr>
        <p:spPr>
          <a:xfrm>
            <a:off x="546316" y="975553"/>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Comparative study of customer types. Proposed vs Conditional Gradient.</a:t>
            </a:r>
          </a:p>
        </p:txBody>
      </p:sp>
      <p:pic>
        <p:nvPicPr>
          <p:cNvPr id="4" name="Picture 3">
            <a:extLst>
              <a:ext uri="{FF2B5EF4-FFF2-40B4-BE49-F238E27FC236}">
                <a16:creationId xmlns:a16="http://schemas.microsoft.com/office/drawing/2014/main" id="{581D27BE-0F49-4508-AB31-2CF02206D29A}"/>
              </a:ext>
            </a:extLst>
          </p:cNvPr>
          <p:cNvPicPr>
            <a:picLocks noChangeAspect="1"/>
          </p:cNvPicPr>
          <p:nvPr/>
        </p:nvPicPr>
        <p:blipFill>
          <a:blip r:embed="rId3"/>
          <a:stretch>
            <a:fillRect/>
          </a:stretch>
        </p:blipFill>
        <p:spPr>
          <a:xfrm>
            <a:off x="1423687" y="1409381"/>
            <a:ext cx="9398641" cy="3668448"/>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2255811-971A-4804-9F38-0E7F60B8E3C2}"/>
                  </a:ext>
                </a:extLst>
              </p:cNvPr>
              <p:cNvSpPr/>
              <p:nvPr/>
            </p:nvSpPr>
            <p:spPr>
              <a:xfrm>
                <a:off x="1400197" y="5077828"/>
                <a:ext cx="4261359"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𝒈</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𝜶</m:t>
                          </m:r>
                        </m:e>
                        <m: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up>
                      </m:s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𝟏</m:t>
                              </m:r>
                            </m:e>
                          </m:d>
                        </m:sup>
                      </m:sSup>
                      <m:r>
                        <a:rPr lang="en-US" b="1" i="1" smtClean="0">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rPr>
                          </m:ctrlPr>
                        </m:sSupPr>
                        <m:e>
                          <m:r>
                            <a:rPr lang="en-US" b="1" i="1">
                              <a:latin typeface="Cambria Math" panose="02040503050406030204" pitchFamily="18" charset="0"/>
                            </a:rPr>
                            <m:t>𝜶</m:t>
                          </m:r>
                        </m:e>
                        <m:sup>
                          <m:d>
                            <m:dPr>
                              <m:ctrlPr>
                                <a:rPr lang="en-US" b="1" i="1">
                                  <a:latin typeface="Cambria Math" panose="02040503050406030204" pitchFamily="18" charset="0"/>
                                </a:rPr>
                              </m:ctrlPr>
                            </m:dPr>
                            <m:e>
                              <m:r>
                                <a:rPr lang="en-US" b="1" i="1">
                                  <a:latin typeface="Cambria Math" panose="02040503050406030204" pitchFamily="18" charset="0"/>
                                </a:rPr>
                                <m:t>𝟐</m:t>
                              </m:r>
                            </m:e>
                          </m:d>
                        </m:sup>
                      </m:s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smtClean="0">
                              <a:latin typeface="Cambria Math" panose="02040503050406030204" pitchFamily="18" charset="0"/>
                              <a:ea typeface="DengXian" panose="02010600030101010101" pitchFamily="2" charset="-122"/>
                              <a:cs typeface="Arial" panose="020B0604020202020204" pitchFamily="34" charset="0"/>
                            </a:rPr>
                            <m:t> </m:t>
                          </m:r>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𝟐</m:t>
                              </m:r>
                            </m:e>
                          </m:d>
                        </m:sup>
                      </m:sSup>
                      <m:r>
                        <a:rPr lang="en-US" b="1" i="1" smtClean="0">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𝜶</m:t>
                          </m:r>
                        </m:e>
                        <m:sup>
                          <m:d>
                            <m:dPr>
                              <m:ctrlPr>
                                <a:rPr lang="en-US" b="1" i="1">
                                  <a:latin typeface="Cambria Math" panose="02040503050406030204" pitchFamily="18" charset="0"/>
                                </a:rPr>
                              </m:ctrlPr>
                            </m:dPr>
                            <m:e>
                              <m:r>
                                <a:rPr lang="en-US" b="1" i="1">
                                  <a:latin typeface="Cambria Math" panose="02040503050406030204" pitchFamily="18" charset="0"/>
                                </a:rPr>
                                <m:t>𝟑</m:t>
                              </m:r>
                            </m:e>
                          </m:d>
                        </m:sup>
                      </m:s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smtClean="0">
                                  <a:latin typeface="Cambria Math" panose="02040503050406030204" pitchFamily="18" charset="0"/>
                                  <a:ea typeface="DengXian" panose="02010600030101010101" pitchFamily="2" charset="-122"/>
                                  <a:cs typeface="Arial" panose="020B0604020202020204" pitchFamily="34" charset="0"/>
                                </a:rPr>
                                <m:t>𝟑</m:t>
                              </m:r>
                            </m:e>
                          </m:d>
                        </m:sup>
                      </m:sSup>
                    </m:oMath>
                  </m:oMathPara>
                </a14:m>
                <a:endParaRPr lang="en-US" dirty="0">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92255811-971A-4804-9F38-0E7F60B8E3C2}"/>
                  </a:ext>
                </a:extLst>
              </p:cNvPr>
              <p:cNvSpPr>
                <a:spLocks noRot="1" noChangeAspect="1" noMove="1" noResize="1" noEditPoints="1" noAdjustHandles="1" noChangeArrowheads="1" noChangeShapeType="1" noTextEdit="1"/>
              </p:cNvSpPr>
              <p:nvPr/>
            </p:nvSpPr>
            <p:spPr>
              <a:xfrm>
                <a:off x="1400197" y="5077828"/>
                <a:ext cx="4261359" cy="387927"/>
              </a:xfrm>
              <a:prstGeom prst="rect">
                <a:avLst/>
              </a:prstGeom>
              <a:blipFill>
                <a:blip r:embed="rId4"/>
                <a:stretch>
                  <a:fillRect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F347BE9-78F8-46C3-B288-0303C3367B28}"/>
                  </a:ext>
                </a:extLst>
              </p:cNvPr>
              <p:cNvSpPr/>
              <p:nvPr/>
            </p:nvSpPr>
            <p:spPr>
              <a:xfrm>
                <a:off x="1400197" y="5465755"/>
                <a:ext cx="4249689"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𝑪𝑷</m:t>
                          </m:r>
                          <m:r>
                            <a:rPr lang="en-US" b="0" i="0">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𝑤</m:t>
                              </m:r>
                            </m:e>
                            <m:sup>
                              <m:r>
                                <a:rPr lang="en-US" b="0" i="0">
                                  <a:latin typeface="Cambria Math" panose="02040503050406030204" pitchFamily="18" charset="0"/>
                                </a:rPr>
                                <m:t>1</m:t>
                              </m:r>
                            </m:sup>
                          </m:sSup>
                          <m:r>
                            <a:rPr lang="en-US" b="0" i="0">
                              <a:latin typeface="Cambria Math" panose="02040503050406030204" pitchFamily="18" charset="0"/>
                            </a:rPr>
                            <m:t>∗ </m:t>
                          </m:r>
                          <m:r>
                            <a:rPr lang="en-US" b="1" i="1">
                              <a:latin typeface="Cambria Math" panose="02040503050406030204" pitchFamily="18" charset="0"/>
                            </a:rPr>
                            <m:t>𝑪𝑷</m:t>
                          </m:r>
                        </m:e>
                        <m:sup>
                          <m:r>
                            <a:rPr lang="en-US" b="0" i="0">
                              <a:latin typeface="Cambria Math" panose="02040503050406030204" pitchFamily="18" charset="0"/>
                            </a:rPr>
                            <m:t>1</m:t>
                          </m:r>
                        </m:sup>
                      </m:sSup>
                      <m:r>
                        <a:rPr lang="en-US" b="0" i="0">
                          <a:latin typeface="Cambria Math" panose="02040503050406030204" pitchFamily="18" charset="0"/>
                        </a:rPr>
                        <m:t>+ </m:t>
                      </m:r>
                      <m:sSup>
                        <m:sSupPr>
                          <m:ctrlPr>
                            <a:rPr lang="en-US" b="0" i="1">
                              <a:latin typeface="Cambria Math" panose="02040503050406030204" pitchFamily="18" charset="0"/>
                            </a:rPr>
                          </m:ctrlPr>
                        </m:sSupPr>
                        <m:e>
                          <m:r>
                            <a:rPr lang="en-US" b="0" i="1">
                              <a:latin typeface="Cambria Math" panose="02040503050406030204" pitchFamily="18" charset="0"/>
                            </a:rPr>
                            <m:t>𝑤</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a:rPr lang="en-US" b="0" i="0">
                              <a:latin typeface="Cambria Math" panose="02040503050406030204" pitchFamily="18" charset="0"/>
                            </a:rPr>
                            <m:t> </m:t>
                          </m:r>
                          <m:r>
                            <a:rPr lang="en-US" b="1" i="1">
                              <a:latin typeface="Cambria Math" panose="02040503050406030204" pitchFamily="18" charset="0"/>
                            </a:rPr>
                            <m:t>𝑪𝑷</m:t>
                          </m:r>
                        </m:e>
                        <m:sup>
                          <m:r>
                            <a:rPr lang="en-US" b="0" i="0">
                              <a:latin typeface="Cambria Math" panose="02040503050406030204" pitchFamily="18" charset="0"/>
                            </a:rPr>
                            <m:t>2</m:t>
                          </m:r>
                        </m:sup>
                      </m:sSup>
                      <m:r>
                        <a:rPr lang="en-US" b="0" i="0">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𝑤</m:t>
                          </m:r>
                        </m:e>
                        <m:sup>
                          <m:r>
                            <a:rPr lang="en-US" b="0" i="0">
                              <a:latin typeface="Cambria Math" panose="02040503050406030204" pitchFamily="18" charset="0"/>
                            </a:rPr>
                            <m:t>3</m:t>
                          </m:r>
                        </m:sup>
                      </m:sSup>
                      <m:r>
                        <a:rPr lang="en-US" b="0" i="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𝑪𝑷</m:t>
                          </m:r>
                        </m:e>
                        <m:sup>
                          <m:r>
                            <a:rPr lang="en-US" b="1" i="0">
                              <a:latin typeface="Cambria Math" panose="02040503050406030204" pitchFamily="18" charset="0"/>
                            </a:rPr>
                            <m:t>𝟑</m:t>
                          </m:r>
                        </m:sup>
                      </m:sSup>
                    </m:oMath>
                  </m:oMathPara>
                </a14:m>
                <a:endParaRPr lang="en-US" b="1" dirty="0"/>
              </a:p>
            </p:txBody>
          </p:sp>
        </mc:Choice>
        <mc:Fallback xmlns="">
          <p:sp>
            <p:nvSpPr>
              <p:cNvPr id="2" name="Rectangle 1">
                <a:extLst>
                  <a:ext uri="{FF2B5EF4-FFF2-40B4-BE49-F238E27FC236}">
                    <a16:creationId xmlns:a16="http://schemas.microsoft.com/office/drawing/2014/main" id="{BF347BE9-78F8-46C3-B288-0303C3367B28}"/>
                  </a:ext>
                </a:extLst>
              </p:cNvPr>
              <p:cNvSpPr>
                <a:spLocks noRot="1" noChangeAspect="1" noMove="1" noResize="1" noEditPoints="1" noAdjustHandles="1" noChangeArrowheads="1" noChangeShapeType="1" noTextEdit="1"/>
              </p:cNvSpPr>
              <p:nvPr/>
            </p:nvSpPr>
            <p:spPr>
              <a:xfrm>
                <a:off x="1400197" y="5465755"/>
                <a:ext cx="4249689" cy="3755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679B0F1-B7E0-4D08-871B-2B1E12B006B2}"/>
                  </a:ext>
                </a:extLst>
              </p:cNvPr>
              <p:cNvSpPr/>
              <p:nvPr/>
            </p:nvSpPr>
            <p:spPr>
              <a:xfrm>
                <a:off x="1423687" y="5755528"/>
                <a:ext cx="6184642" cy="376385"/>
              </a:xfrm>
              <a:prstGeom prst="rect">
                <a:avLst/>
              </a:prstGeom>
            </p:spPr>
            <p:txBody>
              <a:bodyPr wrap="none">
                <a:spAutoFit/>
              </a:bodyPr>
              <a:lstStyle/>
              <a:p>
                <a14:m>
                  <m:oMath xmlns:m="http://schemas.openxmlformats.org/officeDocument/2006/math">
                    <m:sSup>
                      <m:sSupPr>
                        <m:ctrlPr>
                          <a:rPr lang="en-US" b="1" i="1" smtClean="0">
                            <a:latin typeface="Cambria Math" panose="02040503050406030204" pitchFamily="18" charset="0"/>
                            <a:ea typeface="DengXian" panose="02010600030101010101" pitchFamily="2" charset="-122"/>
                            <a:cs typeface="Arial" panose="020B0604020202020204" pitchFamily="34" charset="0"/>
                          </a:rPr>
                        </m:ctrlPr>
                      </m:sSupPr>
                      <m:e>
                        <m:r>
                          <a:rPr lang="en-US" b="1" i="1" smtClean="0">
                            <a:latin typeface="Cambria Math" panose="02040503050406030204" pitchFamily="18" charset="0"/>
                            <a:ea typeface="DengXian" panose="02010600030101010101" pitchFamily="2" charset="-122"/>
                            <a:cs typeface="Arial" panose="020B0604020202020204" pitchFamily="34" charset="0"/>
                          </a:rPr>
                          <m:t>𝑪𝑷</m:t>
                        </m:r>
                      </m:e>
                      <m:sup>
                        <m:r>
                          <a:rPr lang="en-US" b="1" i="1" smtClean="0">
                            <a:latin typeface="Cambria Math" panose="02040503050406030204" pitchFamily="18" charset="0"/>
                            <a:ea typeface="DengXian" panose="02010600030101010101" pitchFamily="2" charset="-122"/>
                            <a:cs typeface="Arial" panose="020B0604020202020204" pitchFamily="34" charset="0"/>
                          </a:rPr>
                          <m:t>𝒊</m:t>
                        </m:r>
                      </m:sup>
                    </m:sSup>
                  </m:oMath>
                </a14:m>
                <a:r>
                  <a:rPr lang="en-US" dirty="0"/>
                  <a:t> </a:t>
                </a:r>
                <a:r>
                  <a:rPr lang="en-US" sz="1600" dirty="0">
                    <a:latin typeface="Arial" panose="020B0604020202020204" pitchFamily="34" charset="0"/>
                    <a:cs typeface="Arial" panose="020B0604020202020204" pitchFamily="34" charset="0"/>
                  </a:rPr>
                  <a:t>is a choice probability vector across for cluster</a:t>
                </a:r>
                <a:r>
                  <a:rPr lang="en-US" sz="1600" b="1" dirty="0">
                    <a:ea typeface="DengXian" panose="02010600030101010101" pitchFamily="2" charset="-122"/>
                    <a:cs typeface="Arial" panose="020B0604020202020204" pitchFamily="34" charset="0"/>
                  </a:rPr>
                  <a:t> </a:t>
                </a:r>
                <a14:m>
                  <m:oMath xmlns:m="http://schemas.openxmlformats.org/officeDocument/2006/math">
                    <m:r>
                      <a:rPr lang="en-US" sz="1600" b="1" i="1" smtClean="0">
                        <a:latin typeface="Cambria Math" panose="02040503050406030204" pitchFamily="18" charset="0"/>
                        <a:ea typeface="DengXian" panose="02010600030101010101" pitchFamily="2" charset="-122"/>
                        <a:cs typeface="Arial" panose="020B0604020202020204" pitchFamily="34" charset="0"/>
                      </a:rPr>
                      <m:t>𝒊</m:t>
                    </m:r>
                  </m:oMath>
                </a14:m>
                <a:r>
                  <a:rPr lang="en-US"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 K-means</a:t>
                </a:r>
                <a:endParaRPr lang="en-US" dirty="0">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E679B0F1-B7E0-4D08-871B-2B1E12B006B2}"/>
                  </a:ext>
                </a:extLst>
              </p:cNvPr>
              <p:cNvSpPr>
                <a:spLocks noRot="1" noChangeAspect="1" noMove="1" noResize="1" noEditPoints="1" noAdjustHandles="1" noChangeArrowheads="1" noChangeShapeType="1" noTextEdit="1"/>
              </p:cNvSpPr>
              <p:nvPr/>
            </p:nvSpPr>
            <p:spPr>
              <a:xfrm>
                <a:off x="1423687" y="5755528"/>
                <a:ext cx="6184642" cy="376385"/>
              </a:xfrm>
              <a:prstGeom prst="rect">
                <a:avLst/>
              </a:prstGeom>
              <a:blipFill>
                <a:blip r:embed="rId6"/>
                <a:stretch>
                  <a:fillRect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C48D7D3-29AC-429D-9F53-21B737E3E572}"/>
                  </a:ext>
                </a:extLst>
              </p:cNvPr>
              <p:cNvSpPr/>
              <p:nvPr/>
            </p:nvSpPr>
            <p:spPr>
              <a:xfrm>
                <a:off x="1423687" y="6057971"/>
                <a:ext cx="4940712" cy="376385"/>
              </a:xfrm>
              <a:prstGeom prst="rect">
                <a:avLst/>
              </a:prstGeom>
            </p:spPr>
            <p:txBody>
              <a:bodyPr wrap="none">
                <a:spAutoFit/>
              </a:bodyPr>
              <a:lstStyle/>
              <a:p>
                <a14:m>
                  <m:oMath xmlns:m="http://schemas.openxmlformats.org/officeDocument/2006/math">
                    <m:sSup>
                      <m:sSupPr>
                        <m:ctrlPr>
                          <a:rPr lang="en-US" b="1" i="1" smtClean="0">
                            <a:latin typeface="Cambria Math" panose="02040503050406030204" pitchFamily="18" charset="0"/>
                            <a:ea typeface="DengXian" panose="02010600030101010101" pitchFamily="2" charset="-122"/>
                            <a:cs typeface="Arial" panose="020B0604020202020204" pitchFamily="34" charset="0"/>
                          </a:rPr>
                        </m:ctrlPr>
                      </m:sSupPr>
                      <m:e>
                        <m:r>
                          <a:rPr lang="en-US" b="1" i="1" smtClean="0">
                            <a:latin typeface="Cambria Math" panose="02040503050406030204" pitchFamily="18" charset="0"/>
                            <a:ea typeface="DengXian" panose="02010600030101010101" pitchFamily="2" charset="-122"/>
                            <a:cs typeface="Arial" panose="020B0604020202020204" pitchFamily="34" charset="0"/>
                          </a:rPr>
                          <m:t>𝒘</m:t>
                        </m:r>
                      </m:e>
                      <m:sup>
                        <m:r>
                          <a:rPr lang="en-US" b="1" i="1" smtClean="0">
                            <a:latin typeface="Cambria Math" panose="02040503050406030204" pitchFamily="18" charset="0"/>
                            <a:ea typeface="DengXian" panose="02010600030101010101" pitchFamily="2" charset="-122"/>
                            <a:cs typeface="Arial" panose="020B0604020202020204" pitchFamily="34" charset="0"/>
                          </a:rPr>
                          <m:t>𝒊</m:t>
                        </m:r>
                      </m:sup>
                    </m:sSup>
                  </m:oMath>
                </a14:m>
                <a:r>
                  <a:rPr lang="en-US" dirty="0"/>
                  <a:t> </a:t>
                </a:r>
                <a:r>
                  <a:rPr lang="en-US" sz="1600" dirty="0">
                    <a:latin typeface="Arial" panose="020B0604020202020204" pitchFamily="34" charset="0"/>
                    <a:cs typeface="Arial" panose="020B0604020202020204" pitchFamily="34" charset="0"/>
                  </a:rPr>
                  <a:t>is weight of observations for cluster</a:t>
                </a:r>
                <a:r>
                  <a:rPr lang="en-US" sz="1600" b="1" dirty="0">
                    <a:ea typeface="DengXian" panose="02010600030101010101" pitchFamily="2" charset="-122"/>
                    <a:cs typeface="Arial" panose="020B0604020202020204" pitchFamily="34" charset="0"/>
                  </a:rPr>
                  <a:t> </a:t>
                </a:r>
                <a14:m>
                  <m:oMath xmlns:m="http://schemas.openxmlformats.org/officeDocument/2006/math">
                    <m:r>
                      <a:rPr lang="en-US" sz="1600" b="1" i="1" smtClean="0">
                        <a:latin typeface="Cambria Math" panose="02040503050406030204" pitchFamily="18" charset="0"/>
                        <a:ea typeface="DengXian" panose="02010600030101010101" pitchFamily="2" charset="-122"/>
                        <a:cs typeface="Arial" panose="020B0604020202020204" pitchFamily="34" charset="0"/>
                      </a:rPr>
                      <m:t>𝒊</m:t>
                    </m:r>
                  </m:oMath>
                </a14:m>
                <a:r>
                  <a:rPr lang="en-US"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 K-means</a:t>
                </a:r>
                <a:endParaRPr lang="en-US" dirty="0">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EC48D7D3-29AC-429D-9F53-21B737E3E572}"/>
                  </a:ext>
                </a:extLst>
              </p:cNvPr>
              <p:cNvSpPr>
                <a:spLocks noRot="1" noChangeAspect="1" noMove="1" noResize="1" noEditPoints="1" noAdjustHandles="1" noChangeArrowheads="1" noChangeShapeType="1" noTextEdit="1"/>
              </p:cNvSpPr>
              <p:nvPr/>
            </p:nvSpPr>
            <p:spPr>
              <a:xfrm>
                <a:off x="1423687" y="6057971"/>
                <a:ext cx="4940712" cy="376385"/>
              </a:xfrm>
              <a:prstGeom prst="rect">
                <a:avLst/>
              </a:prstGeom>
              <a:blipFill>
                <a:blip r:embed="rId7"/>
                <a:stretch>
                  <a:fillRect b="-19355"/>
                </a:stretch>
              </a:blipFill>
            </p:spPr>
            <p:txBody>
              <a:bodyPr/>
              <a:lstStyle/>
              <a:p>
                <a:r>
                  <a:rPr lang="en-US">
                    <a:noFill/>
                  </a:rPr>
                  <a:t> </a:t>
                </a:r>
              </a:p>
            </p:txBody>
          </p:sp>
        </mc:Fallback>
      </mc:AlternateContent>
    </p:spTree>
    <p:extLst>
      <p:ext uri="{BB962C8B-B14F-4D97-AF65-F5344CB8AC3E}">
        <p14:creationId xmlns:p14="http://schemas.microsoft.com/office/powerpoint/2010/main" val="265190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5062117"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COMPARATIVE STUDY</a:t>
            </a:r>
          </a:p>
        </p:txBody>
      </p:sp>
      <p:sp>
        <p:nvSpPr>
          <p:cNvPr id="20" name="Rectangle 19">
            <a:extLst>
              <a:ext uri="{FF2B5EF4-FFF2-40B4-BE49-F238E27FC236}">
                <a16:creationId xmlns:a16="http://schemas.microsoft.com/office/drawing/2014/main" id="{03F1C138-6FE6-466D-A8CB-E9E7F4907D21}"/>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88E0C5-CAC6-472E-AF53-CF4F02629BEF}"/>
              </a:ext>
            </a:extLst>
          </p:cNvPr>
          <p:cNvSpPr txBox="1"/>
          <p:nvPr/>
        </p:nvSpPr>
        <p:spPr>
          <a:xfrm>
            <a:off x="546316" y="975553"/>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Comparative study of customer types. Proposed vs Conditional Gradient.</a:t>
            </a:r>
          </a:p>
        </p:txBody>
      </p:sp>
      <p:pic>
        <p:nvPicPr>
          <p:cNvPr id="4" name="Picture 3">
            <a:extLst>
              <a:ext uri="{FF2B5EF4-FFF2-40B4-BE49-F238E27FC236}">
                <a16:creationId xmlns:a16="http://schemas.microsoft.com/office/drawing/2014/main" id="{581D27BE-0F49-4508-AB31-2CF02206D29A}"/>
              </a:ext>
            </a:extLst>
          </p:cNvPr>
          <p:cNvPicPr>
            <a:picLocks noChangeAspect="1"/>
          </p:cNvPicPr>
          <p:nvPr/>
        </p:nvPicPr>
        <p:blipFill>
          <a:blip r:embed="rId3"/>
          <a:stretch>
            <a:fillRect/>
          </a:stretch>
        </p:blipFill>
        <p:spPr>
          <a:xfrm>
            <a:off x="1423687" y="1409381"/>
            <a:ext cx="9398641" cy="3668448"/>
          </a:xfrm>
          <a:prstGeom prst="rect">
            <a:avLst/>
          </a:prstGeom>
        </p:spPr>
      </p:pic>
      <p:sp>
        <p:nvSpPr>
          <p:cNvPr id="10" name="Rectangle 9">
            <a:extLst>
              <a:ext uri="{FF2B5EF4-FFF2-40B4-BE49-F238E27FC236}">
                <a16:creationId xmlns:a16="http://schemas.microsoft.com/office/drawing/2014/main" id="{70370F83-05F3-4804-8424-1FB56B6163C7}"/>
              </a:ext>
            </a:extLst>
          </p:cNvPr>
          <p:cNvSpPr/>
          <p:nvPr/>
        </p:nvSpPr>
        <p:spPr>
          <a:xfrm>
            <a:off x="7371606" y="5118032"/>
            <a:ext cx="3557384" cy="369332"/>
          </a:xfrm>
          <a:prstGeom prst="rect">
            <a:avLst/>
          </a:prstGeom>
        </p:spPr>
        <p:txBody>
          <a:bodyPr wrap="none">
            <a:spAutoFit/>
          </a:bodyPr>
          <a:lstStyle/>
          <a:p>
            <a:r>
              <a:rPr lang="en-US" b="1" dirty="0">
                <a:ea typeface="DengXian" panose="02010600030101010101" pitchFamily="2" charset="-122"/>
                <a:cs typeface="Arial" panose="020B0604020202020204" pitchFamily="34" charset="0"/>
              </a:rPr>
              <a:t>70.4%</a:t>
            </a:r>
            <a:r>
              <a:rPr lang="en-US" sz="1600" dirty="0">
                <a:latin typeface="Arial" panose="020B0604020202020204" pitchFamily="34" charset="0"/>
                <a:cs typeface="Arial" panose="020B0604020202020204" pitchFamily="34" charset="0"/>
              </a:rPr>
              <a:t> similarity in choice probability</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3132335-EDCB-46C6-B360-03636CA26E0B}"/>
                  </a:ext>
                </a:extLst>
              </p:cNvPr>
              <p:cNvSpPr/>
              <p:nvPr/>
            </p:nvSpPr>
            <p:spPr>
              <a:xfrm>
                <a:off x="1346137" y="5101467"/>
                <a:ext cx="2891625" cy="379463"/>
              </a:xfrm>
              <a:prstGeom prst="rect">
                <a:avLst/>
              </a:prstGeom>
            </p:spPr>
            <p:txBody>
              <a:bodyPr wrap="none">
                <a:spAutoFit/>
              </a:bodyPr>
              <a:lstStyle/>
              <a:p>
                <a14:m>
                  <m:oMath xmlns:m="http://schemas.openxmlformats.org/officeDocument/2006/math">
                    <m:r>
                      <a:rPr lang="en-US" sz="1600" i="1" smtClean="0">
                        <a:latin typeface="Cambria Math" panose="02040503050406030204" pitchFamily="18" charset="0"/>
                      </a:rPr>
                      <m:t>𝑝𝑒𝑟𝑐𝑒𝑛𝑡𝑑𝑖𝑓</m:t>
                    </m:r>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𝑗</m:t>
                        </m:r>
                      </m:sub>
                    </m:sSub>
                    <m:r>
                      <a:rPr lang="en-US" sz="1600" b="0" i="1" smtClean="0">
                        <a:latin typeface="Cambria Math" panose="02040503050406030204" pitchFamily="18" charset="0"/>
                      </a:rPr>
                      <m:t>=</m:t>
                    </m:r>
                    <m:d>
                      <m:dPr>
                        <m:begChr m:val="|"/>
                        <m:endChr m:val="|"/>
                        <m:ctrlPr>
                          <a:rPr lang="en-US" sz="1600" b="1" i="1">
                            <a:solidFill>
                              <a:srgbClr val="222222"/>
                            </a:solidFill>
                            <a:latin typeface="Cambria Math" panose="02040503050406030204" pitchFamily="18" charset="0"/>
                            <a:cs typeface="Arial" panose="020B0604020202020204" pitchFamily="34" charset="0"/>
                          </a:rPr>
                        </m:ctrlPr>
                      </m:dPr>
                      <m:e>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𝑪</m:t>
                        </m:r>
                        <m:sSub>
                          <m:sSubPr>
                            <m:ctrlPr>
                              <a:rPr lang="en-US" sz="1600" b="1" i="1">
                                <a:solidFill>
                                  <a:srgbClr val="222222"/>
                                </a:solidFill>
                                <a:effectLst/>
                                <a:latin typeface="Cambria Math" panose="02040503050406030204" pitchFamily="18" charset="0"/>
                                <a:cs typeface="Arial" panose="020B0604020202020204" pitchFamily="34" charset="0"/>
                              </a:rPr>
                            </m:ctrlPr>
                          </m:sSubPr>
                          <m:e>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𝑷</m:t>
                            </m:r>
                          </m:e>
                          <m:sub>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𝒋</m:t>
                            </m:r>
                          </m:sub>
                        </m:sSub>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1600" b="1" i="1">
                                <a:solidFill>
                                  <a:srgbClr val="222222"/>
                                </a:solidFill>
                                <a:effectLst/>
                                <a:latin typeface="Cambria Math" panose="02040503050406030204" pitchFamily="18" charset="0"/>
                                <a:cs typeface="Arial" panose="020B0604020202020204" pitchFamily="34" charset="0"/>
                              </a:rPr>
                            </m:ctrlPr>
                          </m:sSubPr>
                          <m:e>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e>
                          <m:sub>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𝒋</m:t>
                            </m:r>
                          </m:sub>
                        </m:sSub>
                      </m:e>
                    </m:d>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1600" b="1" i="1">
                            <a:solidFill>
                              <a:srgbClr val="222222"/>
                            </a:solidFill>
                            <a:effectLst/>
                            <a:latin typeface="Cambria Math" panose="02040503050406030204" pitchFamily="18" charset="0"/>
                            <a:cs typeface="Arial" panose="020B0604020202020204" pitchFamily="34" charset="0"/>
                          </a:rPr>
                        </m:ctrlPr>
                      </m:sSubPr>
                      <m:e>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e>
                      <m:sub>
                        <m:r>
                          <a:rPr lang="en-US" sz="1600" b="1" i="1">
                            <a:solidFill>
                              <a:srgbClr val="222222"/>
                            </a:solidFill>
                            <a:latin typeface="Cambria Math" panose="02040503050406030204" pitchFamily="18" charset="0"/>
                            <a:ea typeface="DengXian" panose="02010600030101010101" pitchFamily="2" charset="-122"/>
                            <a:cs typeface="Arial" panose="020B0604020202020204" pitchFamily="34" charset="0"/>
                          </a:rPr>
                          <m:t>𝒋</m:t>
                        </m:r>
                      </m:sub>
                    </m:sSub>
                  </m:oMath>
                </a14:m>
                <a:r>
                  <a:rPr lang="en-US" sz="1600" dirty="0">
                    <a:solidFill>
                      <a:srgbClr val="222222"/>
                    </a:solidFill>
                    <a:latin typeface="Arial" panose="020B0604020202020204" pitchFamily="34" charset="0"/>
                    <a:ea typeface="DengXian" panose="02010600030101010101" pitchFamily="2" charset="-122"/>
                  </a:rPr>
                  <a:t> </a:t>
                </a:r>
                <a:endParaRPr lang="en-US" sz="1600" dirty="0"/>
              </a:p>
            </p:txBody>
          </p:sp>
        </mc:Choice>
        <mc:Fallback xmlns="">
          <p:sp>
            <p:nvSpPr>
              <p:cNvPr id="3" name="Rectangle 2">
                <a:extLst>
                  <a:ext uri="{FF2B5EF4-FFF2-40B4-BE49-F238E27FC236}">
                    <a16:creationId xmlns:a16="http://schemas.microsoft.com/office/drawing/2014/main" id="{C3132335-EDCB-46C6-B360-03636CA26E0B}"/>
                  </a:ext>
                </a:extLst>
              </p:cNvPr>
              <p:cNvSpPr>
                <a:spLocks noRot="1" noChangeAspect="1" noMove="1" noResize="1" noEditPoints="1" noAdjustHandles="1" noChangeArrowheads="1" noChangeShapeType="1" noTextEdit="1"/>
              </p:cNvSpPr>
              <p:nvPr/>
            </p:nvSpPr>
            <p:spPr>
              <a:xfrm>
                <a:off x="1346137" y="5101467"/>
                <a:ext cx="2891625" cy="379463"/>
              </a:xfrm>
              <a:prstGeom prst="rect">
                <a:avLst/>
              </a:prstGeom>
              <a:blipFill>
                <a:blip r:embed="rId4"/>
                <a:stretch>
                  <a:fillRect l="-211"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2ED850-6D1B-4B62-BDB0-1822F271AE80}"/>
                  </a:ext>
                </a:extLst>
              </p:cNvPr>
              <p:cNvSpPr/>
              <p:nvPr/>
            </p:nvSpPr>
            <p:spPr>
              <a:xfrm>
                <a:off x="4404766" y="5096081"/>
                <a:ext cx="2799836" cy="384849"/>
              </a:xfrm>
              <a:prstGeom prst="rect">
                <a:avLst/>
              </a:prstGeom>
            </p:spPr>
            <p:txBody>
              <a:bodyPr wrap="square">
                <a:spAutoFit/>
              </a:bodyPr>
              <a:lstStyle/>
              <a:p>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i="1">
                            <a:latin typeface="Cambria Math" panose="02040503050406030204" pitchFamily="18" charset="0"/>
                          </a:rPr>
                          <m:t>𝑗</m:t>
                        </m:r>
                        <m:r>
                          <a:rPr lang="en-US" sz="1600" i="0">
                            <a:latin typeface="Cambria Math" panose="02040503050406030204" pitchFamily="18" charset="0"/>
                          </a:rPr>
                          <m:t> </m:t>
                        </m:r>
                      </m:sub>
                    </m:sSub>
                    <m:r>
                      <a:rPr lang="en-US" sz="1600" i="0">
                        <a:latin typeface="Cambria Math" panose="02040503050406030204" pitchFamily="18" charset="0"/>
                      </a:rPr>
                      <m:t>= </m:t>
                    </m:r>
                    <m:f>
                      <m:fPr>
                        <m:type m:val="lin"/>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𝑗</m:t>
                            </m:r>
                          </m:sub>
                        </m:sSub>
                      </m:num>
                      <m:den>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0">
                                <a:latin typeface="Cambria Math" panose="02040503050406030204" pitchFamily="18" charset="0"/>
                              </a:rPr>
                              <m:t>=1</m:t>
                            </m:r>
                          </m:sub>
                          <m:sup>
                            <m:r>
                              <a:rPr lang="en-US" sz="1600" i="0">
                                <a:latin typeface="Cambria Math" panose="02040503050406030204" pitchFamily="18" charset="0"/>
                              </a:rPr>
                              <m:t>95</m:t>
                            </m:r>
                          </m:sup>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𝑗</m:t>
                                </m:r>
                              </m:sub>
                            </m:sSub>
                          </m:e>
                        </m:nary>
                      </m:den>
                    </m:f>
                  </m:oMath>
                </a14:m>
                <a:endParaRPr lang="en-US" sz="1600" dirty="0"/>
              </a:p>
            </p:txBody>
          </p:sp>
        </mc:Choice>
        <mc:Fallback xmlns="">
          <p:sp>
            <p:nvSpPr>
              <p:cNvPr id="5" name="Rectangle 4">
                <a:extLst>
                  <a:ext uri="{FF2B5EF4-FFF2-40B4-BE49-F238E27FC236}">
                    <a16:creationId xmlns:a16="http://schemas.microsoft.com/office/drawing/2014/main" id="{B12ED850-6D1B-4B62-BDB0-1822F271AE80}"/>
                  </a:ext>
                </a:extLst>
              </p:cNvPr>
              <p:cNvSpPr>
                <a:spLocks noRot="1" noChangeAspect="1" noMove="1" noResize="1" noEditPoints="1" noAdjustHandles="1" noChangeArrowheads="1" noChangeShapeType="1" noTextEdit="1"/>
              </p:cNvSpPr>
              <p:nvPr/>
            </p:nvSpPr>
            <p:spPr>
              <a:xfrm>
                <a:off x="4404766" y="5096081"/>
                <a:ext cx="2799836" cy="384849"/>
              </a:xfrm>
              <a:prstGeom prst="rect">
                <a:avLst/>
              </a:prstGeom>
              <a:blipFill>
                <a:blip r:embed="rId5"/>
                <a:stretch>
                  <a:fillRect t="-90476" b="-1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A33BE9D-35FE-4C26-B0AC-25DA8283A51B}"/>
                  </a:ext>
                </a:extLst>
              </p:cNvPr>
              <p:cNvSpPr/>
              <p:nvPr/>
            </p:nvSpPr>
            <p:spPr>
              <a:xfrm>
                <a:off x="1263010" y="5426361"/>
                <a:ext cx="3974008" cy="398764"/>
              </a:xfrm>
              <a:prstGeom prst="rect">
                <a:avLst/>
              </a:prstGeom>
            </p:spPr>
            <p:txBody>
              <a:bodyPr wrap="square">
                <a:spAutoFit/>
              </a:bodyPr>
              <a:lstStyle/>
              <a:p>
                <a:r>
                  <a:rPr lang="en-US" sz="1600" dirty="0"/>
                  <a:t> </a:t>
                </a:r>
                <a14:m>
                  <m:oMath xmlns:m="http://schemas.openxmlformats.org/officeDocument/2006/math">
                    <m:sSub>
                      <m:sSubPr>
                        <m:ctrlPr>
                          <a:rPr lang="en-US" sz="1600" i="1" smtClean="0">
                            <a:latin typeface="Cambria Math" panose="02040503050406030204" pitchFamily="18" charset="0"/>
                          </a:rPr>
                        </m:ctrlPr>
                      </m:sSub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𝑗</m:t>
                            </m:r>
                          </m:sub>
                          <m:sup/>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i="1">
                                    <a:latin typeface="Cambria Math" panose="02040503050406030204" pitchFamily="18" charset="0"/>
                                  </a:rPr>
                                  <m:t>𝑗</m:t>
                                </m:r>
                                <m:r>
                                  <a:rPr lang="en-US" sz="1600" i="0">
                                    <a:latin typeface="Cambria Math" panose="02040503050406030204" pitchFamily="18" charset="0"/>
                                  </a:rPr>
                                  <m:t> </m:t>
                                </m:r>
                              </m:sub>
                            </m:sSub>
                            <m:r>
                              <a:rPr lang="en-US" sz="1600" i="0">
                                <a:latin typeface="Cambria Math" panose="02040503050406030204" pitchFamily="18" charset="0"/>
                              </a:rPr>
                              <m:t>∗</m:t>
                            </m:r>
                            <m:r>
                              <a:rPr lang="en-US" sz="1600" i="1">
                                <a:latin typeface="Cambria Math" panose="02040503050406030204" pitchFamily="18" charset="0"/>
                              </a:rPr>
                              <m:t>𝑝𝑒𝑟𝑐𝑒𝑛𝑡𝑑𝑖𝑓</m:t>
                            </m:r>
                            <m:sSub>
                              <m:sSubPr>
                                <m:ctrlPr>
                                  <a:rPr lang="en-US" sz="1600" i="1">
                                    <a:latin typeface="Cambria Math" panose="02040503050406030204" pitchFamily="18" charset="0"/>
                                  </a:rPr>
                                </m:ctrlPr>
                              </m:sSubPr>
                              <m:e>
                                <m:r>
                                  <a:rPr lang="en-US" sz="1600" i="1">
                                    <a:latin typeface="Cambria Math" panose="02040503050406030204" pitchFamily="18" charset="0"/>
                                  </a:rPr>
                                  <m:t>𝑓</m:t>
                                </m:r>
                              </m:e>
                              <m:sub>
                                <m:r>
                                  <a:rPr lang="en-US" sz="1600" i="1">
                                    <a:latin typeface="Cambria Math" panose="02040503050406030204" pitchFamily="18" charset="0"/>
                                  </a:rPr>
                                  <m:t>𝑗</m:t>
                                </m:r>
                              </m:sub>
                            </m:sSub>
                          </m:e>
                        </m:nary>
                      </m:e>
                      <m:sub>
                        <m:r>
                          <a:rPr lang="en-US" sz="1600" i="0">
                            <a:latin typeface="Cambria Math" panose="02040503050406030204" pitchFamily="18" charset="0"/>
                          </a:rPr>
                          <m:t> </m:t>
                        </m:r>
                      </m:sub>
                    </m:sSub>
                    <m:r>
                      <a:rPr lang="en-US" sz="1600" b="0" i="1" smtClean="0">
                        <a:latin typeface="Cambria Math" panose="02040503050406030204" pitchFamily="18" charset="0"/>
                      </a:rPr>
                      <m:t>=29.6%</m:t>
                    </m:r>
                  </m:oMath>
                </a14:m>
                <a:endParaRPr lang="en-US" sz="1600" dirty="0"/>
              </a:p>
            </p:txBody>
          </p:sp>
        </mc:Choice>
        <mc:Fallback xmlns="">
          <p:sp>
            <p:nvSpPr>
              <p:cNvPr id="7" name="Rectangle 6">
                <a:extLst>
                  <a:ext uri="{FF2B5EF4-FFF2-40B4-BE49-F238E27FC236}">
                    <a16:creationId xmlns:a16="http://schemas.microsoft.com/office/drawing/2014/main" id="{0A33BE9D-35FE-4C26-B0AC-25DA8283A51B}"/>
                  </a:ext>
                </a:extLst>
              </p:cNvPr>
              <p:cNvSpPr>
                <a:spLocks noRot="1" noChangeAspect="1" noMove="1" noResize="1" noEditPoints="1" noAdjustHandles="1" noChangeArrowheads="1" noChangeShapeType="1" noTextEdit="1"/>
              </p:cNvSpPr>
              <p:nvPr/>
            </p:nvSpPr>
            <p:spPr>
              <a:xfrm>
                <a:off x="1263010" y="5426361"/>
                <a:ext cx="3974008" cy="398764"/>
              </a:xfrm>
              <a:prstGeom prst="rect">
                <a:avLst/>
              </a:prstGeom>
              <a:blipFill>
                <a:blip r:embed="rId6"/>
                <a:stretch>
                  <a:fillRect l="-5521" t="-90909" b="-12878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DF8B9D1C-2BFD-4109-B899-A354FC42A0BB}"/>
              </a:ext>
            </a:extLst>
          </p:cNvPr>
          <p:cNvSpPr/>
          <p:nvPr/>
        </p:nvSpPr>
        <p:spPr>
          <a:xfrm>
            <a:off x="1275605" y="5790509"/>
            <a:ext cx="10258303" cy="702500"/>
          </a:xfrm>
          <a:prstGeom prst="rect">
            <a:avLst/>
          </a:prstGeom>
        </p:spPr>
        <p:txBody>
          <a:bodyPr wrap="square">
            <a:spAutoFit/>
          </a:bodyPr>
          <a:lstStyle/>
          <a:p>
            <a:pPr algn="just">
              <a:lnSpc>
                <a:spcPct val="107000"/>
              </a:lnSpc>
              <a:spcAft>
                <a:spcPts val="800"/>
              </a:spcAft>
            </a:pPr>
            <a:r>
              <a:rPr lang="en-US" sz="1600" dirty="0">
                <a:solidFill>
                  <a:srgbClr val="222222"/>
                </a:solidFill>
                <a:latin typeface="Arial" panose="020B0604020202020204" pitchFamily="34" charset="0"/>
                <a:ea typeface="DengXian" panose="02010600030101010101" pitchFamily="2" charset="-122"/>
                <a:cs typeface="Arial" panose="020B0604020202020204" pitchFamily="34" charset="0"/>
              </a:rPr>
              <a:t>Majority of error in choice probabilities occurs in good ID which are seldom purchased (lack of data) </a:t>
            </a:r>
          </a:p>
          <a:p>
            <a:pPr algn="just">
              <a:lnSpc>
                <a:spcPct val="107000"/>
              </a:lnSpc>
              <a:spcAft>
                <a:spcPts val="800"/>
              </a:spcAft>
            </a:pPr>
            <a:r>
              <a:rPr lang="en-US" sz="1600" dirty="0">
                <a:solidFill>
                  <a:srgbClr val="222222"/>
                </a:solidFill>
                <a:latin typeface="Arial" panose="020B0604020202020204" pitchFamily="34" charset="0"/>
                <a:ea typeface="DengXian" panose="02010600030101010101" pitchFamily="2" charset="-122"/>
                <a:cs typeface="Arial" panose="020B0604020202020204" pitchFamily="34" charset="0"/>
              </a:rPr>
              <a:t>Data-driven clustering models can yield a lower error with larger data</a:t>
            </a:r>
            <a:endParaRPr lang="en-US" sz="1600" dirty="0">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2447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Motivations for implementing machine learning models.</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MACHINE LEARNING</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B27A61-5F97-417A-AE3D-88F0A26FAFF2}"/>
              </a:ext>
            </a:extLst>
          </p:cNvPr>
          <p:cNvSpPr/>
          <p:nvPr/>
        </p:nvSpPr>
        <p:spPr>
          <a:xfrm>
            <a:off x="1641345" y="4058327"/>
            <a:ext cx="8015451" cy="1569660"/>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tx2">
                    <a:lumMod val="90000"/>
                    <a:lumOff val="10000"/>
                  </a:schemeClr>
                </a:solidFill>
                <a:latin typeface="Arial" panose="020B0604020202020204" pitchFamily="34" charset="0"/>
                <a:cs typeface="Arial" panose="020B0604020202020204" pitchFamily="34" charset="0"/>
              </a:rPr>
              <a:t>Insights on how features (market price, number of goods) impact promotion driven demand</a:t>
            </a:r>
          </a:p>
          <a:p>
            <a:pPr marL="285750" indent="-285750">
              <a:buFont typeface="Arial" panose="020B0604020202020204" pitchFamily="34" charset="0"/>
              <a:buChar char="•"/>
            </a:pPr>
            <a:r>
              <a:rPr lang="en-US" sz="1600" b="1" dirty="0">
                <a:solidFill>
                  <a:schemeClr val="tx2">
                    <a:lumMod val="90000"/>
                    <a:lumOff val="10000"/>
                  </a:schemeClr>
                </a:solidFill>
                <a:latin typeface="Arial" panose="020B0604020202020204" pitchFamily="34" charset="0"/>
                <a:cs typeface="Arial" panose="020B0604020202020204" pitchFamily="34" charset="0"/>
              </a:rPr>
              <a:t>Enables companies to fine-tune full-cut promotions beyond discount and threshold amount</a:t>
            </a:r>
          </a:p>
          <a:p>
            <a:pPr marL="285750" indent="-285750">
              <a:buFont typeface="Arial" panose="020B0604020202020204" pitchFamily="34" charset="0"/>
              <a:buChar char="•"/>
            </a:pPr>
            <a:r>
              <a:rPr lang="en-US" sz="1600" b="1" dirty="0">
                <a:solidFill>
                  <a:schemeClr val="tx2">
                    <a:lumMod val="90000"/>
                    <a:lumOff val="10000"/>
                  </a:schemeClr>
                </a:solidFill>
                <a:latin typeface="Arial" panose="020B0604020202020204" pitchFamily="34" charset="0"/>
                <a:cs typeface="Arial" panose="020B0604020202020204" pitchFamily="34" charset="0"/>
              </a:rPr>
              <a:t>Understand how and why customers react towards the different discount &amp; threshold amounts</a:t>
            </a:r>
          </a:p>
        </p:txBody>
      </p:sp>
      <p:sp>
        <p:nvSpPr>
          <p:cNvPr id="18" name="TextBox 17">
            <a:extLst>
              <a:ext uri="{FF2B5EF4-FFF2-40B4-BE49-F238E27FC236}">
                <a16:creationId xmlns:a16="http://schemas.microsoft.com/office/drawing/2014/main" id="{183E21D1-CCC1-41AD-BE9C-30655251474E}"/>
              </a:ext>
            </a:extLst>
          </p:cNvPr>
          <p:cNvSpPr txBox="1"/>
          <p:nvPr/>
        </p:nvSpPr>
        <p:spPr>
          <a:xfrm>
            <a:off x="1261582" y="3468837"/>
            <a:ext cx="9600708" cy="400110"/>
          </a:xfrm>
          <a:prstGeom prst="rect">
            <a:avLst/>
          </a:prstGeom>
          <a:noFill/>
        </p:spPr>
        <p:txBody>
          <a:bodyPr wrap="square" rtlCol="0">
            <a:spAutoFit/>
          </a:bodyPr>
          <a:lstStyle/>
          <a:p>
            <a:pPr lvl="0">
              <a:defRPr/>
            </a:pPr>
            <a:r>
              <a:rPr lang="en-US" sz="2000" b="1" dirty="0">
                <a:solidFill>
                  <a:schemeClr val="tx2">
                    <a:lumMod val="90000"/>
                    <a:lumOff val="10000"/>
                  </a:schemeClr>
                </a:solidFill>
                <a:cs typeface="Arial" panose="020B0604020202020204" pitchFamily="34" charset="0"/>
              </a:rPr>
              <a:t>Investigate relationship between features and promotion driven  demand </a:t>
            </a:r>
          </a:p>
        </p:txBody>
      </p:sp>
      <p:pic>
        <p:nvPicPr>
          <p:cNvPr id="23" name="Picture 22">
            <a:extLst>
              <a:ext uri="{FF2B5EF4-FFF2-40B4-BE49-F238E27FC236}">
                <a16:creationId xmlns:a16="http://schemas.microsoft.com/office/drawing/2014/main" id="{6701F7B9-1378-4372-A45B-F3A69626634C}"/>
              </a:ext>
            </a:extLst>
          </p:cNvPr>
          <p:cNvPicPr>
            <a:picLocks noChangeAspect="1"/>
          </p:cNvPicPr>
          <p:nvPr/>
        </p:nvPicPr>
        <p:blipFill>
          <a:blip r:embed="rId3">
            <a:lum bright="-22000" contrast="-100000"/>
          </a:blip>
          <a:stretch>
            <a:fillRect/>
          </a:stretch>
        </p:blipFill>
        <p:spPr>
          <a:xfrm>
            <a:off x="4938198" y="2186999"/>
            <a:ext cx="1375204" cy="1092458"/>
          </a:xfrm>
          <a:prstGeom prst="rect">
            <a:avLst/>
          </a:prstGeom>
        </p:spPr>
      </p:pic>
    </p:spTree>
    <p:extLst>
      <p:ext uri="{BB962C8B-B14F-4D97-AF65-F5344CB8AC3E}">
        <p14:creationId xmlns:p14="http://schemas.microsoft.com/office/powerpoint/2010/main" val="360977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Data Processing, Features, Output.</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MACHINE LEARNING</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6621EFF-11BE-450D-B3A4-FA92A9399DD5}"/>
              </a:ext>
            </a:extLst>
          </p:cNvPr>
          <p:cNvSpPr>
            <a:spLocks noChangeArrowheads="1"/>
          </p:cNvSpPr>
          <p:nvPr/>
        </p:nvSpPr>
        <p:spPr bwMode="auto">
          <a:xfrm>
            <a:off x="3513138" y="1965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0A85B728-BED1-4746-9386-ABFEB1B218EE}"/>
              </a:ext>
            </a:extLst>
          </p:cNvPr>
          <p:cNvGraphicFramePr>
            <a:graphicFrameLocks noGrp="1"/>
          </p:cNvGraphicFramePr>
          <p:nvPr>
            <p:extLst>
              <p:ext uri="{D42A27DB-BD31-4B8C-83A1-F6EECF244321}">
                <p14:modId xmlns:p14="http://schemas.microsoft.com/office/powerpoint/2010/main" val="2181123114"/>
              </p:ext>
            </p:extLst>
          </p:nvPr>
        </p:nvGraphicFramePr>
        <p:xfrm>
          <a:off x="2716853" y="1483905"/>
          <a:ext cx="7477244" cy="4709077"/>
        </p:xfrm>
        <a:graphic>
          <a:graphicData uri="http://schemas.openxmlformats.org/drawingml/2006/table">
            <a:tbl>
              <a:tblPr>
                <a:tableStyleId>{5C22544A-7EE6-4342-B048-85BDC9FD1C3A}</a:tableStyleId>
              </a:tblPr>
              <a:tblGrid>
                <a:gridCol w="1480642">
                  <a:extLst>
                    <a:ext uri="{9D8B030D-6E8A-4147-A177-3AD203B41FA5}">
                      <a16:colId xmlns:a16="http://schemas.microsoft.com/office/drawing/2014/main" val="2890791605"/>
                    </a:ext>
                  </a:extLst>
                </a:gridCol>
                <a:gridCol w="2241154">
                  <a:extLst>
                    <a:ext uri="{9D8B030D-6E8A-4147-A177-3AD203B41FA5}">
                      <a16:colId xmlns:a16="http://schemas.microsoft.com/office/drawing/2014/main" val="2826004271"/>
                    </a:ext>
                  </a:extLst>
                </a:gridCol>
                <a:gridCol w="2241154">
                  <a:extLst>
                    <a:ext uri="{9D8B030D-6E8A-4147-A177-3AD203B41FA5}">
                      <a16:colId xmlns:a16="http://schemas.microsoft.com/office/drawing/2014/main" val="3291701354"/>
                    </a:ext>
                  </a:extLst>
                </a:gridCol>
                <a:gridCol w="1514294">
                  <a:extLst>
                    <a:ext uri="{9D8B030D-6E8A-4147-A177-3AD203B41FA5}">
                      <a16:colId xmlns:a16="http://schemas.microsoft.com/office/drawing/2014/main" val="1573906387"/>
                    </a:ext>
                  </a:extLst>
                </a:gridCol>
              </a:tblGrid>
              <a:tr h="356407">
                <a:tc>
                  <a:txBody>
                    <a:bodyPr/>
                    <a:lstStyle/>
                    <a:p>
                      <a:pPr marL="0" marR="0" algn="just">
                        <a:lnSpc>
                          <a:spcPct val="106000"/>
                        </a:lnSpc>
                        <a:spcBef>
                          <a:spcPts val="0"/>
                        </a:spcBef>
                        <a:spcAft>
                          <a:spcPts val="800"/>
                        </a:spcAft>
                      </a:pPr>
                      <a:r>
                        <a:rPr lang="en-US" sz="1200" b="1" dirty="0">
                          <a:effectLst/>
                        </a:rPr>
                        <a:t>Feature Categories</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chemeClr val="accent6">
                        <a:lumMod val="40000"/>
                        <a:lumOff val="60000"/>
                      </a:schemeClr>
                    </a:solidFill>
                  </a:tcPr>
                </a:tc>
                <a:tc>
                  <a:txBody>
                    <a:bodyPr/>
                    <a:lstStyle/>
                    <a:p>
                      <a:pPr marL="0" marR="0" algn="ctr">
                        <a:lnSpc>
                          <a:spcPct val="106000"/>
                        </a:lnSpc>
                        <a:spcBef>
                          <a:spcPts val="0"/>
                        </a:spcBef>
                        <a:spcAft>
                          <a:spcPts val="800"/>
                        </a:spcAft>
                      </a:pPr>
                      <a:r>
                        <a:rPr lang="en-US" sz="1200" b="1">
                          <a:effectLst/>
                        </a:rPr>
                        <a:t>Features</a:t>
                      </a:r>
                      <a:endParaRPr lang="en-US" sz="1600" b="1">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chemeClr val="accent6">
                        <a:lumMod val="40000"/>
                        <a:lumOff val="60000"/>
                      </a:schemeClr>
                    </a:solidFill>
                  </a:tcPr>
                </a:tc>
                <a:tc>
                  <a:txBody>
                    <a:bodyPr/>
                    <a:lstStyle/>
                    <a:p>
                      <a:pPr marL="0" marR="0" algn="just">
                        <a:lnSpc>
                          <a:spcPct val="106000"/>
                        </a:lnSpc>
                        <a:spcBef>
                          <a:spcPts val="0"/>
                        </a:spcBef>
                        <a:spcAft>
                          <a:spcPts val="800"/>
                        </a:spcAft>
                      </a:pPr>
                      <a:r>
                        <a:rPr lang="en-US" sz="1200" b="1">
                          <a:effectLst/>
                        </a:rPr>
                        <a:t>Details</a:t>
                      </a:r>
                      <a:endParaRPr lang="en-US" sz="1600" b="1">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chemeClr val="accent6">
                        <a:lumMod val="40000"/>
                        <a:lumOff val="60000"/>
                      </a:schemeClr>
                    </a:solidFill>
                  </a:tcPr>
                </a:tc>
                <a:tc>
                  <a:txBody>
                    <a:bodyPr/>
                    <a:lstStyle/>
                    <a:p>
                      <a:pPr marL="0" marR="0" algn="ctr">
                        <a:lnSpc>
                          <a:spcPct val="106000"/>
                        </a:lnSpc>
                        <a:spcBef>
                          <a:spcPts val="0"/>
                        </a:spcBef>
                        <a:spcAft>
                          <a:spcPts val="800"/>
                        </a:spcAft>
                      </a:pPr>
                      <a:r>
                        <a:rPr lang="en-US" sz="1200" b="1" dirty="0">
                          <a:effectLst/>
                        </a:rPr>
                        <a:t>Examples</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chemeClr val="accent6">
                        <a:lumMod val="40000"/>
                        <a:lumOff val="60000"/>
                      </a:schemeClr>
                    </a:solidFill>
                  </a:tcPr>
                </a:tc>
                <a:extLst>
                  <a:ext uri="{0D108BD9-81ED-4DB2-BD59-A6C34878D82A}">
                    <a16:rowId xmlns:a16="http://schemas.microsoft.com/office/drawing/2014/main" val="2088369904"/>
                  </a:ext>
                </a:extLst>
              </a:tr>
              <a:tr h="668748">
                <a:tc rowSpan="5">
                  <a:txBody>
                    <a:bodyPr/>
                    <a:lstStyle/>
                    <a:p>
                      <a:pPr marL="0" marR="0" algn="ctr">
                        <a:lnSpc>
                          <a:spcPct val="106000"/>
                        </a:lnSpc>
                        <a:spcBef>
                          <a:spcPts val="0"/>
                        </a:spcBef>
                        <a:spcAft>
                          <a:spcPts val="800"/>
                        </a:spcAft>
                      </a:pPr>
                      <a:r>
                        <a:rPr lang="en-US" sz="1200" b="1" dirty="0">
                          <a:effectLst/>
                        </a:rPr>
                        <a:t>Quantitative</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err="1">
                          <a:effectLst/>
                          <a:latin typeface="+mn-lt"/>
                        </a:rPr>
                        <a:t>min_price</a:t>
                      </a:r>
                      <a:endParaRPr lang="en-US" sz="1000" dirty="0">
                        <a:effectLst/>
                        <a:latin typeface="+mn-lt"/>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Price of the </a:t>
                      </a:r>
                      <a:r>
                        <a:rPr lang="en-US" sz="1000" dirty="0" err="1">
                          <a:effectLst/>
                          <a:latin typeface="+mn-lt"/>
                        </a:rPr>
                        <a:t>good_id</a:t>
                      </a:r>
                      <a:r>
                        <a:rPr lang="en-US" sz="1000" dirty="0">
                          <a:effectLst/>
                          <a:latin typeface="+mn-lt"/>
                        </a:rPr>
                        <a:t> which is the lowest amongst the other prices of </a:t>
                      </a:r>
                      <a:r>
                        <a:rPr lang="en-US" sz="1000" dirty="0" err="1">
                          <a:effectLst/>
                          <a:latin typeface="+mn-lt"/>
                        </a:rPr>
                        <a:t>good_id</a:t>
                      </a:r>
                      <a:r>
                        <a:rPr lang="en-US" sz="1000" dirty="0">
                          <a:effectLst/>
                          <a:latin typeface="+mn-lt"/>
                        </a:rPr>
                        <a:t> in an order.</a:t>
                      </a:r>
                    </a:p>
                  </a:txBody>
                  <a:tcPr marL="56542" marR="56542" marT="22617" marB="22617">
                    <a:solidFill>
                      <a:schemeClr val="accent2">
                        <a:lumMod val="20000"/>
                        <a:lumOff val="80000"/>
                      </a:schemeClr>
                    </a:solidFill>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a:effectLst/>
                          <a:latin typeface="+mn-lt"/>
                        </a:rPr>
                        <a:t>¥82</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extLst>
                  <a:ext uri="{0D108BD9-81ED-4DB2-BD59-A6C34878D82A}">
                    <a16:rowId xmlns:a16="http://schemas.microsoft.com/office/drawing/2014/main" val="201675038"/>
                  </a:ext>
                </a:extLst>
              </a:tr>
              <a:tr h="343970">
                <a:tc vMerge="1">
                  <a:txBody>
                    <a:bodyPr/>
                    <a:lstStyle/>
                    <a:p>
                      <a:endParaRPr lang="en-US"/>
                    </a:p>
                  </a:txBody>
                  <a:tcPr/>
                </a:tc>
                <a:tc>
                  <a:txBody>
                    <a:bodyPr/>
                    <a:lstStyle/>
                    <a:p>
                      <a:pPr marL="0" marR="0" algn="ctr">
                        <a:lnSpc>
                          <a:spcPct val="106000"/>
                        </a:lnSpc>
                        <a:spcBef>
                          <a:spcPts val="0"/>
                        </a:spcBef>
                        <a:spcAft>
                          <a:spcPts val="800"/>
                        </a:spcAft>
                      </a:pPr>
                      <a:r>
                        <a:rPr lang="en-US" sz="1000" dirty="0">
                          <a:effectLst/>
                          <a:latin typeface="+mn-lt"/>
                        </a:rPr>
                        <a:t>price-</a:t>
                      </a:r>
                      <a:r>
                        <a:rPr lang="en-US" sz="1000" dirty="0" err="1">
                          <a:effectLst/>
                          <a:latin typeface="+mn-lt"/>
                        </a:rPr>
                        <a:t>min_price</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a:effectLst/>
                          <a:latin typeface="+mn-lt"/>
                        </a:rPr>
                        <a:t>price minus the minimum price. order price of </a:t>
                      </a:r>
                      <a:r>
                        <a:rPr lang="en-US" sz="1000" dirty="0" err="1">
                          <a:effectLst/>
                          <a:latin typeface="+mn-lt"/>
                        </a:rPr>
                        <a:t>good_id</a:t>
                      </a:r>
                      <a:r>
                        <a:rPr lang="en-US" sz="1000" dirty="0">
                          <a:effectLst/>
                          <a:latin typeface="+mn-lt"/>
                        </a:rPr>
                        <a:t> that the user originally intends to purchase without full-cut promotion.</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¥255</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extLst>
                  <a:ext uri="{0D108BD9-81ED-4DB2-BD59-A6C34878D82A}">
                    <a16:rowId xmlns:a16="http://schemas.microsoft.com/office/drawing/2014/main" val="2065762689"/>
                  </a:ext>
                </a:extLst>
              </a:tr>
              <a:tr h="502046">
                <a:tc vMerge="1">
                  <a:txBody>
                    <a:bodyPr/>
                    <a:lstStyle/>
                    <a:p>
                      <a:endParaRPr lang="en-US"/>
                    </a:p>
                  </a:txBody>
                  <a:tcPr/>
                </a:tc>
                <a:tc>
                  <a:txBody>
                    <a:bodyPr/>
                    <a:lstStyle/>
                    <a:p>
                      <a:pPr marL="0" marR="0" algn="ctr">
                        <a:lnSpc>
                          <a:spcPct val="106000"/>
                        </a:lnSpc>
                        <a:spcBef>
                          <a:spcPts val="0"/>
                        </a:spcBef>
                        <a:spcAft>
                          <a:spcPts val="800"/>
                        </a:spcAft>
                      </a:pPr>
                      <a:r>
                        <a:rPr lang="en-US" sz="1000" dirty="0" err="1">
                          <a:effectLst/>
                          <a:latin typeface="+mn-lt"/>
                        </a:rPr>
                        <a:t>cut_fav_amt</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Discount amount in </a:t>
                      </a:r>
                      <a:r>
                        <a:rPr lang="en-US" sz="1000">
                          <a:effectLst/>
                          <a:latin typeface="+mn-lt"/>
                        </a:rPr>
                        <a:t>the order</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¥0, ¥100, ¥200, </a:t>
                      </a:r>
                      <a:r>
                        <a:rPr lang="en-US" sz="1000">
                          <a:effectLst/>
                          <a:latin typeface="+mn-lt"/>
                        </a:rPr>
                        <a:t>¥300</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extLst>
                  <a:ext uri="{0D108BD9-81ED-4DB2-BD59-A6C34878D82A}">
                    <a16:rowId xmlns:a16="http://schemas.microsoft.com/office/drawing/2014/main" val="736550104"/>
                  </a:ext>
                </a:extLst>
              </a:tr>
              <a:tr h="566005">
                <a:tc vMerge="1">
                  <a:txBody>
                    <a:bodyPr/>
                    <a:lstStyle/>
                    <a:p>
                      <a:endParaRPr lang="en-US"/>
                    </a:p>
                  </a:txBody>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err="1">
                          <a:effectLst/>
                          <a:latin typeface="+mn-lt"/>
                        </a:rPr>
                        <a:t>market_price</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a:effectLst/>
                          <a:latin typeface="+mn-lt"/>
                        </a:rPr>
                        <a:t>Prices of product from competitors such as retail or e-commerce stores.</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¥110</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extLst>
                  <a:ext uri="{0D108BD9-81ED-4DB2-BD59-A6C34878D82A}">
                    <a16:rowId xmlns:a16="http://schemas.microsoft.com/office/drawing/2014/main" val="2541393106"/>
                  </a:ext>
                </a:extLst>
              </a:tr>
              <a:tr h="665877">
                <a:tc vMerge="1">
                  <a:txBody>
                    <a:bodyPr/>
                    <a:lstStyle/>
                    <a:p>
                      <a:endParaRPr lang="en-US"/>
                    </a:p>
                  </a:txBody>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err="1">
                          <a:effectLst/>
                          <a:latin typeface="+mn-lt"/>
                        </a:rPr>
                        <a:t>total_goods_cnt</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algn="ctr">
                        <a:lnSpc>
                          <a:spcPct val="106000"/>
                        </a:lnSpc>
                        <a:spcBef>
                          <a:spcPts val="0"/>
                        </a:spcBef>
                        <a:spcAft>
                          <a:spcPts val="800"/>
                        </a:spcAft>
                      </a:pPr>
                      <a:r>
                        <a:rPr lang="en-US" sz="1000" dirty="0">
                          <a:effectLst/>
                          <a:latin typeface="+mn-lt"/>
                        </a:rPr>
                        <a:t>Total number of goods purchased in the </a:t>
                      </a:r>
                      <a:r>
                        <a:rPr lang="en-US" sz="1000" dirty="0" err="1">
                          <a:effectLst/>
                          <a:latin typeface="+mn-lt"/>
                        </a:rPr>
                        <a:t>orderorder</a:t>
                      </a:r>
                      <a:r>
                        <a:rPr lang="en-US" sz="1000" dirty="0">
                          <a:effectLst/>
                          <a:latin typeface="+mn-lt"/>
                        </a:rPr>
                        <a:t>. </a:t>
                      </a: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tc>
                  <a:txBody>
                    <a:bodyPr/>
                    <a:lstStyle/>
                    <a:p>
                      <a:pPr marL="0" marR="0" lvl="0" indent="0" algn="ctr" defTabSz="914400" rtl="0" eaLnBrk="1" fontAlgn="auto" latinLnBrk="0" hangingPunct="1">
                        <a:lnSpc>
                          <a:spcPct val="106000"/>
                        </a:lnSpc>
                        <a:spcBef>
                          <a:spcPts val="0"/>
                        </a:spcBef>
                        <a:spcAft>
                          <a:spcPts val="800"/>
                        </a:spcAft>
                        <a:buClrTx/>
                        <a:buSzTx/>
                        <a:buFontTx/>
                        <a:buNone/>
                        <a:tabLst/>
                        <a:defRPr/>
                      </a:pPr>
                      <a:r>
                        <a:rPr lang="en-US" sz="1000" dirty="0">
                          <a:effectLst/>
                          <a:latin typeface="+mn-lt"/>
                        </a:rPr>
                        <a:t>1,2,8</a:t>
                      </a:r>
                      <a:endParaRPr lang="en-US" sz="1000" dirty="0">
                        <a:effectLst/>
                        <a:latin typeface="+mn-lt"/>
                        <a:ea typeface="DengXian" panose="02010600030101010101" pitchFamily="2" charset="-122"/>
                        <a:cs typeface="Times New Roman" panose="02020603050405020304" pitchFamily="18" charset="0"/>
                      </a:endParaRPr>
                    </a:p>
                    <a:p>
                      <a:pPr marL="0" marR="0" algn="ctr">
                        <a:lnSpc>
                          <a:spcPct val="106000"/>
                        </a:lnSpc>
                        <a:spcBef>
                          <a:spcPts val="0"/>
                        </a:spcBef>
                        <a:spcAft>
                          <a:spcPts val="800"/>
                        </a:spcAft>
                      </a:pPr>
                      <a:endParaRPr lang="en-US" sz="1000" dirty="0">
                        <a:effectLst/>
                        <a:latin typeface="+mn-lt"/>
                        <a:ea typeface="DengXian" panose="02010600030101010101" pitchFamily="2" charset="-122"/>
                        <a:cs typeface="Times New Roman" panose="02020603050405020304" pitchFamily="18" charset="0"/>
                      </a:endParaRPr>
                    </a:p>
                  </a:txBody>
                  <a:tcPr marL="56542" marR="56542" marT="22617" marB="22617">
                    <a:solidFill>
                      <a:schemeClr val="accent2">
                        <a:lumMod val="20000"/>
                        <a:lumOff val="80000"/>
                      </a:schemeClr>
                    </a:solidFill>
                  </a:tcPr>
                </a:tc>
                <a:extLst>
                  <a:ext uri="{0D108BD9-81ED-4DB2-BD59-A6C34878D82A}">
                    <a16:rowId xmlns:a16="http://schemas.microsoft.com/office/drawing/2014/main" val="241050128"/>
                  </a:ext>
                </a:extLst>
              </a:tr>
              <a:tr h="953219">
                <a:tc>
                  <a:txBody>
                    <a:bodyPr/>
                    <a:lstStyle/>
                    <a:p>
                      <a:pPr marL="0" marR="0" algn="ctr">
                        <a:lnSpc>
                          <a:spcPct val="107000"/>
                        </a:lnSpc>
                        <a:spcBef>
                          <a:spcPts val="0"/>
                        </a:spcBef>
                        <a:spcAft>
                          <a:spcPts val="800"/>
                        </a:spcAft>
                      </a:pPr>
                      <a:r>
                        <a:rPr lang="en-US" sz="1200" b="1" dirty="0">
                          <a:effectLst/>
                        </a:rPr>
                        <a:t>Output (Target)</a:t>
                      </a:r>
                      <a:endParaRPr lang="en-US" sz="16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56542" marB="56542">
                    <a:solidFill>
                      <a:srgbClr val="CCECFF"/>
                    </a:solidFill>
                  </a:tcPr>
                </a:tc>
                <a:tc>
                  <a:txBody>
                    <a:bodyPr/>
                    <a:lstStyle/>
                    <a:p>
                      <a:pPr marL="0" marR="0" algn="ctr">
                        <a:lnSpc>
                          <a:spcPct val="106000"/>
                        </a:lnSpc>
                        <a:spcBef>
                          <a:spcPts val="0"/>
                        </a:spcBef>
                        <a:spcAft>
                          <a:spcPts val="800"/>
                        </a:spcAft>
                      </a:pPr>
                      <a:r>
                        <a:rPr lang="en-US" sz="1000" b="0" dirty="0">
                          <a:effectLst/>
                          <a:latin typeface="Calibri" panose="020F0502020204030204" pitchFamily="34" charset="0"/>
                          <a:ea typeface="DengXian" panose="02010600030101010101" pitchFamily="2" charset="-122"/>
                          <a:cs typeface="Times New Roman" panose="02020603050405020304" pitchFamily="18" charset="0"/>
                        </a:rPr>
                        <a:t>Promotion-driven demand</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rgbClr val="CCECFF"/>
                    </a:solidFill>
                  </a:tcPr>
                </a:tc>
                <a:tc>
                  <a:txBody>
                    <a:bodyPr/>
                    <a:lstStyle/>
                    <a:p>
                      <a:pPr marL="0" marR="0" algn="ctr">
                        <a:lnSpc>
                          <a:spcPct val="106000"/>
                        </a:lnSpc>
                        <a:spcBef>
                          <a:spcPts val="0"/>
                        </a:spcBef>
                        <a:spcAft>
                          <a:spcPts val="800"/>
                        </a:spcAft>
                      </a:pPr>
                      <a:r>
                        <a:rPr lang="en-US" sz="1000" dirty="0">
                          <a:effectLst/>
                        </a:rPr>
                        <a:t>Apply logit transformation to price and then normalize to a range between 0 to 1. Target reflects the full-cut promotion driven-demand in each order.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rgbClr val="CCECFF"/>
                    </a:solidFill>
                  </a:tcPr>
                </a:tc>
                <a:tc>
                  <a:txBody>
                    <a:bodyPr/>
                    <a:lstStyle/>
                    <a:p>
                      <a:pPr marL="0" marR="0" algn="ctr">
                        <a:lnSpc>
                          <a:spcPct val="106000"/>
                        </a:lnSpc>
                        <a:spcBef>
                          <a:spcPts val="0"/>
                        </a:spcBef>
                        <a:spcAft>
                          <a:spcPts val="800"/>
                        </a:spcAft>
                      </a:pPr>
                      <a:r>
                        <a:rPr lang="en-US" sz="1000" dirty="0">
                          <a:effectLst/>
                        </a:rPr>
                        <a:t>1, 0.7478, 0.6818</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56542" marR="56542" marT="22617" marB="22617">
                    <a:solidFill>
                      <a:srgbClr val="CCECFF"/>
                    </a:solidFill>
                  </a:tcPr>
                </a:tc>
                <a:extLst>
                  <a:ext uri="{0D108BD9-81ED-4DB2-BD59-A6C34878D82A}">
                    <a16:rowId xmlns:a16="http://schemas.microsoft.com/office/drawing/2014/main" val="3403253646"/>
                  </a:ext>
                </a:extLst>
              </a:tr>
            </a:tbl>
          </a:graphicData>
        </a:graphic>
      </p:graphicFrame>
    </p:spTree>
    <p:extLst>
      <p:ext uri="{BB962C8B-B14F-4D97-AF65-F5344CB8AC3E}">
        <p14:creationId xmlns:p14="http://schemas.microsoft.com/office/powerpoint/2010/main" val="73808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Regression Trees have the best model performance.</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METHODOLOGY</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6621EFF-11BE-450D-B3A4-FA92A9399DD5}"/>
              </a:ext>
            </a:extLst>
          </p:cNvPr>
          <p:cNvSpPr>
            <a:spLocks noChangeArrowheads="1"/>
          </p:cNvSpPr>
          <p:nvPr/>
        </p:nvSpPr>
        <p:spPr bwMode="auto">
          <a:xfrm>
            <a:off x="3513138" y="1965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Table 13">
            <a:extLst>
              <a:ext uri="{FF2B5EF4-FFF2-40B4-BE49-F238E27FC236}">
                <a16:creationId xmlns:a16="http://schemas.microsoft.com/office/drawing/2014/main" id="{2618095A-464D-466C-B37E-E932633808D1}"/>
              </a:ext>
            </a:extLst>
          </p:cNvPr>
          <p:cNvGraphicFramePr>
            <a:graphicFrameLocks noGrp="1"/>
          </p:cNvGraphicFramePr>
          <p:nvPr>
            <p:extLst>
              <p:ext uri="{D42A27DB-BD31-4B8C-83A1-F6EECF244321}">
                <p14:modId xmlns:p14="http://schemas.microsoft.com/office/powerpoint/2010/main" val="1747825799"/>
              </p:ext>
            </p:extLst>
          </p:nvPr>
        </p:nvGraphicFramePr>
        <p:xfrm>
          <a:off x="2693704" y="1495867"/>
          <a:ext cx="7477244" cy="4931293"/>
        </p:xfrm>
        <a:graphic>
          <a:graphicData uri="http://schemas.openxmlformats.org/drawingml/2006/table">
            <a:tbl>
              <a:tblPr>
                <a:tableStyleId>{5C22544A-7EE6-4342-B048-85BDC9FD1C3A}</a:tableStyleId>
              </a:tblPr>
              <a:tblGrid>
                <a:gridCol w="3359341">
                  <a:extLst>
                    <a:ext uri="{9D8B030D-6E8A-4147-A177-3AD203B41FA5}">
                      <a16:colId xmlns:a16="http://schemas.microsoft.com/office/drawing/2014/main" val="64211601"/>
                    </a:ext>
                  </a:extLst>
                </a:gridCol>
                <a:gridCol w="2275684">
                  <a:extLst>
                    <a:ext uri="{9D8B030D-6E8A-4147-A177-3AD203B41FA5}">
                      <a16:colId xmlns:a16="http://schemas.microsoft.com/office/drawing/2014/main" val="867179292"/>
                    </a:ext>
                  </a:extLst>
                </a:gridCol>
                <a:gridCol w="1842219">
                  <a:extLst>
                    <a:ext uri="{9D8B030D-6E8A-4147-A177-3AD203B41FA5}">
                      <a16:colId xmlns:a16="http://schemas.microsoft.com/office/drawing/2014/main" val="3545901483"/>
                    </a:ext>
                  </a:extLst>
                </a:gridCol>
              </a:tblGrid>
              <a:tr h="576555">
                <a:tc>
                  <a:txBody>
                    <a:bodyPr/>
                    <a:lstStyle/>
                    <a:p>
                      <a:pPr marL="25400" marR="0" algn="just">
                        <a:lnSpc>
                          <a:spcPct val="106000"/>
                        </a:lnSpc>
                        <a:spcBef>
                          <a:spcPts val="0"/>
                        </a:spcBef>
                        <a:spcAft>
                          <a:spcPts val="800"/>
                        </a:spcAft>
                      </a:pPr>
                      <a:r>
                        <a:rPr lang="en-US" sz="1100" dirty="0">
                          <a:effectLst/>
                        </a:rPr>
                        <a:t> </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6">
                        <a:lumMod val="40000"/>
                        <a:lumOff val="60000"/>
                      </a:schemeClr>
                    </a:solidFill>
                  </a:tcPr>
                </a:tc>
                <a:tc>
                  <a:txBody>
                    <a:bodyPr/>
                    <a:lstStyle/>
                    <a:p>
                      <a:pPr marL="25400" marR="0" algn="just">
                        <a:lnSpc>
                          <a:spcPct val="106000"/>
                        </a:lnSpc>
                        <a:spcBef>
                          <a:spcPts val="0"/>
                        </a:spcBef>
                        <a:spcAft>
                          <a:spcPts val="800"/>
                        </a:spcAft>
                      </a:pPr>
                      <a:r>
                        <a:rPr lang="en-US" sz="1200" b="1" dirty="0">
                          <a:effectLst/>
                        </a:rPr>
                        <a:t>MSE (Test set)</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6">
                        <a:lumMod val="40000"/>
                        <a:lumOff val="60000"/>
                      </a:schemeClr>
                    </a:solidFill>
                  </a:tcPr>
                </a:tc>
                <a:tc>
                  <a:txBody>
                    <a:bodyPr/>
                    <a:lstStyle/>
                    <a:p>
                      <a:pPr marL="25400" marR="0" algn="just">
                        <a:lnSpc>
                          <a:spcPct val="106000"/>
                        </a:lnSpc>
                        <a:spcBef>
                          <a:spcPts val="0"/>
                        </a:spcBef>
                        <a:spcAft>
                          <a:spcPts val="800"/>
                        </a:spcAft>
                      </a:pPr>
                      <a:r>
                        <a:rPr lang="en-US" sz="1200" b="1" dirty="0">
                          <a:effectLst/>
                        </a:rPr>
                        <a:t>MAE (Test set)</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6">
                        <a:lumMod val="40000"/>
                        <a:lumOff val="60000"/>
                      </a:schemeClr>
                    </a:solidFill>
                  </a:tcPr>
                </a:tc>
                <a:extLst>
                  <a:ext uri="{0D108BD9-81ED-4DB2-BD59-A6C34878D82A}">
                    <a16:rowId xmlns:a16="http://schemas.microsoft.com/office/drawing/2014/main" val="607396157"/>
                  </a:ext>
                </a:extLst>
              </a:tr>
              <a:tr h="541612">
                <a:tc>
                  <a:txBody>
                    <a:bodyPr/>
                    <a:lstStyle/>
                    <a:p>
                      <a:pPr marL="25400" marR="0" algn="just">
                        <a:lnSpc>
                          <a:spcPct val="106000"/>
                        </a:lnSpc>
                        <a:spcBef>
                          <a:spcPts val="0"/>
                        </a:spcBef>
                        <a:spcAft>
                          <a:spcPts val="800"/>
                        </a:spcAft>
                      </a:pPr>
                      <a:r>
                        <a:rPr lang="en-US" sz="1200" b="1" dirty="0">
                          <a:effectLst/>
                        </a:rPr>
                        <a:t>Regression Tree (CART)</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0.638%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4.223%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1947484697"/>
                  </a:ext>
                </a:extLst>
              </a:tr>
              <a:tr h="541612">
                <a:tc>
                  <a:txBody>
                    <a:bodyPr/>
                    <a:lstStyle/>
                    <a:p>
                      <a:pPr marL="25400" marR="0" algn="just">
                        <a:lnSpc>
                          <a:spcPct val="106000"/>
                        </a:lnSpc>
                        <a:spcBef>
                          <a:spcPts val="0"/>
                        </a:spcBef>
                        <a:spcAft>
                          <a:spcPts val="800"/>
                        </a:spcAft>
                      </a:pPr>
                      <a:r>
                        <a:rPr lang="en-US" sz="1200" b="1" dirty="0">
                          <a:effectLst/>
                        </a:rPr>
                        <a:t>Regression Tree (Bagging)</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0.582%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4.014%</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865188773"/>
                  </a:ext>
                </a:extLst>
              </a:tr>
              <a:tr h="599268">
                <a:tc>
                  <a:txBody>
                    <a:bodyPr/>
                    <a:lstStyle/>
                    <a:p>
                      <a:pPr marL="25400" marR="0" algn="just">
                        <a:lnSpc>
                          <a:spcPct val="106000"/>
                        </a:lnSpc>
                        <a:spcBef>
                          <a:spcPts val="0"/>
                        </a:spcBef>
                        <a:spcAft>
                          <a:spcPts val="800"/>
                        </a:spcAft>
                      </a:pPr>
                      <a:r>
                        <a:rPr lang="en-US" sz="1200" b="1">
                          <a:effectLst/>
                        </a:rPr>
                        <a:t>Regression Tree (Boosted, GBM)</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0.143%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1.178%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3585509854"/>
                  </a:ext>
                </a:extLst>
              </a:tr>
              <a:tr h="559084">
                <a:tc>
                  <a:txBody>
                    <a:bodyPr/>
                    <a:lstStyle/>
                    <a:p>
                      <a:pPr marL="25400" marR="0" algn="just">
                        <a:lnSpc>
                          <a:spcPct val="106000"/>
                        </a:lnSpc>
                        <a:spcBef>
                          <a:spcPts val="0"/>
                        </a:spcBef>
                        <a:spcAft>
                          <a:spcPts val="800"/>
                        </a:spcAft>
                      </a:pPr>
                      <a:r>
                        <a:rPr lang="en-US" sz="1200" b="1">
                          <a:effectLst/>
                        </a:rPr>
                        <a:t>Regression Tree (XGBoost)</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0.1491 %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1.392%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563182434"/>
                  </a:ext>
                </a:extLst>
              </a:tr>
              <a:tr h="559084">
                <a:tc>
                  <a:txBody>
                    <a:bodyPr/>
                    <a:lstStyle/>
                    <a:p>
                      <a:pPr marL="25400" marR="0" algn="just">
                        <a:lnSpc>
                          <a:spcPct val="106000"/>
                        </a:lnSpc>
                        <a:spcBef>
                          <a:spcPts val="0"/>
                        </a:spcBef>
                        <a:spcAft>
                          <a:spcPts val="800"/>
                        </a:spcAft>
                      </a:pPr>
                      <a:r>
                        <a:rPr lang="en-US" sz="1200" b="1">
                          <a:effectLst/>
                        </a:rPr>
                        <a:t>Regression Tree (H2O)</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0.140%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1.226%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3273096489"/>
                  </a:ext>
                </a:extLst>
              </a:tr>
              <a:tr h="435910">
                <a:tc>
                  <a:txBody>
                    <a:bodyPr/>
                    <a:lstStyle/>
                    <a:p>
                      <a:pPr marL="25400" marR="0" algn="just">
                        <a:lnSpc>
                          <a:spcPct val="106000"/>
                        </a:lnSpc>
                        <a:spcBef>
                          <a:spcPts val="0"/>
                        </a:spcBef>
                        <a:spcAft>
                          <a:spcPts val="800"/>
                        </a:spcAft>
                      </a:pPr>
                      <a:r>
                        <a:rPr lang="en-US" sz="1200" b="1">
                          <a:effectLst/>
                        </a:rPr>
                        <a:t>Regression Tree (Light GBM)</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0.778%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5.051%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2859942578"/>
                  </a:ext>
                </a:extLst>
              </a:tr>
              <a:tr h="559084">
                <a:tc>
                  <a:txBody>
                    <a:bodyPr/>
                    <a:lstStyle/>
                    <a:p>
                      <a:pPr marL="25400" marR="0" algn="just">
                        <a:lnSpc>
                          <a:spcPct val="106000"/>
                        </a:lnSpc>
                        <a:spcBef>
                          <a:spcPts val="0"/>
                        </a:spcBef>
                        <a:spcAft>
                          <a:spcPts val="800"/>
                        </a:spcAft>
                      </a:pPr>
                      <a:r>
                        <a:rPr lang="en-US" sz="1200" b="1">
                          <a:effectLst/>
                        </a:rPr>
                        <a:t>Artificial Neural Networks</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0.847%</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dirty="0">
                          <a:effectLst/>
                        </a:rPr>
                        <a:t>4.844%</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730922638"/>
                  </a:ext>
                </a:extLst>
              </a:tr>
              <a:tr h="559084">
                <a:tc>
                  <a:txBody>
                    <a:bodyPr/>
                    <a:lstStyle/>
                    <a:p>
                      <a:pPr marL="25400" marR="0" algn="just">
                        <a:lnSpc>
                          <a:spcPct val="106000"/>
                        </a:lnSpc>
                        <a:spcBef>
                          <a:spcPts val="0"/>
                        </a:spcBef>
                        <a:spcAft>
                          <a:spcPts val="800"/>
                        </a:spcAft>
                      </a:pPr>
                      <a:r>
                        <a:rPr lang="en-US" sz="1200" b="1" dirty="0">
                          <a:effectLst/>
                        </a:rPr>
                        <a:t>K-Nearest Neighbors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a:effectLst/>
                        </a:rPr>
                        <a:t>1.283%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tc>
                  <a:txBody>
                    <a:bodyPr/>
                    <a:lstStyle/>
                    <a:p>
                      <a:pPr marL="25400" marR="0" algn="ctr">
                        <a:lnSpc>
                          <a:spcPct val="106000"/>
                        </a:lnSpc>
                        <a:spcBef>
                          <a:spcPts val="0"/>
                        </a:spcBef>
                        <a:spcAft>
                          <a:spcPts val="800"/>
                        </a:spcAft>
                      </a:pPr>
                      <a:r>
                        <a:rPr lang="en-US" sz="1100" dirty="0">
                          <a:effectLst/>
                        </a:rPr>
                        <a:t>6.910%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2">
                        <a:lumMod val="20000"/>
                        <a:lumOff val="80000"/>
                      </a:schemeClr>
                    </a:solidFill>
                  </a:tcPr>
                </a:tc>
                <a:extLst>
                  <a:ext uri="{0D108BD9-81ED-4DB2-BD59-A6C34878D82A}">
                    <a16:rowId xmlns:a16="http://schemas.microsoft.com/office/drawing/2014/main" val="1195283840"/>
                  </a:ext>
                </a:extLst>
              </a:tr>
            </a:tbl>
          </a:graphicData>
        </a:graphic>
      </p:graphicFrame>
    </p:spTree>
    <p:extLst>
      <p:ext uri="{BB962C8B-B14F-4D97-AF65-F5344CB8AC3E}">
        <p14:creationId xmlns:p14="http://schemas.microsoft.com/office/powerpoint/2010/main" val="411975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METHODOLOGY</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6621EFF-11BE-450D-B3A4-FA92A9399DD5}"/>
              </a:ext>
            </a:extLst>
          </p:cNvPr>
          <p:cNvSpPr>
            <a:spLocks noChangeArrowheads="1"/>
          </p:cNvSpPr>
          <p:nvPr/>
        </p:nvSpPr>
        <p:spPr bwMode="auto">
          <a:xfrm>
            <a:off x="3513138" y="1965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C795F90F-3AC3-4445-91A5-9C405315C8AB}"/>
              </a:ext>
            </a:extLst>
          </p:cNvPr>
          <p:cNvSpPr/>
          <p:nvPr/>
        </p:nvSpPr>
        <p:spPr>
          <a:xfrm>
            <a:off x="-177523" y="5635906"/>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13 Regression Tree (CART) post parameter tuning</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14" name="Rectangle 13">
            <a:extLst>
              <a:ext uri="{FF2B5EF4-FFF2-40B4-BE49-F238E27FC236}">
                <a16:creationId xmlns:a16="http://schemas.microsoft.com/office/drawing/2014/main" id="{F786B134-5A46-4955-8533-3A086439CCCC}"/>
              </a:ext>
            </a:extLst>
          </p:cNvPr>
          <p:cNvSpPr/>
          <p:nvPr/>
        </p:nvSpPr>
        <p:spPr>
          <a:xfrm>
            <a:off x="5900738" y="5623909"/>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14. </a:t>
            </a:r>
            <a:r>
              <a:rPr lang="en-US" sz="1200" dirty="0">
                <a:latin typeface="Arial" panose="020B0604020202020204" pitchFamily="34" charset="0"/>
                <a:ea typeface="MS Mincho" panose="02020609040205080304" pitchFamily="49" charset="-128"/>
                <a:cs typeface="Times New Roman" panose="02020603050405020304" pitchFamily="18" charset="0"/>
              </a:rPr>
              <a:t>Variable Importance plot for Boosted trees, GBM</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pic>
        <p:nvPicPr>
          <p:cNvPr id="10" name="Picture 9">
            <a:extLst>
              <a:ext uri="{FF2B5EF4-FFF2-40B4-BE49-F238E27FC236}">
                <a16:creationId xmlns:a16="http://schemas.microsoft.com/office/drawing/2014/main" id="{0CAED458-EE92-4287-B985-48FE1F98F4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07200" y="1294954"/>
            <a:ext cx="4878070" cy="4178461"/>
          </a:xfrm>
          <a:prstGeom prst="rect">
            <a:avLst/>
          </a:prstGeom>
          <a:noFill/>
          <a:ln>
            <a:noFill/>
          </a:ln>
        </p:spPr>
      </p:pic>
      <p:pic>
        <p:nvPicPr>
          <p:cNvPr id="15" name="Picture 14">
            <a:extLst>
              <a:ext uri="{FF2B5EF4-FFF2-40B4-BE49-F238E27FC236}">
                <a16:creationId xmlns:a16="http://schemas.microsoft.com/office/drawing/2014/main" id="{9B2E0CF7-48DC-4AB1-86A5-4A2E4F9352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3204" y="1148810"/>
            <a:ext cx="6022791" cy="4528321"/>
          </a:xfrm>
          <a:prstGeom prst="rect">
            <a:avLst/>
          </a:prstGeom>
          <a:noFill/>
          <a:ln>
            <a:noFill/>
          </a:ln>
        </p:spPr>
      </p:pic>
    </p:spTree>
    <p:extLst>
      <p:ext uri="{BB962C8B-B14F-4D97-AF65-F5344CB8AC3E}">
        <p14:creationId xmlns:p14="http://schemas.microsoft.com/office/powerpoint/2010/main" val="90052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354FFF1-247A-44B6-B032-919F85DE746B}"/>
              </a:ext>
            </a:extLst>
          </p:cNvPr>
          <p:cNvSpPr/>
          <p:nvPr/>
        </p:nvSpPr>
        <p:spPr>
          <a:xfrm>
            <a:off x="-263711" y="335989"/>
            <a:ext cx="1231095" cy="65086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CEB322F-5397-4F33-BFAD-50E54C4E12E2}"/>
              </a:ext>
            </a:extLst>
          </p:cNvPr>
          <p:cNvSpPr txBox="1"/>
          <p:nvPr/>
        </p:nvSpPr>
        <p:spPr>
          <a:xfrm>
            <a:off x="601695" y="376676"/>
            <a:ext cx="5062117" cy="584775"/>
          </a:xfrm>
          <a:prstGeom prst="rect">
            <a:avLst/>
          </a:prstGeom>
          <a:noFill/>
        </p:spPr>
        <p:txBody>
          <a:bodyPr wrap="square" rtlCol="0">
            <a:spAutoFit/>
          </a:bodyPr>
          <a:lstStyle/>
          <a:p>
            <a:pPr lvl="1">
              <a:defRPr/>
            </a:pPr>
            <a:r>
              <a:rPr lang="en-SG" sz="3200" b="1" dirty="0">
                <a:solidFill>
                  <a:prstClr val="black"/>
                </a:solidFill>
                <a:latin typeface="Open Sans"/>
                <a:cs typeface="Arial" panose="020B0604020202020204" pitchFamily="34" charset="0"/>
              </a:rPr>
              <a:t>CONCLUSION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6" name="AutoShape 5">
            <a:extLst>
              <a:ext uri="{FF2B5EF4-FFF2-40B4-BE49-F238E27FC236}">
                <a16:creationId xmlns:a16="http://schemas.microsoft.com/office/drawing/2014/main" id="{EF019173-AD4A-4705-955D-66B3A66C8059}"/>
              </a:ext>
            </a:extLst>
          </p:cNvPr>
          <p:cNvSpPr>
            <a:spLocks/>
          </p:cNvSpPr>
          <p:nvPr/>
        </p:nvSpPr>
        <p:spPr bwMode="auto">
          <a:xfrm>
            <a:off x="4081076" y="1912205"/>
            <a:ext cx="1820630" cy="1202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22"/>
                </a:moveTo>
                <a:lnTo>
                  <a:pt x="12190" y="0"/>
                </a:lnTo>
                <a:lnTo>
                  <a:pt x="12190" y="3144"/>
                </a:lnTo>
                <a:lnTo>
                  <a:pt x="0" y="3144"/>
                </a:lnTo>
                <a:lnTo>
                  <a:pt x="0" y="18455"/>
                </a:lnTo>
                <a:lnTo>
                  <a:pt x="12190" y="18455"/>
                </a:lnTo>
                <a:lnTo>
                  <a:pt x="12190" y="21599"/>
                </a:lnTo>
                <a:lnTo>
                  <a:pt x="21600" y="10822"/>
                </a:lnTo>
                <a:close/>
              </a:path>
            </a:pathLst>
          </a:custGeom>
          <a:solidFill>
            <a:srgbClr val="DEDED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7" name="AutoShape 6">
            <a:extLst>
              <a:ext uri="{FF2B5EF4-FFF2-40B4-BE49-F238E27FC236}">
                <a16:creationId xmlns:a16="http://schemas.microsoft.com/office/drawing/2014/main" id="{F661B829-71DE-47E5-98DC-AC6CA3C22D59}"/>
              </a:ext>
            </a:extLst>
          </p:cNvPr>
          <p:cNvSpPr>
            <a:spLocks/>
          </p:cNvSpPr>
          <p:nvPr/>
        </p:nvSpPr>
        <p:spPr bwMode="auto">
          <a:xfrm>
            <a:off x="3659300" y="2070161"/>
            <a:ext cx="865546" cy="873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lumMod val="40000"/>
              <a:lumOff val="60000"/>
            </a:schemeClr>
          </a:solidFill>
          <a:ln>
            <a:solidFill>
              <a:schemeClr val="accent6">
                <a:lumMod val="40000"/>
                <a:lumOff val="60000"/>
              </a:schemeClr>
            </a:solidFill>
          </a:ln>
          <a:effectLs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8" name="AutoShape 7">
            <a:extLst>
              <a:ext uri="{FF2B5EF4-FFF2-40B4-BE49-F238E27FC236}">
                <a16:creationId xmlns:a16="http://schemas.microsoft.com/office/drawing/2014/main" id="{E0DEFC62-5567-4272-B2D6-DE527D9ED7A6}"/>
              </a:ext>
            </a:extLst>
          </p:cNvPr>
          <p:cNvSpPr>
            <a:spLocks/>
          </p:cNvSpPr>
          <p:nvPr/>
        </p:nvSpPr>
        <p:spPr bwMode="auto">
          <a:xfrm>
            <a:off x="7012838" y="1919540"/>
            <a:ext cx="1793081" cy="1202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22"/>
                </a:moveTo>
                <a:lnTo>
                  <a:pt x="12198" y="0"/>
                </a:lnTo>
                <a:lnTo>
                  <a:pt x="12198" y="3144"/>
                </a:lnTo>
                <a:lnTo>
                  <a:pt x="0" y="3144"/>
                </a:lnTo>
                <a:lnTo>
                  <a:pt x="0" y="18455"/>
                </a:lnTo>
                <a:lnTo>
                  <a:pt x="12198" y="18455"/>
                </a:lnTo>
                <a:lnTo>
                  <a:pt x="12198" y="21599"/>
                </a:lnTo>
                <a:lnTo>
                  <a:pt x="21599" y="10822"/>
                </a:lnTo>
                <a:close/>
              </a:path>
            </a:pathLst>
          </a:custGeom>
          <a:solidFill>
            <a:srgbClr val="DEDED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9" name="AutoShape 8">
            <a:extLst>
              <a:ext uri="{FF2B5EF4-FFF2-40B4-BE49-F238E27FC236}">
                <a16:creationId xmlns:a16="http://schemas.microsoft.com/office/drawing/2014/main" id="{372726CA-31FD-40BC-915E-CD49579DD716}"/>
              </a:ext>
            </a:extLst>
          </p:cNvPr>
          <p:cNvSpPr>
            <a:spLocks/>
          </p:cNvSpPr>
          <p:nvPr/>
        </p:nvSpPr>
        <p:spPr bwMode="auto">
          <a:xfrm>
            <a:off x="6585006" y="2077496"/>
            <a:ext cx="850107" cy="873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lumMod val="60000"/>
              <a:lumOff val="40000"/>
            </a:schemeClr>
          </a:solidFill>
          <a:ln>
            <a:solidFill>
              <a:schemeClr val="accent6">
                <a:lumMod val="60000"/>
                <a:lumOff val="40000"/>
              </a:schemeClr>
            </a:solidFill>
          </a:ln>
          <a:effectLst/>
          <a:extLst/>
        </p:spPr>
        <p:txBody>
          <a:bodyPr lIns="22860" tIns="22860" rIns="22860" bIns="22860"/>
          <a:lstStyle/>
          <a:p>
            <a:pPr defTabSz="457200">
              <a:defRPr/>
            </a:pPr>
            <a:endParaRPr lang="es-ES" sz="900" dirty="0">
              <a:solidFill>
                <a:srgbClr val="000000"/>
              </a:solidFill>
              <a:latin typeface="Calibri" charset="0"/>
              <a:cs typeface="Calibri" charset="0"/>
              <a:sym typeface="Calibri" charset="0"/>
            </a:endParaRPr>
          </a:p>
        </p:txBody>
      </p:sp>
      <p:sp>
        <p:nvSpPr>
          <p:cNvPr id="11" name="Content Placeholder 9">
            <a:extLst>
              <a:ext uri="{FF2B5EF4-FFF2-40B4-BE49-F238E27FC236}">
                <a16:creationId xmlns:a16="http://schemas.microsoft.com/office/drawing/2014/main" id="{663F9530-416D-4D25-AA48-FAF5E3C5317B}"/>
              </a:ext>
            </a:extLst>
          </p:cNvPr>
          <p:cNvSpPr txBox="1">
            <a:spLocks/>
          </p:cNvSpPr>
          <p:nvPr/>
        </p:nvSpPr>
        <p:spPr>
          <a:xfrm>
            <a:off x="3666716" y="3150562"/>
            <a:ext cx="2682258" cy="55680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rial" panose="020B0604020202020204" pitchFamily="34" charset="0"/>
                <a:cs typeface="Arial" panose="020B0604020202020204" pitchFamily="34" charset="0"/>
              </a:rPr>
              <a:t>Proposed Model for Promotion Sensitivity</a:t>
            </a:r>
          </a:p>
        </p:txBody>
      </p:sp>
      <p:sp>
        <p:nvSpPr>
          <p:cNvPr id="12" name="Content Placeholder 9">
            <a:extLst>
              <a:ext uri="{FF2B5EF4-FFF2-40B4-BE49-F238E27FC236}">
                <a16:creationId xmlns:a16="http://schemas.microsoft.com/office/drawing/2014/main" id="{A1CAE10B-F28C-4AC6-87CA-8CA05DE5646B}"/>
              </a:ext>
            </a:extLst>
          </p:cNvPr>
          <p:cNvSpPr txBox="1">
            <a:spLocks/>
          </p:cNvSpPr>
          <p:nvPr/>
        </p:nvSpPr>
        <p:spPr>
          <a:xfrm>
            <a:off x="6487887" y="3142233"/>
            <a:ext cx="2758587" cy="58427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rial" panose="020B0604020202020204" pitchFamily="34" charset="0"/>
                <a:cs typeface="Arial" panose="020B0604020202020204" pitchFamily="34" charset="0"/>
              </a:rPr>
              <a:t>Customer Segmentation &amp; Comparative study</a:t>
            </a:r>
          </a:p>
        </p:txBody>
      </p:sp>
      <p:sp>
        <p:nvSpPr>
          <p:cNvPr id="22" name="Content Placeholder 9">
            <a:extLst>
              <a:ext uri="{FF2B5EF4-FFF2-40B4-BE49-F238E27FC236}">
                <a16:creationId xmlns:a16="http://schemas.microsoft.com/office/drawing/2014/main" id="{A3CAF875-31D9-4DB4-90C0-223EE3FA6FF0}"/>
              </a:ext>
            </a:extLst>
          </p:cNvPr>
          <p:cNvSpPr txBox="1">
            <a:spLocks/>
          </p:cNvSpPr>
          <p:nvPr/>
        </p:nvSpPr>
        <p:spPr>
          <a:xfrm>
            <a:off x="311204" y="2983337"/>
            <a:ext cx="2903245"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Exploratory Data Analysis</a:t>
            </a:r>
          </a:p>
        </p:txBody>
      </p:sp>
      <p:sp>
        <p:nvSpPr>
          <p:cNvPr id="23" name="AutoShape 5">
            <a:extLst>
              <a:ext uri="{FF2B5EF4-FFF2-40B4-BE49-F238E27FC236}">
                <a16:creationId xmlns:a16="http://schemas.microsoft.com/office/drawing/2014/main" id="{EBEEE4D9-2BBF-4306-BAE7-9CA4C7C97CDB}"/>
              </a:ext>
            </a:extLst>
          </p:cNvPr>
          <p:cNvSpPr>
            <a:spLocks/>
          </p:cNvSpPr>
          <p:nvPr/>
        </p:nvSpPr>
        <p:spPr bwMode="auto">
          <a:xfrm>
            <a:off x="1176347" y="1912205"/>
            <a:ext cx="1791494" cy="1202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22"/>
                </a:moveTo>
                <a:lnTo>
                  <a:pt x="12190" y="0"/>
                </a:lnTo>
                <a:lnTo>
                  <a:pt x="12190" y="3144"/>
                </a:lnTo>
                <a:lnTo>
                  <a:pt x="0" y="3144"/>
                </a:lnTo>
                <a:lnTo>
                  <a:pt x="0" y="18455"/>
                </a:lnTo>
                <a:lnTo>
                  <a:pt x="12190" y="18455"/>
                </a:lnTo>
                <a:lnTo>
                  <a:pt x="12190" y="21599"/>
                </a:lnTo>
                <a:lnTo>
                  <a:pt x="21600" y="10822"/>
                </a:lnTo>
                <a:close/>
              </a:path>
            </a:pathLst>
          </a:custGeom>
          <a:solidFill>
            <a:srgbClr val="DEDED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24" name="AutoShape 6">
            <a:extLst>
              <a:ext uri="{FF2B5EF4-FFF2-40B4-BE49-F238E27FC236}">
                <a16:creationId xmlns:a16="http://schemas.microsoft.com/office/drawing/2014/main" id="{76A62B40-F625-435B-949B-FB3CAE28C4C5}"/>
              </a:ext>
            </a:extLst>
          </p:cNvPr>
          <p:cNvSpPr>
            <a:spLocks/>
          </p:cNvSpPr>
          <p:nvPr/>
        </p:nvSpPr>
        <p:spPr bwMode="auto">
          <a:xfrm>
            <a:off x="746929" y="2070161"/>
            <a:ext cx="851694" cy="873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lumMod val="20000"/>
              <a:lumOff val="80000"/>
            </a:schemeClr>
          </a:solidFill>
          <a:ln>
            <a:solidFill>
              <a:schemeClr val="accent6">
                <a:lumMod val="20000"/>
                <a:lumOff val="80000"/>
              </a:schemeClr>
            </a:solidFill>
          </a:ln>
          <a:effectLs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pic>
        <p:nvPicPr>
          <p:cNvPr id="25" name="Picture 24">
            <a:extLst>
              <a:ext uri="{FF2B5EF4-FFF2-40B4-BE49-F238E27FC236}">
                <a16:creationId xmlns:a16="http://schemas.microsoft.com/office/drawing/2014/main" id="{64329786-9DD4-4915-9198-F9F149D5DBA7}"/>
              </a:ext>
            </a:extLst>
          </p:cNvPr>
          <p:cNvPicPr>
            <a:picLocks noChangeAspect="1"/>
          </p:cNvPicPr>
          <p:nvPr/>
        </p:nvPicPr>
        <p:blipFill>
          <a:blip r:embed="rId3"/>
          <a:stretch>
            <a:fillRect/>
          </a:stretch>
        </p:blipFill>
        <p:spPr>
          <a:xfrm>
            <a:off x="864554" y="2264192"/>
            <a:ext cx="612932" cy="486912"/>
          </a:xfrm>
          <a:prstGeom prst="rect">
            <a:avLst/>
          </a:prstGeom>
        </p:spPr>
      </p:pic>
      <p:sp>
        <p:nvSpPr>
          <p:cNvPr id="26" name="TextBox 25">
            <a:extLst>
              <a:ext uri="{FF2B5EF4-FFF2-40B4-BE49-F238E27FC236}">
                <a16:creationId xmlns:a16="http://schemas.microsoft.com/office/drawing/2014/main" id="{64F23783-F3A8-4158-9494-BE7D4A8B01BC}"/>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6">
                    <a:lumMod val="75000"/>
                  </a:schemeClr>
                </a:solidFill>
                <a:latin typeface="Open Sans"/>
                <a:cs typeface="Arial" panose="020B0604020202020204" pitchFamily="34" charset="0"/>
              </a:rPr>
              <a:t>Proposed Methodology and Future Work.</a:t>
            </a:r>
          </a:p>
        </p:txBody>
      </p:sp>
      <p:sp>
        <p:nvSpPr>
          <p:cNvPr id="3" name="Rectangle 2">
            <a:extLst>
              <a:ext uri="{FF2B5EF4-FFF2-40B4-BE49-F238E27FC236}">
                <a16:creationId xmlns:a16="http://schemas.microsoft.com/office/drawing/2014/main" id="{40A80FF2-28FD-4DA7-9078-A7FCAAE6AB36}"/>
              </a:ext>
            </a:extLst>
          </p:cNvPr>
          <p:cNvSpPr/>
          <p:nvPr/>
        </p:nvSpPr>
        <p:spPr>
          <a:xfrm>
            <a:off x="9657432" y="3101242"/>
            <a:ext cx="2423056"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Machine Learning</a:t>
            </a:r>
          </a:p>
        </p:txBody>
      </p:sp>
      <p:sp>
        <p:nvSpPr>
          <p:cNvPr id="4" name="Rectangle 3">
            <a:extLst>
              <a:ext uri="{FF2B5EF4-FFF2-40B4-BE49-F238E27FC236}">
                <a16:creationId xmlns:a16="http://schemas.microsoft.com/office/drawing/2014/main" id="{295FEF71-9860-40D0-828C-E3694A759F6D}"/>
              </a:ext>
            </a:extLst>
          </p:cNvPr>
          <p:cNvSpPr/>
          <p:nvPr/>
        </p:nvSpPr>
        <p:spPr>
          <a:xfrm>
            <a:off x="351836" y="5630685"/>
            <a:ext cx="341857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Optimization + Future work</a:t>
            </a:r>
          </a:p>
        </p:txBody>
      </p:sp>
      <p:sp>
        <p:nvSpPr>
          <p:cNvPr id="27" name="AutoShape 5">
            <a:extLst>
              <a:ext uri="{FF2B5EF4-FFF2-40B4-BE49-F238E27FC236}">
                <a16:creationId xmlns:a16="http://schemas.microsoft.com/office/drawing/2014/main" id="{0BF83E6F-9B55-4F06-B401-719364EB8821}"/>
              </a:ext>
            </a:extLst>
          </p:cNvPr>
          <p:cNvSpPr>
            <a:spLocks/>
          </p:cNvSpPr>
          <p:nvPr/>
        </p:nvSpPr>
        <p:spPr bwMode="auto">
          <a:xfrm>
            <a:off x="10127585" y="1912205"/>
            <a:ext cx="1791494" cy="1202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22"/>
                </a:moveTo>
                <a:lnTo>
                  <a:pt x="12190" y="0"/>
                </a:lnTo>
                <a:lnTo>
                  <a:pt x="12190" y="3144"/>
                </a:lnTo>
                <a:lnTo>
                  <a:pt x="0" y="3144"/>
                </a:lnTo>
                <a:lnTo>
                  <a:pt x="0" y="18455"/>
                </a:lnTo>
                <a:lnTo>
                  <a:pt x="12190" y="18455"/>
                </a:lnTo>
                <a:lnTo>
                  <a:pt x="12190" y="21599"/>
                </a:lnTo>
                <a:lnTo>
                  <a:pt x="21600" y="10822"/>
                </a:lnTo>
                <a:close/>
              </a:path>
            </a:pathLst>
          </a:custGeom>
          <a:solidFill>
            <a:srgbClr val="DEDED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28" name="AutoShape 6">
            <a:extLst>
              <a:ext uri="{FF2B5EF4-FFF2-40B4-BE49-F238E27FC236}">
                <a16:creationId xmlns:a16="http://schemas.microsoft.com/office/drawing/2014/main" id="{8288636D-73DE-4C49-9F41-F45E67585AC3}"/>
              </a:ext>
            </a:extLst>
          </p:cNvPr>
          <p:cNvSpPr>
            <a:spLocks/>
          </p:cNvSpPr>
          <p:nvPr/>
        </p:nvSpPr>
        <p:spPr bwMode="auto">
          <a:xfrm>
            <a:off x="9698167" y="2070161"/>
            <a:ext cx="851694" cy="873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solidFill>
          <a:ln>
            <a:solidFill>
              <a:schemeClr val="accent6"/>
            </a:solidFill>
          </a:ln>
          <a:effectLs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29" name="Freeform 17">
            <a:extLst>
              <a:ext uri="{FF2B5EF4-FFF2-40B4-BE49-F238E27FC236}">
                <a16:creationId xmlns:a16="http://schemas.microsoft.com/office/drawing/2014/main" id="{47255965-149B-44D9-941C-1A35B172413D}"/>
              </a:ext>
            </a:extLst>
          </p:cNvPr>
          <p:cNvSpPr>
            <a:spLocks noEditPoints="1"/>
          </p:cNvSpPr>
          <p:nvPr/>
        </p:nvSpPr>
        <p:spPr bwMode="auto">
          <a:xfrm>
            <a:off x="9831348" y="2182541"/>
            <a:ext cx="584761" cy="631536"/>
          </a:xfrm>
          <a:custGeom>
            <a:avLst/>
            <a:gdLst>
              <a:gd name="T0" fmla="*/ 2825 w 4597"/>
              <a:gd name="T1" fmla="*/ 4314 h 4770"/>
              <a:gd name="T2" fmla="*/ 2605 w 4597"/>
              <a:gd name="T3" fmla="*/ 4654 h 4770"/>
              <a:gd name="T4" fmla="*/ 2121 w 4597"/>
              <a:gd name="T5" fmla="*/ 4768 h 4770"/>
              <a:gd name="T6" fmla="*/ 1940 w 4597"/>
              <a:gd name="T7" fmla="*/ 4529 h 4770"/>
              <a:gd name="T8" fmla="*/ 1753 w 4597"/>
              <a:gd name="T9" fmla="*/ 4176 h 4770"/>
              <a:gd name="T10" fmla="*/ 1887 w 4597"/>
              <a:gd name="T11" fmla="*/ 4042 h 4770"/>
              <a:gd name="T12" fmla="*/ 2825 w 4597"/>
              <a:gd name="T13" fmla="*/ 4176 h 4770"/>
              <a:gd name="T14" fmla="*/ 2120 w 4597"/>
              <a:gd name="T15" fmla="*/ 634 h 4770"/>
              <a:gd name="T16" fmla="*/ 2474 w 4597"/>
              <a:gd name="T17" fmla="*/ 634 h 4770"/>
              <a:gd name="T18" fmla="*/ 2297 w 4597"/>
              <a:gd name="T19" fmla="*/ 0 h 4770"/>
              <a:gd name="T20" fmla="*/ 633 w 4597"/>
              <a:gd name="T21" fmla="*/ 2472 h 4770"/>
              <a:gd name="T22" fmla="*/ 633 w 4597"/>
              <a:gd name="T23" fmla="*/ 2118 h 4770"/>
              <a:gd name="T24" fmla="*/ 177 w 4597"/>
              <a:gd name="T25" fmla="*/ 2118 h 4770"/>
              <a:gd name="T26" fmla="*/ 177 w 4597"/>
              <a:gd name="T27" fmla="*/ 2472 h 4770"/>
              <a:gd name="T28" fmla="*/ 4414 w 4597"/>
              <a:gd name="T29" fmla="*/ 2119 h 4770"/>
              <a:gd name="T30" fmla="*/ 3782 w 4597"/>
              <a:gd name="T31" fmla="*/ 2296 h 4770"/>
              <a:gd name="T32" fmla="*/ 4417 w 4597"/>
              <a:gd name="T33" fmla="*/ 2472 h 4770"/>
              <a:gd name="T34" fmla="*/ 4549 w 4597"/>
              <a:gd name="T35" fmla="*/ 2175 h 4770"/>
              <a:gd name="T36" fmla="*/ 4414 w 4597"/>
              <a:gd name="T37" fmla="*/ 2119 h 4770"/>
              <a:gd name="T38" fmla="*/ 788 w 4597"/>
              <a:gd name="T39" fmla="*/ 3977 h 4770"/>
              <a:gd name="T40" fmla="*/ 1241 w 4597"/>
              <a:gd name="T41" fmla="*/ 3599 h 4770"/>
              <a:gd name="T42" fmla="*/ 1241 w 4597"/>
              <a:gd name="T43" fmla="*/ 3343 h 4770"/>
              <a:gd name="T44" fmla="*/ 668 w 4597"/>
              <a:gd name="T45" fmla="*/ 3669 h 4770"/>
              <a:gd name="T46" fmla="*/ 612 w 4597"/>
              <a:gd name="T47" fmla="*/ 3799 h 4770"/>
              <a:gd name="T48" fmla="*/ 3669 w 4597"/>
              <a:gd name="T49" fmla="*/ 668 h 4770"/>
              <a:gd name="T50" fmla="*/ 3294 w 4597"/>
              <a:gd name="T51" fmla="*/ 1118 h 4770"/>
              <a:gd name="T52" fmla="*/ 3476 w 4597"/>
              <a:gd name="T53" fmla="*/ 1296 h 4770"/>
              <a:gd name="T54" fmla="*/ 3925 w 4597"/>
              <a:gd name="T55" fmla="*/ 919 h 4770"/>
              <a:gd name="T56" fmla="*/ 3925 w 4597"/>
              <a:gd name="T57" fmla="*/ 666 h 4770"/>
              <a:gd name="T58" fmla="*/ 993 w 4597"/>
              <a:gd name="T59" fmla="*/ 1245 h 4770"/>
              <a:gd name="T60" fmla="*/ 1255 w 4597"/>
              <a:gd name="T61" fmla="*/ 1005 h 4770"/>
              <a:gd name="T62" fmla="*/ 917 w 4597"/>
              <a:gd name="T63" fmla="*/ 667 h 4770"/>
              <a:gd name="T64" fmla="*/ 637 w 4597"/>
              <a:gd name="T65" fmla="*/ 892 h 4770"/>
              <a:gd name="T66" fmla="*/ 993 w 4597"/>
              <a:gd name="T67" fmla="*/ 1245 h 4770"/>
              <a:gd name="T68" fmla="*/ 3923 w 4597"/>
              <a:gd name="T69" fmla="*/ 3921 h 4770"/>
              <a:gd name="T70" fmla="*/ 3601 w 4597"/>
              <a:gd name="T71" fmla="*/ 3345 h 4770"/>
              <a:gd name="T72" fmla="*/ 3347 w 4597"/>
              <a:gd name="T73" fmla="*/ 3345 h 4770"/>
              <a:gd name="T74" fmla="*/ 3347 w 4597"/>
              <a:gd name="T75" fmla="*/ 3599 h 4770"/>
              <a:gd name="T76" fmla="*/ 2933 w 4597"/>
              <a:gd name="T77" fmla="*/ 3610 h 4770"/>
              <a:gd name="T78" fmla="*/ 1961 w 4597"/>
              <a:gd name="T79" fmla="*/ 3871 h 4770"/>
              <a:gd name="T80" fmla="*/ 1423 w 4597"/>
              <a:gd name="T81" fmla="*/ 3143 h 4770"/>
              <a:gd name="T82" fmla="*/ 2278 w 4597"/>
              <a:gd name="T83" fmla="*/ 1104 h 4770"/>
              <a:gd name="T84" fmla="*/ 3500 w 4597"/>
              <a:gd name="T85" fmla="*/ 2300 h 4770"/>
              <a:gd name="T86" fmla="*/ 2933 w 4597"/>
              <a:gd name="T87" fmla="*/ 3610 h 4770"/>
              <a:gd name="T88" fmla="*/ 2349 w 4597"/>
              <a:gd name="T89" fmla="*/ 3043 h 4770"/>
              <a:gd name="T90" fmla="*/ 2065 w 4597"/>
              <a:gd name="T91" fmla="*/ 3123 h 4770"/>
              <a:gd name="T92" fmla="*/ 2144 w 4597"/>
              <a:gd name="T93" fmla="*/ 3335 h 4770"/>
              <a:gd name="T94" fmla="*/ 2349 w 4597"/>
              <a:gd name="T95" fmla="*/ 3335 h 4770"/>
              <a:gd name="T96" fmla="*/ 2428 w 4597"/>
              <a:gd name="T97" fmla="*/ 3256 h 4770"/>
              <a:gd name="T98" fmla="*/ 2834 w 4597"/>
              <a:gd name="T99" fmla="*/ 2216 h 4770"/>
              <a:gd name="T100" fmla="*/ 2280 w 4597"/>
              <a:gd name="T101" fmla="*/ 1735 h 4770"/>
              <a:gd name="T102" fmla="*/ 1749 w 4597"/>
              <a:gd name="T103" fmla="*/ 2134 h 4770"/>
              <a:gd name="T104" fmla="*/ 2030 w 4597"/>
              <a:gd name="T105" fmla="*/ 2192 h 4770"/>
              <a:gd name="T106" fmla="*/ 2155 w 4597"/>
              <a:gd name="T107" fmla="*/ 2062 h 4770"/>
              <a:gd name="T108" fmla="*/ 2415 w 4597"/>
              <a:gd name="T109" fmla="*/ 2071 h 4770"/>
              <a:gd name="T110" fmla="*/ 2421 w 4597"/>
              <a:gd name="T111" fmla="*/ 2370 h 4770"/>
              <a:gd name="T112" fmla="*/ 2115 w 4597"/>
              <a:gd name="T113" fmla="*/ 2658 h 4770"/>
              <a:gd name="T114" fmla="*/ 2116 w 4597"/>
              <a:gd name="T115" fmla="*/ 2884 h 4770"/>
              <a:gd name="T116" fmla="*/ 2373 w 4597"/>
              <a:gd name="T117" fmla="*/ 2884 h 4770"/>
              <a:gd name="T118" fmla="*/ 2452 w 4597"/>
              <a:gd name="T119" fmla="*/ 2742 h 4770"/>
              <a:gd name="T120" fmla="*/ 2753 w 4597"/>
              <a:gd name="T121" fmla="*/ 2467 h 4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97" h="4770">
                <a:moveTo>
                  <a:pt x="2825" y="4176"/>
                </a:moveTo>
                <a:cubicBezTo>
                  <a:pt x="2825" y="4314"/>
                  <a:pt x="2825" y="4314"/>
                  <a:pt x="2825" y="4314"/>
                </a:cubicBezTo>
                <a:cubicBezTo>
                  <a:pt x="2825" y="4423"/>
                  <a:pt x="2746" y="4514"/>
                  <a:pt x="2639" y="4529"/>
                </a:cubicBezTo>
                <a:cubicBezTo>
                  <a:pt x="2605" y="4654"/>
                  <a:pt x="2605" y="4654"/>
                  <a:pt x="2605" y="4654"/>
                </a:cubicBezTo>
                <a:cubicBezTo>
                  <a:pt x="2586" y="4720"/>
                  <a:pt x="2526" y="4767"/>
                  <a:pt x="2457" y="4768"/>
                </a:cubicBezTo>
                <a:cubicBezTo>
                  <a:pt x="2121" y="4768"/>
                  <a:pt x="2121" y="4768"/>
                  <a:pt x="2121" y="4768"/>
                </a:cubicBezTo>
                <a:cubicBezTo>
                  <a:pt x="2051" y="4770"/>
                  <a:pt x="1989" y="4722"/>
                  <a:pt x="1973" y="4654"/>
                </a:cubicBezTo>
                <a:cubicBezTo>
                  <a:pt x="1940" y="4529"/>
                  <a:pt x="1940" y="4529"/>
                  <a:pt x="1940" y="4529"/>
                </a:cubicBezTo>
                <a:cubicBezTo>
                  <a:pt x="1833" y="4514"/>
                  <a:pt x="1753" y="4423"/>
                  <a:pt x="1753" y="4314"/>
                </a:cubicBezTo>
                <a:cubicBezTo>
                  <a:pt x="1753" y="4176"/>
                  <a:pt x="1753" y="4176"/>
                  <a:pt x="1753" y="4176"/>
                </a:cubicBezTo>
                <a:cubicBezTo>
                  <a:pt x="1753" y="4102"/>
                  <a:pt x="1813" y="4042"/>
                  <a:pt x="1886" y="4042"/>
                </a:cubicBezTo>
                <a:cubicBezTo>
                  <a:pt x="1887" y="4042"/>
                  <a:pt x="1887" y="4042"/>
                  <a:pt x="1887" y="4042"/>
                </a:cubicBezTo>
                <a:cubicBezTo>
                  <a:pt x="2698" y="4042"/>
                  <a:pt x="2698" y="4042"/>
                  <a:pt x="2698" y="4042"/>
                </a:cubicBezTo>
                <a:cubicBezTo>
                  <a:pt x="2769" y="4047"/>
                  <a:pt x="2824" y="4105"/>
                  <a:pt x="2825" y="4176"/>
                </a:cubicBezTo>
                <a:close/>
                <a:moveTo>
                  <a:pt x="2120" y="176"/>
                </a:moveTo>
                <a:cubicBezTo>
                  <a:pt x="2120" y="634"/>
                  <a:pt x="2120" y="634"/>
                  <a:pt x="2120" y="634"/>
                </a:cubicBezTo>
                <a:cubicBezTo>
                  <a:pt x="2120" y="732"/>
                  <a:pt x="2199" y="811"/>
                  <a:pt x="2297" y="811"/>
                </a:cubicBezTo>
                <a:cubicBezTo>
                  <a:pt x="2395" y="811"/>
                  <a:pt x="2474" y="732"/>
                  <a:pt x="2474" y="634"/>
                </a:cubicBezTo>
                <a:cubicBezTo>
                  <a:pt x="2474" y="176"/>
                  <a:pt x="2474" y="176"/>
                  <a:pt x="2474" y="176"/>
                </a:cubicBezTo>
                <a:cubicBezTo>
                  <a:pt x="2474" y="79"/>
                  <a:pt x="2395" y="0"/>
                  <a:pt x="2297" y="0"/>
                </a:cubicBezTo>
                <a:cubicBezTo>
                  <a:pt x="2199" y="0"/>
                  <a:pt x="2120" y="79"/>
                  <a:pt x="2120" y="176"/>
                </a:cubicBezTo>
                <a:close/>
                <a:moveTo>
                  <a:pt x="633" y="2472"/>
                </a:moveTo>
                <a:cubicBezTo>
                  <a:pt x="730" y="2471"/>
                  <a:pt x="809" y="2392"/>
                  <a:pt x="810" y="2295"/>
                </a:cubicBezTo>
                <a:cubicBezTo>
                  <a:pt x="810" y="2197"/>
                  <a:pt x="731" y="2118"/>
                  <a:pt x="633" y="2118"/>
                </a:cubicBezTo>
                <a:cubicBezTo>
                  <a:pt x="633" y="2118"/>
                  <a:pt x="633" y="2118"/>
                  <a:pt x="633" y="2118"/>
                </a:cubicBezTo>
                <a:cubicBezTo>
                  <a:pt x="177" y="2118"/>
                  <a:pt x="177" y="2118"/>
                  <a:pt x="177" y="2118"/>
                </a:cubicBezTo>
                <a:cubicBezTo>
                  <a:pt x="79" y="2118"/>
                  <a:pt x="0" y="2197"/>
                  <a:pt x="0" y="2295"/>
                </a:cubicBezTo>
                <a:cubicBezTo>
                  <a:pt x="0" y="2392"/>
                  <a:pt x="79" y="2472"/>
                  <a:pt x="177" y="2472"/>
                </a:cubicBezTo>
                <a:lnTo>
                  <a:pt x="633" y="2472"/>
                </a:lnTo>
                <a:close/>
                <a:moveTo>
                  <a:pt x="4414" y="2119"/>
                </a:moveTo>
                <a:cubicBezTo>
                  <a:pt x="3959" y="2119"/>
                  <a:pt x="3959" y="2119"/>
                  <a:pt x="3959" y="2119"/>
                </a:cubicBezTo>
                <a:cubicBezTo>
                  <a:pt x="3861" y="2119"/>
                  <a:pt x="3782" y="2198"/>
                  <a:pt x="3782" y="2296"/>
                </a:cubicBezTo>
                <a:cubicBezTo>
                  <a:pt x="3782" y="2393"/>
                  <a:pt x="3861" y="2472"/>
                  <a:pt x="3959" y="2472"/>
                </a:cubicBezTo>
                <a:cubicBezTo>
                  <a:pt x="4417" y="2472"/>
                  <a:pt x="4417" y="2472"/>
                  <a:pt x="4417" y="2472"/>
                </a:cubicBezTo>
                <a:cubicBezTo>
                  <a:pt x="4513" y="2473"/>
                  <a:pt x="4592" y="2396"/>
                  <a:pt x="4593" y="2299"/>
                </a:cubicBezTo>
                <a:cubicBezTo>
                  <a:pt x="4597" y="2253"/>
                  <a:pt x="4581" y="2208"/>
                  <a:pt x="4549" y="2175"/>
                </a:cubicBezTo>
                <a:cubicBezTo>
                  <a:pt x="4515" y="2138"/>
                  <a:pt x="4467" y="2118"/>
                  <a:pt x="4417" y="2118"/>
                </a:cubicBezTo>
                <a:lnTo>
                  <a:pt x="4414" y="2119"/>
                </a:lnTo>
                <a:close/>
                <a:moveTo>
                  <a:pt x="612" y="3799"/>
                </a:moveTo>
                <a:cubicBezTo>
                  <a:pt x="612" y="3896"/>
                  <a:pt x="690" y="3976"/>
                  <a:pt x="788" y="3977"/>
                </a:cubicBezTo>
                <a:cubicBezTo>
                  <a:pt x="835" y="3978"/>
                  <a:pt x="881" y="3959"/>
                  <a:pt x="915" y="3925"/>
                </a:cubicBezTo>
                <a:cubicBezTo>
                  <a:pt x="1241" y="3599"/>
                  <a:pt x="1241" y="3599"/>
                  <a:pt x="1241" y="3599"/>
                </a:cubicBezTo>
                <a:cubicBezTo>
                  <a:pt x="1312" y="3531"/>
                  <a:pt x="1314" y="3418"/>
                  <a:pt x="1246" y="3348"/>
                </a:cubicBezTo>
                <a:cubicBezTo>
                  <a:pt x="1245" y="3346"/>
                  <a:pt x="1243" y="3344"/>
                  <a:pt x="1241" y="3343"/>
                </a:cubicBezTo>
                <a:cubicBezTo>
                  <a:pt x="1172" y="3278"/>
                  <a:pt x="1064" y="3278"/>
                  <a:pt x="994" y="3343"/>
                </a:cubicBezTo>
                <a:cubicBezTo>
                  <a:pt x="668" y="3669"/>
                  <a:pt x="668" y="3669"/>
                  <a:pt x="668" y="3669"/>
                </a:cubicBezTo>
                <a:cubicBezTo>
                  <a:pt x="634" y="3703"/>
                  <a:pt x="615" y="3749"/>
                  <a:pt x="615" y="3797"/>
                </a:cubicBezTo>
                <a:lnTo>
                  <a:pt x="612" y="3799"/>
                </a:lnTo>
                <a:close/>
                <a:moveTo>
                  <a:pt x="3923" y="668"/>
                </a:moveTo>
                <a:cubicBezTo>
                  <a:pt x="3853" y="599"/>
                  <a:pt x="3740" y="599"/>
                  <a:pt x="3669" y="668"/>
                </a:cubicBezTo>
                <a:cubicBezTo>
                  <a:pt x="3347" y="992"/>
                  <a:pt x="3347" y="992"/>
                  <a:pt x="3347" y="992"/>
                </a:cubicBezTo>
                <a:cubicBezTo>
                  <a:pt x="3313" y="1025"/>
                  <a:pt x="3294" y="1071"/>
                  <a:pt x="3294" y="1118"/>
                </a:cubicBezTo>
                <a:cubicBezTo>
                  <a:pt x="3294" y="1168"/>
                  <a:pt x="3314" y="1214"/>
                  <a:pt x="3350" y="1248"/>
                </a:cubicBezTo>
                <a:cubicBezTo>
                  <a:pt x="3385" y="1278"/>
                  <a:pt x="3430" y="1295"/>
                  <a:pt x="3476" y="1296"/>
                </a:cubicBezTo>
                <a:cubicBezTo>
                  <a:pt x="3523" y="1296"/>
                  <a:pt x="3568" y="1277"/>
                  <a:pt x="3601" y="1244"/>
                </a:cubicBezTo>
                <a:cubicBezTo>
                  <a:pt x="3925" y="919"/>
                  <a:pt x="3925" y="919"/>
                  <a:pt x="3925" y="919"/>
                </a:cubicBezTo>
                <a:cubicBezTo>
                  <a:pt x="3995" y="850"/>
                  <a:pt x="3996" y="737"/>
                  <a:pt x="3927" y="668"/>
                </a:cubicBezTo>
                <a:cubicBezTo>
                  <a:pt x="3926" y="667"/>
                  <a:pt x="3926" y="667"/>
                  <a:pt x="3925" y="666"/>
                </a:cubicBezTo>
                <a:lnTo>
                  <a:pt x="3923" y="668"/>
                </a:lnTo>
                <a:close/>
                <a:moveTo>
                  <a:pt x="993" y="1245"/>
                </a:moveTo>
                <a:cubicBezTo>
                  <a:pt x="1060" y="1317"/>
                  <a:pt x="1172" y="1322"/>
                  <a:pt x="1244" y="1256"/>
                </a:cubicBezTo>
                <a:cubicBezTo>
                  <a:pt x="1316" y="1189"/>
                  <a:pt x="1321" y="1077"/>
                  <a:pt x="1255" y="1005"/>
                </a:cubicBezTo>
                <a:cubicBezTo>
                  <a:pt x="1251" y="1000"/>
                  <a:pt x="1246" y="996"/>
                  <a:pt x="1241" y="992"/>
                </a:cubicBezTo>
                <a:cubicBezTo>
                  <a:pt x="917" y="667"/>
                  <a:pt x="917" y="667"/>
                  <a:pt x="917" y="667"/>
                </a:cubicBezTo>
                <a:cubicBezTo>
                  <a:pt x="855" y="590"/>
                  <a:pt x="742" y="577"/>
                  <a:pt x="664" y="639"/>
                </a:cubicBezTo>
                <a:cubicBezTo>
                  <a:pt x="587" y="701"/>
                  <a:pt x="575" y="814"/>
                  <a:pt x="637" y="892"/>
                </a:cubicBezTo>
                <a:cubicBezTo>
                  <a:pt x="645" y="902"/>
                  <a:pt x="655" y="912"/>
                  <a:pt x="666" y="920"/>
                </a:cubicBezTo>
                <a:lnTo>
                  <a:pt x="993" y="1245"/>
                </a:lnTo>
                <a:close/>
                <a:moveTo>
                  <a:pt x="3672" y="3923"/>
                </a:moveTo>
                <a:cubicBezTo>
                  <a:pt x="3742" y="3992"/>
                  <a:pt x="3854" y="3991"/>
                  <a:pt x="3923" y="3921"/>
                </a:cubicBezTo>
                <a:cubicBezTo>
                  <a:pt x="3992" y="3851"/>
                  <a:pt x="3991" y="3739"/>
                  <a:pt x="3921" y="3670"/>
                </a:cubicBezTo>
                <a:cubicBezTo>
                  <a:pt x="3601" y="3345"/>
                  <a:pt x="3601" y="3345"/>
                  <a:pt x="3601" y="3345"/>
                </a:cubicBezTo>
                <a:cubicBezTo>
                  <a:pt x="3601" y="3345"/>
                  <a:pt x="3601" y="3345"/>
                  <a:pt x="3601" y="3345"/>
                </a:cubicBezTo>
                <a:cubicBezTo>
                  <a:pt x="3530" y="3276"/>
                  <a:pt x="3417" y="3276"/>
                  <a:pt x="3347" y="3345"/>
                </a:cubicBezTo>
                <a:cubicBezTo>
                  <a:pt x="3277" y="3414"/>
                  <a:pt x="3275" y="3526"/>
                  <a:pt x="3344" y="3596"/>
                </a:cubicBezTo>
                <a:cubicBezTo>
                  <a:pt x="3345" y="3597"/>
                  <a:pt x="3346" y="3598"/>
                  <a:pt x="3347" y="3599"/>
                </a:cubicBezTo>
                <a:lnTo>
                  <a:pt x="3672" y="3923"/>
                </a:lnTo>
                <a:close/>
                <a:moveTo>
                  <a:pt x="2933" y="3610"/>
                </a:moveTo>
                <a:cubicBezTo>
                  <a:pt x="2907" y="3760"/>
                  <a:pt x="2777" y="3870"/>
                  <a:pt x="2625" y="3871"/>
                </a:cubicBezTo>
                <a:cubicBezTo>
                  <a:pt x="1961" y="3871"/>
                  <a:pt x="1961" y="3871"/>
                  <a:pt x="1961" y="3871"/>
                </a:cubicBezTo>
                <a:cubicBezTo>
                  <a:pt x="1807" y="3872"/>
                  <a:pt x="1675" y="3759"/>
                  <a:pt x="1653" y="3607"/>
                </a:cubicBezTo>
                <a:cubicBezTo>
                  <a:pt x="1625" y="3432"/>
                  <a:pt x="1545" y="3271"/>
                  <a:pt x="1423" y="3143"/>
                </a:cubicBezTo>
                <a:cubicBezTo>
                  <a:pt x="961" y="2664"/>
                  <a:pt x="976" y="1902"/>
                  <a:pt x="1455" y="1440"/>
                </a:cubicBezTo>
                <a:cubicBezTo>
                  <a:pt x="1676" y="1227"/>
                  <a:pt x="1971" y="1107"/>
                  <a:pt x="2278" y="1104"/>
                </a:cubicBezTo>
                <a:cubicBezTo>
                  <a:pt x="2287" y="1104"/>
                  <a:pt x="2287" y="1104"/>
                  <a:pt x="2287" y="1104"/>
                </a:cubicBezTo>
                <a:cubicBezTo>
                  <a:pt x="2952" y="1099"/>
                  <a:pt x="3495" y="1635"/>
                  <a:pt x="3500" y="2300"/>
                </a:cubicBezTo>
                <a:cubicBezTo>
                  <a:pt x="3502" y="2616"/>
                  <a:pt x="3380" y="2919"/>
                  <a:pt x="3161" y="3146"/>
                </a:cubicBezTo>
                <a:cubicBezTo>
                  <a:pt x="3038" y="3273"/>
                  <a:pt x="2958" y="3435"/>
                  <a:pt x="2933" y="3610"/>
                </a:cubicBezTo>
                <a:close/>
                <a:moveTo>
                  <a:pt x="2428" y="3123"/>
                </a:moveTo>
                <a:cubicBezTo>
                  <a:pt x="2428" y="3079"/>
                  <a:pt x="2393" y="3043"/>
                  <a:pt x="2349" y="3043"/>
                </a:cubicBezTo>
                <a:cubicBezTo>
                  <a:pt x="2144" y="3043"/>
                  <a:pt x="2144" y="3043"/>
                  <a:pt x="2144" y="3043"/>
                </a:cubicBezTo>
                <a:cubicBezTo>
                  <a:pt x="2100" y="3043"/>
                  <a:pt x="2065" y="3079"/>
                  <a:pt x="2065" y="3123"/>
                </a:cubicBezTo>
                <a:cubicBezTo>
                  <a:pt x="2065" y="3256"/>
                  <a:pt x="2065" y="3256"/>
                  <a:pt x="2065" y="3256"/>
                </a:cubicBezTo>
                <a:cubicBezTo>
                  <a:pt x="2065" y="3300"/>
                  <a:pt x="2100" y="3335"/>
                  <a:pt x="2144" y="3335"/>
                </a:cubicBezTo>
                <a:cubicBezTo>
                  <a:pt x="2144" y="3335"/>
                  <a:pt x="2144" y="3335"/>
                  <a:pt x="2144" y="3335"/>
                </a:cubicBezTo>
                <a:cubicBezTo>
                  <a:pt x="2349" y="3335"/>
                  <a:pt x="2349" y="3335"/>
                  <a:pt x="2349" y="3335"/>
                </a:cubicBezTo>
                <a:cubicBezTo>
                  <a:pt x="2393" y="3335"/>
                  <a:pt x="2428" y="3300"/>
                  <a:pt x="2428" y="3256"/>
                </a:cubicBezTo>
                <a:cubicBezTo>
                  <a:pt x="2428" y="3256"/>
                  <a:pt x="2428" y="3256"/>
                  <a:pt x="2428" y="3256"/>
                </a:cubicBezTo>
                <a:lnTo>
                  <a:pt x="2428" y="3123"/>
                </a:lnTo>
                <a:close/>
                <a:moveTo>
                  <a:pt x="2834" y="2216"/>
                </a:moveTo>
                <a:cubicBezTo>
                  <a:pt x="2840" y="2083"/>
                  <a:pt x="2785" y="1954"/>
                  <a:pt x="2686" y="1865"/>
                </a:cubicBezTo>
                <a:cubicBezTo>
                  <a:pt x="2586" y="1778"/>
                  <a:pt x="2451" y="1735"/>
                  <a:pt x="2280" y="1735"/>
                </a:cubicBezTo>
                <a:cubicBezTo>
                  <a:pt x="2142" y="1728"/>
                  <a:pt x="2006" y="1768"/>
                  <a:pt x="1893" y="1848"/>
                </a:cubicBezTo>
                <a:cubicBezTo>
                  <a:pt x="1805" y="1917"/>
                  <a:pt x="1752" y="2022"/>
                  <a:pt x="1749" y="2134"/>
                </a:cubicBezTo>
                <a:cubicBezTo>
                  <a:pt x="1747" y="2162"/>
                  <a:pt x="1769" y="2186"/>
                  <a:pt x="1797" y="2188"/>
                </a:cubicBezTo>
                <a:cubicBezTo>
                  <a:pt x="2030" y="2192"/>
                  <a:pt x="2030" y="2192"/>
                  <a:pt x="2030" y="2192"/>
                </a:cubicBezTo>
                <a:cubicBezTo>
                  <a:pt x="2067" y="2194"/>
                  <a:pt x="2101" y="2170"/>
                  <a:pt x="2112" y="2134"/>
                </a:cubicBezTo>
                <a:cubicBezTo>
                  <a:pt x="2119" y="2106"/>
                  <a:pt x="2134" y="2081"/>
                  <a:pt x="2155" y="2062"/>
                </a:cubicBezTo>
                <a:cubicBezTo>
                  <a:pt x="2188" y="2032"/>
                  <a:pt x="2232" y="2016"/>
                  <a:pt x="2276" y="2017"/>
                </a:cubicBezTo>
                <a:cubicBezTo>
                  <a:pt x="2328" y="2014"/>
                  <a:pt x="2379" y="2034"/>
                  <a:pt x="2415" y="2071"/>
                </a:cubicBezTo>
                <a:cubicBezTo>
                  <a:pt x="2449" y="2112"/>
                  <a:pt x="2466" y="2163"/>
                  <a:pt x="2463" y="2215"/>
                </a:cubicBezTo>
                <a:cubicBezTo>
                  <a:pt x="2464" y="2270"/>
                  <a:pt x="2450" y="2324"/>
                  <a:pt x="2421" y="2370"/>
                </a:cubicBezTo>
                <a:cubicBezTo>
                  <a:pt x="2392" y="2416"/>
                  <a:pt x="2353" y="2455"/>
                  <a:pt x="2307" y="2483"/>
                </a:cubicBezTo>
                <a:cubicBezTo>
                  <a:pt x="2234" y="2530"/>
                  <a:pt x="2169" y="2589"/>
                  <a:pt x="2115" y="2658"/>
                </a:cubicBezTo>
                <a:cubicBezTo>
                  <a:pt x="2084" y="2708"/>
                  <a:pt x="2066" y="2765"/>
                  <a:pt x="2064" y="2823"/>
                </a:cubicBezTo>
                <a:cubicBezTo>
                  <a:pt x="2061" y="2854"/>
                  <a:pt x="2085" y="2882"/>
                  <a:pt x="2116" y="2884"/>
                </a:cubicBezTo>
                <a:cubicBezTo>
                  <a:pt x="2117" y="2884"/>
                  <a:pt x="2119" y="2884"/>
                  <a:pt x="2120" y="2884"/>
                </a:cubicBezTo>
                <a:cubicBezTo>
                  <a:pt x="2373" y="2884"/>
                  <a:pt x="2373" y="2884"/>
                  <a:pt x="2373" y="2884"/>
                </a:cubicBezTo>
                <a:cubicBezTo>
                  <a:pt x="2402" y="2884"/>
                  <a:pt x="2426" y="2863"/>
                  <a:pt x="2429" y="2834"/>
                </a:cubicBezTo>
                <a:cubicBezTo>
                  <a:pt x="2432" y="2802"/>
                  <a:pt x="2439" y="2771"/>
                  <a:pt x="2452" y="2742"/>
                </a:cubicBezTo>
                <a:cubicBezTo>
                  <a:pt x="2474" y="2701"/>
                  <a:pt x="2507" y="2668"/>
                  <a:pt x="2547" y="2646"/>
                </a:cubicBezTo>
                <a:cubicBezTo>
                  <a:pt x="2629" y="2603"/>
                  <a:pt x="2700" y="2542"/>
                  <a:pt x="2753" y="2467"/>
                </a:cubicBezTo>
                <a:cubicBezTo>
                  <a:pt x="2806" y="2394"/>
                  <a:pt x="2834" y="2306"/>
                  <a:pt x="2834" y="2216"/>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grpSp>
        <p:nvGrpSpPr>
          <p:cNvPr id="30" name="Group 173">
            <a:extLst>
              <a:ext uri="{FF2B5EF4-FFF2-40B4-BE49-F238E27FC236}">
                <a16:creationId xmlns:a16="http://schemas.microsoft.com/office/drawing/2014/main" id="{1FFBA154-0DF4-4287-B827-45E0AC7753F9}"/>
              </a:ext>
            </a:extLst>
          </p:cNvPr>
          <p:cNvGrpSpPr>
            <a:grpSpLocks/>
          </p:cNvGrpSpPr>
          <p:nvPr/>
        </p:nvGrpSpPr>
        <p:grpSpPr bwMode="auto">
          <a:xfrm>
            <a:off x="3784406" y="2282340"/>
            <a:ext cx="594270" cy="522328"/>
            <a:chOff x="0" y="-1"/>
            <a:chExt cx="446183" cy="582480"/>
          </a:xfrm>
          <a:solidFill>
            <a:schemeClr val="tx1">
              <a:lumMod val="65000"/>
              <a:lumOff val="35000"/>
            </a:schemeClr>
          </a:solidFill>
        </p:grpSpPr>
        <p:sp>
          <p:nvSpPr>
            <p:cNvPr id="31" name="AutoShape 174">
              <a:extLst>
                <a:ext uri="{FF2B5EF4-FFF2-40B4-BE49-F238E27FC236}">
                  <a16:creationId xmlns:a16="http://schemas.microsoft.com/office/drawing/2014/main" id="{398551EE-2F4D-4250-82CB-497CEDF59E3C}"/>
                </a:ext>
              </a:extLst>
            </p:cNvPr>
            <p:cNvSpPr>
              <a:spLocks/>
            </p:cNvSpPr>
            <p:nvPr/>
          </p:nvSpPr>
          <p:spPr bwMode="auto">
            <a:xfrm>
              <a:off x="0" y="-1"/>
              <a:ext cx="446183" cy="1045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386" y="6646"/>
                  </a:moveTo>
                  <a:cubicBezTo>
                    <a:pt x="11386" y="3323"/>
                    <a:pt x="11386" y="3323"/>
                    <a:pt x="11386" y="3323"/>
                  </a:cubicBezTo>
                  <a:cubicBezTo>
                    <a:pt x="11386" y="1661"/>
                    <a:pt x="11051" y="0"/>
                    <a:pt x="10716" y="0"/>
                  </a:cubicBezTo>
                  <a:cubicBezTo>
                    <a:pt x="10548" y="0"/>
                    <a:pt x="10213" y="1661"/>
                    <a:pt x="10213" y="3323"/>
                  </a:cubicBezTo>
                  <a:cubicBezTo>
                    <a:pt x="10213" y="6646"/>
                    <a:pt x="10213" y="6646"/>
                    <a:pt x="10213" y="6646"/>
                  </a:cubicBezTo>
                  <a:cubicBezTo>
                    <a:pt x="0" y="6646"/>
                    <a:pt x="0" y="6646"/>
                    <a:pt x="0" y="6646"/>
                  </a:cubicBezTo>
                  <a:cubicBezTo>
                    <a:pt x="0" y="21600"/>
                    <a:pt x="0" y="21600"/>
                    <a:pt x="0" y="21600"/>
                  </a:cubicBezTo>
                  <a:cubicBezTo>
                    <a:pt x="21599" y="21600"/>
                    <a:pt x="21599" y="21600"/>
                    <a:pt x="21599" y="21600"/>
                  </a:cubicBezTo>
                  <a:cubicBezTo>
                    <a:pt x="21599" y="6646"/>
                    <a:pt x="21599" y="6646"/>
                    <a:pt x="21599" y="6646"/>
                  </a:cubicBezTo>
                  <a:lnTo>
                    <a:pt x="11386" y="6646"/>
                  </a:lnTo>
                  <a:close/>
                </a:path>
              </a:pathLst>
            </a:custGeom>
            <a:solidFill>
              <a:schemeClr val="bg1"/>
            </a:solidFill>
            <a:ln>
              <a:solidFill>
                <a:schemeClr val="bg1"/>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a:cs typeface="Calibri" charset="0"/>
              </a:endParaRPr>
            </a:p>
          </p:txBody>
        </p:sp>
        <p:sp>
          <p:nvSpPr>
            <p:cNvPr id="32" name="AutoShape 175">
              <a:extLst>
                <a:ext uri="{FF2B5EF4-FFF2-40B4-BE49-F238E27FC236}">
                  <a16:creationId xmlns:a16="http://schemas.microsoft.com/office/drawing/2014/main" id="{FB89F19D-0559-47FC-AF87-813C51A57EDD}"/>
                </a:ext>
              </a:extLst>
            </p:cNvPr>
            <p:cNvSpPr>
              <a:spLocks/>
            </p:cNvSpPr>
            <p:nvPr/>
          </p:nvSpPr>
          <p:spPr bwMode="auto">
            <a:xfrm>
              <a:off x="39696" y="134227"/>
              <a:ext cx="369966" cy="4482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3589"/>
                  </a:moveTo>
                  <a:lnTo>
                    <a:pt x="21600" y="0"/>
                  </a:lnTo>
                  <a:lnTo>
                    <a:pt x="0" y="0"/>
                  </a:lnTo>
                  <a:lnTo>
                    <a:pt x="0" y="13589"/>
                  </a:lnTo>
                  <a:lnTo>
                    <a:pt x="9516" y="13589"/>
                  </a:lnTo>
                  <a:lnTo>
                    <a:pt x="9516" y="17880"/>
                  </a:lnTo>
                  <a:lnTo>
                    <a:pt x="6797" y="17880"/>
                  </a:lnTo>
                  <a:lnTo>
                    <a:pt x="6797" y="17308"/>
                  </a:lnTo>
                  <a:lnTo>
                    <a:pt x="5588" y="17308"/>
                  </a:lnTo>
                  <a:lnTo>
                    <a:pt x="3776" y="21600"/>
                  </a:lnTo>
                  <a:lnTo>
                    <a:pt x="4984" y="21600"/>
                  </a:lnTo>
                  <a:lnTo>
                    <a:pt x="6041" y="19597"/>
                  </a:lnTo>
                  <a:lnTo>
                    <a:pt x="15709" y="19597"/>
                  </a:lnTo>
                  <a:lnTo>
                    <a:pt x="16464" y="21600"/>
                  </a:lnTo>
                  <a:lnTo>
                    <a:pt x="17974" y="21600"/>
                  </a:lnTo>
                  <a:lnTo>
                    <a:pt x="16162" y="17308"/>
                  </a:lnTo>
                  <a:lnTo>
                    <a:pt x="14651" y="17308"/>
                  </a:lnTo>
                  <a:lnTo>
                    <a:pt x="14651" y="17880"/>
                  </a:lnTo>
                  <a:lnTo>
                    <a:pt x="12083" y="17880"/>
                  </a:lnTo>
                  <a:lnTo>
                    <a:pt x="12083" y="13589"/>
                  </a:lnTo>
                  <a:lnTo>
                    <a:pt x="21600" y="13589"/>
                  </a:lnTo>
                  <a:close/>
                  <a:moveTo>
                    <a:pt x="13896" y="4005"/>
                  </a:moveTo>
                  <a:lnTo>
                    <a:pt x="20089" y="4005"/>
                  </a:lnTo>
                  <a:lnTo>
                    <a:pt x="20089" y="5292"/>
                  </a:lnTo>
                  <a:lnTo>
                    <a:pt x="13896" y="5292"/>
                  </a:lnTo>
                  <a:lnTo>
                    <a:pt x="13896" y="4005"/>
                  </a:lnTo>
                  <a:close/>
                  <a:moveTo>
                    <a:pt x="13896" y="6580"/>
                  </a:moveTo>
                  <a:lnTo>
                    <a:pt x="20089" y="6580"/>
                  </a:lnTo>
                  <a:lnTo>
                    <a:pt x="20089" y="8010"/>
                  </a:lnTo>
                  <a:lnTo>
                    <a:pt x="13896" y="8010"/>
                  </a:lnTo>
                  <a:lnTo>
                    <a:pt x="13896" y="6580"/>
                  </a:lnTo>
                  <a:close/>
                  <a:moveTo>
                    <a:pt x="13896" y="9011"/>
                  </a:moveTo>
                  <a:lnTo>
                    <a:pt x="20089" y="9011"/>
                  </a:lnTo>
                  <a:lnTo>
                    <a:pt x="20089" y="10585"/>
                  </a:lnTo>
                  <a:lnTo>
                    <a:pt x="13896" y="10585"/>
                  </a:lnTo>
                  <a:lnTo>
                    <a:pt x="13896" y="9011"/>
                  </a:lnTo>
                  <a:close/>
                  <a:moveTo>
                    <a:pt x="1208" y="10728"/>
                  </a:moveTo>
                  <a:lnTo>
                    <a:pt x="1208" y="3433"/>
                  </a:lnTo>
                  <a:lnTo>
                    <a:pt x="12537" y="3433"/>
                  </a:lnTo>
                  <a:lnTo>
                    <a:pt x="12537" y="10728"/>
                  </a:lnTo>
                  <a:lnTo>
                    <a:pt x="1208" y="10728"/>
                  </a:lnTo>
                  <a:close/>
                </a:path>
              </a:pathLst>
            </a:custGeom>
            <a:solidFill>
              <a:schemeClr val="bg1"/>
            </a:solidFill>
            <a:ln>
              <a:solidFill>
                <a:schemeClr val="bg1"/>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a:cs typeface="Calibri" charset="0"/>
              </a:endParaRPr>
            </a:p>
          </p:txBody>
        </p:sp>
        <p:sp>
          <p:nvSpPr>
            <p:cNvPr id="33" name="AutoShape 176">
              <a:extLst>
                <a:ext uri="{FF2B5EF4-FFF2-40B4-BE49-F238E27FC236}">
                  <a16:creationId xmlns:a16="http://schemas.microsoft.com/office/drawing/2014/main" id="{4AB82444-2FC3-4254-986C-146E0E1066B1}"/>
                </a:ext>
              </a:extLst>
            </p:cNvPr>
            <p:cNvSpPr>
              <a:spLocks/>
            </p:cNvSpPr>
            <p:nvPr/>
          </p:nvSpPr>
          <p:spPr bwMode="auto">
            <a:xfrm>
              <a:off x="66689" y="225686"/>
              <a:ext cx="182602" cy="1219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897" y="6321"/>
                  </a:moveTo>
                  <a:lnTo>
                    <a:pt x="16662" y="10536"/>
                  </a:lnTo>
                  <a:lnTo>
                    <a:pt x="14811" y="8429"/>
                  </a:lnTo>
                  <a:lnTo>
                    <a:pt x="10491" y="4214"/>
                  </a:lnTo>
                  <a:lnTo>
                    <a:pt x="8640" y="10536"/>
                  </a:lnTo>
                  <a:lnTo>
                    <a:pt x="4937" y="6321"/>
                  </a:lnTo>
                  <a:lnTo>
                    <a:pt x="3702" y="8956"/>
                  </a:lnTo>
                  <a:lnTo>
                    <a:pt x="0" y="19492"/>
                  </a:lnTo>
                  <a:lnTo>
                    <a:pt x="1542" y="21600"/>
                  </a:lnTo>
                  <a:lnTo>
                    <a:pt x="5245" y="11063"/>
                  </a:lnTo>
                  <a:lnTo>
                    <a:pt x="7405" y="13170"/>
                  </a:lnTo>
                  <a:lnTo>
                    <a:pt x="9257" y="15278"/>
                  </a:lnTo>
                  <a:lnTo>
                    <a:pt x="11417" y="8956"/>
                  </a:lnTo>
                  <a:lnTo>
                    <a:pt x="12960" y="11063"/>
                  </a:lnTo>
                  <a:lnTo>
                    <a:pt x="17280" y="14751"/>
                  </a:lnTo>
                  <a:lnTo>
                    <a:pt x="17588" y="14751"/>
                  </a:lnTo>
                  <a:lnTo>
                    <a:pt x="19748" y="8956"/>
                  </a:lnTo>
                  <a:lnTo>
                    <a:pt x="21599" y="2107"/>
                  </a:lnTo>
                  <a:lnTo>
                    <a:pt x="20057" y="0"/>
                  </a:lnTo>
                  <a:lnTo>
                    <a:pt x="17897" y="6321"/>
                  </a:lnTo>
                  <a:close/>
                </a:path>
              </a:pathLst>
            </a:custGeom>
            <a:solidFill>
              <a:schemeClr val="bg1"/>
            </a:solidFill>
            <a:ln>
              <a:solidFill>
                <a:schemeClr val="bg1"/>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dirty="0">
                <a:cs typeface="Calibri" charset="0"/>
              </a:endParaRPr>
            </a:p>
          </p:txBody>
        </p:sp>
      </p:grpSp>
      <p:sp>
        <p:nvSpPr>
          <p:cNvPr id="34" name="Freeform 25">
            <a:extLst>
              <a:ext uri="{FF2B5EF4-FFF2-40B4-BE49-F238E27FC236}">
                <a16:creationId xmlns:a16="http://schemas.microsoft.com/office/drawing/2014/main" id="{FCEF157D-60DF-4C42-B375-FBC5BAD2B094}"/>
              </a:ext>
            </a:extLst>
          </p:cNvPr>
          <p:cNvSpPr>
            <a:spLocks noEditPoints="1"/>
          </p:cNvSpPr>
          <p:nvPr/>
        </p:nvSpPr>
        <p:spPr bwMode="auto">
          <a:xfrm>
            <a:off x="6727912" y="2203514"/>
            <a:ext cx="584761" cy="529924"/>
          </a:xfrm>
          <a:custGeom>
            <a:avLst/>
            <a:gdLst>
              <a:gd name="T0" fmla="*/ 171 w 1040"/>
              <a:gd name="T1" fmla="*/ 532 h 1151"/>
              <a:gd name="T2" fmla="*/ 250 w 1040"/>
              <a:gd name="T3" fmla="*/ 428 h 1151"/>
              <a:gd name="T4" fmla="*/ 287 w 1040"/>
              <a:gd name="T5" fmla="*/ 410 h 1151"/>
              <a:gd name="T6" fmla="*/ 405 w 1040"/>
              <a:gd name="T7" fmla="*/ 420 h 1151"/>
              <a:gd name="T8" fmla="*/ 489 w 1040"/>
              <a:gd name="T9" fmla="*/ 621 h 1151"/>
              <a:gd name="T10" fmla="*/ 459 w 1040"/>
              <a:gd name="T11" fmla="*/ 728 h 1151"/>
              <a:gd name="T12" fmla="*/ 188 w 1040"/>
              <a:gd name="T13" fmla="*/ 722 h 1151"/>
              <a:gd name="T14" fmla="*/ 174 w 1040"/>
              <a:gd name="T15" fmla="*/ 613 h 1151"/>
              <a:gd name="T16" fmla="*/ 489 w 1040"/>
              <a:gd name="T17" fmla="*/ 1151 h 1151"/>
              <a:gd name="T18" fmla="*/ 762 w 1040"/>
              <a:gd name="T19" fmla="*/ 1151 h 1151"/>
              <a:gd name="T20" fmla="*/ 1036 w 1040"/>
              <a:gd name="T21" fmla="*/ 1151 h 1151"/>
              <a:gd name="T22" fmla="*/ 859 w 1040"/>
              <a:gd name="T23" fmla="*/ 897 h 1151"/>
              <a:gd name="T24" fmla="*/ 800 w 1040"/>
              <a:gd name="T25" fmla="*/ 1083 h 1151"/>
              <a:gd name="T26" fmla="*/ 763 w 1040"/>
              <a:gd name="T27" fmla="*/ 940 h 1151"/>
              <a:gd name="T28" fmla="*/ 763 w 1040"/>
              <a:gd name="T29" fmla="*/ 940 h 1151"/>
              <a:gd name="T30" fmla="*/ 763 w 1040"/>
              <a:gd name="T31" fmla="*/ 940 h 1151"/>
              <a:gd name="T32" fmla="*/ 763 w 1040"/>
              <a:gd name="T33" fmla="*/ 940 h 1151"/>
              <a:gd name="T34" fmla="*/ 726 w 1040"/>
              <a:gd name="T35" fmla="*/ 1083 h 1151"/>
              <a:gd name="T36" fmla="*/ 667 w 1040"/>
              <a:gd name="T37" fmla="*/ 897 h 1151"/>
              <a:gd name="T38" fmla="*/ 570 w 1040"/>
              <a:gd name="T39" fmla="*/ 911 h 1151"/>
              <a:gd name="T40" fmla="*/ 382 w 1040"/>
              <a:gd name="T41" fmla="*/ 1043 h 1151"/>
              <a:gd name="T42" fmla="*/ 346 w 1040"/>
              <a:gd name="T43" fmla="*/ 993 h 1151"/>
              <a:gd name="T44" fmla="*/ 330 w 1040"/>
              <a:gd name="T45" fmla="*/ 901 h 1151"/>
              <a:gd name="T46" fmla="*/ 330 w 1040"/>
              <a:gd name="T47" fmla="*/ 901 h 1151"/>
              <a:gd name="T48" fmla="*/ 330 w 1040"/>
              <a:gd name="T49" fmla="*/ 901 h 1151"/>
              <a:gd name="T50" fmla="*/ 314 w 1040"/>
              <a:gd name="T51" fmla="*/ 993 h 1151"/>
              <a:gd name="T52" fmla="*/ 278 w 1040"/>
              <a:gd name="T53" fmla="*/ 1043 h 1151"/>
              <a:gd name="T54" fmla="*/ 88 w 1040"/>
              <a:gd name="T55" fmla="*/ 911 h 1151"/>
              <a:gd name="T56" fmla="*/ 329 w 1040"/>
              <a:gd name="T57" fmla="*/ 1149 h 1151"/>
              <a:gd name="T58" fmla="*/ 621 w 1040"/>
              <a:gd name="T59" fmla="*/ 747 h 1151"/>
              <a:gd name="T60" fmla="*/ 760 w 1040"/>
              <a:gd name="T61" fmla="*/ 904 h 1151"/>
              <a:gd name="T62" fmla="*/ 902 w 1040"/>
              <a:gd name="T63" fmla="*/ 755 h 1151"/>
              <a:gd name="T64" fmla="*/ 862 w 1040"/>
              <a:gd name="T65" fmla="*/ 569 h 1151"/>
              <a:gd name="T66" fmla="*/ 756 w 1040"/>
              <a:gd name="T67" fmla="*/ 522 h 1151"/>
              <a:gd name="T68" fmla="*/ 727 w 1040"/>
              <a:gd name="T69" fmla="*/ 527 h 1151"/>
              <a:gd name="T70" fmla="*/ 664 w 1040"/>
              <a:gd name="T71" fmla="*/ 570 h 1151"/>
              <a:gd name="T72" fmla="*/ 633 w 1040"/>
              <a:gd name="T73" fmla="*/ 699 h 1151"/>
              <a:gd name="T74" fmla="*/ 856 w 1040"/>
              <a:gd name="T75" fmla="*/ 376 h 1151"/>
              <a:gd name="T76" fmla="*/ 603 w 1040"/>
              <a:gd name="T77" fmla="*/ 409 h 1151"/>
              <a:gd name="T78" fmla="*/ 512 w 1040"/>
              <a:gd name="T79" fmla="*/ 418 h 1151"/>
              <a:gd name="T80" fmla="*/ 552 w 1040"/>
              <a:gd name="T81" fmla="*/ 367 h 1151"/>
              <a:gd name="T82" fmla="*/ 856 w 1040"/>
              <a:gd name="T83" fmla="*/ 82 h 1151"/>
              <a:gd name="T84" fmla="*/ 641 w 1040"/>
              <a:gd name="T85" fmla="*/ 228 h 1151"/>
              <a:gd name="T86" fmla="*/ 590 w 1040"/>
              <a:gd name="T87" fmla="*/ 228 h 1151"/>
              <a:gd name="T88" fmla="*/ 641 w 1040"/>
              <a:gd name="T89" fmla="*/ 228 h 1151"/>
              <a:gd name="T90" fmla="*/ 709 w 1040"/>
              <a:gd name="T91" fmla="*/ 203 h 1151"/>
              <a:gd name="T92" fmla="*/ 709 w 1040"/>
              <a:gd name="T93" fmla="*/ 253 h 1151"/>
              <a:gd name="T94" fmla="*/ 828 w 1040"/>
              <a:gd name="T95" fmla="*/ 228 h 1151"/>
              <a:gd name="T96" fmla="*/ 777 w 1040"/>
              <a:gd name="T97" fmla="*/ 228 h 1151"/>
              <a:gd name="T98" fmla="*/ 828 w 1040"/>
              <a:gd name="T99" fmla="*/ 228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0" h="1151">
                <a:moveTo>
                  <a:pt x="174" y="613"/>
                </a:moveTo>
                <a:cubicBezTo>
                  <a:pt x="164" y="585"/>
                  <a:pt x="164" y="557"/>
                  <a:pt x="171" y="532"/>
                </a:cubicBezTo>
                <a:cubicBezTo>
                  <a:pt x="178" y="502"/>
                  <a:pt x="194" y="478"/>
                  <a:pt x="212" y="459"/>
                </a:cubicBezTo>
                <a:cubicBezTo>
                  <a:pt x="224" y="447"/>
                  <a:pt x="237" y="436"/>
                  <a:pt x="250" y="428"/>
                </a:cubicBezTo>
                <a:cubicBezTo>
                  <a:pt x="262" y="420"/>
                  <a:pt x="273" y="413"/>
                  <a:pt x="287" y="410"/>
                </a:cubicBezTo>
                <a:cubicBezTo>
                  <a:pt x="287" y="410"/>
                  <a:pt x="287" y="410"/>
                  <a:pt x="287" y="410"/>
                </a:cubicBezTo>
                <a:cubicBezTo>
                  <a:pt x="298" y="406"/>
                  <a:pt x="309" y="404"/>
                  <a:pt x="321" y="403"/>
                </a:cubicBezTo>
                <a:cubicBezTo>
                  <a:pt x="358" y="400"/>
                  <a:pt x="385" y="409"/>
                  <a:pt x="405" y="420"/>
                </a:cubicBezTo>
                <a:cubicBezTo>
                  <a:pt x="435" y="436"/>
                  <a:pt x="446" y="458"/>
                  <a:pt x="446" y="458"/>
                </a:cubicBezTo>
                <a:cubicBezTo>
                  <a:pt x="446" y="458"/>
                  <a:pt x="521" y="464"/>
                  <a:pt x="489" y="621"/>
                </a:cubicBezTo>
                <a:cubicBezTo>
                  <a:pt x="499" y="624"/>
                  <a:pt x="506" y="638"/>
                  <a:pt x="495" y="679"/>
                </a:cubicBezTo>
                <a:cubicBezTo>
                  <a:pt x="481" y="730"/>
                  <a:pt x="467" y="734"/>
                  <a:pt x="459" y="728"/>
                </a:cubicBezTo>
                <a:cubicBezTo>
                  <a:pt x="450" y="783"/>
                  <a:pt x="420" y="853"/>
                  <a:pt x="324" y="857"/>
                </a:cubicBezTo>
                <a:cubicBezTo>
                  <a:pt x="227" y="850"/>
                  <a:pt x="197" y="777"/>
                  <a:pt x="188" y="722"/>
                </a:cubicBezTo>
                <a:cubicBezTo>
                  <a:pt x="180" y="721"/>
                  <a:pt x="170" y="711"/>
                  <a:pt x="159" y="671"/>
                </a:cubicBezTo>
                <a:cubicBezTo>
                  <a:pt x="146" y="618"/>
                  <a:pt x="161" y="611"/>
                  <a:pt x="174" y="613"/>
                </a:cubicBezTo>
                <a:close/>
                <a:moveTo>
                  <a:pt x="329" y="1151"/>
                </a:moveTo>
                <a:cubicBezTo>
                  <a:pt x="489" y="1151"/>
                  <a:pt x="489" y="1151"/>
                  <a:pt x="489" y="1151"/>
                </a:cubicBezTo>
                <a:cubicBezTo>
                  <a:pt x="652" y="1151"/>
                  <a:pt x="652" y="1151"/>
                  <a:pt x="652" y="1151"/>
                </a:cubicBezTo>
                <a:cubicBezTo>
                  <a:pt x="762" y="1151"/>
                  <a:pt x="762" y="1151"/>
                  <a:pt x="762" y="1151"/>
                </a:cubicBezTo>
                <a:cubicBezTo>
                  <a:pt x="763" y="1151"/>
                  <a:pt x="763" y="1151"/>
                  <a:pt x="763" y="1151"/>
                </a:cubicBezTo>
                <a:cubicBezTo>
                  <a:pt x="1036" y="1151"/>
                  <a:pt x="1036" y="1151"/>
                  <a:pt x="1036" y="1151"/>
                </a:cubicBezTo>
                <a:cubicBezTo>
                  <a:pt x="1035" y="1037"/>
                  <a:pt x="1040" y="977"/>
                  <a:pt x="966" y="949"/>
                </a:cubicBezTo>
                <a:cubicBezTo>
                  <a:pt x="899" y="924"/>
                  <a:pt x="859" y="897"/>
                  <a:pt x="859" y="897"/>
                </a:cubicBezTo>
                <a:cubicBezTo>
                  <a:pt x="807" y="1061"/>
                  <a:pt x="807" y="1061"/>
                  <a:pt x="807" y="1061"/>
                </a:cubicBezTo>
                <a:cubicBezTo>
                  <a:pt x="800" y="1083"/>
                  <a:pt x="800" y="1083"/>
                  <a:pt x="800" y="1083"/>
                </a:cubicBezTo>
                <a:cubicBezTo>
                  <a:pt x="777" y="1017"/>
                  <a:pt x="777" y="1017"/>
                  <a:pt x="777" y="1017"/>
                </a:cubicBezTo>
                <a:cubicBezTo>
                  <a:pt x="830" y="943"/>
                  <a:pt x="77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53" y="940"/>
                  <a:pt x="696" y="943"/>
                  <a:pt x="749" y="1017"/>
                </a:cubicBezTo>
                <a:cubicBezTo>
                  <a:pt x="726" y="1083"/>
                  <a:pt x="726" y="1083"/>
                  <a:pt x="726" y="1083"/>
                </a:cubicBezTo>
                <a:cubicBezTo>
                  <a:pt x="719" y="1061"/>
                  <a:pt x="719" y="1061"/>
                  <a:pt x="719" y="1061"/>
                </a:cubicBezTo>
                <a:cubicBezTo>
                  <a:pt x="667" y="897"/>
                  <a:pt x="667" y="897"/>
                  <a:pt x="667" y="897"/>
                </a:cubicBezTo>
                <a:cubicBezTo>
                  <a:pt x="667" y="897"/>
                  <a:pt x="644" y="912"/>
                  <a:pt x="605" y="929"/>
                </a:cubicBezTo>
                <a:cubicBezTo>
                  <a:pt x="596" y="923"/>
                  <a:pt x="583" y="916"/>
                  <a:pt x="570" y="911"/>
                </a:cubicBezTo>
                <a:cubicBezTo>
                  <a:pt x="490" y="881"/>
                  <a:pt x="443" y="850"/>
                  <a:pt x="443" y="850"/>
                </a:cubicBezTo>
                <a:cubicBezTo>
                  <a:pt x="382" y="1043"/>
                  <a:pt x="382" y="1043"/>
                  <a:pt x="382" y="1043"/>
                </a:cubicBezTo>
                <a:cubicBezTo>
                  <a:pt x="374" y="1070"/>
                  <a:pt x="374" y="1070"/>
                  <a:pt x="374" y="1070"/>
                </a:cubicBezTo>
                <a:cubicBezTo>
                  <a:pt x="346" y="993"/>
                  <a:pt x="346" y="993"/>
                  <a:pt x="346" y="993"/>
                </a:cubicBezTo>
                <a:cubicBezTo>
                  <a:pt x="409" y="905"/>
                  <a:pt x="341"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18" y="901"/>
                  <a:pt x="250" y="905"/>
                  <a:pt x="314" y="993"/>
                </a:cubicBezTo>
                <a:cubicBezTo>
                  <a:pt x="286" y="1070"/>
                  <a:pt x="286" y="1070"/>
                  <a:pt x="286" y="1070"/>
                </a:cubicBezTo>
                <a:cubicBezTo>
                  <a:pt x="278" y="1043"/>
                  <a:pt x="278" y="1043"/>
                  <a:pt x="278" y="1043"/>
                </a:cubicBezTo>
                <a:cubicBezTo>
                  <a:pt x="215" y="850"/>
                  <a:pt x="215" y="850"/>
                  <a:pt x="215" y="850"/>
                </a:cubicBezTo>
                <a:cubicBezTo>
                  <a:pt x="215" y="850"/>
                  <a:pt x="167" y="881"/>
                  <a:pt x="88" y="911"/>
                </a:cubicBezTo>
                <a:cubicBezTo>
                  <a:pt x="0" y="943"/>
                  <a:pt x="6" y="1015"/>
                  <a:pt x="4" y="1149"/>
                </a:cubicBezTo>
                <a:cubicBezTo>
                  <a:pt x="329" y="1149"/>
                  <a:pt x="329" y="1149"/>
                  <a:pt x="329" y="1149"/>
                </a:cubicBezTo>
                <a:lnTo>
                  <a:pt x="329" y="1151"/>
                </a:lnTo>
                <a:close/>
                <a:moveTo>
                  <a:pt x="621" y="747"/>
                </a:moveTo>
                <a:cubicBezTo>
                  <a:pt x="631" y="780"/>
                  <a:pt x="639" y="789"/>
                  <a:pt x="646" y="790"/>
                </a:cubicBezTo>
                <a:cubicBezTo>
                  <a:pt x="652" y="837"/>
                  <a:pt x="679" y="898"/>
                  <a:pt x="760" y="904"/>
                </a:cubicBezTo>
                <a:cubicBezTo>
                  <a:pt x="839" y="901"/>
                  <a:pt x="864" y="842"/>
                  <a:pt x="873" y="796"/>
                </a:cubicBezTo>
                <a:cubicBezTo>
                  <a:pt x="879" y="800"/>
                  <a:pt x="890" y="798"/>
                  <a:pt x="902" y="755"/>
                </a:cubicBezTo>
                <a:cubicBezTo>
                  <a:pt x="913" y="721"/>
                  <a:pt x="906" y="709"/>
                  <a:pt x="898" y="706"/>
                </a:cubicBezTo>
                <a:cubicBezTo>
                  <a:pt x="926" y="573"/>
                  <a:pt x="862" y="569"/>
                  <a:pt x="862" y="569"/>
                </a:cubicBezTo>
                <a:cubicBezTo>
                  <a:pt x="862" y="569"/>
                  <a:pt x="853" y="550"/>
                  <a:pt x="828" y="537"/>
                </a:cubicBezTo>
                <a:cubicBezTo>
                  <a:pt x="810" y="526"/>
                  <a:pt x="787" y="519"/>
                  <a:pt x="756" y="522"/>
                </a:cubicBezTo>
                <a:cubicBezTo>
                  <a:pt x="746" y="522"/>
                  <a:pt x="737" y="524"/>
                  <a:pt x="727" y="527"/>
                </a:cubicBezTo>
                <a:cubicBezTo>
                  <a:pt x="727" y="527"/>
                  <a:pt x="727" y="527"/>
                  <a:pt x="727" y="527"/>
                </a:cubicBezTo>
                <a:cubicBezTo>
                  <a:pt x="716" y="531"/>
                  <a:pt x="705" y="537"/>
                  <a:pt x="696" y="544"/>
                </a:cubicBezTo>
                <a:cubicBezTo>
                  <a:pt x="685" y="550"/>
                  <a:pt x="674" y="560"/>
                  <a:pt x="664" y="570"/>
                </a:cubicBezTo>
                <a:cubicBezTo>
                  <a:pt x="649" y="586"/>
                  <a:pt x="635" y="606"/>
                  <a:pt x="629" y="631"/>
                </a:cubicBezTo>
                <a:cubicBezTo>
                  <a:pt x="624" y="653"/>
                  <a:pt x="624" y="676"/>
                  <a:pt x="633" y="699"/>
                </a:cubicBezTo>
                <a:cubicBezTo>
                  <a:pt x="621" y="696"/>
                  <a:pt x="609" y="703"/>
                  <a:pt x="621" y="747"/>
                </a:cubicBezTo>
                <a:close/>
                <a:moveTo>
                  <a:pt x="856" y="376"/>
                </a:moveTo>
                <a:cubicBezTo>
                  <a:pt x="787" y="446"/>
                  <a:pt x="682" y="456"/>
                  <a:pt x="603" y="409"/>
                </a:cubicBezTo>
                <a:cubicBezTo>
                  <a:pt x="603" y="409"/>
                  <a:pt x="603" y="409"/>
                  <a:pt x="603" y="409"/>
                </a:cubicBezTo>
                <a:cubicBezTo>
                  <a:pt x="572" y="433"/>
                  <a:pt x="537" y="436"/>
                  <a:pt x="514" y="433"/>
                </a:cubicBezTo>
                <a:cubicBezTo>
                  <a:pt x="506" y="432"/>
                  <a:pt x="505" y="421"/>
                  <a:pt x="512" y="418"/>
                </a:cubicBezTo>
                <a:cubicBezTo>
                  <a:pt x="534" y="408"/>
                  <a:pt x="546" y="387"/>
                  <a:pt x="555" y="370"/>
                </a:cubicBezTo>
                <a:cubicBezTo>
                  <a:pt x="552" y="367"/>
                  <a:pt x="552" y="367"/>
                  <a:pt x="552" y="367"/>
                </a:cubicBezTo>
                <a:cubicBezTo>
                  <a:pt x="480" y="285"/>
                  <a:pt x="482" y="160"/>
                  <a:pt x="561" y="82"/>
                </a:cubicBezTo>
                <a:cubicBezTo>
                  <a:pt x="643" y="0"/>
                  <a:pt x="776" y="0"/>
                  <a:pt x="856" y="82"/>
                </a:cubicBezTo>
                <a:cubicBezTo>
                  <a:pt x="938" y="162"/>
                  <a:pt x="938" y="295"/>
                  <a:pt x="856" y="376"/>
                </a:cubicBezTo>
                <a:close/>
                <a:moveTo>
                  <a:pt x="641" y="228"/>
                </a:moveTo>
                <a:cubicBezTo>
                  <a:pt x="641" y="214"/>
                  <a:pt x="629" y="203"/>
                  <a:pt x="616" y="203"/>
                </a:cubicBezTo>
                <a:cubicBezTo>
                  <a:pt x="602" y="203"/>
                  <a:pt x="590" y="214"/>
                  <a:pt x="590" y="228"/>
                </a:cubicBezTo>
                <a:cubicBezTo>
                  <a:pt x="590" y="242"/>
                  <a:pt x="602" y="253"/>
                  <a:pt x="616" y="253"/>
                </a:cubicBezTo>
                <a:cubicBezTo>
                  <a:pt x="629" y="253"/>
                  <a:pt x="641" y="242"/>
                  <a:pt x="641" y="228"/>
                </a:cubicBezTo>
                <a:close/>
                <a:moveTo>
                  <a:pt x="734" y="228"/>
                </a:moveTo>
                <a:cubicBezTo>
                  <a:pt x="734" y="214"/>
                  <a:pt x="723" y="203"/>
                  <a:pt x="709" y="203"/>
                </a:cubicBezTo>
                <a:cubicBezTo>
                  <a:pt x="695" y="203"/>
                  <a:pt x="684" y="214"/>
                  <a:pt x="684" y="228"/>
                </a:cubicBezTo>
                <a:cubicBezTo>
                  <a:pt x="684" y="242"/>
                  <a:pt x="695" y="253"/>
                  <a:pt x="709" y="253"/>
                </a:cubicBezTo>
                <a:cubicBezTo>
                  <a:pt x="723" y="253"/>
                  <a:pt x="734" y="242"/>
                  <a:pt x="734" y="228"/>
                </a:cubicBezTo>
                <a:close/>
                <a:moveTo>
                  <a:pt x="828" y="228"/>
                </a:moveTo>
                <a:cubicBezTo>
                  <a:pt x="828" y="214"/>
                  <a:pt x="816" y="203"/>
                  <a:pt x="802" y="203"/>
                </a:cubicBezTo>
                <a:cubicBezTo>
                  <a:pt x="788" y="203"/>
                  <a:pt x="777" y="214"/>
                  <a:pt x="777" y="228"/>
                </a:cubicBezTo>
                <a:cubicBezTo>
                  <a:pt x="777" y="242"/>
                  <a:pt x="788" y="253"/>
                  <a:pt x="802" y="253"/>
                </a:cubicBezTo>
                <a:cubicBezTo>
                  <a:pt x="817" y="253"/>
                  <a:pt x="828" y="242"/>
                  <a:pt x="828" y="2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AutoShape 5">
            <a:extLst>
              <a:ext uri="{FF2B5EF4-FFF2-40B4-BE49-F238E27FC236}">
                <a16:creationId xmlns:a16="http://schemas.microsoft.com/office/drawing/2014/main" id="{3C389A21-7403-4E66-9B04-93B01CF54029}"/>
              </a:ext>
            </a:extLst>
          </p:cNvPr>
          <p:cNvSpPr>
            <a:spLocks/>
          </p:cNvSpPr>
          <p:nvPr/>
        </p:nvSpPr>
        <p:spPr bwMode="auto">
          <a:xfrm>
            <a:off x="1171020" y="4389727"/>
            <a:ext cx="1791494" cy="1202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22"/>
                </a:moveTo>
                <a:lnTo>
                  <a:pt x="12190" y="0"/>
                </a:lnTo>
                <a:lnTo>
                  <a:pt x="12190" y="3144"/>
                </a:lnTo>
                <a:lnTo>
                  <a:pt x="0" y="3144"/>
                </a:lnTo>
                <a:lnTo>
                  <a:pt x="0" y="18455"/>
                </a:lnTo>
                <a:lnTo>
                  <a:pt x="12190" y="18455"/>
                </a:lnTo>
                <a:lnTo>
                  <a:pt x="12190" y="21599"/>
                </a:lnTo>
                <a:lnTo>
                  <a:pt x="21600" y="10822"/>
                </a:lnTo>
                <a:close/>
              </a:path>
            </a:pathLst>
          </a:custGeom>
          <a:solidFill>
            <a:srgbClr val="DEDEDE"/>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40" name="AutoShape 6">
            <a:extLst>
              <a:ext uri="{FF2B5EF4-FFF2-40B4-BE49-F238E27FC236}">
                <a16:creationId xmlns:a16="http://schemas.microsoft.com/office/drawing/2014/main" id="{81AE2F45-C4AA-4634-B2E2-96C8E1FD8F22}"/>
              </a:ext>
            </a:extLst>
          </p:cNvPr>
          <p:cNvSpPr>
            <a:spLocks/>
          </p:cNvSpPr>
          <p:nvPr/>
        </p:nvSpPr>
        <p:spPr bwMode="auto">
          <a:xfrm>
            <a:off x="740288" y="4554431"/>
            <a:ext cx="851694" cy="8731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6">
              <a:lumMod val="75000"/>
            </a:schemeClr>
          </a:solidFill>
          <a:ln>
            <a:solidFill>
              <a:schemeClr val="accent6">
                <a:lumMod val="75000"/>
              </a:schemeClr>
            </a:solidFill>
          </a:ln>
          <a:effectLst/>
          <a:extLst/>
        </p:spPr>
        <p:txBody>
          <a:bodyPr lIns="22860" tIns="22860" rIns="22860" bIns="22860"/>
          <a:lstStyle/>
          <a:p>
            <a:pPr defTabSz="457200">
              <a:defRPr/>
            </a:pPr>
            <a:endParaRPr lang="es-ES" sz="900">
              <a:solidFill>
                <a:srgbClr val="000000"/>
              </a:solidFill>
              <a:latin typeface="Calibri" charset="0"/>
              <a:cs typeface="Calibri" charset="0"/>
              <a:sym typeface="Calibri" charset="0"/>
            </a:endParaRPr>
          </a:p>
        </p:txBody>
      </p:sp>
      <p:sp>
        <p:nvSpPr>
          <p:cNvPr id="41" name="Shape 2180">
            <a:extLst>
              <a:ext uri="{FF2B5EF4-FFF2-40B4-BE49-F238E27FC236}">
                <a16:creationId xmlns:a16="http://schemas.microsoft.com/office/drawing/2014/main" id="{33D82142-6A1F-4A95-BC26-C2ED21F2FF0E}"/>
              </a:ext>
            </a:extLst>
          </p:cNvPr>
          <p:cNvSpPr/>
          <p:nvPr/>
        </p:nvSpPr>
        <p:spPr>
          <a:xfrm>
            <a:off x="834470" y="4843352"/>
            <a:ext cx="673100" cy="444823"/>
          </a:xfrm>
          <a:custGeom>
            <a:avLst/>
            <a:gdLst/>
            <a:ahLst/>
            <a:cxnLst>
              <a:cxn ang="0">
                <a:pos x="wd2" y="hd2"/>
              </a:cxn>
              <a:cxn ang="5400000">
                <a:pos x="wd2" y="hd2"/>
              </a:cxn>
              <a:cxn ang="10800000">
                <a:pos x="wd2" y="hd2"/>
              </a:cxn>
              <a:cxn ang="16200000">
                <a:pos x="wd2" y="hd2"/>
              </a:cxn>
            </a:cxnLst>
            <a:rect l="0" t="0" r="r" b="b"/>
            <a:pathLst>
              <a:path w="21595" h="21600" extrusionOk="0">
                <a:moveTo>
                  <a:pt x="19711" y="0"/>
                </a:moveTo>
                <a:lnTo>
                  <a:pt x="15126" y="0"/>
                </a:lnTo>
                <a:cubicBezTo>
                  <a:pt x="14862" y="0"/>
                  <a:pt x="14651" y="236"/>
                  <a:pt x="14651" y="530"/>
                </a:cubicBezTo>
                <a:cubicBezTo>
                  <a:pt x="14651" y="824"/>
                  <a:pt x="14862" y="1059"/>
                  <a:pt x="15126" y="1059"/>
                </a:cubicBezTo>
                <a:lnTo>
                  <a:pt x="19711" y="1059"/>
                </a:lnTo>
                <a:cubicBezTo>
                  <a:pt x="20228" y="1059"/>
                  <a:pt x="20650" y="1530"/>
                  <a:pt x="20650" y="2107"/>
                </a:cubicBezTo>
                <a:lnTo>
                  <a:pt x="20650" y="15252"/>
                </a:lnTo>
                <a:cubicBezTo>
                  <a:pt x="20650" y="15830"/>
                  <a:pt x="20228" y="16300"/>
                  <a:pt x="19711" y="16300"/>
                </a:cubicBezTo>
                <a:lnTo>
                  <a:pt x="1890" y="16300"/>
                </a:lnTo>
                <a:cubicBezTo>
                  <a:pt x="1372" y="16300"/>
                  <a:pt x="950" y="15830"/>
                  <a:pt x="950" y="15252"/>
                </a:cubicBezTo>
                <a:lnTo>
                  <a:pt x="950" y="2107"/>
                </a:lnTo>
                <a:cubicBezTo>
                  <a:pt x="950" y="1530"/>
                  <a:pt x="1372" y="1059"/>
                  <a:pt x="1890" y="1059"/>
                </a:cubicBezTo>
                <a:lnTo>
                  <a:pt x="6546" y="1059"/>
                </a:lnTo>
                <a:cubicBezTo>
                  <a:pt x="6810" y="1059"/>
                  <a:pt x="7021" y="824"/>
                  <a:pt x="7021" y="530"/>
                </a:cubicBezTo>
                <a:cubicBezTo>
                  <a:pt x="7021" y="236"/>
                  <a:pt x="6810" y="0"/>
                  <a:pt x="6546" y="0"/>
                </a:cubicBezTo>
                <a:lnTo>
                  <a:pt x="1890" y="0"/>
                </a:lnTo>
                <a:cubicBezTo>
                  <a:pt x="849" y="0"/>
                  <a:pt x="0" y="947"/>
                  <a:pt x="0" y="2107"/>
                </a:cubicBezTo>
                <a:lnTo>
                  <a:pt x="0" y="15252"/>
                </a:lnTo>
                <a:cubicBezTo>
                  <a:pt x="0" y="16413"/>
                  <a:pt x="849" y="17359"/>
                  <a:pt x="1890" y="17359"/>
                </a:cubicBezTo>
                <a:lnTo>
                  <a:pt x="10325" y="17359"/>
                </a:lnTo>
                <a:lnTo>
                  <a:pt x="10325" y="20541"/>
                </a:lnTo>
                <a:lnTo>
                  <a:pt x="6383" y="20541"/>
                </a:lnTo>
                <a:cubicBezTo>
                  <a:pt x="6119" y="20541"/>
                  <a:pt x="5908" y="20776"/>
                  <a:pt x="5908" y="21071"/>
                </a:cubicBezTo>
                <a:cubicBezTo>
                  <a:pt x="5908" y="21365"/>
                  <a:pt x="6119" y="21600"/>
                  <a:pt x="6383" y="21600"/>
                </a:cubicBezTo>
                <a:lnTo>
                  <a:pt x="15212" y="21600"/>
                </a:lnTo>
                <a:cubicBezTo>
                  <a:pt x="15476" y="21600"/>
                  <a:pt x="15687" y="21365"/>
                  <a:pt x="15687" y="21071"/>
                </a:cubicBezTo>
                <a:cubicBezTo>
                  <a:pt x="15687" y="20776"/>
                  <a:pt x="15476" y="20541"/>
                  <a:pt x="15212" y="20541"/>
                </a:cubicBezTo>
                <a:lnTo>
                  <a:pt x="11270" y="20541"/>
                </a:lnTo>
                <a:lnTo>
                  <a:pt x="11270" y="17359"/>
                </a:lnTo>
                <a:lnTo>
                  <a:pt x="19706" y="17359"/>
                </a:lnTo>
                <a:cubicBezTo>
                  <a:pt x="20746" y="17359"/>
                  <a:pt x="21595" y="16413"/>
                  <a:pt x="21595" y="15252"/>
                </a:cubicBezTo>
                <a:lnTo>
                  <a:pt x="21595" y="2107"/>
                </a:lnTo>
                <a:cubicBezTo>
                  <a:pt x="21600" y="947"/>
                  <a:pt x="20751" y="0"/>
                  <a:pt x="19711" y="0"/>
                </a:cubicBezTo>
                <a:cubicBezTo>
                  <a:pt x="19711" y="0"/>
                  <a:pt x="19711" y="0"/>
                  <a:pt x="19711" y="0"/>
                </a:cubicBezTo>
                <a:close/>
              </a:path>
            </a:pathLst>
          </a:custGeom>
          <a:solidFill>
            <a:schemeClr val="bg1"/>
          </a:solidFill>
          <a:ln w="12700">
            <a:miter lim="400000"/>
          </a:ln>
        </p:spPr>
        <p:txBody>
          <a:bodyPr lIns="38100" tIns="38100" rIns="38100" bIns="38100" anchor="ctr"/>
          <a:lstStyle/>
          <a:p>
            <a:pPr algn="ctr">
              <a:defRPr sz="3200" spc="0">
                <a:solidFill>
                  <a:srgbClr val="FFFFFF"/>
                </a:solidFill>
                <a:latin typeface="Helvetica Light"/>
                <a:ea typeface="Helvetica Light"/>
                <a:cs typeface="Helvetica Light"/>
                <a:sym typeface="Helvetica Light"/>
              </a:defRPr>
            </a:pPr>
            <a:endParaRPr/>
          </a:p>
        </p:txBody>
      </p:sp>
      <p:sp>
        <p:nvSpPr>
          <p:cNvPr id="42" name="Shape 2181">
            <a:extLst>
              <a:ext uri="{FF2B5EF4-FFF2-40B4-BE49-F238E27FC236}">
                <a16:creationId xmlns:a16="http://schemas.microsoft.com/office/drawing/2014/main" id="{3514CB91-EDD4-411A-90BD-A35D6D86FA4D}"/>
              </a:ext>
            </a:extLst>
          </p:cNvPr>
          <p:cNvSpPr/>
          <p:nvPr/>
        </p:nvSpPr>
        <p:spPr>
          <a:xfrm>
            <a:off x="1101589" y="4660456"/>
            <a:ext cx="166967" cy="444822"/>
          </a:xfrm>
          <a:custGeom>
            <a:avLst/>
            <a:gdLst/>
            <a:ahLst/>
            <a:cxnLst>
              <a:cxn ang="0">
                <a:pos x="wd2" y="hd2"/>
              </a:cxn>
              <a:cxn ang="5400000">
                <a:pos x="wd2" y="hd2"/>
              </a:cxn>
              <a:cxn ang="10800000">
                <a:pos x="wd2" y="hd2"/>
              </a:cxn>
              <a:cxn ang="16200000">
                <a:pos x="wd2" y="hd2"/>
              </a:cxn>
            </a:cxnLst>
            <a:rect l="0" t="0" r="r" b="b"/>
            <a:pathLst>
              <a:path w="21600" h="21600" extrusionOk="0">
                <a:moveTo>
                  <a:pt x="17771" y="3434"/>
                </a:moveTo>
                <a:lnTo>
                  <a:pt x="3848" y="3434"/>
                </a:lnTo>
                <a:lnTo>
                  <a:pt x="3848" y="2554"/>
                </a:lnTo>
                <a:cubicBezTo>
                  <a:pt x="3848" y="1865"/>
                  <a:pt x="5510" y="1300"/>
                  <a:pt x="7542" y="1300"/>
                </a:cubicBezTo>
                <a:lnTo>
                  <a:pt x="14097" y="1300"/>
                </a:lnTo>
                <a:cubicBezTo>
                  <a:pt x="16127" y="1300"/>
                  <a:pt x="17790" y="1865"/>
                  <a:pt x="17790" y="2554"/>
                </a:cubicBezTo>
                <a:lnTo>
                  <a:pt x="17790" y="3434"/>
                </a:lnTo>
                <a:cubicBezTo>
                  <a:pt x="17790" y="3434"/>
                  <a:pt x="17771" y="3434"/>
                  <a:pt x="17771" y="3434"/>
                </a:cubicBezTo>
                <a:close/>
                <a:moveTo>
                  <a:pt x="17771" y="16249"/>
                </a:moveTo>
                <a:lnTo>
                  <a:pt x="12723" y="16249"/>
                </a:lnTo>
                <a:lnTo>
                  <a:pt x="12723" y="4734"/>
                </a:lnTo>
                <a:lnTo>
                  <a:pt x="17771" y="4734"/>
                </a:lnTo>
                <a:cubicBezTo>
                  <a:pt x="17771" y="4734"/>
                  <a:pt x="17771" y="16249"/>
                  <a:pt x="17771" y="16249"/>
                </a:cubicBezTo>
                <a:close/>
                <a:moveTo>
                  <a:pt x="10809" y="19880"/>
                </a:moveTo>
                <a:lnTo>
                  <a:pt x="5569" y="17543"/>
                </a:lnTo>
                <a:lnTo>
                  <a:pt x="16050" y="17543"/>
                </a:lnTo>
                <a:cubicBezTo>
                  <a:pt x="16050" y="17543"/>
                  <a:pt x="10809" y="19880"/>
                  <a:pt x="10809" y="19880"/>
                </a:cubicBezTo>
                <a:close/>
                <a:moveTo>
                  <a:pt x="3848" y="4734"/>
                </a:moveTo>
                <a:lnTo>
                  <a:pt x="8895" y="4734"/>
                </a:lnTo>
                <a:lnTo>
                  <a:pt x="8895" y="16249"/>
                </a:lnTo>
                <a:lnTo>
                  <a:pt x="3848" y="16249"/>
                </a:lnTo>
                <a:cubicBezTo>
                  <a:pt x="3848" y="16249"/>
                  <a:pt x="3848" y="4734"/>
                  <a:pt x="3848" y="4734"/>
                </a:cubicBezTo>
                <a:close/>
                <a:moveTo>
                  <a:pt x="21600" y="2554"/>
                </a:moveTo>
                <a:cubicBezTo>
                  <a:pt x="21600" y="1149"/>
                  <a:pt x="18235" y="0"/>
                  <a:pt x="14077" y="0"/>
                </a:cubicBezTo>
                <a:lnTo>
                  <a:pt x="7522" y="0"/>
                </a:lnTo>
                <a:cubicBezTo>
                  <a:pt x="3384" y="0"/>
                  <a:pt x="0" y="1143"/>
                  <a:pt x="0" y="2554"/>
                </a:cubicBezTo>
                <a:lnTo>
                  <a:pt x="0" y="4084"/>
                </a:lnTo>
                <a:cubicBezTo>
                  <a:pt x="0" y="4123"/>
                  <a:pt x="19" y="4162"/>
                  <a:pt x="39" y="4195"/>
                </a:cubicBezTo>
                <a:cubicBezTo>
                  <a:pt x="19" y="4235"/>
                  <a:pt x="0" y="4268"/>
                  <a:pt x="0" y="4307"/>
                </a:cubicBezTo>
                <a:lnTo>
                  <a:pt x="0" y="16991"/>
                </a:lnTo>
                <a:cubicBezTo>
                  <a:pt x="0" y="17136"/>
                  <a:pt x="135" y="17274"/>
                  <a:pt x="386" y="17385"/>
                </a:cubicBezTo>
                <a:lnTo>
                  <a:pt x="9263" y="21344"/>
                </a:lnTo>
                <a:cubicBezTo>
                  <a:pt x="9630" y="21508"/>
                  <a:pt x="10191" y="21600"/>
                  <a:pt x="10790" y="21600"/>
                </a:cubicBezTo>
                <a:cubicBezTo>
                  <a:pt x="11389" y="21600"/>
                  <a:pt x="11950" y="21508"/>
                  <a:pt x="12317" y="21344"/>
                </a:cubicBezTo>
                <a:lnTo>
                  <a:pt x="21194" y="17385"/>
                </a:lnTo>
                <a:cubicBezTo>
                  <a:pt x="21445" y="17274"/>
                  <a:pt x="21580" y="17136"/>
                  <a:pt x="21580" y="16991"/>
                </a:cubicBezTo>
                <a:lnTo>
                  <a:pt x="21580" y="4287"/>
                </a:lnTo>
                <a:cubicBezTo>
                  <a:pt x="21580" y="4254"/>
                  <a:pt x="21561" y="4215"/>
                  <a:pt x="21541" y="4182"/>
                </a:cubicBezTo>
                <a:cubicBezTo>
                  <a:pt x="21561" y="4149"/>
                  <a:pt x="21580" y="4117"/>
                  <a:pt x="21580" y="4077"/>
                </a:cubicBezTo>
                <a:lnTo>
                  <a:pt x="21580" y="2554"/>
                </a:lnTo>
                <a:cubicBezTo>
                  <a:pt x="21580" y="2554"/>
                  <a:pt x="21600" y="2554"/>
                  <a:pt x="21600" y="2554"/>
                </a:cubicBezTo>
                <a:close/>
              </a:path>
            </a:pathLst>
          </a:custGeom>
          <a:solidFill>
            <a:schemeClr val="bg1"/>
          </a:solidFill>
          <a:ln w="12700">
            <a:miter lim="400000"/>
          </a:ln>
        </p:spPr>
        <p:txBody>
          <a:bodyPr lIns="38100" tIns="38100" rIns="38100" bIns="38100" anchor="ctr"/>
          <a:lstStyle/>
          <a:p>
            <a:pPr algn="ctr">
              <a:defRPr sz="3200" spc="0">
                <a:solidFill>
                  <a:srgbClr val="FFFFFF"/>
                </a:solidFill>
                <a:latin typeface="Helvetica Light"/>
                <a:ea typeface="Helvetica Light"/>
                <a:cs typeface="Helvetica Light"/>
                <a:sym typeface="Helvetica Light"/>
              </a:defRPr>
            </a:pPr>
            <a:endParaRPr/>
          </a:p>
        </p:txBody>
      </p:sp>
      <p:sp>
        <p:nvSpPr>
          <p:cNvPr id="43" name="Content Placeholder 9">
            <a:extLst>
              <a:ext uri="{FF2B5EF4-FFF2-40B4-BE49-F238E27FC236}">
                <a16:creationId xmlns:a16="http://schemas.microsoft.com/office/drawing/2014/main" id="{F7D7CD96-D425-4F91-B3EA-0F2EC1032D15}"/>
              </a:ext>
            </a:extLst>
          </p:cNvPr>
          <p:cNvSpPr txBox="1">
            <a:spLocks/>
          </p:cNvSpPr>
          <p:nvPr/>
        </p:nvSpPr>
        <p:spPr>
          <a:xfrm>
            <a:off x="1731804" y="2182541"/>
            <a:ext cx="486699"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latin typeface="Calibri" panose="020F0502020204030204" pitchFamily="34" charset="0"/>
                <a:cs typeface="Calibri" panose="020F0502020204030204" pitchFamily="34" charset="0"/>
              </a:rPr>
              <a:t>1</a:t>
            </a:r>
          </a:p>
        </p:txBody>
      </p:sp>
      <p:sp>
        <p:nvSpPr>
          <p:cNvPr id="44" name="Content Placeholder 9">
            <a:extLst>
              <a:ext uri="{FF2B5EF4-FFF2-40B4-BE49-F238E27FC236}">
                <a16:creationId xmlns:a16="http://schemas.microsoft.com/office/drawing/2014/main" id="{DC449729-3F1C-4CF3-BD7B-1DB49762BC9C}"/>
              </a:ext>
            </a:extLst>
          </p:cNvPr>
          <p:cNvSpPr txBox="1">
            <a:spLocks/>
          </p:cNvSpPr>
          <p:nvPr/>
        </p:nvSpPr>
        <p:spPr>
          <a:xfrm>
            <a:off x="4655975" y="2183511"/>
            <a:ext cx="486699"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latin typeface="Calibri" panose="020F0502020204030204" pitchFamily="34" charset="0"/>
                <a:cs typeface="Calibri" panose="020F0502020204030204" pitchFamily="34" charset="0"/>
              </a:rPr>
              <a:t>2</a:t>
            </a:r>
          </a:p>
        </p:txBody>
      </p:sp>
      <p:sp>
        <p:nvSpPr>
          <p:cNvPr id="45" name="Content Placeholder 9">
            <a:extLst>
              <a:ext uri="{FF2B5EF4-FFF2-40B4-BE49-F238E27FC236}">
                <a16:creationId xmlns:a16="http://schemas.microsoft.com/office/drawing/2014/main" id="{D05C1772-A99B-45F7-B3CC-4A9C6F36DBFD}"/>
              </a:ext>
            </a:extLst>
          </p:cNvPr>
          <p:cNvSpPr txBox="1">
            <a:spLocks/>
          </p:cNvSpPr>
          <p:nvPr/>
        </p:nvSpPr>
        <p:spPr>
          <a:xfrm>
            <a:off x="7548794" y="2178266"/>
            <a:ext cx="486699"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latin typeface="Calibri" panose="020F0502020204030204" pitchFamily="34" charset="0"/>
                <a:cs typeface="Calibri" panose="020F0502020204030204" pitchFamily="34" charset="0"/>
              </a:rPr>
              <a:t>3</a:t>
            </a:r>
          </a:p>
        </p:txBody>
      </p:sp>
      <p:sp>
        <p:nvSpPr>
          <p:cNvPr id="47" name="Content Placeholder 9">
            <a:extLst>
              <a:ext uri="{FF2B5EF4-FFF2-40B4-BE49-F238E27FC236}">
                <a16:creationId xmlns:a16="http://schemas.microsoft.com/office/drawing/2014/main" id="{3245BE48-7AD7-46F9-A896-F062A0BC1966}"/>
              </a:ext>
            </a:extLst>
          </p:cNvPr>
          <p:cNvSpPr txBox="1">
            <a:spLocks/>
          </p:cNvSpPr>
          <p:nvPr/>
        </p:nvSpPr>
        <p:spPr>
          <a:xfrm>
            <a:off x="10658078" y="2172878"/>
            <a:ext cx="486699"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latin typeface="Calibri" panose="020F0502020204030204" pitchFamily="34" charset="0"/>
                <a:cs typeface="Calibri" panose="020F0502020204030204" pitchFamily="34" charset="0"/>
              </a:rPr>
              <a:t>4</a:t>
            </a:r>
          </a:p>
        </p:txBody>
      </p:sp>
      <p:sp>
        <p:nvSpPr>
          <p:cNvPr id="48" name="Content Placeholder 9">
            <a:extLst>
              <a:ext uri="{FF2B5EF4-FFF2-40B4-BE49-F238E27FC236}">
                <a16:creationId xmlns:a16="http://schemas.microsoft.com/office/drawing/2014/main" id="{1F3B8C71-F441-43B9-928C-933EFF1831DE}"/>
              </a:ext>
            </a:extLst>
          </p:cNvPr>
          <p:cNvSpPr txBox="1">
            <a:spLocks/>
          </p:cNvSpPr>
          <p:nvPr/>
        </p:nvSpPr>
        <p:spPr>
          <a:xfrm>
            <a:off x="1717081" y="4665562"/>
            <a:ext cx="486699" cy="6508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384118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A09BCEE-5C11-42D3-8AE4-D605BA891CCF}"/>
              </a:ext>
            </a:extLst>
          </p:cNvPr>
          <p:cNvGrpSpPr/>
          <p:nvPr/>
        </p:nvGrpSpPr>
        <p:grpSpPr>
          <a:xfrm>
            <a:off x="1709800" y="1620617"/>
            <a:ext cx="2660146" cy="3195460"/>
            <a:chOff x="140314" y="2207941"/>
            <a:chExt cx="3117165" cy="3744449"/>
          </a:xfrm>
        </p:grpSpPr>
        <p:sp>
          <p:nvSpPr>
            <p:cNvPr id="4" name="Freeform: Shape 3">
              <a:extLst>
                <a:ext uri="{FF2B5EF4-FFF2-40B4-BE49-F238E27FC236}">
                  <a16:creationId xmlns:a16="http://schemas.microsoft.com/office/drawing/2014/main" id="{92160C7D-CB84-4DDC-8AAD-71DDBEF037CE}"/>
                </a:ext>
              </a:extLst>
            </p:cNvPr>
            <p:cNvSpPr/>
            <p:nvPr/>
          </p:nvSpPr>
          <p:spPr>
            <a:xfrm>
              <a:off x="457200" y="2207941"/>
              <a:ext cx="2495812" cy="2921619"/>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blipFill>
              <a:blip r:embed="rId3">
                <a:grayscl/>
                <a:extLst>
                  <a:ext uri="{BEBA8EAE-BF5A-486C-A8C5-ECC9F3942E4B}">
                    <a14:imgProps xmlns:a14="http://schemas.microsoft.com/office/drawing/2010/main">
                      <a14:imgLayer r:embed="rId4">
                        <a14:imgEffect>
                          <a14:colorTemperature colorTemp="6200"/>
                        </a14:imgEffect>
                        <a14:imgEffect>
                          <a14:saturation sat="193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5" name="Freeform: Shape 4">
              <a:extLst>
                <a:ext uri="{FF2B5EF4-FFF2-40B4-BE49-F238E27FC236}">
                  <a16:creationId xmlns:a16="http://schemas.microsoft.com/office/drawing/2014/main" id="{92F96AD2-7E22-4157-87DB-FEABFF1DAF90}"/>
                </a:ext>
              </a:extLst>
            </p:cNvPr>
            <p:cNvSpPr/>
            <p:nvPr/>
          </p:nvSpPr>
          <p:spPr>
            <a:xfrm>
              <a:off x="451310" y="2219588"/>
              <a:ext cx="2501702" cy="2921619"/>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7" name="Text Placeholder 6">
              <a:extLst>
                <a:ext uri="{FF2B5EF4-FFF2-40B4-BE49-F238E27FC236}">
                  <a16:creationId xmlns:a16="http://schemas.microsoft.com/office/drawing/2014/main" id="{88AD4AB4-A1FE-4CD2-B67F-653D18EF06E0}"/>
                </a:ext>
              </a:extLst>
            </p:cNvPr>
            <p:cNvSpPr txBox="1">
              <a:spLocks/>
            </p:cNvSpPr>
            <p:nvPr/>
          </p:nvSpPr>
          <p:spPr>
            <a:xfrm>
              <a:off x="140314" y="5226898"/>
              <a:ext cx="3117165" cy="725492"/>
            </a:xfrm>
            <a:prstGeom prst="rect">
              <a:avLst/>
            </a:prstGeom>
          </p:spPr>
          <p:txBody>
            <a:bodyPr lIns="0" tIns="0" rIns="0" bIns="0" anchor="ctr">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2400" dirty="0">
                  <a:solidFill>
                    <a:schemeClr val="tx1"/>
                  </a:solidFill>
                  <a:latin typeface="Unilever DIN Offc Pro" panose="020B0504020101020102"/>
                </a:rPr>
                <a:t>OBJECTIVE</a:t>
              </a:r>
              <a:endParaRPr lang="en-US" sz="1800" b="0" dirty="0">
                <a:solidFill>
                  <a:schemeClr val="tx1"/>
                </a:solidFill>
                <a:latin typeface="Unilever DIN Offc Pro" panose="020B0504020101020102"/>
              </a:endParaRPr>
            </a:p>
          </p:txBody>
        </p:sp>
        <p:sp>
          <p:nvSpPr>
            <p:cNvPr id="8" name="Freeform: Shape 7">
              <a:extLst>
                <a:ext uri="{FF2B5EF4-FFF2-40B4-BE49-F238E27FC236}">
                  <a16:creationId xmlns:a16="http://schemas.microsoft.com/office/drawing/2014/main" id="{E44C4120-CE0A-4BAC-AC88-77495BE48758}"/>
                </a:ext>
              </a:extLst>
            </p:cNvPr>
            <p:cNvSpPr/>
            <p:nvPr/>
          </p:nvSpPr>
          <p:spPr>
            <a:xfrm>
              <a:off x="522482" y="2287808"/>
              <a:ext cx="2359359" cy="2761886"/>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grpSp>
      <p:grpSp>
        <p:nvGrpSpPr>
          <p:cNvPr id="9" name="Group 8">
            <a:extLst>
              <a:ext uri="{FF2B5EF4-FFF2-40B4-BE49-F238E27FC236}">
                <a16:creationId xmlns:a16="http://schemas.microsoft.com/office/drawing/2014/main" id="{471D4472-29E7-4286-91C6-86105C203CF3}"/>
              </a:ext>
            </a:extLst>
          </p:cNvPr>
          <p:cNvGrpSpPr/>
          <p:nvPr/>
        </p:nvGrpSpPr>
        <p:grpSpPr>
          <a:xfrm>
            <a:off x="4843115" y="1632478"/>
            <a:ext cx="2134918" cy="3139308"/>
            <a:chOff x="3386916" y="2188063"/>
            <a:chExt cx="2501702" cy="3678650"/>
          </a:xfrm>
        </p:grpSpPr>
        <p:sp>
          <p:nvSpPr>
            <p:cNvPr id="10" name="Freeform: Shape 9">
              <a:extLst>
                <a:ext uri="{FF2B5EF4-FFF2-40B4-BE49-F238E27FC236}">
                  <a16:creationId xmlns:a16="http://schemas.microsoft.com/office/drawing/2014/main" id="{DB676EBF-DE51-48CE-A4D7-E6920643DCBD}"/>
                </a:ext>
              </a:extLst>
            </p:cNvPr>
            <p:cNvSpPr/>
            <p:nvPr/>
          </p:nvSpPr>
          <p:spPr>
            <a:xfrm>
              <a:off x="3389861" y="2188063"/>
              <a:ext cx="2495812" cy="2921619"/>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blipFill>
              <a:blip r:embed="rId3">
                <a:grayscl/>
                <a:extLst>
                  <a:ext uri="{BEBA8EAE-BF5A-486C-A8C5-ECC9F3942E4B}">
                    <a14:imgProps xmlns:a14="http://schemas.microsoft.com/office/drawing/2010/main">
                      <a14:imgLayer r:embed="rId4">
                        <a14:imgEffect>
                          <a14:colorTemperature colorTemp="6200"/>
                        </a14:imgEffect>
                        <a14:imgEffect>
                          <a14:saturation sat="193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11" name="Freeform: Shape 10">
              <a:extLst>
                <a:ext uri="{FF2B5EF4-FFF2-40B4-BE49-F238E27FC236}">
                  <a16:creationId xmlns:a16="http://schemas.microsoft.com/office/drawing/2014/main" id="{CFB7E0D7-83D0-4414-A611-0704CDDBE310}"/>
                </a:ext>
              </a:extLst>
            </p:cNvPr>
            <p:cNvSpPr/>
            <p:nvPr/>
          </p:nvSpPr>
          <p:spPr>
            <a:xfrm>
              <a:off x="3386916" y="2188063"/>
              <a:ext cx="2501702" cy="2921618"/>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12" name="Freeform: Shape 11">
              <a:extLst>
                <a:ext uri="{FF2B5EF4-FFF2-40B4-BE49-F238E27FC236}">
                  <a16:creationId xmlns:a16="http://schemas.microsoft.com/office/drawing/2014/main" id="{824F1E50-45E6-4B5C-8640-F559FE0290DB}"/>
                </a:ext>
              </a:extLst>
            </p:cNvPr>
            <p:cNvSpPr/>
            <p:nvPr/>
          </p:nvSpPr>
          <p:spPr>
            <a:xfrm>
              <a:off x="3386916" y="2188063"/>
              <a:ext cx="2501702" cy="2921618"/>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solidFill>
              <a:schemeClr val="accent3">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13" name="Text Placeholder 6">
              <a:extLst>
                <a:ext uri="{FF2B5EF4-FFF2-40B4-BE49-F238E27FC236}">
                  <a16:creationId xmlns:a16="http://schemas.microsoft.com/office/drawing/2014/main" id="{0523EB4F-E1DF-4885-9FE1-BEAEC7EAE286}"/>
                </a:ext>
              </a:extLst>
            </p:cNvPr>
            <p:cNvSpPr txBox="1">
              <a:spLocks/>
            </p:cNvSpPr>
            <p:nvPr/>
          </p:nvSpPr>
          <p:spPr>
            <a:xfrm>
              <a:off x="3389860" y="5318073"/>
              <a:ext cx="2495813" cy="548640"/>
            </a:xfrm>
            <a:prstGeom prst="rect">
              <a:avLst/>
            </a:prstGeom>
          </p:spPr>
          <p:txBody>
            <a:bodyPr lIns="0" tIns="0" rIns="0" bIns="0" anchor="ctr">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2400" dirty="0">
                  <a:solidFill>
                    <a:schemeClr val="tx1"/>
                  </a:solidFill>
                  <a:latin typeface="Unilever DIN Offc Pro" panose="020B0504020101020102"/>
                </a:rPr>
                <a:t>METHODOLOGY</a:t>
              </a:r>
            </a:p>
          </p:txBody>
        </p:sp>
        <p:sp>
          <p:nvSpPr>
            <p:cNvPr id="14" name="Freeform: Shape 13">
              <a:extLst>
                <a:ext uri="{FF2B5EF4-FFF2-40B4-BE49-F238E27FC236}">
                  <a16:creationId xmlns:a16="http://schemas.microsoft.com/office/drawing/2014/main" id="{C2B46E8C-FA1D-4813-B386-5611CE2C6A0E}"/>
                </a:ext>
              </a:extLst>
            </p:cNvPr>
            <p:cNvSpPr/>
            <p:nvPr/>
          </p:nvSpPr>
          <p:spPr>
            <a:xfrm>
              <a:off x="3458088" y="2267930"/>
              <a:ext cx="2359359" cy="2761886"/>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grpSp>
      <p:grpSp>
        <p:nvGrpSpPr>
          <p:cNvPr id="17" name="Group 16">
            <a:extLst>
              <a:ext uri="{FF2B5EF4-FFF2-40B4-BE49-F238E27FC236}">
                <a16:creationId xmlns:a16="http://schemas.microsoft.com/office/drawing/2014/main" id="{D5B5489D-0FB5-41FC-933C-55C8C1A369CF}"/>
              </a:ext>
            </a:extLst>
          </p:cNvPr>
          <p:cNvGrpSpPr/>
          <p:nvPr/>
        </p:nvGrpSpPr>
        <p:grpSpPr>
          <a:xfrm>
            <a:off x="7816918" y="1642416"/>
            <a:ext cx="2134918" cy="3155053"/>
            <a:chOff x="451310" y="2207941"/>
            <a:chExt cx="2501702" cy="3697097"/>
          </a:xfrm>
        </p:grpSpPr>
        <p:sp>
          <p:nvSpPr>
            <p:cNvPr id="19" name="Freeform: Shape 18">
              <a:extLst>
                <a:ext uri="{FF2B5EF4-FFF2-40B4-BE49-F238E27FC236}">
                  <a16:creationId xmlns:a16="http://schemas.microsoft.com/office/drawing/2014/main" id="{88CA949C-A7D1-4D86-8FB2-11EF78664D3B}"/>
                </a:ext>
              </a:extLst>
            </p:cNvPr>
            <p:cNvSpPr/>
            <p:nvPr/>
          </p:nvSpPr>
          <p:spPr>
            <a:xfrm>
              <a:off x="457200" y="2207941"/>
              <a:ext cx="2495812" cy="2921619"/>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blipFill>
              <a:blip r:embed="rId3">
                <a:grayscl/>
                <a:extLst>
                  <a:ext uri="{BEBA8EAE-BF5A-486C-A8C5-ECC9F3942E4B}">
                    <a14:imgProps xmlns:a14="http://schemas.microsoft.com/office/drawing/2010/main">
                      <a14:imgLayer r:embed="rId4">
                        <a14:imgEffect>
                          <a14:colorTemperature colorTemp="6200"/>
                        </a14:imgEffect>
                        <a14:imgEffect>
                          <a14:saturation sat="193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20" name="Freeform: Shape 19">
              <a:extLst>
                <a:ext uri="{FF2B5EF4-FFF2-40B4-BE49-F238E27FC236}">
                  <a16:creationId xmlns:a16="http://schemas.microsoft.com/office/drawing/2014/main" id="{0DEDF5E9-9C58-41F0-932B-14E7C539984D}"/>
                </a:ext>
              </a:extLst>
            </p:cNvPr>
            <p:cNvSpPr/>
            <p:nvPr/>
          </p:nvSpPr>
          <p:spPr>
            <a:xfrm>
              <a:off x="451310" y="2207942"/>
              <a:ext cx="2501702" cy="2921618"/>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solidFill>
              <a:schemeClr val="accent6">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sp>
          <p:nvSpPr>
            <p:cNvPr id="21" name="Text Placeholder 6">
              <a:extLst>
                <a:ext uri="{FF2B5EF4-FFF2-40B4-BE49-F238E27FC236}">
                  <a16:creationId xmlns:a16="http://schemas.microsoft.com/office/drawing/2014/main" id="{DD4C1452-0BD2-4D7F-A657-C649CC17A558}"/>
                </a:ext>
              </a:extLst>
            </p:cNvPr>
            <p:cNvSpPr txBox="1">
              <a:spLocks/>
            </p:cNvSpPr>
            <p:nvPr/>
          </p:nvSpPr>
          <p:spPr>
            <a:xfrm>
              <a:off x="487027" y="5356398"/>
              <a:ext cx="2286000" cy="548640"/>
            </a:xfrm>
            <a:prstGeom prst="rect">
              <a:avLst/>
            </a:prstGeom>
          </p:spPr>
          <p:txBody>
            <a:bodyPr lIns="0" tIns="0" rIns="0" bIns="0" anchor="ctr">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a:solidFill>
                    <a:schemeClr val="bg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2400" dirty="0">
                  <a:solidFill>
                    <a:schemeClr val="tx1"/>
                  </a:solidFill>
                  <a:latin typeface="Unilever DIN Offc Pro" panose="020B0504020101020102"/>
                </a:rPr>
                <a:t>CONCLUSION</a:t>
              </a:r>
              <a:endParaRPr lang="en-US" sz="1800" b="0" dirty="0">
                <a:solidFill>
                  <a:schemeClr val="tx1"/>
                </a:solidFill>
                <a:latin typeface="Unilever DIN Offc Pro" panose="020B0504020101020102"/>
              </a:endParaRPr>
            </a:p>
          </p:txBody>
        </p:sp>
        <p:sp>
          <p:nvSpPr>
            <p:cNvPr id="22" name="Freeform: Shape 21">
              <a:extLst>
                <a:ext uri="{FF2B5EF4-FFF2-40B4-BE49-F238E27FC236}">
                  <a16:creationId xmlns:a16="http://schemas.microsoft.com/office/drawing/2014/main" id="{41E9B180-EB1F-4FCE-9ED5-72615C5A425F}"/>
                </a:ext>
              </a:extLst>
            </p:cNvPr>
            <p:cNvSpPr/>
            <p:nvPr/>
          </p:nvSpPr>
          <p:spPr>
            <a:xfrm>
              <a:off x="522482" y="2287808"/>
              <a:ext cx="2359359" cy="2761886"/>
            </a:xfrm>
            <a:custGeom>
              <a:avLst/>
              <a:gdLst>
                <a:gd name="connsiteX0" fmla="*/ 0 w 2391026"/>
                <a:gd name="connsiteY0" fmla="*/ 0 h 2798956"/>
                <a:gd name="connsiteX1" fmla="*/ 2391026 w 2391026"/>
                <a:gd name="connsiteY1" fmla="*/ 0 h 2798956"/>
                <a:gd name="connsiteX2" fmla="*/ 2391026 w 2391026"/>
                <a:gd name="connsiteY2" fmla="*/ 2391028 h 2798956"/>
                <a:gd name="connsiteX3" fmla="*/ 1529313 w 2391026"/>
                <a:gd name="connsiteY3" fmla="*/ 2391028 h 2798956"/>
                <a:gd name="connsiteX4" fmla="*/ 1195513 w 2391026"/>
                <a:gd name="connsiteY4" fmla="*/ 2798956 h 2798956"/>
                <a:gd name="connsiteX5" fmla="*/ 861713 w 2391026"/>
                <a:gd name="connsiteY5" fmla="*/ 2391028 h 2798956"/>
                <a:gd name="connsiteX6" fmla="*/ 0 w 2391026"/>
                <a:gd name="connsiteY6" fmla="*/ 2391028 h 279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026" h="2798956">
                  <a:moveTo>
                    <a:pt x="0" y="0"/>
                  </a:moveTo>
                  <a:lnTo>
                    <a:pt x="2391026" y="0"/>
                  </a:lnTo>
                  <a:lnTo>
                    <a:pt x="2391026" y="2391028"/>
                  </a:lnTo>
                  <a:lnTo>
                    <a:pt x="1529313" y="2391028"/>
                  </a:lnTo>
                  <a:lnTo>
                    <a:pt x="1195513" y="2798956"/>
                  </a:lnTo>
                  <a:lnTo>
                    <a:pt x="861713" y="2391028"/>
                  </a:lnTo>
                  <a:lnTo>
                    <a:pt x="0" y="2391028"/>
                  </a:ln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dirty="0"/>
            </a:p>
          </p:txBody>
        </p:sp>
      </p:grpSp>
      <p:sp>
        <p:nvSpPr>
          <p:cNvPr id="30" name="Title 8">
            <a:extLst>
              <a:ext uri="{FF2B5EF4-FFF2-40B4-BE49-F238E27FC236}">
                <a16:creationId xmlns:a16="http://schemas.microsoft.com/office/drawing/2014/main" id="{A528015D-D5D5-43B7-A638-0B0015FA532C}"/>
              </a:ext>
            </a:extLst>
          </p:cNvPr>
          <p:cNvSpPr txBox="1">
            <a:spLocks noGrp="1"/>
          </p:cNvSpPr>
          <p:nvPr>
            <p:ph type="title"/>
          </p:nvPr>
        </p:nvSpPr>
        <p:spPr>
          <a:xfrm>
            <a:off x="393550" y="299300"/>
            <a:ext cx="11798450" cy="619125"/>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sz="3600" b="1" dirty="0"/>
              <a:t>CONTENTS</a:t>
            </a:r>
          </a:p>
        </p:txBody>
      </p:sp>
      <p:pic>
        <p:nvPicPr>
          <p:cNvPr id="25" name="Picture 24">
            <a:extLst>
              <a:ext uri="{FF2B5EF4-FFF2-40B4-BE49-F238E27FC236}">
                <a16:creationId xmlns:a16="http://schemas.microsoft.com/office/drawing/2014/main" id="{4783FF3C-45B7-43B6-AD83-AB7B168CC207}"/>
              </a:ext>
            </a:extLst>
          </p:cNvPr>
          <p:cNvPicPr>
            <a:picLocks noChangeAspect="1"/>
          </p:cNvPicPr>
          <p:nvPr/>
        </p:nvPicPr>
        <p:blipFill>
          <a:blip r:embed="rId5"/>
          <a:stretch>
            <a:fillRect/>
          </a:stretch>
        </p:blipFill>
        <p:spPr>
          <a:xfrm>
            <a:off x="2417861" y="2195049"/>
            <a:ext cx="1292904" cy="1027079"/>
          </a:xfrm>
          <a:prstGeom prst="rect">
            <a:avLst/>
          </a:prstGeom>
        </p:spPr>
      </p:pic>
      <p:sp>
        <p:nvSpPr>
          <p:cNvPr id="27" name="Freeform 5">
            <a:extLst>
              <a:ext uri="{FF2B5EF4-FFF2-40B4-BE49-F238E27FC236}">
                <a16:creationId xmlns:a16="http://schemas.microsoft.com/office/drawing/2014/main" id="{2CFC42CF-8672-4BB4-8289-A86A240BDECD}"/>
              </a:ext>
            </a:extLst>
          </p:cNvPr>
          <p:cNvSpPr>
            <a:spLocks noChangeAspect="1" noEditPoints="1"/>
          </p:cNvSpPr>
          <p:nvPr/>
        </p:nvSpPr>
        <p:spPr bwMode="auto">
          <a:xfrm>
            <a:off x="5452082" y="2241756"/>
            <a:ext cx="916984" cy="933663"/>
          </a:xfrm>
          <a:custGeom>
            <a:avLst/>
            <a:gdLst>
              <a:gd name="T0" fmla="*/ 940 w 1032"/>
              <a:gd name="T1" fmla="*/ 875 h 1090"/>
              <a:gd name="T2" fmla="*/ 696 w 1032"/>
              <a:gd name="T3" fmla="*/ 536 h 1090"/>
              <a:gd name="T4" fmla="*/ 996 w 1032"/>
              <a:gd name="T5" fmla="*/ 969 h 1090"/>
              <a:gd name="T6" fmla="*/ 562 w 1032"/>
              <a:gd name="T7" fmla="*/ 670 h 1090"/>
              <a:gd name="T8" fmla="*/ 901 w 1032"/>
              <a:gd name="T9" fmla="*/ 914 h 1090"/>
              <a:gd name="T10" fmla="*/ 112 w 1032"/>
              <a:gd name="T11" fmla="*/ 384 h 1090"/>
              <a:gd name="T12" fmla="*/ 376 w 1032"/>
              <a:gd name="T13" fmla="*/ 481 h 1090"/>
              <a:gd name="T14" fmla="*/ 468 w 1032"/>
              <a:gd name="T15" fmla="*/ 478 h 1090"/>
              <a:gd name="T16" fmla="*/ 408 w 1032"/>
              <a:gd name="T17" fmla="*/ 379 h 1090"/>
              <a:gd name="T18" fmla="*/ 507 w 1032"/>
              <a:gd name="T19" fmla="*/ 439 h 1090"/>
              <a:gd name="T20" fmla="*/ 516 w 1032"/>
              <a:gd name="T21" fmla="*/ 354 h 1090"/>
              <a:gd name="T22" fmla="*/ 420 w 1032"/>
              <a:gd name="T23" fmla="*/ 75 h 1090"/>
              <a:gd name="T24" fmla="*/ 203 w 1032"/>
              <a:gd name="T25" fmla="*/ 41 h 1090"/>
              <a:gd name="T26" fmla="*/ 289 w 1032"/>
              <a:gd name="T27" fmla="*/ 223 h 1090"/>
              <a:gd name="T28" fmla="*/ 154 w 1032"/>
              <a:gd name="T29" fmla="*/ 263 h 1090"/>
              <a:gd name="T30" fmla="*/ 52 w 1032"/>
              <a:gd name="T31" fmla="*/ 188 h 1090"/>
              <a:gd name="T32" fmla="*/ 444 w 1032"/>
              <a:gd name="T33" fmla="*/ 820 h 1090"/>
              <a:gd name="T34" fmla="*/ 417 w 1032"/>
              <a:gd name="T35" fmla="*/ 894 h 1090"/>
              <a:gd name="T36" fmla="*/ 60 w 1032"/>
              <a:gd name="T37" fmla="*/ 1027 h 1090"/>
              <a:gd name="T38" fmla="*/ 198 w 1032"/>
              <a:gd name="T39" fmla="*/ 673 h 1090"/>
              <a:gd name="T40" fmla="*/ 272 w 1032"/>
              <a:gd name="T41" fmla="*/ 647 h 1090"/>
              <a:gd name="T42" fmla="*/ 299 w 1032"/>
              <a:gd name="T43" fmla="*/ 573 h 1090"/>
              <a:gd name="T44" fmla="*/ 355 w 1032"/>
              <a:gd name="T45" fmla="*/ 544 h 1090"/>
              <a:gd name="T46" fmla="*/ 547 w 1032"/>
              <a:gd name="T47" fmla="*/ 764 h 1090"/>
              <a:gd name="T48" fmla="*/ 500 w 1032"/>
              <a:gd name="T49" fmla="*/ 800 h 1090"/>
              <a:gd name="T50" fmla="*/ 266 w 1032"/>
              <a:gd name="T51" fmla="*/ 786 h 1090"/>
              <a:gd name="T52" fmla="*/ 230 w 1032"/>
              <a:gd name="T53" fmla="*/ 749 h 1090"/>
              <a:gd name="T54" fmla="*/ 105 w 1032"/>
              <a:gd name="T55" fmla="*/ 910 h 1090"/>
              <a:gd name="T56" fmla="*/ 266 w 1032"/>
              <a:gd name="T57" fmla="*/ 786 h 1090"/>
              <a:gd name="T58" fmla="*/ 304 w 1032"/>
              <a:gd name="T59" fmla="*/ 824 h 1090"/>
              <a:gd name="T60" fmla="*/ 180 w 1032"/>
              <a:gd name="T61" fmla="*/ 985 h 1090"/>
              <a:gd name="T62" fmla="*/ 341 w 1032"/>
              <a:gd name="T63" fmla="*/ 861 h 1090"/>
              <a:gd name="T64" fmla="*/ 1020 w 1032"/>
              <a:gd name="T65" fmla="*/ 102 h 1090"/>
              <a:gd name="T66" fmla="*/ 967 w 1032"/>
              <a:gd name="T67" fmla="*/ 65 h 1090"/>
              <a:gd name="T68" fmla="*/ 774 w 1032"/>
              <a:gd name="T69" fmla="*/ 172 h 1090"/>
              <a:gd name="T70" fmla="*/ 474 w 1032"/>
              <a:gd name="T71" fmla="*/ 551 h 1090"/>
              <a:gd name="T72" fmla="*/ 506 w 1032"/>
              <a:gd name="T73" fmla="*/ 615 h 1090"/>
              <a:gd name="T74" fmla="*/ 839 w 1032"/>
              <a:gd name="T75" fmla="*/ 315 h 1090"/>
              <a:gd name="T76" fmla="*/ 932 w 1032"/>
              <a:gd name="T77" fmla="*/ 306 h 1090"/>
              <a:gd name="T78" fmla="*/ 1020 w 1032"/>
              <a:gd name="T79" fmla="*/ 10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2" h="1090">
                <a:moveTo>
                  <a:pt x="940" y="914"/>
                </a:moveTo>
                <a:cubicBezTo>
                  <a:pt x="951" y="903"/>
                  <a:pt x="951" y="886"/>
                  <a:pt x="940" y="875"/>
                </a:cubicBezTo>
                <a:cubicBezTo>
                  <a:pt x="649" y="583"/>
                  <a:pt x="649" y="583"/>
                  <a:pt x="649" y="583"/>
                </a:cubicBezTo>
                <a:cubicBezTo>
                  <a:pt x="696" y="536"/>
                  <a:pt x="696" y="536"/>
                  <a:pt x="696" y="536"/>
                </a:cubicBezTo>
                <a:cubicBezTo>
                  <a:pt x="996" y="835"/>
                  <a:pt x="996" y="835"/>
                  <a:pt x="996" y="835"/>
                </a:cubicBezTo>
                <a:cubicBezTo>
                  <a:pt x="1032" y="872"/>
                  <a:pt x="1032" y="932"/>
                  <a:pt x="996" y="969"/>
                </a:cubicBezTo>
                <a:cubicBezTo>
                  <a:pt x="959" y="1006"/>
                  <a:pt x="899" y="1006"/>
                  <a:pt x="862" y="969"/>
                </a:cubicBezTo>
                <a:cubicBezTo>
                  <a:pt x="562" y="670"/>
                  <a:pt x="562" y="670"/>
                  <a:pt x="562" y="670"/>
                </a:cubicBezTo>
                <a:cubicBezTo>
                  <a:pt x="610" y="622"/>
                  <a:pt x="610" y="622"/>
                  <a:pt x="610" y="622"/>
                </a:cubicBezTo>
                <a:cubicBezTo>
                  <a:pt x="901" y="914"/>
                  <a:pt x="901" y="914"/>
                  <a:pt x="901" y="914"/>
                </a:cubicBezTo>
                <a:cubicBezTo>
                  <a:pt x="913" y="924"/>
                  <a:pt x="930" y="924"/>
                  <a:pt x="940" y="914"/>
                </a:cubicBezTo>
                <a:close/>
                <a:moveTo>
                  <a:pt x="112" y="384"/>
                </a:moveTo>
                <a:cubicBezTo>
                  <a:pt x="158" y="430"/>
                  <a:pt x="221" y="451"/>
                  <a:pt x="283" y="446"/>
                </a:cubicBezTo>
                <a:cubicBezTo>
                  <a:pt x="317" y="444"/>
                  <a:pt x="352" y="456"/>
                  <a:pt x="376" y="481"/>
                </a:cubicBezTo>
                <a:cubicBezTo>
                  <a:pt x="421" y="526"/>
                  <a:pt x="421" y="526"/>
                  <a:pt x="421" y="526"/>
                </a:cubicBezTo>
                <a:cubicBezTo>
                  <a:pt x="468" y="478"/>
                  <a:pt x="468" y="478"/>
                  <a:pt x="468" y="478"/>
                </a:cubicBezTo>
                <a:cubicBezTo>
                  <a:pt x="408" y="418"/>
                  <a:pt x="408" y="418"/>
                  <a:pt x="408" y="418"/>
                </a:cubicBezTo>
                <a:cubicBezTo>
                  <a:pt x="398" y="408"/>
                  <a:pt x="398" y="391"/>
                  <a:pt x="408" y="379"/>
                </a:cubicBezTo>
                <a:cubicBezTo>
                  <a:pt x="418" y="369"/>
                  <a:pt x="436" y="369"/>
                  <a:pt x="447" y="379"/>
                </a:cubicBezTo>
                <a:cubicBezTo>
                  <a:pt x="507" y="439"/>
                  <a:pt x="507" y="439"/>
                  <a:pt x="507" y="439"/>
                </a:cubicBezTo>
                <a:cubicBezTo>
                  <a:pt x="554" y="392"/>
                  <a:pt x="554" y="392"/>
                  <a:pt x="554" y="392"/>
                </a:cubicBezTo>
                <a:cubicBezTo>
                  <a:pt x="516" y="354"/>
                  <a:pt x="516" y="354"/>
                  <a:pt x="516" y="354"/>
                </a:cubicBezTo>
                <a:cubicBezTo>
                  <a:pt x="490" y="327"/>
                  <a:pt x="477" y="291"/>
                  <a:pt x="482" y="254"/>
                </a:cubicBezTo>
                <a:cubicBezTo>
                  <a:pt x="490" y="190"/>
                  <a:pt x="469" y="124"/>
                  <a:pt x="420" y="75"/>
                </a:cubicBezTo>
                <a:cubicBezTo>
                  <a:pt x="363" y="19"/>
                  <a:pt x="281" y="0"/>
                  <a:pt x="209" y="20"/>
                </a:cubicBezTo>
                <a:cubicBezTo>
                  <a:pt x="200" y="22"/>
                  <a:pt x="197" y="34"/>
                  <a:pt x="203" y="41"/>
                </a:cubicBezTo>
                <a:cubicBezTo>
                  <a:pt x="289" y="127"/>
                  <a:pt x="289" y="127"/>
                  <a:pt x="289" y="127"/>
                </a:cubicBezTo>
                <a:cubicBezTo>
                  <a:pt x="316" y="153"/>
                  <a:pt x="316" y="196"/>
                  <a:pt x="289" y="223"/>
                </a:cubicBezTo>
                <a:cubicBezTo>
                  <a:pt x="249" y="263"/>
                  <a:pt x="249" y="263"/>
                  <a:pt x="249" y="263"/>
                </a:cubicBezTo>
                <a:cubicBezTo>
                  <a:pt x="223" y="289"/>
                  <a:pt x="180" y="289"/>
                  <a:pt x="154" y="263"/>
                </a:cubicBezTo>
                <a:cubicBezTo>
                  <a:pt x="73" y="182"/>
                  <a:pt x="73" y="182"/>
                  <a:pt x="73" y="182"/>
                </a:cubicBezTo>
                <a:cubicBezTo>
                  <a:pt x="66" y="175"/>
                  <a:pt x="54" y="179"/>
                  <a:pt x="52" y="188"/>
                </a:cubicBezTo>
                <a:cubicBezTo>
                  <a:pt x="39" y="257"/>
                  <a:pt x="59" y="331"/>
                  <a:pt x="112" y="384"/>
                </a:cubicBezTo>
                <a:close/>
                <a:moveTo>
                  <a:pt x="444" y="820"/>
                </a:moveTo>
                <a:cubicBezTo>
                  <a:pt x="429" y="835"/>
                  <a:pt x="422" y="856"/>
                  <a:pt x="424" y="876"/>
                </a:cubicBezTo>
                <a:cubicBezTo>
                  <a:pt x="424" y="883"/>
                  <a:pt x="422" y="888"/>
                  <a:pt x="417" y="894"/>
                </a:cubicBezTo>
                <a:cubicBezTo>
                  <a:pt x="281" y="1029"/>
                  <a:pt x="281" y="1029"/>
                  <a:pt x="281" y="1029"/>
                </a:cubicBezTo>
                <a:cubicBezTo>
                  <a:pt x="220" y="1090"/>
                  <a:pt x="120" y="1090"/>
                  <a:pt x="60" y="1027"/>
                </a:cubicBezTo>
                <a:cubicBezTo>
                  <a:pt x="0" y="966"/>
                  <a:pt x="5" y="865"/>
                  <a:pt x="66" y="806"/>
                </a:cubicBezTo>
                <a:cubicBezTo>
                  <a:pt x="198" y="673"/>
                  <a:pt x="198" y="673"/>
                  <a:pt x="198" y="673"/>
                </a:cubicBezTo>
                <a:cubicBezTo>
                  <a:pt x="203" y="668"/>
                  <a:pt x="210" y="666"/>
                  <a:pt x="217" y="666"/>
                </a:cubicBezTo>
                <a:cubicBezTo>
                  <a:pt x="236" y="667"/>
                  <a:pt x="257" y="662"/>
                  <a:pt x="272" y="647"/>
                </a:cubicBezTo>
                <a:cubicBezTo>
                  <a:pt x="287" y="632"/>
                  <a:pt x="294" y="611"/>
                  <a:pt x="292" y="591"/>
                </a:cubicBezTo>
                <a:cubicBezTo>
                  <a:pt x="292" y="584"/>
                  <a:pt x="294" y="579"/>
                  <a:pt x="299" y="573"/>
                </a:cubicBezTo>
                <a:cubicBezTo>
                  <a:pt x="327" y="544"/>
                  <a:pt x="327" y="544"/>
                  <a:pt x="327" y="544"/>
                </a:cubicBezTo>
                <a:cubicBezTo>
                  <a:pt x="336" y="536"/>
                  <a:pt x="347" y="536"/>
                  <a:pt x="355" y="544"/>
                </a:cubicBezTo>
                <a:cubicBezTo>
                  <a:pt x="547" y="736"/>
                  <a:pt x="547" y="736"/>
                  <a:pt x="547" y="736"/>
                </a:cubicBezTo>
                <a:cubicBezTo>
                  <a:pt x="556" y="744"/>
                  <a:pt x="556" y="756"/>
                  <a:pt x="547" y="764"/>
                </a:cubicBezTo>
                <a:cubicBezTo>
                  <a:pt x="519" y="793"/>
                  <a:pt x="519" y="793"/>
                  <a:pt x="519" y="793"/>
                </a:cubicBezTo>
                <a:cubicBezTo>
                  <a:pt x="514" y="797"/>
                  <a:pt x="507" y="800"/>
                  <a:pt x="500" y="800"/>
                </a:cubicBezTo>
                <a:cubicBezTo>
                  <a:pt x="478" y="799"/>
                  <a:pt x="459" y="806"/>
                  <a:pt x="444" y="820"/>
                </a:cubicBezTo>
                <a:close/>
                <a:moveTo>
                  <a:pt x="266" y="786"/>
                </a:moveTo>
                <a:cubicBezTo>
                  <a:pt x="277" y="776"/>
                  <a:pt x="277" y="759"/>
                  <a:pt x="266" y="749"/>
                </a:cubicBezTo>
                <a:cubicBezTo>
                  <a:pt x="256" y="739"/>
                  <a:pt x="240" y="739"/>
                  <a:pt x="230" y="749"/>
                </a:cubicBezTo>
                <a:cubicBezTo>
                  <a:pt x="105" y="873"/>
                  <a:pt x="105" y="873"/>
                  <a:pt x="105" y="873"/>
                </a:cubicBezTo>
                <a:cubicBezTo>
                  <a:pt x="95" y="884"/>
                  <a:pt x="95" y="900"/>
                  <a:pt x="105" y="910"/>
                </a:cubicBezTo>
                <a:cubicBezTo>
                  <a:pt x="115" y="921"/>
                  <a:pt x="132" y="921"/>
                  <a:pt x="142" y="910"/>
                </a:cubicBezTo>
                <a:lnTo>
                  <a:pt x="266" y="786"/>
                </a:lnTo>
                <a:close/>
                <a:moveTo>
                  <a:pt x="341" y="824"/>
                </a:moveTo>
                <a:cubicBezTo>
                  <a:pt x="331" y="814"/>
                  <a:pt x="315" y="814"/>
                  <a:pt x="304" y="824"/>
                </a:cubicBezTo>
                <a:cubicBezTo>
                  <a:pt x="180" y="948"/>
                  <a:pt x="180" y="948"/>
                  <a:pt x="180" y="948"/>
                </a:cubicBezTo>
                <a:cubicBezTo>
                  <a:pt x="170" y="959"/>
                  <a:pt x="170" y="975"/>
                  <a:pt x="180" y="985"/>
                </a:cubicBezTo>
                <a:cubicBezTo>
                  <a:pt x="190" y="996"/>
                  <a:pt x="207" y="996"/>
                  <a:pt x="217" y="985"/>
                </a:cubicBezTo>
                <a:cubicBezTo>
                  <a:pt x="341" y="861"/>
                  <a:pt x="341" y="861"/>
                  <a:pt x="341" y="861"/>
                </a:cubicBezTo>
                <a:cubicBezTo>
                  <a:pt x="352" y="849"/>
                  <a:pt x="352" y="833"/>
                  <a:pt x="341" y="824"/>
                </a:cubicBezTo>
                <a:close/>
                <a:moveTo>
                  <a:pt x="1020" y="102"/>
                </a:moveTo>
                <a:cubicBezTo>
                  <a:pt x="986" y="68"/>
                  <a:pt x="986" y="68"/>
                  <a:pt x="986" y="68"/>
                </a:cubicBezTo>
                <a:cubicBezTo>
                  <a:pt x="981" y="62"/>
                  <a:pt x="973" y="61"/>
                  <a:pt x="967" y="65"/>
                </a:cubicBezTo>
                <a:cubicBezTo>
                  <a:pt x="784" y="156"/>
                  <a:pt x="784" y="156"/>
                  <a:pt x="784" y="156"/>
                </a:cubicBezTo>
                <a:cubicBezTo>
                  <a:pt x="778" y="159"/>
                  <a:pt x="774" y="165"/>
                  <a:pt x="774" y="172"/>
                </a:cubicBezTo>
                <a:cubicBezTo>
                  <a:pt x="774" y="249"/>
                  <a:pt x="774" y="249"/>
                  <a:pt x="774" y="249"/>
                </a:cubicBezTo>
                <a:cubicBezTo>
                  <a:pt x="474" y="551"/>
                  <a:pt x="474" y="551"/>
                  <a:pt x="474" y="551"/>
                </a:cubicBezTo>
                <a:cubicBezTo>
                  <a:pt x="465" y="560"/>
                  <a:pt x="465" y="574"/>
                  <a:pt x="474" y="583"/>
                </a:cubicBezTo>
                <a:cubicBezTo>
                  <a:pt x="506" y="615"/>
                  <a:pt x="506" y="615"/>
                  <a:pt x="506" y="615"/>
                </a:cubicBezTo>
                <a:cubicBezTo>
                  <a:pt x="515" y="625"/>
                  <a:pt x="529" y="625"/>
                  <a:pt x="538" y="615"/>
                </a:cubicBezTo>
                <a:cubicBezTo>
                  <a:pt x="839" y="315"/>
                  <a:pt x="839" y="315"/>
                  <a:pt x="839" y="315"/>
                </a:cubicBezTo>
                <a:cubicBezTo>
                  <a:pt x="916" y="315"/>
                  <a:pt x="916" y="315"/>
                  <a:pt x="916" y="315"/>
                </a:cubicBezTo>
                <a:cubicBezTo>
                  <a:pt x="923" y="315"/>
                  <a:pt x="929" y="311"/>
                  <a:pt x="932" y="306"/>
                </a:cubicBezTo>
                <a:cubicBezTo>
                  <a:pt x="1023" y="122"/>
                  <a:pt x="1023" y="122"/>
                  <a:pt x="1023" y="122"/>
                </a:cubicBezTo>
                <a:cubicBezTo>
                  <a:pt x="1027" y="115"/>
                  <a:pt x="1026" y="107"/>
                  <a:pt x="1020" y="102"/>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D61BB2E6-522C-4145-922C-5815F20D2BF2}"/>
              </a:ext>
            </a:extLst>
          </p:cNvPr>
          <p:cNvSpPr>
            <a:spLocks noEditPoints="1"/>
          </p:cNvSpPr>
          <p:nvPr/>
        </p:nvSpPr>
        <p:spPr bwMode="auto">
          <a:xfrm>
            <a:off x="8320378" y="1993113"/>
            <a:ext cx="1193849" cy="1295841"/>
          </a:xfrm>
          <a:custGeom>
            <a:avLst/>
            <a:gdLst>
              <a:gd name="T0" fmla="*/ 171 w 1040"/>
              <a:gd name="T1" fmla="*/ 532 h 1151"/>
              <a:gd name="T2" fmla="*/ 250 w 1040"/>
              <a:gd name="T3" fmla="*/ 428 h 1151"/>
              <a:gd name="T4" fmla="*/ 287 w 1040"/>
              <a:gd name="T5" fmla="*/ 410 h 1151"/>
              <a:gd name="T6" fmla="*/ 405 w 1040"/>
              <a:gd name="T7" fmla="*/ 420 h 1151"/>
              <a:gd name="T8" fmla="*/ 489 w 1040"/>
              <a:gd name="T9" fmla="*/ 621 h 1151"/>
              <a:gd name="T10" fmla="*/ 459 w 1040"/>
              <a:gd name="T11" fmla="*/ 728 h 1151"/>
              <a:gd name="T12" fmla="*/ 188 w 1040"/>
              <a:gd name="T13" fmla="*/ 722 h 1151"/>
              <a:gd name="T14" fmla="*/ 174 w 1040"/>
              <a:gd name="T15" fmla="*/ 613 h 1151"/>
              <a:gd name="T16" fmla="*/ 489 w 1040"/>
              <a:gd name="T17" fmla="*/ 1151 h 1151"/>
              <a:gd name="T18" fmla="*/ 762 w 1040"/>
              <a:gd name="T19" fmla="*/ 1151 h 1151"/>
              <a:gd name="T20" fmla="*/ 1036 w 1040"/>
              <a:gd name="T21" fmla="*/ 1151 h 1151"/>
              <a:gd name="T22" fmla="*/ 859 w 1040"/>
              <a:gd name="T23" fmla="*/ 897 h 1151"/>
              <a:gd name="T24" fmla="*/ 800 w 1040"/>
              <a:gd name="T25" fmla="*/ 1083 h 1151"/>
              <a:gd name="T26" fmla="*/ 763 w 1040"/>
              <a:gd name="T27" fmla="*/ 940 h 1151"/>
              <a:gd name="T28" fmla="*/ 763 w 1040"/>
              <a:gd name="T29" fmla="*/ 940 h 1151"/>
              <a:gd name="T30" fmla="*/ 763 w 1040"/>
              <a:gd name="T31" fmla="*/ 940 h 1151"/>
              <a:gd name="T32" fmla="*/ 763 w 1040"/>
              <a:gd name="T33" fmla="*/ 940 h 1151"/>
              <a:gd name="T34" fmla="*/ 726 w 1040"/>
              <a:gd name="T35" fmla="*/ 1083 h 1151"/>
              <a:gd name="T36" fmla="*/ 667 w 1040"/>
              <a:gd name="T37" fmla="*/ 897 h 1151"/>
              <a:gd name="T38" fmla="*/ 570 w 1040"/>
              <a:gd name="T39" fmla="*/ 911 h 1151"/>
              <a:gd name="T40" fmla="*/ 382 w 1040"/>
              <a:gd name="T41" fmla="*/ 1043 h 1151"/>
              <a:gd name="T42" fmla="*/ 346 w 1040"/>
              <a:gd name="T43" fmla="*/ 993 h 1151"/>
              <a:gd name="T44" fmla="*/ 330 w 1040"/>
              <a:gd name="T45" fmla="*/ 901 h 1151"/>
              <a:gd name="T46" fmla="*/ 330 w 1040"/>
              <a:gd name="T47" fmla="*/ 901 h 1151"/>
              <a:gd name="T48" fmla="*/ 330 w 1040"/>
              <a:gd name="T49" fmla="*/ 901 h 1151"/>
              <a:gd name="T50" fmla="*/ 314 w 1040"/>
              <a:gd name="T51" fmla="*/ 993 h 1151"/>
              <a:gd name="T52" fmla="*/ 278 w 1040"/>
              <a:gd name="T53" fmla="*/ 1043 h 1151"/>
              <a:gd name="T54" fmla="*/ 88 w 1040"/>
              <a:gd name="T55" fmla="*/ 911 h 1151"/>
              <a:gd name="T56" fmla="*/ 329 w 1040"/>
              <a:gd name="T57" fmla="*/ 1149 h 1151"/>
              <a:gd name="T58" fmla="*/ 621 w 1040"/>
              <a:gd name="T59" fmla="*/ 747 h 1151"/>
              <a:gd name="T60" fmla="*/ 760 w 1040"/>
              <a:gd name="T61" fmla="*/ 904 h 1151"/>
              <a:gd name="T62" fmla="*/ 902 w 1040"/>
              <a:gd name="T63" fmla="*/ 755 h 1151"/>
              <a:gd name="T64" fmla="*/ 862 w 1040"/>
              <a:gd name="T65" fmla="*/ 569 h 1151"/>
              <a:gd name="T66" fmla="*/ 756 w 1040"/>
              <a:gd name="T67" fmla="*/ 522 h 1151"/>
              <a:gd name="T68" fmla="*/ 727 w 1040"/>
              <a:gd name="T69" fmla="*/ 527 h 1151"/>
              <a:gd name="T70" fmla="*/ 664 w 1040"/>
              <a:gd name="T71" fmla="*/ 570 h 1151"/>
              <a:gd name="T72" fmla="*/ 633 w 1040"/>
              <a:gd name="T73" fmla="*/ 699 h 1151"/>
              <a:gd name="T74" fmla="*/ 856 w 1040"/>
              <a:gd name="T75" fmla="*/ 376 h 1151"/>
              <a:gd name="T76" fmla="*/ 603 w 1040"/>
              <a:gd name="T77" fmla="*/ 409 h 1151"/>
              <a:gd name="T78" fmla="*/ 512 w 1040"/>
              <a:gd name="T79" fmla="*/ 418 h 1151"/>
              <a:gd name="T80" fmla="*/ 552 w 1040"/>
              <a:gd name="T81" fmla="*/ 367 h 1151"/>
              <a:gd name="T82" fmla="*/ 856 w 1040"/>
              <a:gd name="T83" fmla="*/ 82 h 1151"/>
              <a:gd name="T84" fmla="*/ 641 w 1040"/>
              <a:gd name="T85" fmla="*/ 228 h 1151"/>
              <a:gd name="T86" fmla="*/ 590 w 1040"/>
              <a:gd name="T87" fmla="*/ 228 h 1151"/>
              <a:gd name="T88" fmla="*/ 641 w 1040"/>
              <a:gd name="T89" fmla="*/ 228 h 1151"/>
              <a:gd name="T90" fmla="*/ 709 w 1040"/>
              <a:gd name="T91" fmla="*/ 203 h 1151"/>
              <a:gd name="T92" fmla="*/ 709 w 1040"/>
              <a:gd name="T93" fmla="*/ 253 h 1151"/>
              <a:gd name="T94" fmla="*/ 828 w 1040"/>
              <a:gd name="T95" fmla="*/ 228 h 1151"/>
              <a:gd name="T96" fmla="*/ 777 w 1040"/>
              <a:gd name="T97" fmla="*/ 228 h 1151"/>
              <a:gd name="T98" fmla="*/ 828 w 1040"/>
              <a:gd name="T99" fmla="*/ 228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0" h="1151">
                <a:moveTo>
                  <a:pt x="174" y="613"/>
                </a:moveTo>
                <a:cubicBezTo>
                  <a:pt x="164" y="585"/>
                  <a:pt x="164" y="557"/>
                  <a:pt x="171" y="532"/>
                </a:cubicBezTo>
                <a:cubicBezTo>
                  <a:pt x="178" y="502"/>
                  <a:pt x="194" y="478"/>
                  <a:pt x="212" y="459"/>
                </a:cubicBezTo>
                <a:cubicBezTo>
                  <a:pt x="224" y="447"/>
                  <a:pt x="237" y="436"/>
                  <a:pt x="250" y="428"/>
                </a:cubicBezTo>
                <a:cubicBezTo>
                  <a:pt x="262" y="420"/>
                  <a:pt x="273" y="413"/>
                  <a:pt x="287" y="410"/>
                </a:cubicBezTo>
                <a:cubicBezTo>
                  <a:pt x="287" y="410"/>
                  <a:pt x="287" y="410"/>
                  <a:pt x="287" y="410"/>
                </a:cubicBezTo>
                <a:cubicBezTo>
                  <a:pt x="298" y="406"/>
                  <a:pt x="309" y="404"/>
                  <a:pt x="321" y="403"/>
                </a:cubicBezTo>
                <a:cubicBezTo>
                  <a:pt x="358" y="400"/>
                  <a:pt x="385" y="409"/>
                  <a:pt x="405" y="420"/>
                </a:cubicBezTo>
                <a:cubicBezTo>
                  <a:pt x="435" y="436"/>
                  <a:pt x="446" y="458"/>
                  <a:pt x="446" y="458"/>
                </a:cubicBezTo>
                <a:cubicBezTo>
                  <a:pt x="446" y="458"/>
                  <a:pt x="521" y="464"/>
                  <a:pt x="489" y="621"/>
                </a:cubicBezTo>
                <a:cubicBezTo>
                  <a:pt x="499" y="624"/>
                  <a:pt x="506" y="638"/>
                  <a:pt x="495" y="679"/>
                </a:cubicBezTo>
                <a:cubicBezTo>
                  <a:pt x="481" y="730"/>
                  <a:pt x="467" y="734"/>
                  <a:pt x="459" y="728"/>
                </a:cubicBezTo>
                <a:cubicBezTo>
                  <a:pt x="450" y="783"/>
                  <a:pt x="420" y="853"/>
                  <a:pt x="324" y="857"/>
                </a:cubicBezTo>
                <a:cubicBezTo>
                  <a:pt x="227" y="850"/>
                  <a:pt x="197" y="777"/>
                  <a:pt x="188" y="722"/>
                </a:cubicBezTo>
                <a:cubicBezTo>
                  <a:pt x="180" y="721"/>
                  <a:pt x="170" y="711"/>
                  <a:pt x="159" y="671"/>
                </a:cubicBezTo>
                <a:cubicBezTo>
                  <a:pt x="146" y="618"/>
                  <a:pt x="161" y="611"/>
                  <a:pt x="174" y="613"/>
                </a:cubicBezTo>
                <a:close/>
                <a:moveTo>
                  <a:pt x="329" y="1151"/>
                </a:moveTo>
                <a:cubicBezTo>
                  <a:pt x="489" y="1151"/>
                  <a:pt x="489" y="1151"/>
                  <a:pt x="489" y="1151"/>
                </a:cubicBezTo>
                <a:cubicBezTo>
                  <a:pt x="652" y="1151"/>
                  <a:pt x="652" y="1151"/>
                  <a:pt x="652" y="1151"/>
                </a:cubicBezTo>
                <a:cubicBezTo>
                  <a:pt x="762" y="1151"/>
                  <a:pt x="762" y="1151"/>
                  <a:pt x="762" y="1151"/>
                </a:cubicBezTo>
                <a:cubicBezTo>
                  <a:pt x="763" y="1151"/>
                  <a:pt x="763" y="1151"/>
                  <a:pt x="763" y="1151"/>
                </a:cubicBezTo>
                <a:cubicBezTo>
                  <a:pt x="1036" y="1151"/>
                  <a:pt x="1036" y="1151"/>
                  <a:pt x="1036" y="1151"/>
                </a:cubicBezTo>
                <a:cubicBezTo>
                  <a:pt x="1035" y="1037"/>
                  <a:pt x="1040" y="977"/>
                  <a:pt x="966" y="949"/>
                </a:cubicBezTo>
                <a:cubicBezTo>
                  <a:pt x="899" y="924"/>
                  <a:pt x="859" y="897"/>
                  <a:pt x="859" y="897"/>
                </a:cubicBezTo>
                <a:cubicBezTo>
                  <a:pt x="807" y="1061"/>
                  <a:pt x="807" y="1061"/>
                  <a:pt x="807" y="1061"/>
                </a:cubicBezTo>
                <a:cubicBezTo>
                  <a:pt x="800" y="1083"/>
                  <a:pt x="800" y="1083"/>
                  <a:pt x="800" y="1083"/>
                </a:cubicBezTo>
                <a:cubicBezTo>
                  <a:pt x="777" y="1017"/>
                  <a:pt x="777" y="1017"/>
                  <a:pt x="777" y="1017"/>
                </a:cubicBezTo>
                <a:cubicBezTo>
                  <a:pt x="830" y="943"/>
                  <a:pt x="77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53" y="940"/>
                  <a:pt x="696" y="943"/>
                  <a:pt x="749" y="1017"/>
                </a:cubicBezTo>
                <a:cubicBezTo>
                  <a:pt x="726" y="1083"/>
                  <a:pt x="726" y="1083"/>
                  <a:pt x="726" y="1083"/>
                </a:cubicBezTo>
                <a:cubicBezTo>
                  <a:pt x="719" y="1061"/>
                  <a:pt x="719" y="1061"/>
                  <a:pt x="719" y="1061"/>
                </a:cubicBezTo>
                <a:cubicBezTo>
                  <a:pt x="667" y="897"/>
                  <a:pt x="667" y="897"/>
                  <a:pt x="667" y="897"/>
                </a:cubicBezTo>
                <a:cubicBezTo>
                  <a:pt x="667" y="897"/>
                  <a:pt x="644" y="912"/>
                  <a:pt x="605" y="929"/>
                </a:cubicBezTo>
                <a:cubicBezTo>
                  <a:pt x="596" y="923"/>
                  <a:pt x="583" y="916"/>
                  <a:pt x="570" y="911"/>
                </a:cubicBezTo>
                <a:cubicBezTo>
                  <a:pt x="490" y="881"/>
                  <a:pt x="443" y="850"/>
                  <a:pt x="443" y="850"/>
                </a:cubicBezTo>
                <a:cubicBezTo>
                  <a:pt x="382" y="1043"/>
                  <a:pt x="382" y="1043"/>
                  <a:pt x="382" y="1043"/>
                </a:cubicBezTo>
                <a:cubicBezTo>
                  <a:pt x="374" y="1070"/>
                  <a:pt x="374" y="1070"/>
                  <a:pt x="374" y="1070"/>
                </a:cubicBezTo>
                <a:cubicBezTo>
                  <a:pt x="346" y="993"/>
                  <a:pt x="346" y="993"/>
                  <a:pt x="346" y="993"/>
                </a:cubicBezTo>
                <a:cubicBezTo>
                  <a:pt x="409" y="905"/>
                  <a:pt x="341"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18" y="901"/>
                  <a:pt x="250" y="905"/>
                  <a:pt x="314" y="993"/>
                </a:cubicBezTo>
                <a:cubicBezTo>
                  <a:pt x="286" y="1070"/>
                  <a:pt x="286" y="1070"/>
                  <a:pt x="286" y="1070"/>
                </a:cubicBezTo>
                <a:cubicBezTo>
                  <a:pt x="278" y="1043"/>
                  <a:pt x="278" y="1043"/>
                  <a:pt x="278" y="1043"/>
                </a:cubicBezTo>
                <a:cubicBezTo>
                  <a:pt x="215" y="850"/>
                  <a:pt x="215" y="850"/>
                  <a:pt x="215" y="850"/>
                </a:cubicBezTo>
                <a:cubicBezTo>
                  <a:pt x="215" y="850"/>
                  <a:pt x="167" y="881"/>
                  <a:pt x="88" y="911"/>
                </a:cubicBezTo>
                <a:cubicBezTo>
                  <a:pt x="0" y="943"/>
                  <a:pt x="6" y="1015"/>
                  <a:pt x="4" y="1149"/>
                </a:cubicBezTo>
                <a:cubicBezTo>
                  <a:pt x="329" y="1149"/>
                  <a:pt x="329" y="1149"/>
                  <a:pt x="329" y="1149"/>
                </a:cubicBezTo>
                <a:lnTo>
                  <a:pt x="329" y="1151"/>
                </a:lnTo>
                <a:close/>
                <a:moveTo>
                  <a:pt x="621" y="747"/>
                </a:moveTo>
                <a:cubicBezTo>
                  <a:pt x="631" y="780"/>
                  <a:pt x="639" y="789"/>
                  <a:pt x="646" y="790"/>
                </a:cubicBezTo>
                <a:cubicBezTo>
                  <a:pt x="652" y="837"/>
                  <a:pt x="679" y="898"/>
                  <a:pt x="760" y="904"/>
                </a:cubicBezTo>
                <a:cubicBezTo>
                  <a:pt x="839" y="901"/>
                  <a:pt x="864" y="842"/>
                  <a:pt x="873" y="796"/>
                </a:cubicBezTo>
                <a:cubicBezTo>
                  <a:pt x="879" y="800"/>
                  <a:pt x="890" y="798"/>
                  <a:pt x="902" y="755"/>
                </a:cubicBezTo>
                <a:cubicBezTo>
                  <a:pt x="913" y="721"/>
                  <a:pt x="906" y="709"/>
                  <a:pt x="898" y="706"/>
                </a:cubicBezTo>
                <a:cubicBezTo>
                  <a:pt x="926" y="573"/>
                  <a:pt x="862" y="569"/>
                  <a:pt x="862" y="569"/>
                </a:cubicBezTo>
                <a:cubicBezTo>
                  <a:pt x="862" y="569"/>
                  <a:pt x="853" y="550"/>
                  <a:pt x="828" y="537"/>
                </a:cubicBezTo>
                <a:cubicBezTo>
                  <a:pt x="810" y="526"/>
                  <a:pt x="787" y="519"/>
                  <a:pt x="756" y="522"/>
                </a:cubicBezTo>
                <a:cubicBezTo>
                  <a:pt x="746" y="522"/>
                  <a:pt x="737" y="524"/>
                  <a:pt x="727" y="527"/>
                </a:cubicBezTo>
                <a:cubicBezTo>
                  <a:pt x="727" y="527"/>
                  <a:pt x="727" y="527"/>
                  <a:pt x="727" y="527"/>
                </a:cubicBezTo>
                <a:cubicBezTo>
                  <a:pt x="716" y="531"/>
                  <a:pt x="705" y="537"/>
                  <a:pt x="696" y="544"/>
                </a:cubicBezTo>
                <a:cubicBezTo>
                  <a:pt x="685" y="550"/>
                  <a:pt x="674" y="560"/>
                  <a:pt x="664" y="570"/>
                </a:cubicBezTo>
                <a:cubicBezTo>
                  <a:pt x="649" y="586"/>
                  <a:pt x="635" y="606"/>
                  <a:pt x="629" y="631"/>
                </a:cubicBezTo>
                <a:cubicBezTo>
                  <a:pt x="624" y="653"/>
                  <a:pt x="624" y="676"/>
                  <a:pt x="633" y="699"/>
                </a:cubicBezTo>
                <a:cubicBezTo>
                  <a:pt x="621" y="696"/>
                  <a:pt x="609" y="703"/>
                  <a:pt x="621" y="747"/>
                </a:cubicBezTo>
                <a:close/>
                <a:moveTo>
                  <a:pt x="856" y="376"/>
                </a:moveTo>
                <a:cubicBezTo>
                  <a:pt x="787" y="446"/>
                  <a:pt x="682" y="456"/>
                  <a:pt x="603" y="409"/>
                </a:cubicBezTo>
                <a:cubicBezTo>
                  <a:pt x="603" y="409"/>
                  <a:pt x="603" y="409"/>
                  <a:pt x="603" y="409"/>
                </a:cubicBezTo>
                <a:cubicBezTo>
                  <a:pt x="572" y="433"/>
                  <a:pt x="537" y="436"/>
                  <a:pt x="514" y="433"/>
                </a:cubicBezTo>
                <a:cubicBezTo>
                  <a:pt x="506" y="432"/>
                  <a:pt x="505" y="421"/>
                  <a:pt x="512" y="418"/>
                </a:cubicBezTo>
                <a:cubicBezTo>
                  <a:pt x="534" y="408"/>
                  <a:pt x="546" y="387"/>
                  <a:pt x="555" y="370"/>
                </a:cubicBezTo>
                <a:cubicBezTo>
                  <a:pt x="552" y="367"/>
                  <a:pt x="552" y="367"/>
                  <a:pt x="552" y="367"/>
                </a:cubicBezTo>
                <a:cubicBezTo>
                  <a:pt x="480" y="285"/>
                  <a:pt x="482" y="160"/>
                  <a:pt x="561" y="82"/>
                </a:cubicBezTo>
                <a:cubicBezTo>
                  <a:pt x="643" y="0"/>
                  <a:pt x="776" y="0"/>
                  <a:pt x="856" y="82"/>
                </a:cubicBezTo>
                <a:cubicBezTo>
                  <a:pt x="938" y="162"/>
                  <a:pt x="938" y="295"/>
                  <a:pt x="856" y="376"/>
                </a:cubicBezTo>
                <a:close/>
                <a:moveTo>
                  <a:pt x="641" y="228"/>
                </a:moveTo>
                <a:cubicBezTo>
                  <a:pt x="641" y="214"/>
                  <a:pt x="629" y="203"/>
                  <a:pt x="616" y="203"/>
                </a:cubicBezTo>
                <a:cubicBezTo>
                  <a:pt x="602" y="203"/>
                  <a:pt x="590" y="214"/>
                  <a:pt x="590" y="228"/>
                </a:cubicBezTo>
                <a:cubicBezTo>
                  <a:pt x="590" y="242"/>
                  <a:pt x="602" y="253"/>
                  <a:pt x="616" y="253"/>
                </a:cubicBezTo>
                <a:cubicBezTo>
                  <a:pt x="629" y="253"/>
                  <a:pt x="641" y="242"/>
                  <a:pt x="641" y="228"/>
                </a:cubicBezTo>
                <a:close/>
                <a:moveTo>
                  <a:pt x="734" y="228"/>
                </a:moveTo>
                <a:cubicBezTo>
                  <a:pt x="734" y="214"/>
                  <a:pt x="723" y="203"/>
                  <a:pt x="709" y="203"/>
                </a:cubicBezTo>
                <a:cubicBezTo>
                  <a:pt x="695" y="203"/>
                  <a:pt x="684" y="214"/>
                  <a:pt x="684" y="228"/>
                </a:cubicBezTo>
                <a:cubicBezTo>
                  <a:pt x="684" y="242"/>
                  <a:pt x="695" y="253"/>
                  <a:pt x="709" y="253"/>
                </a:cubicBezTo>
                <a:cubicBezTo>
                  <a:pt x="723" y="253"/>
                  <a:pt x="734" y="242"/>
                  <a:pt x="734" y="228"/>
                </a:cubicBezTo>
                <a:close/>
                <a:moveTo>
                  <a:pt x="828" y="228"/>
                </a:moveTo>
                <a:cubicBezTo>
                  <a:pt x="828" y="214"/>
                  <a:pt x="816" y="203"/>
                  <a:pt x="802" y="203"/>
                </a:cubicBezTo>
                <a:cubicBezTo>
                  <a:pt x="788" y="203"/>
                  <a:pt x="777" y="214"/>
                  <a:pt x="777" y="228"/>
                </a:cubicBezTo>
                <a:cubicBezTo>
                  <a:pt x="777" y="242"/>
                  <a:pt x="788" y="253"/>
                  <a:pt x="802" y="253"/>
                </a:cubicBezTo>
                <a:cubicBezTo>
                  <a:pt x="817" y="253"/>
                  <a:pt x="828" y="242"/>
                  <a:pt x="828" y="2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058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601695" y="376676"/>
            <a:ext cx="5062117" cy="584775"/>
          </a:xfrm>
          <a:prstGeom prst="rect">
            <a:avLst/>
          </a:prstGeom>
          <a:noFill/>
        </p:spPr>
        <p:txBody>
          <a:bodyPr wrap="square" rtlCol="0">
            <a:spAutoFit/>
          </a:bodyPr>
          <a:lstStyle/>
          <a:p>
            <a:pPr lvl="1">
              <a:defRPr/>
            </a:pPr>
            <a:r>
              <a:rPr lang="en-SG" sz="3200" b="1" dirty="0">
                <a:solidFill>
                  <a:prstClr val="black"/>
                </a:solidFill>
                <a:latin typeface="Open Sans"/>
                <a:cs typeface="Arial" panose="020B0604020202020204" pitchFamily="34" charset="0"/>
              </a:rPr>
              <a:t>REFERENCES</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 name="Rectangle 1">
            <a:extLst>
              <a:ext uri="{FF2B5EF4-FFF2-40B4-BE49-F238E27FC236}">
                <a16:creationId xmlns:a16="http://schemas.microsoft.com/office/drawing/2014/main" id="{F6184013-E14C-436A-8B69-230921A4189E}"/>
              </a:ext>
            </a:extLst>
          </p:cNvPr>
          <p:cNvSpPr/>
          <p:nvPr/>
        </p:nvSpPr>
        <p:spPr>
          <a:xfrm>
            <a:off x="601695" y="1252040"/>
            <a:ext cx="11025732" cy="1764394"/>
          </a:xfrm>
          <a:prstGeom prst="rect">
            <a:avLst/>
          </a:prstGeom>
        </p:spPr>
        <p:txBody>
          <a:bodyPr wrap="square">
            <a:spAutoFit/>
          </a:bodyPr>
          <a:lstStyle/>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[1] </a:t>
            </a:r>
            <a:r>
              <a:rPr lang="en-US" dirty="0" err="1">
                <a:latin typeface="Arial" panose="020B0604020202020204" pitchFamily="34" charset="0"/>
                <a:ea typeface="DengXian" panose="02010600030101010101" pitchFamily="2" charset="-122"/>
                <a:cs typeface="Times New Roman" panose="02020603050405020304" pitchFamily="18" charset="0"/>
              </a:rPr>
              <a:t>Jagabathula</a:t>
            </a:r>
            <a:r>
              <a:rPr lang="en-US" dirty="0">
                <a:latin typeface="Arial" panose="020B0604020202020204" pitchFamily="34" charset="0"/>
                <a:ea typeface="DengXian" panose="02010600030101010101" pitchFamily="2" charset="-122"/>
                <a:cs typeface="Times New Roman" panose="02020603050405020304" pitchFamily="18" charset="0"/>
              </a:rPr>
              <a:t>, S., Subramanian, L., &amp; Venkataraman, A. (2018). A Conditional Gradient Approach for Nonparametric Estimation of Mixing Distributions.</a:t>
            </a:r>
          </a:p>
          <a:p>
            <a:pPr>
              <a:lnSpc>
                <a:spcPct val="107000"/>
              </a:lnSpc>
              <a:spcAft>
                <a:spcPts val="800"/>
              </a:spcAft>
            </a:pPr>
            <a:endParaRPr lang="en-US" dirty="0">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[2] Berry, S., </a:t>
            </a:r>
            <a:r>
              <a:rPr lang="en-US" dirty="0" err="1">
                <a:latin typeface="Arial" panose="020B0604020202020204" pitchFamily="34" charset="0"/>
                <a:ea typeface="DengXian" panose="02010600030101010101" pitchFamily="2" charset="-122"/>
                <a:cs typeface="Times New Roman" panose="02020603050405020304" pitchFamily="18" charset="0"/>
              </a:rPr>
              <a:t>Levinsohn</a:t>
            </a:r>
            <a:r>
              <a:rPr lang="en-US" dirty="0">
                <a:latin typeface="Arial" panose="020B0604020202020204" pitchFamily="34" charset="0"/>
                <a:ea typeface="DengXian" panose="02010600030101010101" pitchFamily="2" charset="-122"/>
                <a:cs typeface="Times New Roman" panose="02020603050405020304" pitchFamily="18" charset="0"/>
              </a:rPr>
              <a:t>, J., &amp; </a:t>
            </a:r>
            <a:r>
              <a:rPr lang="en-US" dirty="0" err="1">
                <a:latin typeface="Arial" panose="020B0604020202020204" pitchFamily="34" charset="0"/>
                <a:ea typeface="DengXian" panose="02010600030101010101" pitchFamily="2" charset="-122"/>
                <a:cs typeface="Times New Roman" panose="02020603050405020304" pitchFamily="18" charset="0"/>
              </a:rPr>
              <a:t>Pakes</a:t>
            </a:r>
            <a:r>
              <a:rPr lang="en-US" dirty="0">
                <a:latin typeface="Arial" panose="020B0604020202020204" pitchFamily="34" charset="0"/>
                <a:ea typeface="DengXian" panose="02010600030101010101" pitchFamily="2" charset="-122"/>
                <a:cs typeface="Times New Roman" panose="02020603050405020304" pitchFamily="18" charset="0"/>
              </a:rPr>
              <a:t>, A. (1995). Automobile prices in market equilibrium. </a:t>
            </a:r>
            <a:r>
              <a:rPr lang="en-US" dirty="0" err="1">
                <a:latin typeface="Arial" panose="020B0604020202020204" pitchFamily="34" charset="0"/>
                <a:ea typeface="DengXian" panose="02010600030101010101" pitchFamily="2" charset="-122"/>
                <a:cs typeface="Times New Roman" panose="02020603050405020304" pitchFamily="18" charset="0"/>
              </a:rPr>
              <a:t>Econometrica</a:t>
            </a:r>
            <a:r>
              <a:rPr lang="en-US" dirty="0">
                <a:latin typeface="Arial" panose="020B0604020202020204" pitchFamily="34" charset="0"/>
                <a:ea typeface="DengXian" panose="02010600030101010101" pitchFamily="2" charset="-122"/>
                <a:cs typeface="Times New Roman" panose="02020603050405020304" pitchFamily="18" charset="0"/>
              </a:rPr>
              <a:t>: Journal of the Econometric Society, 841-890.</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1" name="Rectangle 10">
            <a:extLst>
              <a:ext uri="{FF2B5EF4-FFF2-40B4-BE49-F238E27FC236}">
                <a16:creationId xmlns:a16="http://schemas.microsoft.com/office/drawing/2014/main" id="{E826A8E5-3155-41CC-974C-3AE5465E0E72}"/>
              </a:ext>
            </a:extLst>
          </p:cNvPr>
          <p:cNvSpPr/>
          <p:nvPr/>
        </p:nvSpPr>
        <p:spPr>
          <a:xfrm>
            <a:off x="-263711" y="335989"/>
            <a:ext cx="1231095" cy="65086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52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69F42-1222-43AD-996C-CA5F84370857}"/>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0CEAC1A4-EB3D-40D7-A0EE-591496E32055}"/>
              </a:ext>
            </a:extLst>
          </p:cNvPr>
          <p:cNvSpPr txBox="1"/>
          <p:nvPr/>
        </p:nvSpPr>
        <p:spPr>
          <a:xfrm>
            <a:off x="0" y="2321004"/>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6600" b="1" dirty="0">
                <a:solidFill>
                  <a:schemeClr val="accent3"/>
                </a:solidFill>
                <a:latin typeface="Open Sans"/>
                <a:cs typeface="Arial" panose="020B0604020202020204" pitchFamily="34" charset="0"/>
              </a:rPr>
              <a:t>THANK YOU!</a:t>
            </a:r>
            <a:endParaRPr kumimoji="0" lang="en-SG" sz="6600" b="1" i="0" u="none" strike="noStrike" kern="1200" cap="none" spc="0" normalizeH="0" baseline="0" noProof="0" dirty="0">
              <a:ln>
                <a:noFill/>
              </a:ln>
              <a:solidFill>
                <a:schemeClr val="accent3"/>
              </a:solidFill>
              <a:effectLst/>
              <a:uLnTx/>
              <a:uFillTx/>
              <a:latin typeface="Open Sans"/>
              <a:cs typeface="Arial" panose="020B0604020202020204" pitchFamily="34" charset="0"/>
            </a:endParaRPr>
          </a:p>
        </p:txBody>
      </p:sp>
    </p:spTree>
    <p:extLst>
      <p:ext uri="{BB962C8B-B14F-4D97-AF65-F5344CB8AC3E}">
        <p14:creationId xmlns:p14="http://schemas.microsoft.com/office/powerpoint/2010/main" val="308521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354FFF1-247A-44B6-B032-919F85DE746B}"/>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CEB322F-5397-4F33-BFAD-50E54C4E12E2}"/>
              </a:ext>
            </a:extLst>
          </p:cNvPr>
          <p:cNvSpPr txBox="1"/>
          <p:nvPr/>
        </p:nvSpPr>
        <p:spPr>
          <a:xfrm>
            <a:off x="601695" y="376676"/>
            <a:ext cx="5062117" cy="584775"/>
          </a:xfrm>
          <a:prstGeom prst="rect">
            <a:avLst/>
          </a:prstGeom>
          <a:noFill/>
        </p:spPr>
        <p:txBody>
          <a:bodyPr wrap="square" rtlCol="0">
            <a:spAutoFit/>
          </a:bodyPr>
          <a:lstStyle/>
          <a:p>
            <a:pPr lvl="1">
              <a:defRPr/>
            </a:pPr>
            <a:r>
              <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rPr>
              <a:t>APPENDIX</a:t>
            </a:r>
          </a:p>
        </p:txBody>
      </p:sp>
      <p:sp>
        <p:nvSpPr>
          <p:cNvPr id="26" name="TextBox 25">
            <a:extLst>
              <a:ext uri="{FF2B5EF4-FFF2-40B4-BE49-F238E27FC236}">
                <a16:creationId xmlns:a16="http://schemas.microsoft.com/office/drawing/2014/main" id="{64F23783-F3A8-4158-9494-BE7D4A8B01BC}"/>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6">
                    <a:lumMod val="50000"/>
                  </a:schemeClr>
                </a:solidFill>
                <a:latin typeface="Open Sans"/>
                <a:cs typeface="Arial" panose="020B0604020202020204" pitchFamily="34" charset="0"/>
              </a:rPr>
              <a:t>Example on Hierarchical Clustering.</a:t>
            </a:r>
          </a:p>
        </p:txBody>
      </p:sp>
      <p:pic>
        <p:nvPicPr>
          <p:cNvPr id="16" name="Picture 15">
            <a:extLst>
              <a:ext uri="{FF2B5EF4-FFF2-40B4-BE49-F238E27FC236}">
                <a16:creationId xmlns:a16="http://schemas.microsoft.com/office/drawing/2014/main" id="{B817CB83-D7E6-4843-B85A-A50D2862E8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83672" y="1445347"/>
            <a:ext cx="7474728" cy="4498258"/>
          </a:xfrm>
          <a:prstGeom prst="rect">
            <a:avLst/>
          </a:prstGeom>
          <a:noFill/>
          <a:ln>
            <a:noFill/>
          </a:ln>
        </p:spPr>
      </p:pic>
      <p:cxnSp>
        <p:nvCxnSpPr>
          <p:cNvPr id="17" name="Straight Connector 16">
            <a:extLst>
              <a:ext uri="{FF2B5EF4-FFF2-40B4-BE49-F238E27FC236}">
                <a16:creationId xmlns:a16="http://schemas.microsoft.com/office/drawing/2014/main" id="{357A860B-C5B5-4F50-92DF-0E7C8E3AC15F}"/>
              </a:ext>
            </a:extLst>
          </p:cNvPr>
          <p:cNvCxnSpPr>
            <a:cxnSpLocks/>
          </p:cNvCxnSpPr>
          <p:nvPr/>
        </p:nvCxnSpPr>
        <p:spPr>
          <a:xfrm flipV="1">
            <a:off x="2333578" y="4166424"/>
            <a:ext cx="7524843" cy="3175"/>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5785CD9D-8E48-494A-9363-37F9B4155F10}"/>
              </a:ext>
            </a:extLst>
          </p:cNvPr>
          <p:cNvCxnSpPr>
            <a:cxnSpLocks/>
          </p:cNvCxnSpPr>
          <p:nvPr/>
        </p:nvCxnSpPr>
        <p:spPr>
          <a:xfrm flipV="1">
            <a:off x="2333577" y="3861624"/>
            <a:ext cx="7524843" cy="3175"/>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FE105D2A-68F2-4FCB-9A47-C975E5078461}"/>
              </a:ext>
            </a:extLst>
          </p:cNvPr>
          <p:cNvSpPr/>
          <p:nvPr/>
        </p:nvSpPr>
        <p:spPr>
          <a:xfrm>
            <a:off x="4296352" y="6002597"/>
            <a:ext cx="4049377" cy="338554"/>
          </a:xfrm>
          <a:prstGeom prst="rect">
            <a:avLst/>
          </a:prstGeom>
        </p:spPr>
        <p:txBody>
          <a:bodyPr wrap="none">
            <a:spAutoFit/>
          </a:bodyPr>
          <a:lstStyle/>
          <a:p>
            <a:pPr algn="ctr"/>
            <a:r>
              <a:rPr lang="en-SG" sz="1600" dirty="0">
                <a:latin typeface="Arial" panose="020B0604020202020204" pitchFamily="34" charset="0"/>
                <a:ea typeface="MS Mincho" panose="02020609040205080304" pitchFamily="49" charset="-128"/>
                <a:cs typeface="Times New Roman" panose="02020603050405020304" pitchFamily="18" charset="0"/>
              </a:rPr>
              <a:t>Figure 13. Dendrogram on Ward’s Linkage</a:t>
            </a:r>
            <a:endParaRPr lang="en-US" sz="16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09333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77111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CONDITIONAL GRADIENT SETUP</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821E363-7C6A-42D3-96F6-7103F7C88BFE}"/>
                  </a:ext>
                </a:extLst>
              </p:cNvPr>
              <p:cNvSpPr/>
              <p:nvPr/>
            </p:nvSpPr>
            <p:spPr>
              <a:xfrm>
                <a:off x="260807" y="1684067"/>
                <a:ext cx="11931193" cy="369332"/>
              </a:xfrm>
              <a:prstGeom prst="rect">
                <a:avLst/>
              </a:prstGeom>
            </p:spPr>
            <p:txBody>
              <a:bodyPr wrap="squar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Estimate the best mixing distribution based on </a:t>
                </a:r>
                <a14:m>
                  <m:oMath xmlns:m="http://schemas.openxmlformats.org/officeDocument/2006/math">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oMath>
                </a14:m>
                <a:r>
                  <a:rPr lang="en-US" b="1" dirty="0">
                    <a:solidFill>
                      <a:srgbClr val="222222"/>
                    </a:solidFill>
                    <a:latin typeface="Arial" panose="020B0604020202020204" pitchFamily="34" charset="0"/>
                    <a:ea typeface="DengXian" panose="02010600030101010101" pitchFamily="2" charset="-122"/>
                    <a:cs typeface="Arial" panose="020B0604020202020204" pitchFamily="34" charset="0"/>
                  </a:rPr>
                  <a:t> </a:t>
                </a:r>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from all possible distributions </a:t>
                </a:r>
                <a14:m>
                  <m:oMath xmlns:m="http://schemas.openxmlformats.org/officeDocument/2006/math">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oMath>
                </a14:m>
                <a:endParaRPr lang="en-US" dirty="0">
                  <a:solidFill>
                    <a:srgbClr val="222222"/>
                  </a:solidFill>
                  <a:latin typeface="Arial" panose="020B0604020202020204" pitchFamily="34" charset="0"/>
                  <a:ea typeface="DengXian" panose="02010600030101010101" pitchFamily="2" charset="-122"/>
                  <a:cs typeface="Arial" panose="020B0604020202020204" pitchFamily="34" charset="0"/>
                </a:endParaRPr>
              </a:p>
            </p:txBody>
          </p:sp>
        </mc:Choice>
        <mc:Fallback xmlns="">
          <p:sp>
            <p:nvSpPr>
              <p:cNvPr id="2" name="Rectangle 1">
                <a:extLst>
                  <a:ext uri="{FF2B5EF4-FFF2-40B4-BE49-F238E27FC236}">
                    <a16:creationId xmlns:a16="http://schemas.microsoft.com/office/drawing/2014/main" id="{B821E363-7C6A-42D3-96F6-7103F7C88BFE}"/>
                  </a:ext>
                </a:extLst>
              </p:cNvPr>
              <p:cNvSpPr>
                <a:spLocks noRot="1" noChangeAspect="1" noMove="1" noResize="1" noEditPoints="1" noAdjustHandles="1" noChangeArrowheads="1" noChangeShapeType="1" noTextEdit="1"/>
              </p:cNvSpPr>
              <p:nvPr/>
            </p:nvSpPr>
            <p:spPr>
              <a:xfrm>
                <a:off x="260807" y="1684067"/>
                <a:ext cx="11931193" cy="369332"/>
              </a:xfrm>
              <a:prstGeom prst="rect">
                <a:avLst/>
              </a:prstGeom>
              <a:blipFill>
                <a:blip r:embed="rId3"/>
                <a:stretch>
                  <a:fillRect l="-46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DBE5408-B8AD-4FCC-9657-7B31808835B1}"/>
                  </a:ext>
                </a:extLst>
              </p:cNvPr>
              <p:cNvSpPr/>
              <p:nvPr/>
            </p:nvSpPr>
            <p:spPr>
              <a:xfrm>
                <a:off x="3135790" y="4565847"/>
                <a:ext cx="5575139" cy="1048877"/>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e>
                        <m:sub>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d>
                        <m:dPr>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𝑤</m:t>
                          </m:r>
                        </m:e>
                      </m:d>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f>
                        <m:fPr>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fPr>
                        <m:num>
                          <m:r>
                            <m:rPr>
                              <m:sty m:val="p"/>
                            </m:rPr>
                            <a:rPr lang="en-US" sz="2400">
                              <a:solidFill>
                                <a:srgbClr val="222222"/>
                              </a:solidFill>
                              <a:effectLst/>
                              <a:latin typeface="Cambria Math" panose="02040503050406030204" pitchFamily="18" charset="0"/>
                              <a:ea typeface="DengXian" panose="02010600030101010101" pitchFamily="2" charset="-122"/>
                              <a:cs typeface="Arial" panose="020B0604020202020204" pitchFamily="34" charset="0"/>
                            </a:rPr>
                            <m:t>exp</m:t>
                          </m:r>
                          <m:r>
                            <a:rPr lang="en-US" sz="2400">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𝑤</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𝑧</m:t>
                              </m:r>
                            </m:e>
                            <m:sub>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num>
                        <m:den>
                          <m:nary>
                            <m:naryPr>
                              <m:chr m:val="∑"/>
                              <m:limLoc m:val="undOvr"/>
                              <m:subHide m:val="on"/>
                              <m:supHide m:val="on"/>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naryPr>
                            <m:sub/>
                            <m:sup/>
                            <m:e>
                              <m:r>
                                <m:rPr>
                                  <m:sty m:val="p"/>
                                </m:rPr>
                                <a:rPr lang="en-US" sz="2400">
                                  <a:solidFill>
                                    <a:srgbClr val="222222"/>
                                  </a:solidFill>
                                  <a:effectLst/>
                                  <a:latin typeface="Cambria Math" panose="02040503050406030204" pitchFamily="18" charset="0"/>
                                  <a:ea typeface="DengXian" panose="02010600030101010101" pitchFamily="2" charset="-122"/>
                                  <a:cs typeface="Arial" panose="020B0604020202020204" pitchFamily="34" charset="0"/>
                                </a:rPr>
                                <m:t>exp</m:t>
                              </m:r>
                              <m:r>
                                <a:rPr lang="en-US" sz="2400">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𝑤</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𝑧</m:t>
                                  </m:r>
                                </m:e>
                                <m:sub>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𝑙</m:t>
                                  </m:r>
                                </m:sub>
                              </m:sSub>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e>
                          </m:nary>
                        </m:den>
                      </m:f>
                      <m:r>
                        <a:rPr lang="en-US" sz="24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ADBE5408-B8AD-4FCC-9657-7B31808835B1}"/>
                  </a:ext>
                </a:extLst>
              </p:cNvPr>
              <p:cNvSpPr>
                <a:spLocks noRot="1" noChangeAspect="1" noMove="1" noResize="1" noEditPoints="1" noAdjustHandles="1" noChangeArrowheads="1" noChangeShapeType="1" noTextEdit="1"/>
              </p:cNvSpPr>
              <p:nvPr/>
            </p:nvSpPr>
            <p:spPr>
              <a:xfrm>
                <a:off x="3135790" y="4565847"/>
                <a:ext cx="5575139" cy="1048877"/>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0C0C89B-D4C3-47D8-A9B9-DEE9DC16FCB0}"/>
              </a:ext>
            </a:extLst>
          </p:cNvPr>
          <p:cNvSpPr/>
          <p:nvPr/>
        </p:nvSpPr>
        <p:spPr>
          <a:xfrm>
            <a:off x="260806" y="4206203"/>
            <a:ext cx="10920338" cy="373757"/>
          </a:xfrm>
          <a:prstGeom prst="rect">
            <a:avLst/>
          </a:prstGeom>
        </p:spPr>
        <p:txBody>
          <a:bodyPr wrap="square">
            <a:spAutoFit/>
          </a:bodyPr>
          <a:lstStyle/>
          <a:p>
            <a:pPr algn="just">
              <a:lnSpc>
                <a:spcPct val="107000"/>
              </a:lnSpc>
              <a:spcAft>
                <a:spcPts val="800"/>
              </a:spcAft>
            </a:pPr>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Assuming that choice probability follows a Multinomial Logit model (MNL),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0B43CDB-37BF-4FC7-A3F1-C8F4E4BD961F}"/>
                  </a:ext>
                </a:extLst>
              </p:cNvPr>
              <p:cNvSpPr/>
              <p:nvPr/>
            </p:nvSpPr>
            <p:spPr>
              <a:xfrm>
                <a:off x="4262872" y="5723748"/>
                <a:ext cx="3320974"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𝑄</m:t>
                          </m:r>
                        </m:e>
                      </m:d>
                      <m:r>
                        <a:rPr lang="en-US" sz="2400" i="0">
                          <a:latin typeface="Cambria Math" panose="02040503050406030204" pitchFamily="18" charset="0"/>
                        </a:rPr>
                        <m:t>=</m:t>
                      </m:r>
                      <m:nary>
                        <m:naryPr>
                          <m:subHide m:val="on"/>
                          <m:supHide m:val="on"/>
                          <m:ctrlPr>
                            <a:rPr lang="en-US" sz="2400" i="1">
                              <a:latin typeface="Cambria Math" panose="02040503050406030204" pitchFamily="18" charset="0"/>
                            </a:rPr>
                          </m:ctrlPr>
                        </m:naryPr>
                        <m:sub/>
                        <m:sup/>
                        <m:e>
                          <m:d>
                            <m:dPr>
                              <m:beg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𝑑𝑄</m:t>
                              </m:r>
                              <m:r>
                                <a:rPr lang="en-US" sz="2400" i="0">
                                  <a:latin typeface="Cambria Math" panose="02040503050406030204" pitchFamily="18" charset="0"/>
                                </a:rPr>
                                <m:t>(</m:t>
                              </m:r>
                              <m:r>
                                <a:rPr lang="en-US" sz="2400" i="1">
                                  <a:latin typeface="Cambria Math" panose="02040503050406030204" pitchFamily="18" charset="0"/>
                                </a:rPr>
                                <m:t>𝑤</m:t>
                              </m:r>
                            </m:e>
                          </m:d>
                        </m:e>
                      </m:nary>
                    </m:oMath>
                  </m:oMathPara>
                </a14:m>
                <a:endParaRPr lang="en-US" sz="2400" dirty="0"/>
              </a:p>
            </p:txBody>
          </p:sp>
        </mc:Choice>
        <mc:Fallback xmlns="">
          <p:sp>
            <p:nvSpPr>
              <p:cNvPr id="5" name="Rectangle 4">
                <a:extLst>
                  <a:ext uri="{FF2B5EF4-FFF2-40B4-BE49-F238E27FC236}">
                    <a16:creationId xmlns:a16="http://schemas.microsoft.com/office/drawing/2014/main" id="{00B43CDB-37BF-4FC7-A3F1-C8F4E4BD961F}"/>
                  </a:ext>
                </a:extLst>
              </p:cNvPr>
              <p:cNvSpPr>
                <a:spLocks noRot="1" noChangeAspect="1" noMove="1" noResize="1" noEditPoints="1" noAdjustHandles="1" noChangeArrowheads="1" noChangeShapeType="1" noTextEdit="1"/>
              </p:cNvSpPr>
              <p:nvPr/>
            </p:nvSpPr>
            <p:spPr>
              <a:xfrm>
                <a:off x="4262872" y="5723748"/>
                <a:ext cx="3320974" cy="847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2EB087-CBC9-43C0-A2E6-B665A814CCC3}"/>
                  </a:ext>
                </a:extLst>
              </p:cNvPr>
              <p:cNvSpPr/>
              <p:nvPr/>
            </p:nvSpPr>
            <p:spPr>
              <a:xfrm>
                <a:off x="739816" y="3156582"/>
                <a:ext cx="10712368" cy="991746"/>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0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𝑙𝑜𝑠𝑠</m:t>
                      </m:r>
                      <m:d>
                        <m:d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𝑔</m:t>
                          </m:r>
                          <m:d>
                            <m:d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e>
                          </m:d>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e>
                      </m:d>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f>
                        <m:fPr>
                          <m:ctrlP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fPr>
                        <m:num>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num>
                        <m:den>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𝟐</m:t>
                          </m:r>
                        </m:den>
                      </m:f>
                      <m:nary>
                        <m:naryPr>
                          <m:chr m:val="∑"/>
                          <m:limLoc m:val="undOvr"/>
                          <m:supHide m:val="on"/>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naryPr>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𝑛</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sub>
                        <m:sup/>
                        <m:e>
                          <m:sSup>
                            <m:sSup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pPr>
                            <m:e>
                              <m:d>
                                <m:d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dPr>
                                <m:e>
                                  <m:sSub>
                                    <m:sSub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𝑔</m:t>
                                      </m:r>
                                    </m:e>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d>
                                    <m:d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d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𝑄</m:t>
                                      </m:r>
                                    </m:e>
                                  </m:d>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sSub>
                                    <m:sSub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𝑏</m:t>
                                      </m:r>
                                    </m:e>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e>
                              </m:d>
                            </m:e>
                            <m:sup>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2</m:t>
                              </m:r>
                            </m:sup>
                          </m:sSup>
                        </m:e>
                      </m:nary>
                    </m:oMath>
                  </m:oMathPara>
                </a14:m>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6E2EB087-CBC9-43C0-A2E6-B665A814CCC3}"/>
                  </a:ext>
                </a:extLst>
              </p:cNvPr>
              <p:cNvSpPr>
                <a:spLocks noRot="1" noChangeAspect="1" noMove="1" noResize="1" noEditPoints="1" noAdjustHandles="1" noChangeArrowheads="1" noChangeShapeType="1" noTextEdit="1"/>
              </p:cNvSpPr>
              <p:nvPr/>
            </p:nvSpPr>
            <p:spPr>
              <a:xfrm>
                <a:off x="739816" y="3156582"/>
                <a:ext cx="10712368" cy="991746"/>
              </a:xfrm>
              <a:prstGeom prst="rect">
                <a:avLst/>
              </a:prstGeom>
              <a:blipFill>
                <a:blip r:embed="rId6"/>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8B60E2CC-6F9C-44BE-95DC-9028F97A4EBE}"/>
              </a:ext>
            </a:extLst>
          </p:cNvPr>
          <p:cNvSpPr/>
          <p:nvPr/>
        </p:nvSpPr>
        <p:spPr>
          <a:xfrm>
            <a:off x="256659" y="2167252"/>
            <a:ext cx="441659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By minimizing the Squared Loss function,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DE6819F-9102-4C77-91BB-34D6784F2044}"/>
                  </a:ext>
                </a:extLst>
              </p:cNvPr>
              <p:cNvSpPr/>
              <p:nvPr/>
            </p:nvSpPr>
            <p:spPr>
              <a:xfrm>
                <a:off x="4278583" y="2576785"/>
                <a:ext cx="3289555" cy="750205"/>
              </a:xfrm>
              <a:prstGeom prst="rect">
                <a:avLst/>
              </a:prstGeom>
            </p:spPr>
            <p:txBody>
              <a:bodyPr wrap="non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𝐦𝐢𝐧</m:t>
                              </m:r>
                            </m:e>
                            <m:lim>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lim>
                          </m:limLow>
                        </m:fName>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𝑙𝑜𝑠𝑠</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d>
                            <m:d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e>
                          </m:d>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e>
                      </m:func>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2DE6819F-9102-4C77-91BB-34D6784F2044}"/>
                  </a:ext>
                </a:extLst>
              </p:cNvPr>
              <p:cNvSpPr>
                <a:spLocks noRot="1" noChangeAspect="1" noMove="1" noResize="1" noEditPoints="1" noAdjustHandles="1" noChangeArrowheads="1" noChangeShapeType="1" noTextEdit="1"/>
              </p:cNvSpPr>
              <p:nvPr/>
            </p:nvSpPr>
            <p:spPr>
              <a:xfrm>
                <a:off x="4278583" y="2576785"/>
                <a:ext cx="3289555" cy="7502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9118C87-C381-40D8-A85C-5D785530DC5B}"/>
                  </a:ext>
                </a:extLst>
              </p:cNvPr>
              <p:cNvSpPr/>
              <p:nvPr/>
            </p:nvSpPr>
            <p:spPr>
              <a:xfrm>
                <a:off x="8542566" y="3843515"/>
                <a:ext cx="3256144" cy="730585"/>
              </a:xfrm>
              <a:prstGeom prst="rect">
                <a:avLst/>
              </a:prstGeom>
            </p:spPr>
            <p:txBody>
              <a:bodyPr wrap="square">
                <a:spAutoFit/>
              </a:bodyPr>
              <a:lstStyle/>
              <a:p>
                <a:pPr algn="just">
                  <a:lnSpc>
                    <a:spcPct val="107000"/>
                  </a:lnSpc>
                  <a:spcAft>
                    <a:spcPts val="800"/>
                  </a:spcAft>
                </a:pPr>
                <a14:m>
                  <m:oMath xmlns:m="http://schemas.openxmlformats.org/officeDocument/2006/math">
                    <m:sSub>
                      <m:sSubPr>
                        <m:ctrlP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𝑔</m:t>
                        </m:r>
                      </m:e>
                      <m:sub>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sub>
                    </m:sSub>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𝑄</m:t>
                    </m:r>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oMath>
                </a14:m>
                <a:r>
                  <a:rPr lang="en-US" sz="2000" dirty="0">
                    <a:solidFill>
                      <a:srgbClr val="222222"/>
                    </a:solidFill>
                    <a:effectLst/>
                    <a:latin typeface="Arial" panose="020B0604020202020204" pitchFamily="34" charset="0"/>
                    <a:ea typeface="DengXian" panose="02010600030101010101" pitchFamily="2" charset="-122"/>
                    <a:cs typeface="Times New Roman" panose="02020603050405020304" pitchFamily="18" charset="0"/>
                  </a:rPr>
                  <a:t> </a:t>
                </a:r>
                <a:r>
                  <a:rPr lang="en-US" sz="1600" dirty="0">
                    <a:solidFill>
                      <a:srgbClr val="222222"/>
                    </a:solidFill>
                    <a:latin typeface="Arial" panose="020B0604020202020204" pitchFamily="34" charset="0"/>
                    <a:ea typeface="DengXian" panose="02010600030101010101" pitchFamily="2" charset="-122"/>
                    <a:cs typeface="Times New Roman" panose="02020603050405020304" pitchFamily="18" charset="0"/>
                  </a:rPr>
                  <a:t>represents the customer’s choice probability on good </a:t>
                </a:r>
                <a14:m>
                  <m:oMath xmlns:m="http://schemas.openxmlformats.org/officeDocument/2006/math">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𝑗</m:t>
                    </m:r>
                  </m:oMath>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99118C87-C381-40D8-A85C-5D785530DC5B}"/>
                  </a:ext>
                </a:extLst>
              </p:cNvPr>
              <p:cNvSpPr>
                <a:spLocks noRot="1" noChangeAspect="1" noMove="1" noResize="1" noEditPoints="1" noAdjustHandles="1" noChangeArrowheads="1" noChangeShapeType="1" noTextEdit="1"/>
              </p:cNvSpPr>
              <p:nvPr/>
            </p:nvSpPr>
            <p:spPr>
              <a:xfrm>
                <a:off x="8542566" y="3843515"/>
                <a:ext cx="3256144" cy="730585"/>
              </a:xfrm>
              <a:prstGeom prst="rect">
                <a:avLst/>
              </a:prstGeom>
              <a:blipFill>
                <a:blip r:embed="rId8"/>
                <a:stretch>
                  <a:fillRect l="-936" r="-112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51E9F46-31D1-4014-BE46-76718F81F629}"/>
                  </a:ext>
                </a:extLst>
              </p:cNvPr>
              <p:cNvSpPr/>
              <p:nvPr/>
            </p:nvSpPr>
            <p:spPr>
              <a:xfrm>
                <a:off x="8542566" y="3445847"/>
                <a:ext cx="1425775"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𝑏</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𝑁</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𝑁</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0" name="Rectangle 9">
                <a:extLst>
                  <a:ext uri="{FF2B5EF4-FFF2-40B4-BE49-F238E27FC236}">
                    <a16:creationId xmlns:a16="http://schemas.microsoft.com/office/drawing/2014/main" id="{251E9F46-31D1-4014-BE46-76718F81F629}"/>
                  </a:ext>
                </a:extLst>
              </p:cNvPr>
              <p:cNvSpPr>
                <a:spLocks noRot="1" noChangeAspect="1" noMove="1" noResize="1" noEditPoints="1" noAdjustHandles="1" noChangeArrowheads="1" noChangeShapeType="1" noTextEdit="1"/>
              </p:cNvSpPr>
              <p:nvPr/>
            </p:nvSpPr>
            <p:spPr>
              <a:xfrm>
                <a:off x="8542566" y="3445847"/>
                <a:ext cx="1425775" cy="424796"/>
              </a:xfrm>
              <a:prstGeom prst="rect">
                <a:avLst/>
              </a:prstGeom>
              <a:blipFill>
                <a:blip r:embed="rId9"/>
                <a:stretch>
                  <a:fillRect b="-10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DD89EC8-8A23-4A80-8014-7A36FFB43948}"/>
              </a:ext>
            </a:extLst>
          </p:cNvPr>
          <p:cNvSpPr/>
          <p:nvPr/>
        </p:nvSpPr>
        <p:spPr>
          <a:xfrm>
            <a:off x="260806" y="1213015"/>
            <a:ext cx="5647700"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Goal: Identify customer types and choice probabilities</a:t>
            </a:r>
            <a:endParaRPr lang="en-US" dirty="0"/>
          </a:p>
        </p:txBody>
      </p:sp>
      <p:sp>
        <p:nvSpPr>
          <p:cNvPr id="15" name="Rectangle 14">
            <a:extLst>
              <a:ext uri="{FF2B5EF4-FFF2-40B4-BE49-F238E27FC236}">
                <a16:creationId xmlns:a16="http://schemas.microsoft.com/office/drawing/2014/main" id="{36B665E1-AC86-4C34-BC63-F1412E486C10}"/>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46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9189210"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CONDITIONAL GRADIENT SETUP</a:t>
            </a:r>
          </a:p>
        </p:txBody>
      </p:sp>
      <p:sp>
        <p:nvSpPr>
          <p:cNvPr id="7" name="Rectangle 6">
            <a:extLst>
              <a:ext uri="{FF2B5EF4-FFF2-40B4-BE49-F238E27FC236}">
                <a16:creationId xmlns:a16="http://schemas.microsoft.com/office/drawing/2014/main" id="{72F06AD3-7140-4176-8B74-9C8B74A902CF}"/>
              </a:ext>
            </a:extLst>
          </p:cNvPr>
          <p:cNvSpPr/>
          <p:nvPr/>
        </p:nvSpPr>
        <p:spPr>
          <a:xfrm>
            <a:off x="260807" y="1187028"/>
            <a:ext cx="11063092" cy="373757"/>
          </a:xfrm>
          <a:prstGeom prst="rect">
            <a:avLst/>
          </a:prstGeom>
        </p:spPr>
        <p:txBody>
          <a:bodyPr wrap="square">
            <a:spAutoFit/>
          </a:bodyPr>
          <a:lstStyle/>
          <a:p>
            <a:pPr algn="just">
              <a:lnSpc>
                <a:spcPct val="107000"/>
              </a:lnSpc>
              <a:spcAft>
                <a:spcPts val="800"/>
              </a:spcAft>
            </a:pPr>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Instead of optimizing through all possible mixture distributions,</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91BA313-6D73-4664-8A16-736243089F78}"/>
                  </a:ext>
                </a:extLst>
              </p:cNvPr>
              <p:cNvSpPr/>
              <p:nvPr/>
            </p:nvSpPr>
            <p:spPr>
              <a:xfrm>
                <a:off x="1380770" y="4030422"/>
                <a:ext cx="8306765" cy="979242"/>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𝑐𝑜𝑛𝑣</m:t>
                          </m:r>
                          <m:d>
                            <m:d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acc>
                                <m:accPr>
                                  <m:chr m:val="̅"/>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acc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e>
                              </m:acc>
                            </m:e>
                          </m:d>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nary>
                            <m:naryPr>
                              <m:chr m:val="∑"/>
                              <m:limLoc m:val="undOvr"/>
                              <m:supHide m:val="on"/>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naryPr>
                            <m:sub>
                              <m:r>
                                <a:rPr lang="en-US" b="1"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𝒇</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𝐹</m:t>
                              </m:r>
                            </m:sub>
                            <m:sup/>
                            <m:e>
                              <m:sSub>
                                <m:sSub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𝛼</m:t>
                                  </m:r>
                                </m:e>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sub>
                              </m:sSub>
                              <m:r>
                                <a:rPr lang="en-US" b="1"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𝒇</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𝐹</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acc>
                                <m:accPr>
                                  <m:chr m:val="̅"/>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acc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e>
                              </m:acc>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𝑖𝑠</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𝑓𝑖𝑛𝑖𝑡𝑒</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𝑎𝑛𝑑</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nary>
                                <m:naryPr>
                                  <m:chr m:val="∑"/>
                                  <m:limLoc m:val="undOvr"/>
                                  <m:supHide m:val="on"/>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naryPr>
                                <m:sub>
                                  <m:r>
                                    <a:rPr lang="en-US" b="1"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𝒇</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𝐹</m:t>
                                  </m:r>
                                </m:sub>
                                <m:sup/>
                                <m:e>
                                  <m:sSub>
                                    <m:sSub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𝛼</m:t>
                                      </m:r>
                                    </m:e>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sub>
                                  </m:sSub>
                                  <m:r>
                                    <a:rPr lang="en-US" b="1"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1, </m:t>
                                  </m:r>
                                  <m:sSub>
                                    <m:sSubPr>
                                      <m:ctrlP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𝛼</m:t>
                                      </m:r>
                                    </m:e>
                                    <m: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m:t>
                                      </m:r>
                                    </m:sub>
                                  </m:sSub>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≥0, </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𝑓𝑜𝑟</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𝑎𝑙𝑙</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r>
                                    <a:rPr lang="en-US" b="1"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𝒇</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𝐹</m:t>
                                  </m:r>
                                  <m:r>
                                    <a:rPr lang="en-US"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   </m:t>
                                  </m:r>
                                </m:e>
                              </m:nary>
                            </m:e>
                          </m:nary>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fName>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e>
                      </m:func>
                    </m:oMath>
                  </m:oMathPara>
                </a14:m>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691BA313-6D73-4664-8A16-736243089F78}"/>
                  </a:ext>
                </a:extLst>
              </p:cNvPr>
              <p:cNvSpPr>
                <a:spLocks noRot="1" noChangeAspect="1" noMove="1" noResize="1" noEditPoints="1" noAdjustHandles="1" noChangeArrowheads="1" noChangeShapeType="1" noTextEdit="1"/>
              </p:cNvSpPr>
              <p:nvPr/>
            </p:nvSpPr>
            <p:spPr>
              <a:xfrm>
                <a:off x="1380770" y="4030422"/>
                <a:ext cx="8306765" cy="979242"/>
              </a:xfrm>
              <a:prstGeom prst="rect">
                <a:avLst/>
              </a:prstGeom>
              <a:blipFill>
                <a:blip r:embed="rId3"/>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2557643-9E44-47EA-A700-DDABCAB0C517}"/>
              </a:ext>
            </a:extLst>
          </p:cNvPr>
          <p:cNvSpPr/>
          <p:nvPr/>
        </p:nvSpPr>
        <p:spPr>
          <a:xfrm>
            <a:off x="260806" y="1743667"/>
            <a:ext cx="9600823" cy="369332"/>
          </a:xfrm>
          <a:prstGeom prst="rect">
            <a:avLst/>
          </a:prstGeom>
        </p:spPr>
        <p:txBody>
          <a:bodyPr wrap="square">
            <a:spAutoFit/>
          </a:bodyPr>
          <a:lstStyle/>
          <a:p>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We can simply optimize through the convex hull of choice probability vectors:</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F8FA7E-8365-4BE8-BD00-A620D42754B6}"/>
                  </a:ext>
                </a:extLst>
              </p:cNvPr>
              <p:cNvSpPr/>
              <p:nvPr/>
            </p:nvSpPr>
            <p:spPr>
              <a:xfrm>
                <a:off x="2180373" y="2578195"/>
                <a:ext cx="7021025" cy="773097"/>
              </a:xfrm>
              <a:prstGeom prst="rect">
                <a:avLst/>
              </a:prstGeom>
            </p:spPr>
            <p:txBody>
              <a:bodyPr wrap="non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𝐦𝐢𝐧</m:t>
                              </m:r>
                            </m:e>
                            <m:lim>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lim>
                          </m:limLow>
                        </m:fName>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𝑙𝑜𝑠𝑠</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d>
                            <m:d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𝑄</m:t>
                              </m:r>
                            </m:e>
                          </m:d>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e>
                      </m:func>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 </m:t>
                      </m:r>
                      <m:func>
                        <m:func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𝐦𝐢𝐧</m:t>
                              </m:r>
                            </m:e>
                            <m:lim>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𝑔</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𝑐𝑜𝑛𝑣</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acc>
                                <m:accPr>
                                  <m:chr m:val="̅"/>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acc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e>
                              </m:acc>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lim>
                          </m:limLow>
                        </m:fName>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𝑙𝑜𝑠𝑠</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𝒈</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e>
                      </m:func>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𝑫𝒂𝒕𝒂</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B3F8FA7E-8365-4BE8-BD00-A620D42754B6}"/>
                  </a:ext>
                </a:extLst>
              </p:cNvPr>
              <p:cNvSpPr>
                <a:spLocks noRot="1" noChangeAspect="1" noMove="1" noResize="1" noEditPoints="1" noAdjustHandles="1" noChangeArrowheads="1" noChangeShapeType="1" noTextEdit="1"/>
              </p:cNvSpPr>
              <p:nvPr/>
            </p:nvSpPr>
            <p:spPr>
              <a:xfrm>
                <a:off x="2180373" y="2578195"/>
                <a:ext cx="7021025" cy="7730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834D8CD-EA0F-40D5-A4E6-2BCA99BC75BF}"/>
                  </a:ext>
                </a:extLst>
              </p:cNvPr>
              <p:cNvSpPr/>
              <p:nvPr/>
            </p:nvSpPr>
            <p:spPr>
              <a:xfrm>
                <a:off x="1526711" y="4960042"/>
                <a:ext cx="246779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𝑃</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d>
                        <m:dPr>
                          <m:begChr m:val="{"/>
                          <m:endChr m:val="}"/>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𝒇</m:t>
                          </m:r>
                          <m:d>
                            <m:dPr>
                              <m:ctrlP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𝒘</m:t>
                              </m:r>
                            </m:e>
                          </m:d>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𝒘</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p>
                            <m:sSup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p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ℝ</m:t>
                              </m:r>
                            </m:e>
                            <m:sup>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𝐷</m:t>
                              </m:r>
                            </m:sup>
                          </m:sSup>
                        </m:e>
                      </m:d>
                    </m:oMath>
                  </m:oMathPara>
                </a14:m>
                <a:endParaRPr lang="en-US" sz="2000" dirty="0"/>
              </a:p>
            </p:txBody>
          </p:sp>
        </mc:Choice>
        <mc:Fallback xmlns="">
          <p:sp>
            <p:nvSpPr>
              <p:cNvPr id="11" name="Rectangle 10">
                <a:extLst>
                  <a:ext uri="{FF2B5EF4-FFF2-40B4-BE49-F238E27FC236}">
                    <a16:creationId xmlns:a16="http://schemas.microsoft.com/office/drawing/2014/main" id="{9834D8CD-EA0F-40D5-A4E6-2BCA99BC75BF}"/>
                  </a:ext>
                </a:extLst>
              </p:cNvPr>
              <p:cNvSpPr>
                <a:spLocks noRot="1" noChangeAspect="1" noMove="1" noResize="1" noEditPoints="1" noAdjustHandles="1" noChangeArrowheads="1" noChangeShapeType="1" noTextEdit="1"/>
              </p:cNvSpPr>
              <p:nvPr/>
            </p:nvSpPr>
            <p:spPr>
              <a:xfrm>
                <a:off x="1526711" y="4960042"/>
                <a:ext cx="2467791" cy="400110"/>
              </a:xfrm>
              <a:prstGeom prst="rect">
                <a:avLst/>
              </a:prstGeom>
              <a:blipFill>
                <a:blip r:embed="rId5"/>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51C8CFD-9602-4A1E-8151-ACFB8D37EBF0}"/>
                  </a:ext>
                </a:extLst>
              </p:cNvPr>
              <p:cNvSpPr/>
              <p:nvPr/>
            </p:nvSpPr>
            <p:spPr>
              <a:xfrm>
                <a:off x="5534152" y="4960042"/>
                <a:ext cx="2832250"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𝒇</m:t>
                      </m:r>
                      <m:d>
                        <m:dPr>
                          <m:ctrlP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𝒘</m:t>
                          </m:r>
                        </m:e>
                      </m:d>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d>
                        <m:dPr>
                          <m:ctrlP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sSub>
                            <m:sSub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𝑓</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d>
                            <m:dPr>
                              <m:ctrlP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𝒘</m:t>
                              </m:r>
                            </m:e>
                          </m:d>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d>
                            <m:dPr>
                              <m:begChr m:val="["/>
                              <m:endChr m:val="]"/>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e>
                          </m:d>
                        </m:e>
                      </m:d>
                    </m:oMath>
                  </m:oMathPara>
                </a14:m>
                <a:endParaRPr lang="en-US" sz="2000" dirty="0"/>
              </a:p>
            </p:txBody>
          </p:sp>
        </mc:Choice>
        <mc:Fallback xmlns="">
          <p:sp>
            <p:nvSpPr>
              <p:cNvPr id="13" name="Rectangle 12">
                <a:extLst>
                  <a:ext uri="{FF2B5EF4-FFF2-40B4-BE49-F238E27FC236}">
                    <a16:creationId xmlns:a16="http://schemas.microsoft.com/office/drawing/2014/main" id="{A51C8CFD-9602-4A1E-8151-ACFB8D37EBF0}"/>
                  </a:ext>
                </a:extLst>
              </p:cNvPr>
              <p:cNvSpPr>
                <a:spLocks noRot="1" noChangeAspect="1" noMove="1" noResize="1" noEditPoints="1" noAdjustHandles="1" noChangeArrowheads="1" noChangeShapeType="1" noTextEdit="1"/>
              </p:cNvSpPr>
              <p:nvPr/>
            </p:nvSpPr>
            <p:spPr>
              <a:xfrm>
                <a:off x="5534152" y="4960042"/>
                <a:ext cx="2832250" cy="446917"/>
              </a:xfrm>
              <a:prstGeom prst="rect">
                <a:avLst/>
              </a:prstGeom>
              <a:blipFill>
                <a:blip r:embed="rId6"/>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C9D7DB7-F01C-47A1-A5BC-2FC06A34D54B}"/>
                  </a:ext>
                </a:extLst>
              </p:cNvPr>
              <p:cNvSpPr/>
              <p:nvPr/>
            </p:nvSpPr>
            <p:spPr>
              <a:xfrm>
                <a:off x="1014776" y="3748829"/>
                <a:ext cx="102387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𝑤h𝑒𝑟𝑒</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4" name="Rectangle 13">
                <a:extLst>
                  <a:ext uri="{FF2B5EF4-FFF2-40B4-BE49-F238E27FC236}">
                    <a16:creationId xmlns:a16="http://schemas.microsoft.com/office/drawing/2014/main" id="{AC9D7DB7-F01C-47A1-A5BC-2FC06A34D54B}"/>
                  </a:ext>
                </a:extLst>
              </p:cNvPr>
              <p:cNvSpPr>
                <a:spLocks noRot="1" noChangeAspect="1" noMove="1" noResize="1" noEditPoints="1" noAdjustHandles="1" noChangeArrowheads="1" noChangeShapeType="1" noTextEdit="1"/>
              </p:cNvSpPr>
              <p:nvPr/>
            </p:nvSpPr>
            <p:spPr>
              <a:xfrm>
                <a:off x="1014776" y="3748829"/>
                <a:ext cx="1023870" cy="400110"/>
              </a:xfrm>
              <a:prstGeom prst="rect">
                <a:avLst/>
              </a:prstGeom>
              <a:blipFill>
                <a:blip r:embed="rId7"/>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A60DB191-A66C-4606-90E7-B79894DFC503}"/>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30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EBFB5A-EA16-4E2F-B550-A6E35A57182C}"/>
              </a:ext>
            </a:extLst>
          </p:cNvPr>
          <p:cNvSpPr txBox="1"/>
          <p:nvPr/>
        </p:nvSpPr>
        <p:spPr>
          <a:xfrm>
            <a:off x="999819" y="372316"/>
            <a:ext cx="9476592"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CONDITIONAL GRADIENT ALGORITHM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E319ECB-82E0-4850-898B-9A82D3DEA14B}"/>
                  </a:ext>
                </a:extLst>
              </p:cNvPr>
              <p:cNvSpPr/>
              <p:nvPr/>
            </p:nvSpPr>
            <p:spPr>
              <a:xfrm>
                <a:off x="967384" y="1080409"/>
                <a:ext cx="10111877" cy="4267450"/>
              </a:xfrm>
              <a:prstGeom prst="rect">
                <a:avLst/>
              </a:prstGeom>
            </p:spPr>
            <p:txBody>
              <a:bodyPr wrap="square">
                <a:spAutoFit/>
              </a:bodyPr>
              <a:lstStyle/>
              <a:p>
                <a:pPr>
                  <a:lnSpc>
                    <a:spcPct val="107000"/>
                  </a:lnSpc>
                  <a:spcAft>
                    <a:spcPts val="800"/>
                  </a:spcAft>
                </a:pPr>
                <a:r>
                  <a:rPr lang="en-US" u="sng" dirty="0">
                    <a:latin typeface="Arial" panose="020B0604020202020204" pitchFamily="34" charset="0"/>
                    <a:ea typeface="DengXian" panose="02010600030101010101" pitchFamily="2" charset="-122"/>
                    <a:cs typeface="Times New Roman" panose="02020603050405020304" pitchFamily="18" charset="0"/>
                  </a:rPr>
                  <a:t>Algorithm___________________________________________________________________</a:t>
                </a:r>
                <a:br>
                  <a:rPr lang="en-US" u="sng" dirty="0">
                    <a:latin typeface="Arial" panose="020B0604020202020204" pitchFamily="34" charset="0"/>
                    <a:ea typeface="DengXian" panose="02010600030101010101" pitchFamily="2" charset="-122"/>
                    <a:cs typeface="Times New Roman" panose="02020603050405020304" pitchFamily="18" charset="0"/>
                  </a:rPr>
                </a:br>
                <a:r>
                  <a:rPr lang="en-US" dirty="0">
                    <a:latin typeface="Arial" panose="020B0604020202020204" pitchFamily="34" charset="0"/>
                    <a:ea typeface="DengXian" panose="02010600030101010101" pitchFamily="2" charset="-122"/>
                    <a:cs typeface="Times New Roman" panose="02020603050405020304" pitchFamily="18" charset="0"/>
                  </a:rPr>
                  <a:t>1: Initialize: </a:t>
                </a:r>
                <a14:m>
                  <m:oMath xmlns:m="http://schemas.openxmlformats.org/officeDocument/2006/math">
                    <m:r>
                      <a:rPr lang="en-US" i="1">
                        <a:latin typeface="Cambria Math" panose="02040503050406030204" pitchFamily="18" charset="0"/>
                        <a:ea typeface="DengXian" panose="02010600030101010101" pitchFamily="2" charset="-122"/>
                        <a:cs typeface="Arial" panose="020B0604020202020204" pitchFamily="34" charset="0"/>
                      </a:rPr>
                      <m:t>𝑘</m:t>
                    </m:r>
                    <m:r>
                      <a:rPr lang="en-US" i="1">
                        <a:latin typeface="Cambria Math" panose="02040503050406030204" pitchFamily="18" charset="0"/>
                        <a:ea typeface="DengXian" panose="02010600030101010101" pitchFamily="2" charset="-122"/>
                        <a:cs typeface="Arial" panose="020B0604020202020204" pitchFamily="34" charset="0"/>
                      </a:rPr>
                      <m:t>=0</m:t>
                    </m:r>
                  </m:oMath>
                </a14:m>
                <a:r>
                  <a:rPr lang="en-US" dirty="0">
                    <a:latin typeface="Arial" panose="020B0604020202020204" pitchFamily="34" charset="0"/>
                    <a:ea typeface="DengXian" panose="02010600030101010101" pitchFamily="2" charset="-122"/>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ea typeface="DengXian" panose="02010600030101010101" pitchFamily="2" charset="-122"/>
                            <a:cs typeface="Arial" panose="020B0604020202020204" pitchFamily="34" charset="0"/>
                          </a:rPr>
                        </m:ctrlPr>
                      </m:sSupPr>
                      <m:e>
                        <m:r>
                          <a:rPr lang="en-US" i="1">
                            <a:latin typeface="Cambria Math" panose="02040503050406030204" pitchFamily="18" charset="0"/>
                            <a:ea typeface="DengXian" panose="02010600030101010101" pitchFamily="2" charset="-122"/>
                            <a:cs typeface="Arial" panose="020B0604020202020204" pitchFamily="34" charset="0"/>
                          </a:rPr>
                          <m:t>𝑔</m:t>
                        </m:r>
                      </m:e>
                      <m:sup>
                        <m:r>
                          <a:rPr lang="en-US" i="1">
                            <a:latin typeface="Cambria Math" panose="02040503050406030204" pitchFamily="18" charset="0"/>
                            <a:ea typeface="DengXian" panose="02010600030101010101" pitchFamily="2" charset="-122"/>
                            <a:cs typeface="Arial" panose="020B0604020202020204" pitchFamily="34" charset="0"/>
                          </a:rPr>
                          <m:t>(0)</m:t>
                        </m:r>
                      </m:sup>
                    </m:sSup>
                  </m:oMath>
                </a14:m>
                <a:r>
                  <a:rPr lang="en-US" dirty="0">
                    <a:latin typeface="Arial" panose="020B0604020202020204" pitchFamily="34" charset="0"/>
                    <a:ea typeface="DengXian" panose="02010600030101010101" pitchFamily="2" charset="-122"/>
                    <a:cs typeface="Times New Roman" panose="02020603050405020304" pitchFamily="18" charset="0"/>
                  </a:rPr>
                  <a:t> sampled based on standard uniform distribution, </a:t>
                </a:r>
                <a14:m>
                  <m:oMath xmlns:m="http://schemas.openxmlformats.org/officeDocument/2006/math">
                    <m:sSup>
                      <m:sSupPr>
                        <m:ctrlPr>
                          <a:rPr lang="en-US" i="1">
                            <a:latin typeface="Cambria Math" panose="02040503050406030204" pitchFamily="18" charset="0"/>
                            <a:ea typeface="DengXian" panose="02010600030101010101" pitchFamily="2" charset="-122"/>
                            <a:cs typeface="Arial" panose="020B0604020202020204" pitchFamily="34" charset="0"/>
                          </a:rPr>
                        </m:ctrlPr>
                      </m:sSupPr>
                      <m:e>
                        <m:r>
                          <a:rPr lang="en-US" i="1">
                            <a:latin typeface="Cambria Math" panose="02040503050406030204" pitchFamily="18" charset="0"/>
                            <a:ea typeface="DengXian" panose="02010600030101010101" pitchFamily="2" charset="-122"/>
                            <a:cs typeface="Arial" panose="020B0604020202020204" pitchFamily="34" charset="0"/>
                          </a:rPr>
                          <m:t>𝛼</m:t>
                        </m:r>
                      </m:e>
                      <m:sup>
                        <m:r>
                          <a:rPr lang="en-US" i="1">
                            <a:latin typeface="Cambria Math" panose="02040503050406030204" pitchFamily="18" charset="0"/>
                            <a:ea typeface="DengXian" panose="02010600030101010101" pitchFamily="2" charset="-122"/>
                            <a:cs typeface="Arial" panose="020B0604020202020204" pitchFamily="34" charset="0"/>
                          </a:rPr>
                          <m:t>(0)</m:t>
                        </m:r>
                      </m:sup>
                    </m:sSup>
                    <m:r>
                      <a:rPr lang="en-US" i="1">
                        <a:latin typeface="Cambria Math" panose="02040503050406030204" pitchFamily="18" charset="0"/>
                        <a:ea typeface="DengXian" panose="02010600030101010101" pitchFamily="2" charset="-122"/>
                        <a:cs typeface="Arial" panose="020B0604020202020204" pitchFamily="34" charset="0"/>
                      </a:rPr>
                      <m:t>=(1)</m:t>
                    </m:r>
                  </m:oMath>
                </a14:m>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2: While stopping condition is not met </a:t>
                </a:r>
                <a:r>
                  <a:rPr lang="en-US" b="1" dirty="0">
                    <a:latin typeface="Arial" panose="020B0604020202020204" pitchFamily="34" charset="0"/>
                    <a:ea typeface="DengXian" panose="02010600030101010101" pitchFamily="2" charset="-122"/>
                    <a:cs typeface="Times New Roman" panose="02020603050405020304" pitchFamily="18" charset="0"/>
                  </a:rPr>
                  <a:t>DO</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3:  </a:t>
                </a:r>
                <a14:m>
                  <m:oMath xmlns:m="http://schemas.openxmlformats.org/officeDocument/2006/math">
                    <m:r>
                      <a:rPr lang="en-US" i="1">
                        <a:latin typeface="Cambria Math" panose="02040503050406030204" pitchFamily="18" charset="0"/>
                        <a:ea typeface="DengXian" panose="02010600030101010101" pitchFamily="2" charset="-122"/>
                        <a:cs typeface="Arial" panose="020B0604020202020204" pitchFamily="34" charset="0"/>
                      </a:rPr>
                      <m:t>𝑘</m:t>
                    </m:r>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𝑘</m:t>
                    </m:r>
                    <m:r>
                      <a:rPr lang="en-US" i="1">
                        <a:latin typeface="Cambria Math" panose="02040503050406030204" pitchFamily="18" charset="0"/>
                        <a:ea typeface="DengXian" panose="02010600030101010101" pitchFamily="2" charset="-122"/>
                        <a:cs typeface="Arial" panose="020B0604020202020204" pitchFamily="34" charset="0"/>
                      </a:rPr>
                      <m:t>+1</m:t>
                    </m:r>
                  </m:oMath>
                </a14:m>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4: Compute </a:t>
                </a:r>
                <a14:m>
                  <m:oMath xmlns:m="http://schemas.openxmlformats.org/officeDocument/2006/math">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𝒌</m:t>
                            </m:r>
                          </m:e>
                        </m:d>
                      </m:sup>
                    </m:sSup>
                    <m:r>
                      <a:rPr lang="en-US" b="1" i="1">
                        <a:latin typeface="Cambria Math" panose="02040503050406030204" pitchFamily="18" charset="0"/>
                        <a:ea typeface="DengXian" panose="02010600030101010101" pitchFamily="2" charset="-122"/>
                        <a:cs typeface="Arial" panose="020B0604020202020204" pitchFamily="34" charset="0"/>
                      </a:rPr>
                      <m:t>∈ </m:t>
                    </m:r>
                    <m:sSub>
                      <m:sSubPr>
                        <m:ctrlPr>
                          <a:rPr lang="en-US" b="1" i="1">
                            <a:latin typeface="Cambria Math" panose="02040503050406030204" pitchFamily="18" charset="0"/>
                            <a:ea typeface="DengXian" panose="02010600030101010101" pitchFamily="2" charset="-122"/>
                            <a:cs typeface="Arial" panose="020B0604020202020204" pitchFamily="34" charset="0"/>
                          </a:rPr>
                        </m:ctrlPr>
                      </m:sSubPr>
                      <m:e>
                        <m:r>
                          <a:rPr lang="en-US" b="1" i="1">
                            <a:latin typeface="Cambria Math" panose="02040503050406030204" pitchFamily="18" charset="0"/>
                            <a:ea typeface="DengXian" panose="02010600030101010101" pitchFamily="2" charset="-122"/>
                            <a:cs typeface="Arial" panose="020B0604020202020204" pitchFamily="34" charset="0"/>
                          </a:rPr>
                          <m:t>𝐚𝐫𝐠𝐦𝐢𝐧</m:t>
                        </m:r>
                      </m:e>
                      <m:sub>
                        <m:r>
                          <a:rPr lang="en-US" b="1" i="1">
                            <a:latin typeface="Cambria Math" panose="02040503050406030204" pitchFamily="18" charset="0"/>
                            <a:ea typeface="DengXian" panose="02010600030101010101" pitchFamily="2" charset="-122"/>
                            <a:cs typeface="Arial" panose="020B0604020202020204" pitchFamily="34" charset="0"/>
                          </a:rPr>
                          <m:t>𝒗</m:t>
                        </m:r>
                        <m:r>
                          <a:rPr lang="en-US" b="1" i="1">
                            <a:latin typeface="Cambria Math" panose="02040503050406030204" pitchFamily="18" charset="0"/>
                            <a:ea typeface="DengXian" panose="02010600030101010101" pitchFamily="2" charset="-122"/>
                            <a:cs typeface="Arial" panose="020B0604020202020204" pitchFamily="34" charset="0"/>
                          </a:rPr>
                          <m:t>∈</m:t>
                        </m:r>
                        <m:acc>
                          <m:accPr>
                            <m:chr m:val="̅"/>
                            <m:ctrlP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ctrlPr>
                          </m:accPr>
                          <m:e>
                            <m:r>
                              <a:rPr lang="en-US" sz="2000" i="1">
                                <a:solidFill>
                                  <a:srgbClr val="222222"/>
                                </a:solidFill>
                                <a:effectLst/>
                                <a:latin typeface="Cambria Math" panose="02040503050406030204" pitchFamily="18" charset="0"/>
                                <a:ea typeface="DengXian" panose="02010600030101010101" pitchFamily="2" charset="-122"/>
                                <a:cs typeface="Arial" panose="020B0604020202020204" pitchFamily="34" charset="0"/>
                              </a:rPr>
                              <m:t>𝑃</m:t>
                            </m:r>
                          </m:e>
                        </m:acc>
                      </m:sub>
                    </m:sSub>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𝒍𝒐𝒔𝒔</m:t>
                    </m:r>
                    <m:r>
                      <a:rPr lang="en-US" b="1" i="1">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𝒈</m:t>
                        </m:r>
                      </m:e>
                      <m:sup>
                        <m:d>
                          <m:dPr>
                            <m:ctrlPr>
                              <a:rPr lang="en-US" i="1">
                                <a:latin typeface="Cambria Math" panose="02040503050406030204" pitchFamily="18" charset="0"/>
                                <a:ea typeface="DengXian" panose="02010600030101010101" pitchFamily="2" charset="-122"/>
                                <a:cs typeface="Arial" panose="020B0604020202020204" pitchFamily="34" charset="0"/>
                              </a:rPr>
                            </m:ctrlPr>
                          </m:dPr>
                          <m:e>
                            <m:r>
                              <a:rPr lang="en-US" i="1">
                                <a:latin typeface="Cambria Math" panose="02040503050406030204" pitchFamily="18" charset="0"/>
                                <a:ea typeface="DengXian" panose="02010600030101010101" pitchFamily="2" charset="-122"/>
                                <a:cs typeface="Arial" panose="020B0604020202020204" pitchFamily="34" charset="0"/>
                              </a:rPr>
                              <m:t>𝑘</m:t>
                            </m:r>
                            <m:r>
                              <a:rPr lang="en-US" i="1">
                                <a:latin typeface="Cambria Math" panose="02040503050406030204" pitchFamily="18" charset="0"/>
                                <a:ea typeface="DengXian" panose="02010600030101010101" pitchFamily="2" charset="-122"/>
                                <a:cs typeface="Arial" panose="020B0604020202020204" pitchFamily="34" charset="0"/>
                              </a:rPr>
                              <m:t>−1</m:t>
                            </m:r>
                          </m:e>
                        </m:d>
                      </m:sup>
                    </m:sSup>
                    <m:r>
                      <a:rPr lang="en-US" b="1" i="1" smtClean="0">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 </m:t>
                    </m:r>
                    <m:r>
                      <a:rPr lang="en-US" b="1" i="1">
                        <a:latin typeface="Cambria Math" panose="02040503050406030204" pitchFamily="18" charset="0"/>
                        <a:ea typeface="DengXian" panose="02010600030101010101" pitchFamily="2" charset="-122"/>
                        <a:cs typeface="Arial" panose="020B0604020202020204" pitchFamily="34" charset="0"/>
                      </a:rPr>
                      <m:t>𝒗</m:t>
                    </m:r>
                    <m:r>
                      <a:rPr lang="en-US" b="1" i="1">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𝒈</m:t>
                        </m:r>
                      </m:e>
                      <m:sup>
                        <m:d>
                          <m:dPr>
                            <m:ctrlPr>
                              <a:rPr lang="en-US" i="1">
                                <a:latin typeface="Cambria Math" panose="02040503050406030204" pitchFamily="18" charset="0"/>
                                <a:ea typeface="DengXian" panose="02010600030101010101" pitchFamily="2" charset="-122"/>
                                <a:cs typeface="Arial" panose="020B0604020202020204" pitchFamily="34" charset="0"/>
                              </a:rPr>
                            </m:ctrlPr>
                          </m:dPr>
                          <m:e>
                            <m:r>
                              <a:rPr lang="en-US" i="1">
                                <a:latin typeface="Cambria Math" panose="02040503050406030204" pitchFamily="18" charset="0"/>
                                <a:ea typeface="DengXian" panose="02010600030101010101" pitchFamily="2" charset="-122"/>
                                <a:cs typeface="Arial" panose="020B0604020202020204" pitchFamily="34" charset="0"/>
                              </a:rPr>
                              <m:t>𝑘</m:t>
                            </m:r>
                            <m:r>
                              <a:rPr lang="en-US" i="1">
                                <a:latin typeface="Cambria Math" panose="02040503050406030204" pitchFamily="18" charset="0"/>
                                <a:ea typeface="DengXian" panose="02010600030101010101" pitchFamily="2" charset="-122"/>
                                <a:cs typeface="Arial" panose="020B0604020202020204" pitchFamily="34" charset="0"/>
                              </a:rPr>
                              <m:t>−1</m:t>
                            </m:r>
                          </m:e>
                        </m:d>
                      </m:sup>
                    </m:sSup>
                    <m:r>
                      <a:rPr lang="en-US" b="1" i="1">
                        <a:latin typeface="Cambria Math" panose="02040503050406030204" pitchFamily="18" charset="0"/>
                        <a:ea typeface="DengXian" panose="02010600030101010101" pitchFamily="2" charset="-122"/>
                        <a:cs typeface="Arial" panose="020B0604020202020204" pitchFamily="34" charset="0"/>
                      </a:rPr>
                      <m:t>⟩</m:t>
                    </m:r>
                  </m:oMath>
                </a14:m>
                <a:r>
                  <a:rPr lang="en-US" b="1" dirty="0">
                    <a:latin typeface="Arial" panose="020B0604020202020204" pitchFamily="34" charset="0"/>
                    <a:ea typeface="DengXian" panose="02010600030101010101" pitchFamily="2" charset="-122"/>
                    <a:cs typeface="Times New Roman" panose="02020603050405020304" pitchFamily="18" charset="0"/>
                  </a:rPr>
                  <a:t>		</a:t>
                </a:r>
                <a:r>
                  <a:rPr lang="en-US" dirty="0">
                    <a:latin typeface="Arial" panose="020B0604020202020204" pitchFamily="34" charset="0"/>
                    <a:ea typeface="DengXian" panose="02010600030101010101" pitchFamily="2" charset="-122"/>
                    <a:cs typeface="Times New Roman" panose="02020603050405020304" pitchFamily="18" charset="0"/>
                  </a:rPr>
                  <a:t>(Support finding step)</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5: Compute </a:t>
                </a:r>
                <a14:m>
                  <m:oMath xmlns:m="http://schemas.openxmlformats.org/officeDocument/2006/math">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𝜶</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𝒌</m:t>
                            </m:r>
                          </m:e>
                        </m:d>
                      </m:sup>
                    </m:sSup>
                    <m:r>
                      <a:rPr lang="en-US" b="1" i="1">
                        <a:latin typeface="Cambria Math" panose="02040503050406030204" pitchFamily="18" charset="0"/>
                        <a:ea typeface="DengXian" panose="02010600030101010101" pitchFamily="2" charset="-122"/>
                        <a:cs typeface="Arial" panose="020B0604020202020204" pitchFamily="34" charset="0"/>
                      </a:rPr>
                      <m:t>∈ </m:t>
                    </m:r>
                    <m:sSub>
                      <m:sSubPr>
                        <m:ctrlPr>
                          <a:rPr lang="en-US" b="1" i="1">
                            <a:latin typeface="Cambria Math" panose="02040503050406030204" pitchFamily="18" charset="0"/>
                            <a:ea typeface="DengXian" panose="02010600030101010101" pitchFamily="2" charset="-122"/>
                            <a:cs typeface="Arial" panose="020B0604020202020204" pitchFamily="34" charset="0"/>
                          </a:rPr>
                        </m:ctrlPr>
                      </m:sSubPr>
                      <m:e>
                        <m:r>
                          <a:rPr lang="en-US" b="1" i="1">
                            <a:latin typeface="Cambria Math" panose="02040503050406030204" pitchFamily="18" charset="0"/>
                            <a:ea typeface="DengXian" panose="02010600030101010101" pitchFamily="2" charset="-122"/>
                            <a:cs typeface="Arial" panose="020B0604020202020204" pitchFamily="34" charset="0"/>
                          </a:rPr>
                          <m:t>𝐚𝐫𝐠𝐦𝐢𝐧</m:t>
                        </m:r>
                      </m:e>
                      <m:sub>
                        <m:r>
                          <a:rPr lang="en-US" b="1" i="1">
                            <a:latin typeface="Cambria Math" panose="02040503050406030204" pitchFamily="18" charset="0"/>
                            <a:ea typeface="DengXian" panose="02010600030101010101" pitchFamily="2" charset="-122"/>
                            <a:cs typeface="Arial" panose="020B0604020202020204" pitchFamily="34" charset="0"/>
                          </a:rPr>
                          <m:t>𝜶</m:t>
                        </m:r>
                        <m:r>
                          <a:rPr lang="en-US" b="1" i="1">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𝜟</m:t>
                            </m:r>
                          </m:e>
                          <m:sup>
                            <m:r>
                              <a:rPr lang="en-US" b="1" i="1">
                                <a:latin typeface="Cambria Math" panose="02040503050406030204" pitchFamily="18" charset="0"/>
                                <a:ea typeface="DengXian" panose="02010600030101010101" pitchFamily="2" charset="-122"/>
                                <a:cs typeface="Arial" panose="020B0604020202020204" pitchFamily="34" charset="0"/>
                              </a:rPr>
                              <m:t>𝒌</m:t>
                            </m:r>
                          </m:sup>
                        </m:sSup>
                      </m:sub>
                    </m:sSub>
                    <m:r>
                      <a:rPr lang="en-US" b="1" i="1">
                        <a:latin typeface="Cambria Math" panose="02040503050406030204" pitchFamily="18" charset="0"/>
                        <a:ea typeface="DengXian" panose="02010600030101010101" pitchFamily="2" charset="-122"/>
                        <a:cs typeface="Arial" panose="020B0604020202020204" pitchFamily="34" charset="0"/>
                      </a:rPr>
                      <m:t>𝒍𝒐𝒔𝒔</m:t>
                    </m:r>
                    <m:r>
                      <a:rPr lang="en-US" b="1" i="1">
                        <a:latin typeface="Cambria Math" panose="02040503050406030204" pitchFamily="18" charset="0"/>
                        <a:ea typeface="DengXian" panose="02010600030101010101" pitchFamily="2" charset="-122"/>
                        <a:cs typeface="Arial" panose="020B0604020202020204" pitchFamily="34" charset="0"/>
                      </a:rPr>
                      <m:t>(</m:t>
                    </m:r>
                    <m:sSub>
                      <m:sSubPr>
                        <m:ctrlPr>
                          <a:rPr lang="en-US" b="1" i="1">
                            <a:latin typeface="Cambria Math" panose="02040503050406030204" pitchFamily="18" charset="0"/>
                            <a:ea typeface="DengXian" panose="02010600030101010101" pitchFamily="2" charset="-122"/>
                            <a:cs typeface="Arial" panose="020B0604020202020204" pitchFamily="34" charset="0"/>
                          </a:rPr>
                        </m:ctrlPr>
                      </m:sSubPr>
                      <m:e>
                        <m:r>
                          <a:rPr lang="en-US" b="1" i="1">
                            <a:latin typeface="Cambria Math" panose="02040503050406030204" pitchFamily="18" charset="0"/>
                            <a:ea typeface="DengXian" panose="02010600030101010101" pitchFamily="2" charset="-122"/>
                            <a:cs typeface="Arial" panose="020B0604020202020204" pitchFamily="34" charset="0"/>
                          </a:rPr>
                          <m:t>𝜶</m:t>
                        </m:r>
                      </m:e>
                      <m:sub>
                        <m:r>
                          <a:rPr lang="en-US" b="1" i="1">
                            <a:latin typeface="Cambria Math" panose="02040503050406030204" pitchFamily="18" charset="0"/>
                            <a:ea typeface="DengXian" panose="02010600030101010101" pitchFamily="2" charset="-122"/>
                            <a:cs typeface="Arial" panose="020B0604020202020204" pitchFamily="34" charset="0"/>
                          </a:rPr>
                          <m:t>𝟎</m:t>
                        </m:r>
                      </m:sub>
                    </m:sSub>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𝒈</m:t>
                        </m:r>
                      </m:e>
                      <m:sup>
                        <m:d>
                          <m:dPr>
                            <m:ctrlPr>
                              <a:rPr lang="en-US" i="1">
                                <a:latin typeface="Cambria Math" panose="02040503050406030204" pitchFamily="18" charset="0"/>
                                <a:ea typeface="DengXian" panose="02010600030101010101" pitchFamily="2" charset="-122"/>
                                <a:cs typeface="Arial" panose="020B0604020202020204" pitchFamily="34" charset="0"/>
                              </a:rPr>
                            </m:ctrlPr>
                          </m:dPr>
                          <m:e>
                            <m:r>
                              <a:rPr lang="en-US" i="1">
                                <a:latin typeface="Cambria Math" panose="02040503050406030204" pitchFamily="18" charset="0"/>
                                <a:ea typeface="DengXian" panose="02010600030101010101" pitchFamily="2" charset="-122"/>
                                <a:cs typeface="Arial" panose="020B0604020202020204" pitchFamily="34" charset="0"/>
                              </a:rPr>
                              <m:t>0</m:t>
                            </m:r>
                          </m:e>
                        </m:d>
                      </m:sup>
                    </m:sSup>
                    <m:r>
                      <a:rPr lang="en-US" b="1" i="1">
                        <a:latin typeface="Cambria Math" panose="02040503050406030204" pitchFamily="18" charset="0"/>
                        <a:ea typeface="DengXian" panose="02010600030101010101" pitchFamily="2" charset="-122"/>
                        <a:cs typeface="Arial" panose="020B0604020202020204" pitchFamily="34" charset="0"/>
                      </a:rPr>
                      <m:t>+</m:t>
                    </m:r>
                    <m:nary>
                      <m:naryPr>
                        <m:chr m:val="∑"/>
                        <m:limLoc m:val="undOvr"/>
                        <m:ctrlPr>
                          <a:rPr lang="en-US" b="1" i="1">
                            <a:latin typeface="Cambria Math" panose="02040503050406030204" pitchFamily="18" charset="0"/>
                            <a:ea typeface="DengXian" panose="02010600030101010101" pitchFamily="2" charset="-122"/>
                            <a:cs typeface="Arial" panose="020B0604020202020204" pitchFamily="34" charset="0"/>
                          </a:rPr>
                        </m:ctrlPr>
                      </m:naryPr>
                      <m:sub>
                        <m:r>
                          <a:rPr lang="en-US" b="1" i="1">
                            <a:latin typeface="Cambria Math" panose="02040503050406030204" pitchFamily="18" charset="0"/>
                            <a:ea typeface="DengXian" panose="02010600030101010101" pitchFamily="2" charset="-122"/>
                            <a:cs typeface="Arial" panose="020B0604020202020204" pitchFamily="34" charset="0"/>
                          </a:rPr>
                          <m:t>𝒔</m:t>
                        </m:r>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𝟏</m:t>
                        </m:r>
                      </m:sub>
                      <m:sup>
                        <m:r>
                          <a:rPr lang="en-US" b="1" i="1">
                            <a:latin typeface="Cambria Math" panose="02040503050406030204" pitchFamily="18" charset="0"/>
                            <a:ea typeface="DengXian" panose="02010600030101010101" pitchFamily="2" charset="-122"/>
                            <a:cs typeface="Arial" panose="020B0604020202020204" pitchFamily="34" charset="0"/>
                          </a:rPr>
                          <m:t>𝒌</m:t>
                        </m:r>
                      </m:sup>
                      <m:e>
                        <m:sSub>
                          <m:sSubPr>
                            <m:ctrlPr>
                              <a:rPr lang="en-US" b="1" i="1">
                                <a:latin typeface="Cambria Math" panose="02040503050406030204" pitchFamily="18" charset="0"/>
                                <a:ea typeface="DengXian" panose="02010600030101010101" pitchFamily="2" charset="-122"/>
                                <a:cs typeface="Arial" panose="020B0604020202020204" pitchFamily="34" charset="0"/>
                              </a:rPr>
                            </m:ctrlPr>
                          </m:sSubPr>
                          <m:e>
                            <m:r>
                              <a:rPr lang="en-US" b="1" i="1">
                                <a:latin typeface="Cambria Math" panose="02040503050406030204" pitchFamily="18" charset="0"/>
                                <a:ea typeface="DengXian" panose="02010600030101010101" pitchFamily="2" charset="-122"/>
                                <a:cs typeface="Arial" panose="020B0604020202020204" pitchFamily="34" charset="0"/>
                              </a:rPr>
                              <m:t>𝜶</m:t>
                            </m:r>
                          </m:e>
                          <m:sub>
                            <m:r>
                              <a:rPr lang="en-US" b="1" i="1">
                                <a:latin typeface="Cambria Math" panose="02040503050406030204" pitchFamily="18" charset="0"/>
                                <a:ea typeface="DengXian" panose="02010600030101010101" pitchFamily="2" charset="-122"/>
                                <a:cs typeface="Arial" panose="020B0604020202020204" pitchFamily="34" charset="0"/>
                              </a:rPr>
                              <m:t>𝒔</m:t>
                            </m:r>
                          </m:sub>
                        </m:sSub>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𝒔</m:t>
                                </m:r>
                              </m:e>
                            </m:d>
                          </m:sup>
                        </m:sSup>
                      </m:e>
                    </m:nary>
                    <m:r>
                      <a:rPr lang="en-US" b="1" i="1">
                        <a:latin typeface="Cambria Math" panose="02040503050406030204" pitchFamily="18" charset="0"/>
                        <a:ea typeface="DengXian" panose="02010600030101010101" pitchFamily="2" charset="-122"/>
                        <a:cs typeface="Arial" panose="020B0604020202020204" pitchFamily="34" charset="0"/>
                      </a:rPr>
                      <m:t>)</m:t>
                    </m:r>
                  </m:oMath>
                </a14:m>
                <a:r>
                  <a:rPr lang="en-US" b="1" dirty="0">
                    <a:latin typeface="Arial" panose="020B0604020202020204" pitchFamily="34" charset="0"/>
                    <a:ea typeface="DengXian" panose="02010600030101010101" pitchFamily="2" charset="-122"/>
                    <a:cs typeface="Times New Roman" panose="02020603050405020304" pitchFamily="18" charset="0"/>
                  </a:rPr>
                  <a:t>		</a:t>
                </a:r>
                <a:r>
                  <a:rPr lang="en-US" dirty="0">
                    <a:latin typeface="Arial" panose="020B0604020202020204" pitchFamily="34" charset="0"/>
                    <a:ea typeface="DengXian" panose="02010600030101010101" pitchFamily="2" charset="-122"/>
                    <a:cs typeface="Times New Roman" panose="02020603050405020304" pitchFamily="18" charset="0"/>
                  </a:rPr>
                  <a:t>(Proportions update step)</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6: Update </a:t>
                </a:r>
                <a14:m>
                  <m:oMath xmlns:m="http://schemas.openxmlformats.org/officeDocument/2006/math">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𝒈</m:t>
                        </m:r>
                      </m:e>
                      <m:sup>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𝒌</m:t>
                        </m:r>
                        <m:r>
                          <a:rPr lang="en-US" b="1" i="1">
                            <a:latin typeface="Cambria Math" panose="02040503050406030204" pitchFamily="18" charset="0"/>
                            <a:ea typeface="DengXian" panose="02010600030101010101" pitchFamily="2" charset="-122"/>
                            <a:cs typeface="Arial" panose="020B0604020202020204" pitchFamily="34" charset="0"/>
                          </a:rPr>
                          <m:t>)</m:t>
                        </m:r>
                      </m:sup>
                    </m:sSup>
                    <m:r>
                      <a:rPr lang="en-US" b="1" i="1">
                        <a:latin typeface="Cambria Math" panose="02040503050406030204" pitchFamily="18" charset="0"/>
                        <a:ea typeface="DengXian" panose="02010600030101010101" pitchFamily="2" charset="-122"/>
                        <a:cs typeface="Arial" panose="020B0604020202020204" pitchFamily="34" charset="0"/>
                      </a:rPr>
                      <m:t>= </m:t>
                    </m:r>
                    <m:sSubSup>
                      <m:sSubSupPr>
                        <m:ctrlPr>
                          <a:rPr lang="en-US" b="1" i="1">
                            <a:latin typeface="Cambria Math" panose="02040503050406030204" pitchFamily="18" charset="0"/>
                            <a:ea typeface="DengXian" panose="02010600030101010101" pitchFamily="2" charset="-122"/>
                            <a:cs typeface="Arial" panose="020B0604020202020204" pitchFamily="34" charset="0"/>
                          </a:rPr>
                        </m:ctrlPr>
                      </m:sSubSupPr>
                      <m:e>
                        <m:r>
                          <a:rPr lang="en-US" b="1" i="1">
                            <a:latin typeface="Cambria Math" panose="02040503050406030204" pitchFamily="18" charset="0"/>
                            <a:ea typeface="DengXian" panose="02010600030101010101" pitchFamily="2" charset="-122"/>
                            <a:cs typeface="Arial" panose="020B0604020202020204" pitchFamily="34" charset="0"/>
                          </a:rPr>
                          <m:t>𝜶</m:t>
                        </m:r>
                      </m:e>
                      <m:sub>
                        <m:r>
                          <a:rPr lang="en-US" b="1" i="1">
                            <a:latin typeface="Cambria Math" panose="02040503050406030204" pitchFamily="18" charset="0"/>
                            <a:ea typeface="DengXian" panose="02010600030101010101" pitchFamily="2" charset="-122"/>
                            <a:cs typeface="Arial" panose="020B0604020202020204" pitchFamily="34" charset="0"/>
                          </a:rPr>
                          <m:t>𝟎</m:t>
                        </m:r>
                      </m:sub>
                      <m:sup>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𝒌</m:t>
                        </m:r>
                        <m:r>
                          <a:rPr lang="en-US" b="1" i="1">
                            <a:latin typeface="Cambria Math" panose="02040503050406030204" pitchFamily="18" charset="0"/>
                            <a:ea typeface="DengXian" panose="02010600030101010101" pitchFamily="2" charset="-122"/>
                            <a:cs typeface="Arial" panose="020B0604020202020204" pitchFamily="34" charset="0"/>
                          </a:rPr>
                          <m:t>)</m:t>
                        </m:r>
                      </m:sup>
                    </m:sSubSup>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𝒈</m:t>
                        </m:r>
                      </m:e>
                      <m:sup>
                        <m:d>
                          <m:dPr>
                            <m:ctrlPr>
                              <a:rPr lang="en-US" i="1">
                                <a:latin typeface="Cambria Math" panose="02040503050406030204" pitchFamily="18" charset="0"/>
                                <a:ea typeface="DengXian" panose="02010600030101010101" pitchFamily="2" charset="-122"/>
                                <a:cs typeface="Arial" panose="020B0604020202020204" pitchFamily="34" charset="0"/>
                              </a:rPr>
                            </m:ctrlPr>
                          </m:dPr>
                          <m:e>
                            <m:r>
                              <a:rPr lang="en-US" i="1">
                                <a:latin typeface="Cambria Math" panose="02040503050406030204" pitchFamily="18" charset="0"/>
                                <a:ea typeface="DengXian" panose="02010600030101010101" pitchFamily="2" charset="-122"/>
                                <a:cs typeface="Arial" panose="020B0604020202020204" pitchFamily="34" charset="0"/>
                              </a:rPr>
                              <m:t>0</m:t>
                            </m:r>
                          </m:e>
                        </m:d>
                      </m:sup>
                    </m:sSup>
                    <m:r>
                      <a:rPr lang="en-US" b="1" i="1">
                        <a:latin typeface="Cambria Math" panose="02040503050406030204" pitchFamily="18" charset="0"/>
                        <a:ea typeface="DengXian" panose="02010600030101010101" pitchFamily="2" charset="-122"/>
                        <a:cs typeface="Arial" panose="020B0604020202020204" pitchFamily="34" charset="0"/>
                      </a:rPr>
                      <m:t>+</m:t>
                    </m:r>
                    <m:nary>
                      <m:naryPr>
                        <m:chr m:val="∑"/>
                        <m:limLoc m:val="undOvr"/>
                        <m:ctrlPr>
                          <a:rPr lang="en-US" b="1" i="1">
                            <a:latin typeface="Cambria Math" panose="02040503050406030204" pitchFamily="18" charset="0"/>
                            <a:ea typeface="DengXian" panose="02010600030101010101" pitchFamily="2" charset="-122"/>
                            <a:cs typeface="Arial" panose="020B0604020202020204" pitchFamily="34" charset="0"/>
                          </a:rPr>
                        </m:ctrlPr>
                      </m:naryPr>
                      <m:sub>
                        <m:r>
                          <a:rPr lang="en-US" b="1" i="1">
                            <a:latin typeface="Cambria Math" panose="02040503050406030204" pitchFamily="18" charset="0"/>
                            <a:ea typeface="DengXian" panose="02010600030101010101" pitchFamily="2" charset="-122"/>
                            <a:cs typeface="Arial" panose="020B0604020202020204" pitchFamily="34" charset="0"/>
                          </a:rPr>
                          <m:t>𝒔</m:t>
                        </m:r>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𝟏</m:t>
                        </m:r>
                      </m:sub>
                      <m:sup>
                        <m:r>
                          <a:rPr lang="en-US" b="1" i="1">
                            <a:latin typeface="Cambria Math" panose="02040503050406030204" pitchFamily="18" charset="0"/>
                            <a:ea typeface="DengXian" panose="02010600030101010101" pitchFamily="2" charset="-122"/>
                            <a:cs typeface="Arial" panose="020B0604020202020204" pitchFamily="34" charset="0"/>
                          </a:rPr>
                          <m:t>𝒌</m:t>
                        </m:r>
                      </m:sup>
                      <m:e>
                        <m:sSubSup>
                          <m:sSubSupPr>
                            <m:ctrlPr>
                              <a:rPr lang="en-US" b="1" i="1">
                                <a:latin typeface="Cambria Math" panose="02040503050406030204" pitchFamily="18" charset="0"/>
                                <a:ea typeface="DengXian" panose="02010600030101010101" pitchFamily="2" charset="-122"/>
                                <a:cs typeface="Arial" panose="020B0604020202020204" pitchFamily="34" charset="0"/>
                              </a:rPr>
                            </m:ctrlPr>
                          </m:sSubSupPr>
                          <m:e>
                            <m:r>
                              <a:rPr lang="en-US" b="1" i="1">
                                <a:latin typeface="Cambria Math" panose="02040503050406030204" pitchFamily="18" charset="0"/>
                                <a:ea typeface="DengXian" panose="02010600030101010101" pitchFamily="2" charset="-122"/>
                                <a:cs typeface="Arial" panose="020B0604020202020204" pitchFamily="34" charset="0"/>
                              </a:rPr>
                              <m:t>𝜶</m:t>
                            </m:r>
                          </m:e>
                          <m:sub>
                            <m:r>
                              <a:rPr lang="en-US" b="1" i="1">
                                <a:latin typeface="Cambria Math" panose="02040503050406030204" pitchFamily="18" charset="0"/>
                                <a:ea typeface="DengXian" panose="02010600030101010101" pitchFamily="2" charset="-122"/>
                                <a:cs typeface="Arial" panose="020B0604020202020204" pitchFamily="34" charset="0"/>
                              </a:rPr>
                              <m:t>𝒔</m:t>
                            </m:r>
                          </m:sub>
                          <m:sup>
                            <m:r>
                              <a:rPr lang="en-US" b="1" i="1">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𝒌</m:t>
                            </m:r>
                            <m:r>
                              <a:rPr lang="en-US" b="1" i="1">
                                <a:latin typeface="Cambria Math" panose="02040503050406030204" pitchFamily="18" charset="0"/>
                                <a:ea typeface="DengXian" panose="02010600030101010101" pitchFamily="2" charset="-122"/>
                                <a:cs typeface="Arial" panose="020B0604020202020204" pitchFamily="34" charset="0"/>
                              </a:rPr>
                              <m:t>)</m:t>
                            </m:r>
                          </m:sup>
                        </m:sSubSup>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𝒔</m:t>
                                </m:r>
                              </m:e>
                            </m:d>
                          </m:sup>
                        </m:sSup>
                      </m:e>
                    </m:nary>
                  </m:oMath>
                </a14:m>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7: </a:t>
                </a:r>
                <a:r>
                  <a:rPr lang="en-US" b="1" dirty="0">
                    <a:latin typeface="Arial" panose="020B0604020202020204" pitchFamily="34" charset="0"/>
                    <a:ea typeface="DengXian" panose="02010600030101010101" pitchFamily="2" charset="-122"/>
                    <a:cs typeface="Times New Roman" panose="02020603050405020304" pitchFamily="18" charset="0"/>
                  </a:rPr>
                  <a:t>end while</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8: Output: Probabilities </a:t>
                </a: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𝜶</m:t>
                        </m:r>
                      </m:e>
                      <m:sub>
                        <m:r>
                          <a:rPr lang="en-US" b="1" i="1" smtClean="0">
                            <a:latin typeface="Cambria Math" panose="02040503050406030204" pitchFamily="18" charset="0"/>
                          </a:rPr>
                          <m:t>𝟏</m:t>
                        </m:r>
                      </m:sub>
                      <m:sup>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sup>
                    </m:sSubSup>
                    <m:r>
                      <a:rPr lang="en-US" i="1">
                        <a:latin typeface="Cambria Math" panose="02040503050406030204" pitchFamily="18" charset="0"/>
                      </a:rPr>
                      <m:t>=0.002, </m:t>
                    </m:r>
                    <m:sSubSup>
                      <m:sSubSupPr>
                        <m:ctrlPr>
                          <a:rPr lang="en-US" b="1" i="1" smtClean="0">
                            <a:latin typeface="Cambria Math" panose="02040503050406030204" pitchFamily="18" charset="0"/>
                          </a:rPr>
                        </m:ctrlPr>
                      </m:sSubSupPr>
                      <m:e>
                        <m:r>
                          <a:rPr lang="en-US" b="1" i="1">
                            <a:latin typeface="Cambria Math" panose="02040503050406030204" pitchFamily="18" charset="0"/>
                          </a:rPr>
                          <m:t>𝜶</m:t>
                        </m:r>
                      </m:e>
                      <m:sub>
                        <m:r>
                          <a:rPr lang="en-US" b="1" i="1" smtClean="0">
                            <a:latin typeface="Cambria Math" panose="02040503050406030204" pitchFamily="18" charset="0"/>
                          </a:rPr>
                          <m:t>𝟐</m:t>
                        </m:r>
                      </m:sub>
                      <m:sup>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sup>
                    </m:sSubSup>
                    <m:r>
                      <a:rPr lang="en-US" i="1">
                        <a:latin typeface="Cambria Math" panose="02040503050406030204" pitchFamily="18" charset="0"/>
                      </a:rPr>
                      <m:t>=0.996</m:t>
                    </m:r>
                    <m:r>
                      <a:rPr lang="en-US" b="0" i="0" smtClean="0">
                        <a:latin typeface="Cambria Math" panose="02040503050406030204" pitchFamily="18" charset="0"/>
                      </a:rPr>
                      <m:t>,</m:t>
                    </m:r>
                  </m:oMath>
                </a14:m>
                <a:r>
                  <a:rPr lang="en-US" dirty="0"/>
                  <a:t> </a:t>
                </a: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𝜶</m:t>
                        </m:r>
                      </m:e>
                      <m:sub>
                        <m:r>
                          <a:rPr lang="en-US" b="1" i="1" smtClean="0">
                            <a:latin typeface="Cambria Math" panose="02040503050406030204" pitchFamily="18" charset="0"/>
                          </a:rPr>
                          <m:t>𝟑</m:t>
                        </m:r>
                      </m:sub>
                      <m:sup>
                        <m:r>
                          <a:rPr lang="en-US" b="1" i="1" smtClean="0">
                            <a:latin typeface="Cambria Math" panose="02040503050406030204" pitchFamily="18" charset="0"/>
                          </a:rPr>
                          <m:t>(</m:t>
                        </m:r>
                        <m:r>
                          <a:rPr lang="en-US" b="1" i="1">
                            <a:latin typeface="Cambria Math" panose="02040503050406030204" pitchFamily="18" charset="0"/>
                          </a:rPr>
                          <m:t>𝟑</m:t>
                        </m:r>
                        <m:r>
                          <a:rPr lang="en-US" b="1" i="1" smtClean="0">
                            <a:latin typeface="Cambria Math" panose="02040503050406030204" pitchFamily="18" charset="0"/>
                          </a:rPr>
                          <m:t>)</m:t>
                        </m:r>
                      </m:sup>
                    </m:sSubSup>
                    <m:r>
                      <a:rPr lang="en-US" i="1">
                        <a:latin typeface="Cambria Math" panose="02040503050406030204" pitchFamily="18" charset="0"/>
                      </a:rPr>
                      <m:t>=0.002</m:t>
                    </m:r>
                  </m:oMath>
                </a14:m>
                <a:r>
                  <a:rPr lang="en-US" sz="1600" dirty="0">
                    <a:latin typeface="Arial" panose="020B0604020202020204" pitchFamily="34" charset="0"/>
                    <a:ea typeface="DengXian" panose="02010600030101010101" pitchFamily="2" charset="-122"/>
                    <a:cs typeface="Times New Roman" panose="02020603050405020304" pitchFamily="18" charset="0"/>
                  </a:rPr>
                  <a:t> </a:t>
                </a:r>
                <a:r>
                  <a:rPr lang="en-US" dirty="0">
                    <a:latin typeface="Arial" panose="020B0604020202020204" pitchFamily="34" charset="0"/>
                    <a:ea typeface="DengXian" panose="02010600030101010101" pitchFamily="2" charset="-122"/>
                    <a:cs typeface="Times New Roman" panose="02020603050405020304" pitchFamily="18" charset="0"/>
                  </a:rPr>
                  <a:t>for each corresponding customer type  </a:t>
                </a:r>
                <a14:m>
                  <m:oMath xmlns:m="http://schemas.openxmlformats.org/officeDocument/2006/math">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𝟏</m:t>
                            </m:r>
                          </m:e>
                        </m:d>
                      </m:sup>
                    </m:sSup>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smtClean="0">
                            <a:latin typeface="Cambria Math" panose="02040503050406030204" pitchFamily="18" charset="0"/>
                            <a:ea typeface="DengXian" panose="02010600030101010101" pitchFamily="2" charset="-122"/>
                            <a:cs typeface="Arial" panose="020B0604020202020204" pitchFamily="34" charset="0"/>
                          </a:rPr>
                          <m:t>,</m:t>
                        </m:r>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smtClean="0">
                                <a:latin typeface="Cambria Math" panose="02040503050406030204" pitchFamily="18" charset="0"/>
                                <a:ea typeface="DengXian" panose="02010600030101010101" pitchFamily="2" charset="-122"/>
                                <a:cs typeface="Arial" panose="020B0604020202020204" pitchFamily="34" charset="0"/>
                              </a:rPr>
                              <m:t>𝟐</m:t>
                            </m:r>
                          </m:e>
                        </m:d>
                      </m:sup>
                    </m:sSup>
                    <m:r>
                      <a:rPr lang="en-US" b="1" i="1">
                        <a:latin typeface="Cambria Math" panose="02040503050406030204" pitchFamily="18" charset="0"/>
                        <a:ea typeface="DengXian" panose="02010600030101010101" pitchFamily="2" charset="-122"/>
                        <a:cs typeface="Arial" panose="020B0604020202020204" pitchFamily="34"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smtClean="0">
                                <a:latin typeface="Cambria Math" panose="02040503050406030204" pitchFamily="18" charset="0"/>
                                <a:ea typeface="DengXian" panose="02010600030101010101" pitchFamily="2" charset="-122"/>
                                <a:cs typeface="Arial" panose="020B0604020202020204" pitchFamily="34" charset="0"/>
                              </a:rPr>
                              <m:t>𝟑</m:t>
                            </m:r>
                          </m:e>
                        </m:d>
                      </m:sup>
                    </m:sSup>
                  </m:oMath>
                </a14:m>
                <a:r>
                  <a:rPr lang="en-US" b="1" dirty="0">
                    <a:latin typeface="Arial" panose="020B0604020202020204" pitchFamily="34" charset="0"/>
                    <a:ea typeface="DengXian" panose="02010600030101010101" pitchFamily="2" charset="-122"/>
                    <a:cs typeface="Arial" panose="020B0604020202020204" pitchFamily="34" charset="0"/>
                  </a:rPr>
                  <a:t>.</a:t>
                </a:r>
                <a:br>
                  <a:rPr lang="en-US" sz="1200" b="1" dirty="0">
                    <a:latin typeface="Arial" panose="020B0604020202020204" pitchFamily="34" charset="0"/>
                    <a:ea typeface="DengXian" panose="02010600030101010101" pitchFamily="2" charset="-122"/>
                    <a:cs typeface="Arial" panose="020B0604020202020204" pitchFamily="34" charset="0"/>
                  </a:rPr>
                </a:br>
                <a:r>
                  <a:rPr lang="en-US" sz="1200" dirty="0">
                    <a:latin typeface="Arial" panose="020B0604020202020204" pitchFamily="34" charset="0"/>
                    <a:ea typeface="DengXian" panose="02010600030101010101" pitchFamily="2" charset="-122"/>
                    <a:cs typeface="Times New Roman" panose="02020603050405020304" pitchFamily="18" charset="0"/>
                  </a:rPr>
                  <a:t>__________________________________________________________________________________________________________________</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5E319ECB-82E0-4850-898B-9A82D3DEA14B}"/>
                  </a:ext>
                </a:extLst>
              </p:cNvPr>
              <p:cNvSpPr>
                <a:spLocks noRot="1" noChangeAspect="1" noMove="1" noResize="1" noEditPoints="1" noAdjustHandles="1" noChangeArrowheads="1" noChangeShapeType="1" noTextEdit="1"/>
              </p:cNvSpPr>
              <p:nvPr/>
            </p:nvSpPr>
            <p:spPr>
              <a:xfrm>
                <a:off x="967384" y="1080409"/>
                <a:ext cx="10111877" cy="4267450"/>
              </a:xfrm>
              <a:prstGeom prst="rect">
                <a:avLst/>
              </a:prstGeom>
              <a:blipFill>
                <a:blip r:embed="rId3"/>
                <a:stretch>
                  <a:fillRect l="-543" t="-714" r="-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1226F2-1CF5-40F9-8271-90717986F67E}"/>
                  </a:ext>
                </a:extLst>
              </p:cNvPr>
              <p:cNvSpPr/>
              <p:nvPr/>
            </p:nvSpPr>
            <p:spPr>
              <a:xfrm>
                <a:off x="967384" y="5302027"/>
                <a:ext cx="6036011" cy="387927"/>
              </a:xfrm>
              <a:prstGeom prst="rect">
                <a:avLst/>
              </a:prstGeom>
            </p:spPr>
            <p:txBody>
              <a:bodyPr wrap="none">
                <a:spAutoFit/>
              </a:bodyPr>
              <a:lstStyle/>
              <a:p>
                <a14:m>
                  <m:oMath xmlns:m="http://schemas.openxmlformats.org/officeDocument/2006/math">
                    <m:sSup>
                      <m:sSupPr>
                        <m:ctrlPr>
                          <a:rPr lang="en-US" b="1" i="1" smtClean="0">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smtClean="0">
                                <a:latin typeface="Cambria Math" panose="02040503050406030204" pitchFamily="18" charset="0"/>
                                <a:ea typeface="DengXian" panose="02010600030101010101" pitchFamily="2" charset="-122"/>
                                <a:cs typeface="Arial" panose="020B0604020202020204" pitchFamily="34" charset="0"/>
                              </a:rPr>
                              <m:t>𝒌</m:t>
                            </m:r>
                          </m:e>
                        </m:d>
                      </m:sup>
                    </m:sSup>
                  </m:oMath>
                </a14:m>
                <a:r>
                  <a:rPr lang="en-US" dirty="0"/>
                  <a:t> </a:t>
                </a:r>
                <a:r>
                  <a:rPr lang="en-US" sz="1600" dirty="0">
                    <a:latin typeface="Arial" panose="020B0604020202020204" pitchFamily="34" charset="0"/>
                    <a:cs typeface="Arial" panose="020B0604020202020204" pitchFamily="34" charset="0"/>
                  </a:rPr>
                  <a:t>is a choice probability vector across all 95 types of products</a:t>
                </a:r>
                <a:endParaRPr lang="en-US" dirty="0">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E81226F2-1CF5-40F9-8271-90717986F67E}"/>
                  </a:ext>
                </a:extLst>
              </p:cNvPr>
              <p:cNvSpPr>
                <a:spLocks noRot="1" noChangeAspect="1" noMove="1" noResize="1" noEditPoints="1" noAdjustHandles="1" noChangeArrowheads="1" noChangeShapeType="1" noTextEdit="1"/>
              </p:cNvSpPr>
              <p:nvPr/>
            </p:nvSpPr>
            <p:spPr>
              <a:xfrm>
                <a:off x="967384" y="5302027"/>
                <a:ext cx="6036011" cy="387927"/>
              </a:xfrm>
              <a:prstGeom prst="rect">
                <a:avLst/>
              </a:prstGeom>
              <a:blipFill>
                <a:blip r:embed="rId4"/>
                <a:stretch>
                  <a:fillRect l="-303" b="-2063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20E4D22-331C-481C-9972-C577617DEF8B}"/>
              </a:ext>
            </a:extLst>
          </p:cNvPr>
          <p:cNvSpPr/>
          <p:nvPr/>
        </p:nvSpPr>
        <p:spPr>
          <a:xfrm>
            <a:off x="4949772" y="6111409"/>
            <a:ext cx="4224939" cy="338554"/>
          </a:xfrm>
          <a:prstGeom prst="rect">
            <a:avLst/>
          </a:prstGeom>
        </p:spPr>
        <p:txBody>
          <a:bodyPr wrap="none">
            <a:spAutoFit/>
          </a:bodyPr>
          <a:lstStyle/>
          <a:p>
            <a:r>
              <a:rPr lang="en-US" sz="1600" dirty="0">
                <a:latin typeface="Arial" panose="020B0604020202020204" pitchFamily="34" charset="0"/>
                <a:ea typeface="DengXian" panose="02010600030101010101" pitchFamily="2" charset="-122"/>
                <a:cs typeface="Times New Roman" panose="02020603050405020304" pitchFamily="18" charset="0"/>
              </a:rPr>
              <a:t>is the average customer’s choice probability </a:t>
            </a:r>
            <a:endParaRPr lang="en-US" sz="16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AAD281D-0CD7-42CD-A196-697D2BBBC6EF}"/>
                  </a:ext>
                </a:extLst>
              </p:cNvPr>
              <p:cNvSpPr/>
              <p:nvPr/>
            </p:nvSpPr>
            <p:spPr>
              <a:xfrm>
                <a:off x="967384" y="5664943"/>
                <a:ext cx="6492803" cy="387927"/>
              </a:xfrm>
              <a:prstGeom prst="rect">
                <a:avLst/>
              </a:prstGeom>
            </p:spPr>
            <p:txBody>
              <a:bodyPr wrap="none">
                <a:spAutoFit/>
              </a:bodyPr>
              <a:lstStyle/>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𝜶</m:t>
                        </m:r>
                      </m:e>
                      <m:sup>
                        <m:r>
                          <a:rPr lang="en-US" b="1" i="1">
                            <a:latin typeface="Cambria Math" panose="02040503050406030204" pitchFamily="18" charset="0"/>
                          </a:rPr>
                          <m:t>(</m:t>
                        </m:r>
                        <m:r>
                          <a:rPr lang="en-US" b="1" i="1">
                            <a:latin typeface="Cambria Math" panose="02040503050406030204" pitchFamily="18" charset="0"/>
                          </a:rPr>
                          <m:t>𝒌</m:t>
                        </m:r>
                        <m:r>
                          <a:rPr lang="en-US" b="1" i="1">
                            <a:latin typeface="Cambria Math" panose="02040503050406030204" pitchFamily="18" charset="0"/>
                          </a:rPr>
                          <m:t>)</m:t>
                        </m:r>
                      </m:sup>
                    </m:sSup>
                  </m:oMath>
                </a14:m>
                <a:r>
                  <a:rPr lang="en-US"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the likelihood that a customer′ s choice probability follows </a:t>
                </a:r>
                <a14:m>
                  <m:oMath xmlns:m="http://schemas.openxmlformats.org/officeDocument/2006/math">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𝒌</m:t>
                            </m:r>
                          </m:e>
                        </m:d>
                      </m:sup>
                    </m:sSup>
                  </m:oMath>
                </a14:m>
                <a:endParaRPr lang="en-US" dirty="0">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9AAD281D-0CD7-42CD-A196-697D2BBBC6EF}"/>
                  </a:ext>
                </a:extLst>
              </p:cNvPr>
              <p:cNvSpPr>
                <a:spLocks noRot="1" noChangeAspect="1" noMove="1" noResize="1" noEditPoints="1" noAdjustHandles="1" noChangeArrowheads="1" noChangeShapeType="1" noTextEdit="1"/>
              </p:cNvSpPr>
              <p:nvPr/>
            </p:nvSpPr>
            <p:spPr>
              <a:xfrm>
                <a:off x="967384" y="5664943"/>
                <a:ext cx="6492803" cy="387927"/>
              </a:xfrm>
              <a:prstGeom prst="rect">
                <a:avLst/>
              </a:prstGeom>
              <a:blipFill>
                <a:blip r:embed="rId5"/>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E1B12E5-1921-448D-9DC7-7244F1369543}"/>
                  </a:ext>
                </a:extLst>
              </p:cNvPr>
              <p:cNvSpPr/>
              <p:nvPr/>
            </p:nvSpPr>
            <p:spPr>
              <a:xfrm>
                <a:off x="862121" y="6052800"/>
                <a:ext cx="4261358" cy="4420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𝒈</m:t>
                      </m:r>
                      <m:r>
                        <a:rPr lang="en-US" b="1" i="1" smtClean="0">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𝜶</m:t>
                          </m:r>
                        </m:e>
                        <m:sub>
                          <m:r>
                            <a:rPr lang="en-US" b="1" i="1">
                              <a:latin typeface="Cambria Math" panose="02040503050406030204" pitchFamily="18" charset="0"/>
                            </a:rPr>
                            <m:t>𝟏</m:t>
                          </m:r>
                        </m:sub>
                        <m:sup>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m:t>
                          </m:r>
                        </m:sup>
                      </m:sSub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𝟏</m:t>
                              </m:r>
                            </m:e>
                          </m:d>
                        </m:sup>
                      </m:sSup>
                      <m:r>
                        <a:rPr lang="en-US" b="1" i="1" smtClean="0">
                          <a:latin typeface="Cambria Math" panose="02040503050406030204" pitchFamily="18" charset="0"/>
                          <a:ea typeface="DengXian" panose="02010600030101010101" pitchFamily="2" charset="-122"/>
                          <a:cs typeface="Arial" panose="020B0604020202020204" pitchFamily="34"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𝜶</m:t>
                          </m:r>
                        </m:e>
                        <m:sub>
                          <m:r>
                            <a:rPr lang="en-US" b="1" i="1">
                              <a:latin typeface="Cambria Math" panose="02040503050406030204" pitchFamily="18" charset="0"/>
                            </a:rPr>
                            <m:t>𝟐</m:t>
                          </m:r>
                        </m:sub>
                        <m:sup>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m:t>
                          </m:r>
                        </m:sup>
                      </m:sSub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smtClean="0">
                              <a:latin typeface="Cambria Math" panose="02040503050406030204" pitchFamily="18" charset="0"/>
                              <a:ea typeface="DengXian" panose="02010600030101010101" pitchFamily="2" charset="-122"/>
                              <a:cs typeface="Arial" panose="020B0604020202020204" pitchFamily="34" charset="0"/>
                            </a:rPr>
                            <m:t> </m:t>
                          </m:r>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a:latin typeface="Cambria Math" panose="02040503050406030204" pitchFamily="18" charset="0"/>
                                  <a:ea typeface="DengXian" panose="02010600030101010101" pitchFamily="2" charset="-122"/>
                                  <a:cs typeface="Arial" panose="020B0604020202020204" pitchFamily="34" charset="0"/>
                                </a:rPr>
                                <m:t>𝟐</m:t>
                              </m:r>
                            </m:e>
                          </m:d>
                        </m:sup>
                      </m:sSup>
                      <m:r>
                        <a:rPr lang="en-US" b="1" i="1" smtClean="0">
                          <a:latin typeface="Cambria Math" panose="02040503050406030204" pitchFamily="18" charset="0"/>
                          <a:ea typeface="DengXian" panose="02010600030101010101" pitchFamily="2" charset="-122"/>
                          <a:cs typeface="Arial" panose="020B0604020202020204" pitchFamily="34" charset="0"/>
                        </a:rPr>
                        <m:t>+</m:t>
                      </m:r>
                      <m:sSubSup>
                        <m:sSubSupPr>
                          <m:ctrlPr>
                            <a:rPr lang="en-US" b="1" i="1">
                              <a:latin typeface="Cambria Math" panose="02040503050406030204" pitchFamily="18" charset="0"/>
                            </a:rPr>
                          </m:ctrlPr>
                        </m:sSubSupPr>
                        <m:e>
                          <m:r>
                            <a:rPr lang="en-US" b="1" i="1" smtClean="0">
                              <a:latin typeface="Cambria Math" panose="02040503050406030204" pitchFamily="18" charset="0"/>
                            </a:rPr>
                            <m:t> </m:t>
                          </m:r>
                          <m:r>
                            <a:rPr lang="en-US" b="1" i="1">
                              <a:latin typeface="Cambria Math" panose="02040503050406030204" pitchFamily="18" charset="0"/>
                            </a:rPr>
                            <m:t>𝜶</m:t>
                          </m:r>
                        </m:e>
                        <m:sub>
                          <m:r>
                            <a:rPr lang="en-US" b="1" i="1">
                              <a:latin typeface="Cambria Math" panose="02040503050406030204" pitchFamily="18" charset="0"/>
                            </a:rPr>
                            <m:t>𝟑</m:t>
                          </m:r>
                        </m:sub>
                        <m:sup>
                          <m:r>
                            <a:rPr lang="en-US" b="1" i="1">
                              <a:latin typeface="Cambria Math" panose="02040503050406030204" pitchFamily="18" charset="0"/>
                            </a:rPr>
                            <m:t>(</m:t>
                          </m:r>
                          <m:r>
                            <a:rPr lang="en-US" b="1" i="1">
                              <a:latin typeface="Cambria Math" panose="02040503050406030204" pitchFamily="18" charset="0"/>
                            </a:rPr>
                            <m:t>𝟑</m:t>
                          </m:r>
                          <m:r>
                            <a:rPr lang="en-US" b="1" i="1">
                              <a:latin typeface="Cambria Math" panose="02040503050406030204" pitchFamily="18" charset="0"/>
                            </a:rPr>
                            <m:t>)</m:t>
                          </m:r>
                        </m:sup>
                      </m:sSubSup>
                      <m:r>
                        <a:rPr lang="en-US" b="1" i="1" smtClean="0">
                          <a:latin typeface="Cambria Math" panose="02040503050406030204" pitchFamily="18" charset="0"/>
                        </a:rPr>
                        <m:t>∗</m:t>
                      </m:r>
                      <m:sSup>
                        <m:sSupPr>
                          <m:ctrlPr>
                            <a:rPr lang="en-US" b="1" i="1">
                              <a:latin typeface="Cambria Math" panose="02040503050406030204" pitchFamily="18" charset="0"/>
                              <a:ea typeface="DengXian" panose="02010600030101010101" pitchFamily="2" charset="-122"/>
                              <a:cs typeface="Arial" panose="020B0604020202020204" pitchFamily="34" charset="0"/>
                            </a:rPr>
                          </m:ctrlPr>
                        </m:sSupPr>
                        <m:e>
                          <m:r>
                            <a:rPr lang="en-US" b="1" i="1">
                              <a:latin typeface="Cambria Math" panose="02040503050406030204" pitchFamily="18" charset="0"/>
                              <a:ea typeface="DengXian" panose="02010600030101010101" pitchFamily="2" charset="-122"/>
                              <a:cs typeface="Arial" panose="020B0604020202020204" pitchFamily="34" charset="0"/>
                            </a:rPr>
                            <m:t>𝒇</m:t>
                          </m:r>
                        </m:e>
                        <m:sup>
                          <m:d>
                            <m:dPr>
                              <m:ctrlPr>
                                <a:rPr lang="en-US" b="1" i="1">
                                  <a:latin typeface="Cambria Math" panose="02040503050406030204" pitchFamily="18" charset="0"/>
                                  <a:ea typeface="DengXian" panose="02010600030101010101" pitchFamily="2" charset="-122"/>
                                  <a:cs typeface="Arial" panose="020B0604020202020204" pitchFamily="34" charset="0"/>
                                </a:rPr>
                              </m:ctrlPr>
                            </m:dPr>
                            <m:e>
                              <m:r>
                                <a:rPr lang="en-US" b="1" i="1" smtClean="0">
                                  <a:latin typeface="Cambria Math" panose="02040503050406030204" pitchFamily="18" charset="0"/>
                                  <a:ea typeface="DengXian" panose="02010600030101010101" pitchFamily="2" charset="-122"/>
                                  <a:cs typeface="Arial" panose="020B0604020202020204" pitchFamily="34" charset="0"/>
                                </a:rPr>
                                <m:t>𝟑</m:t>
                              </m:r>
                            </m:e>
                          </m:d>
                        </m:sup>
                      </m:sSup>
                    </m:oMath>
                  </m:oMathPara>
                </a14:m>
                <a:endParaRPr lang="en-US" dirty="0">
                  <a:latin typeface="Arial" panose="020B0604020202020204" pitchFamily="34" charset="0"/>
                  <a:cs typeface="Arial" panose="020B0604020202020204" pitchFamily="34" charset="0"/>
                </a:endParaRPr>
              </a:p>
            </p:txBody>
          </p:sp>
        </mc:Choice>
        <mc:Fallback xmlns="">
          <p:sp>
            <p:nvSpPr>
              <p:cNvPr id="10" name="Rectangle 9">
                <a:extLst>
                  <a:ext uri="{FF2B5EF4-FFF2-40B4-BE49-F238E27FC236}">
                    <a16:creationId xmlns:a16="http://schemas.microsoft.com/office/drawing/2014/main" id="{AE1B12E5-1921-448D-9DC7-7244F1369543}"/>
                  </a:ext>
                </a:extLst>
              </p:cNvPr>
              <p:cNvSpPr>
                <a:spLocks noRot="1" noChangeAspect="1" noMove="1" noResize="1" noEditPoints="1" noAdjustHandles="1" noChangeArrowheads="1" noChangeShapeType="1" noTextEdit="1"/>
              </p:cNvSpPr>
              <p:nvPr/>
            </p:nvSpPr>
            <p:spPr>
              <a:xfrm>
                <a:off x="862121" y="6052800"/>
                <a:ext cx="4261358" cy="442044"/>
              </a:xfrm>
              <a:prstGeom prst="rect">
                <a:avLst/>
              </a:prstGeom>
              <a:blipFill>
                <a:blip r:embed="rId6"/>
                <a:stretch>
                  <a:fillRect b="-8333"/>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00B7779D-312A-411D-9825-E5418FC0CD48}"/>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50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OPTIMIZATION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0" name="TextBox 19">
            <a:extLst>
              <a:ext uri="{FF2B5EF4-FFF2-40B4-BE49-F238E27FC236}">
                <a16:creationId xmlns:a16="http://schemas.microsoft.com/office/drawing/2014/main" id="{7710D1CB-8357-48AD-A823-BAAAAFD51C56}"/>
              </a:ext>
            </a:extLst>
          </p:cNvPr>
          <p:cNvSpPr txBox="1"/>
          <p:nvPr/>
        </p:nvSpPr>
        <p:spPr>
          <a:xfrm>
            <a:off x="546316" y="1010278"/>
            <a:ext cx="11534172" cy="461665"/>
          </a:xfrm>
          <a:prstGeom prst="rect">
            <a:avLst/>
          </a:prstGeom>
          <a:noFill/>
        </p:spPr>
        <p:txBody>
          <a:bodyPr wrap="square" rtlCol="0">
            <a:spAutoFit/>
          </a:bodyPr>
          <a:lstStyle/>
          <a:p>
            <a:r>
              <a:rPr lang="en-US" sz="2400" b="1" dirty="0">
                <a:solidFill>
                  <a:schemeClr val="accent6">
                    <a:lumMod val="50000"/>
                  </a:schemeClr>
                </a:solidFill>
                <a:cs typeface="Arial" panose="020B0604020202020204" pitchFamily="34" charset="0"/>
              </a:rPr>
              <a:t>Goal: Obtain threshold &amp; discount amount that maximizes revenue</a:t>
            </a:r>
          </a:p>
        </p:txBody>
      </p:sp>
      <p:sp>
        <p:nvSpPr>
          <p:cNvPr id="8" name="Rectangle 7">
            <a:extLst>
              <a:ext uri="{FF2B5EF4-FFF2-40B4-BE49-F238E27FC236}">
                <a16:creationId xmlns:a16="http://schemas.microsoft.com/office/drawing/2014/main" id="{FBCA7A81-60DB-423B-A689-CD246F2220CE}"/>
              </a:ext>
            </a:extLst>
          </p:cNvPr>
          <p:cNvSpPr/>
          <p:nvPr/>
        </p:nvSpPr>
        <p:spPr>
          <a:xfrm>
            <a:off x="282986" y="1625251"/>
            <a:ext cx="6673622"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By identifying the choice probability for each type of promotion,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F16DA4-849D-49F1-ACE1-90D1BB5A2E7F}"/>
                  </a:ext>
                </a:extLst>
              </p:cNvPr>
              <p:cNvSpPr/>
              <p:nvPr/>
            </p:nvSpPr>
            <p:spPr>
              <a:xfrm>
                <a:off x="1666618" y="2688794"/>
                <a:ext cx="9535987" cy="1450910"/>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m:rPr>
                                  <m:sty m:val="p"/>
                                </m:rPr>
                                <a:rPr lang="en-US" sz="2400">
                                  <a:solidFill>
                                    <a:srgbClr val="222222"/>
                                  </a:solidFill>
                                  <a:latin typeface="Cambria Math" panose="02040503050406030204" pitchFamily="18" charset="0"/>
                                  <a:ea typeface="DengXian" panose="02010600030101010101" pitchFamily="2" charset="-122"/>
                                  <a:cs typeface="Arial" panose="020B0604020202020204" pitchFamily="34" charset="0"/>
                                </a:rPr>
                                <m:t>max</m:t>
                              </m:r>
                            </m:e>
                            <m:lim>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hlinkClick r:id="" action="ppaction://noaction"/>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𝛥</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b>
                              </m:sSub>
                            </m:lim>
                          </m:limLow>
                        </m:fName>
                        <m:e>
                          <m:r>
                            <m:rPr>
                              <m:sty m:val="p"/>
                            </m:rPr>
                            <a:rPr lang="el-GR" sz="2400" i="1">
                              <a:solidFill>
                                <a:srgbClr val="222222"/>
                              </a:solidFill>
                              <a:latin typeface="Cambria Math" panose="02040503050406030204" pitchFamily="18" charset="0"/>
                              <a:ea typeface="Cambria Math" panose="02040503050406030204" pitchFamily="18" charset="0"/>
                              <a:cs typeface="Arial" panose="020B0604020202020204" pitchFamily="34" charset="0"/>
                            </a:rPr>
                            <m:t>Ε</m:t>
                          </m:r>
                          <m:d>
                            <m:dPr>
                              <m:begChr m:val="["/>
                              <m:endChr m:val="]"/>
                              <m:ctrlP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ctrlPr>
                            </m:dPr>
                            <m:e>
                              <m:nary>
                                <m:naryPr>
                                  <m:chr m:val="∑"/>
                                  <m:limLoc m:val="undOv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naryPr>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up>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p>
                                <m:e>
                                  <m:d>
                                    <m:d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𝑈</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l-GR"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𝛼</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𝑝</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e>
                                  </m:d>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e>
                                    <m:sub>
                                      <m:d>
                                        <m:dPr>
                                          <m:begChr m:val="{"/>
                                          <m:endChr m:val="}"/>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𝑂𝑟𝑑𝑒𝑟</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𝑎𝑚𝑜𝑢𝑛𝑡</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e>
                                      </m:d>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e>
                              </m:nary>
                            </m:e>
                          </m:d>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𝜀</m:t>
                          </m:r>
                        </m:e>
                      </m:func>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D0F16DA4-849D-49F1-ACE1-90D1BB5A2E7F}"/>
                  </a:ext>
                </a:extLst>
              </p:cNvPr>
              <p:cNvSpPr>
                <a:spLocks noRot="1" noChangeAspect="1" noMove="1" noResize="1" noEditPoints="1" noAdjustHandles="1" noChangeArrowheads="1" noChangeShapeType="1" noTextEdit="1"/>
              </p:cNvSpPr>
              <p:nvPr/>
            </p:nvSpPr>
            <p:spPr>
              <a:xfrm>
                <a:off x="1666618" y="2688794"/>
                <a:ext cx="9535987" cy="1450910"/>
              </a:xfrm>
              <a:prstGeom prst="rect">
                <a:avLst/>
              </a:prstGeo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D011DB3-7764-43F3-8515-B0899B7080EB}"/>
              </a:ext>
            </a:extLst>
          </p:cNvPr>
          <p:cNvSpPr/>
          <p:nvPr/>
        </p:nvSpPr>
        <p:spPr>
          <a:xfrm>
            <a:off x="282986" y="2134771"/>
            <a:ext cx="671209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Assuming customers seek to maximize utility in their purchases,</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4C2B598-E8C4-4001-8AB3-880006672137}"/>
                  </a:ext>
                </a:extLst>
              </p:cNvPr>
              <p:cNvSpPr/>
              <p:nvPr/>
            </p:nvSpPr>
            <p:spPr>
              <a:xfrm>
                <a:off x="1901955" y="4243701"/>
                <a:ext cx="3435684" cy="1131272"/>
              </a:xfrm>
              <a:prstGeom prst="rect">
                <a:avLst/>
              </a:prstGeom>
            </p:spPr>
            <p:txBody>
              <a:bodyPr wrap="non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𝛥</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d>
                        <m:dPr>
                          <m:begChr m:val="{"/>
                          <m:endChr m:val="|"/>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Sup>
                            <m:sSubSup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Sup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ℝ</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ub>
                            <m:sup>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+1</m:t>
                              </m:r>
                            </m:sup>
                          </m:sSubSup>
                        </m:e>
                      </m:d>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nary>
                        <m:naryPr>
                          <m:chr m:val="∑"/>
                          <m:limLoc m:val="undOv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naryPr>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up>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p>
                        <m:e>
                          <m:sSub>
                            <m:sSubPr>
                              <m:ctrlP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=1</m:t>
                          </m:r>
                        </m:e>
                      </m:nary>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64C2B598-E8C4-4001-8AB3-880006672137}"/>
                  </a:ext>
                </a:extLst>
              </p:cNvPr>
              <p:cNvSpPr>
                <a:spLocks noRot="1" noChangeAspect="1" noMove="1" noResize="1" noEditPoints="1" noAdjustHandles="1" noChangeArrowheads="1" noChangeShapeType="1" noTextEdit="1"/>
              </p:cNvSpPr>
              <p:nvPr/>
            </p:nvSpPr>
            <p:spPr>
              <a:xfrm>
                <a:off x="1901955" y="4243701"/>
                <a:ext cx="3435684" cy="11312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1B62F68-1181-46D1-B37E-A29B0367B335}"/>
                  </a:ext>
                </a:extLst>
              </p:cNvPr>
              <p:cNvSpPr/>
              <p:nvPr/>
            </p:nvSpPr>
            <p:spPr>
              <a:xfrm>
                <a:off x="1269419" y="4167640"/>
                <a:ext cx="102387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𝑤h𝑒𝑟𝑒</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5" name="Rectangle 14">
                <a:extLst>
                  <a:ext uri="{FF2B5EF4-FFF2-40B4-BE49-F238E27FC236}">
                    <a16:creationId xmlns:a16="http://schemas.microsoft.com/office/drawing/2014/main" id="{51B62F68-1181-46D1-B37E-A29B0367B335}"/>
                  </a:ext>
                </a:extLst>
              </p:cNvPr>
              <p:cNvSpPr>
                <a:spLocks noRot="1" noChangeAspect="1" noMove="1" noResize="1" noEditPoints="1" noAdjustHandles="1" noChangeArrowheads="1" noChangeShapeType="1" noTextEdit="1"/>
              </p:cNvSpPr>
              <p:nvPr/>
            </p:nvSpPr>
            <p:spPr>
              <a:xfrm>
                <a:off x="1269419" y="4167640"/>
                <a:ext cx="1023870" cy="400110"/>
              </a:xfrm>
              <a:prstGeom prst="rect">
                <a:avLst/>
              </a:prstGeom>
              <a:blipFill>
                <a:blip r:embed="rId5"/>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9BDEA86-3364-437E-A101-04A65D056F4D}"/>
              </a:ext>
            </a:extLst>
          </p:cNvPr>
          <p:cNvSpPr/>
          <p:nvPr/>
        </p:nvSpPr>
        <p:spPr>
          <a:xfrm>
            <a:off x="5337639" y="4603838"/>
            <a:ext cx="566052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constraint space for choice probabilities across goods</a:t>
            </a:r>
            <a:endParaRPr lang="en-US"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62F171D-17E7-45D5-A2D0-25E4276F436D}"/>
                  </a:ext>
                </a:extLst>
              </p:cNvPr>
              <p:cNvSpPr/>
              <p:nvPr/>
            </p:nvSpPr>
            <p:spPr>
              <a:xfrm>
                <a:off x="1901954" y="5586791"/>
                <a:ext cx="540304" cy="3916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22222"/>
                              </a:solidFill>
                              <a:effectLst/>
                              <a:latin typeface="Cambria Math" panose="02040503050406030204" pitchFamily="18" charset="0"/>
                              <a:cs typeface="Arial" panose="020B0604020202020204" pitchFamily="34" charset="0"/>
                            </a:rPr>
                          </m:ctrlPr>
                        </m:sSub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p>
            </p:txBody>
          </p:sp>
        </mc:Choice>
        <mc:Fallback xmlns="">
          <p:sp>
            <p:nvSpPr>
              <p:cNvPr id="23" name="Rectangle 22">
                <a:extLst>
                  <a:ext uri="{FF2B5EF4-FFF2-40B4-BE49-F238E27FC236}">
                    <a16:creationId xmlns:a16="http://schemas.microsoft.com/office/drawing/2014/main" id="{B62F171D-17E7-45D5-A2D0-25E4276F436D}"/>
                  </a:ext>
                </a:extLst>
              </p:cNvPr>
              <p:cNvSpPr>
                <a:spLocks noRot="1" noChangeAspect="1" noMove="1" noResize="1" noEditPoints="1" noAdjustHandles="1" noChangeArrowheads="1" noChangeShapeType="1" noTextEdit="1"/>
              </p:cNvSpPr>
              <p:nvPr/>
            </p:nvSpPr>
            <p:spPr>
              <a:xfrm>
                <a:off x="1901954" y="5586791"/>
                <a:ext cx="540304" cy="391646"/>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2F9B7C2-146E-473B-BF46-ECB15A22CCB5}"/>
                  </a:ext>
                </a:extLst>
              </p:cNvPr>
              <p:cNvSpPr/>
              <p:nvPr/>
            </p:nvSpPr>
            <p:spPr>
              <a:xfrm>
                <a:off x="1901954" y="5171714"/>
                <a:ext cx="7855503" cy="369332"/>
              </a:xfrm>
              <a:prstGeom prst="rect">
                <a:avLst/>
              </a:prstGeom>
            </p:spPr>
            <p:txBody>
              <a:bodyPr wrap="square">
                <a:spAutoFit/>
              </a:bodyPr>
              <a:lstStyle/>
              <a:p>
                <a14:m>
                  <m:oMath xmlns:m="http://schemas.openxmlformats.org/officeDocument/2006/math">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𝑝𝑟𝑜𝑑𝑢𝑐𝑡</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𝑢𝑛𝑖𝑣𝑒𝑟𝑠𝑒</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a14:m>
                <a:r>
                  <a:rPr lang="en-US" dirty="0">
                    <a:solidFill>
                      <a:srgbClr val="222222"/>
                    </a:solidFill>
                    <a:latin typeface="Arial" panose="020B0604020202020204" pitchFamily="34" charset="0"/>
                    <a:ea typeface="DengXian" panose="02010600030101010101" pitchFamily="2" charset="-122"/>
                  </a:rPr>
                  <a:t> and </a:t>
                </a:r>
                <a14:m>
                  <m:oMath xmlns:m="http://schemas.openxmlformats.org/officeDocument/2006/math">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=0</m:t>
                    </m:r>
                  </m:oMath>
                </a14:m>
                <a:r>
                  <a:rPr lang="en-US" dirty="0">
                    <a:solidFill>
                      <a:srgbClr val="222222"/>
                    </a:solidFill>
                    <a:latin typeface="Arial" panose="020B0604020202020204" pitchFamily="34" charset="0"/>
                    <a:ea typeface="DengXian" panose="02010600030101010101" pitchFamily="2" charset="-122"/>
                  </a:rPr>
                  <a:t> denotes the outside option </a:t>
                </a:r>
                <a:endParaRPr lang="en-US" dirty="0"/>
              </a:p>
            </p:txBody>
          </p:sp>
        </mc:Choice>
        <mc:Fallback xmlns="">
          <p:sp>
            <p:nvSpPr>
              <p:cNvPr id="21" name="Rectangle 20">
                <a:extLst>
                  <a:ext uri="{FF2B5EF4-FFF2-40B4-BE49-F238E27FC236}">
                    <a16:creationId xmlns:a16="http://schemas.microsoft.com/office/drawing/2014/main" id="{92F9B7C2-146E-473B-BF46-ECB15A22CCB5}"/>
                  </a:ext>
                </a:extLst>
              </p:cNvPr>
              <p:cNvSpPr>
                <a:spLocks noRot="1" noChangeAspect="1" noMove="1" noResize="1" noEditPoints="1" noAdjustHandles="1" noChangeArrowheads="1" noChangeShapeType="1" noTextEdit="1"/>
              </p:cNvSpPr>
              <p:nvPr/>
            </p:nvSpPr>
            <p:spPr>
              <a:xfrm>
                <a:off x="1901954" y="5171714"/>
                <a:ext cx="7855503" cy="369332"/>
              </a:xfrm>
              <a:prstGeom prst="rect">
                <a:avLst/>
              </a:prstGeom>
              <a:blipFill>
                <a:blip r:embed="rId7"/>
                <a:stretch>
                  <a:fillRect l="-233" t="-8197" b="-24590"/>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7514F24-8015-4EB0-9516-89038BEA6401}"/>
              </a:ext>
            </a:extLst>
          </p:cNvPr>
          <p:cNvSpPr/>
          <p:nvPr/>
        </p:nvSpPr>
        <p:spPr>
          <a:xfrm>
            <a:off x="2293289" y="5609105"/>
            <a:ext cx="328378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choice probability,</a:t>
            </a:r>
            <a:endParaRPr lang="en-US" dirty="0"/>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EA3195F-2B65-42AD-B527-745391EF041D}"/>
                  </a:ext>
                </a:extLst>
              </p:cNvPr>
              <p:cNvSpPr/>
              <p:nvPr/>
            </p:nvSpPr>
            <p:spPr>
              <a:xfrm>
                <a:off x="5577073" y="5586791"/>
                <a:ext cx="540304" cy="3916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𝑝</m:t>
                          </m:r>
                        </m:e>
                        <m:sub>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oMath>
                  </m:oMathPara>
                </a14:m>
                <a:endParaRPr lang="en-US" dirty="0"/>
              </a:p>
            </p:txBody>
          </p:sp>
        </mc:Choice>
        <mc:Fallback xmlns="">
          <p:sp>
            <p:nvSpPr>
              <p:cNvPr id="28" name="Rectangle 27">
                <a:extLst>
                  <a:ext uri="{FF2B5EF4-FFF2-40B4-BE49-F238E27FC236}">
                    <a16:creationId xmlns:a16="http://schemas.microsoft.com/office/drawing/2014/main" id="{0EA3195F-2B65-42AD-B527-745391EF041D}"/>
                  </a:ext>
                </a:extLst>
              </p:cNvPr>
              <p:cNvSpPr>
                <a:spLocks noRot="1" noChangeAspect="1" noMove="1" noResize="1" noEditPoints="1" noAdjustHandles="1" noChangeArrowheads="1" noChangeShapeType="1" noTextEdit="1"/>
              </p:cNvSpPr>
              <p:nvPr/>
            </p:nvSpPr>
            <p:spPr>
              <a:xfrm>
                <a:off x="5577073" y="5586791"/>
                <a:ext cx="540304" cy="391646"/>
              </a:xfrm>
              <a:prstGeom prst="rect">
                <a:avLst/>
              </a:prstGeom>
              <a:blipFill>
                <a:blip r:embed="rId8"/>
                <a:stretch>
                  <a:fillRect b="-7692"/>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C1FA9E74-2D30-46AF-ACBA-277758B85D98}"/>
              </a:ext>
            </a:extLst>
          </p:cNvPr>
          <p:cNvSpPr/>
          <p:nvPr/>
        </p:nvSpPr>
        <p:spPr>
          <a:xfrm>
            <a:off x="5968408" y="5609105"/>
            <a:ext cx="2787943"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price of good</a:t>
            </a:r>
            <a:endParaRPr lang="en-US"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52A2E38-C07B-46C4-B122-355F02F8B0A2}"/>
                  </a:ext>
                </a:extLst>
              </p:cNvPr>
              <p:cNvSpPr/>
              <p:nvPr/>
            </p:nvSpPr>
            <p:spPr>
              <a:xfrm>
                <a:off x="8507397" y="5623445"/>
                <a:ext cx="54030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m:oMathPara>
                </a14:m>
                <a:endParaRPr lang="en-US" dirty="0"/>
              </a:p>
            </p:txBody>
          </p:sp>
        </mc:Choice>
        <mc:Fallback xmlns="">
          <p:sp>
            <p:nvSpPr>
              <p:cNvPr id="30" name="Rectangle 29">
                <a:extLst>
                  <a:ext uri="{FF2B5EF4-FFF2-40B4-BE49-F238E27FC236}">
                    <a16:creationId xmlns:a16="http://schemas.microsoft.com/office/drawing/2014/main" id="{552A2E38-C07B-46C4-B122-355F02F8B0A2}"/>
                  </a:ext>
                </a:extLst>
              </p:cNvPr>
              <p:cNvSpPr>
                <a:spLocks noRot="1" noChangeAspect="1" noMove="1" noResize="1" noEditPoints="1" noAdjustHandles="1" noChangeArrowheads="1" noChangeShapeType="1" noTextEdit="1"/>
              </p:cNvSpPr>
              <p:nvPr/>
            </p:nvSpPr>
            <p:spPr>
              <a:xfrm>
                <a:off x="8507397" y="5623445"/>
                <a:ext cx="540304" cy="369332"/>
              </a:xfrm>
              <a:prstGeom prst="rect">
                <a:avLst/>
              </a:prstGeom>
              <a:blipFill>
                <a:blip r:embed="rId9"/>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9E51225F-496B-46DC-861F-C86DEA5C19A4}"/>
                  </a:ext>
                </a:extLst>
              </p:cNvPr>
              <p:cNvSpPr/>
              <p:nvPr/>
            </p:nvSpPr>
            <p:spPr>
              <a:xfrm>
                <a:off x="1838586" y="5982363"/>
                <a:ext cx="54030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l-GR" sz="2000" i="1">
                          <a:solidFill>
                            <a:srgbClr val="222222"/>
                          </a:solidFill>
                          <a:latin typeface="Cambria Math" panose="02040503050406030204" pitchFamily="18" charset="0"/>
                          <a:cs typeface="Arial" panose="020B0604020202020204" pitchFamily="34" charset="0"/>
                        </a:rPr>
                        <m:t>𝛼</m:t>
                      </m:r>
                    </m:oMath>
                  </m:oMathPara>
                </a14:m>
                <a:endParaRPr lang="en-US" sz="2000" dirty="0"/>
              </a:p>
            </p:txBody>
          </p:sp>
        </mc:Choice>
        <mc:Fallback xmlns="">
          <p:sp>
            <p:nvSpPr>
              <p:cNvPr id="31" name="Rectangle 30">
                <a:extLst>
                  <a:ext uri="{FF2B5EF4-FFF2-40B4-BE49-F238E27FC236}">
                    <a16:creationId xmlns:a16="http://schemas.microsoft.com/office/drawing/2014/main" id="{9E51225F-496B-46DC-861F-C86DEA5C19A4}"/>
                  </a:ext>
                </a:extLst>
              </p:cNvPr>
              <p:cNvSpPr>
                <a:spLocks noRot="1" noChangeAspect="1" noMove="1" noResize="1" noEditPoints="1" noAdjustHandles="1" noChangeArrowheads="1" noChangeShapeType="1" noTextEdit="1"/>
              </p:cNvSpPr>
              <p:nvPr/>
            </p:nvSpPr>
            <p:spPr>
              <a:xfrm>
                <a:off x="1838586" y="5982363"/>
                <a:ext cx="540304" cy="400110"/>
              </a:xfrm>
              <a:prstGeom prst="rect">
                <a:avLst/>
              </a:prstGeom>
              <a:blipFill>
                <a:blip r:embed="rId10"/>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5ADEC273-8410-4585-8C29-6BFE549CD19D}"/>
              </a:ext>
            </a:extLst>
          </p:cNvPr>
          <p:cNvSpPr/>
          <p:nvPr/>
        </p:nvSpPr>
        <p:spPr>
          <a:xfrm>
            <a:off x="2315521" y="6013141"/>
            <a:ext cx="2681055"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price sensitivity</a:t>
            </a:r>
            <a:endParaRPr lang="en-US" dirty="0"/>
          </a:p>
        </p:txBody>
      </p:sp>
      <p:sp>
        <p:nvSpPr>
          <p:cNvPr id="25" name="Rectangle 24">
            <a:extLst>
              <a:ext uri="{FF2B5EF4-FFF2-40B4-BE49-F238E27FC236}">
                <a16:creationId xmlns:a16="http://schemas.microsoft.com/office/drawing/2014/main" id="{4439BDC3-BB76-493C-B2E1-9BEB71E4681D}"/>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55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OPTIMIZATION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1B62F68-1181-46D1-B37E-A29B0367B335}"/>
                  </a:ext>
                </a:extLst>
              </p:cNvPr>
              <p:cNvSpPr/>
              <p:nvPr/>
            </p:nvSpPr>
            <p:spPr>
              <a:xfrm>
                <a:off x="1269419" y="4145718"/>
                <a:ext cx="102387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𝑤h𝑒𝑟𝑒</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5" name="Rectangle 14">
                <a:extLst>
                  <a:ext uri="{FF2B5EF4-FFF2-40B4-BE49-F238E27FC236}">
                    <a16:creationId xmlns:a16="http://schemas.microsoft.com/office/drawing/2014/main" id="{51B62F68-1181-46D1-B37E-A29B0367B335}"/>
                  </a:ext>
                </a:extLst>
              </p:cNvPr>
              <p:cNvSpPr>
                <a:spLocks noRot="1" noChangeAspect="1" noMove="1" noResize="1" noEditPoints="1" noAdjustHandles="1" noChangeArrowheads="1" noChangeShapeType="1" noTextEdit="1"/>
              </p:cNvSpPr>
              <p:nvPr/>
            </p:nvSpPr>
            <p:spPr>
              <a:xfrm>
                <a:off x="1269419" y="4145718"/>
                <a:ext cx="1023870"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DC1E702-F061-4DFA-BC04-311DE1451DAE}"/>
                  </a:ext>
                </a:extLst>
              </p:cNvPr>
              <p:cNvSpPr/>
              <p:nvPr/>
            </p:nvSpPr>
            <p:spPr>
              <a:xfrm>
                <a:off x="1901955" y="4339964"/>
                <a:ext cx="3403368" cy="497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222222"/>
                              </a:solidFill>
                              <a:latin typeface="Cambria Math" panose="02040503050406030204" pitchFamily="18" charset="0"/>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cs typeface="Arial" panose="020B0604020202020204" pitchFamily="34" charset="0"/>
                            </a:rPr>
                          </m:ctrlPr>
                        </m:sSub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𝑂𝑟𝑑𝑒𝑟</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𝑎𝑚𝑜𝑢𝑛𝑡</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oMath>
                  </m:oMathPara>
                </a14:m>
                <a:endParaRPr lang="en-US" sz="2000" dirty="0"/>
              </a:p>
            </p:txBody>
          </p:sp>
        </mc:Choice>
        <mc:Fallback xmlns="">
          <p:sp>
            <p:nvSpPr>
              <p:cNvPr id="16" name="Rectangle 15">
                <a:extLst>
                  <a:ext uri="{FF2B5EF4-FFF2-40B4-BE49-F238E27FC236}">
                    <a16:creationId xmlns:a16="http://schemas.microsoft.com/office/drawing/2014/main" id="{5DC1E702-F061-4DFA-BC04-311DE1451DAE}"/>
                  </a:ext>
                </a:extLst>
              </p:cNvPr>
              <p:cNvSpPr>
                <a:spLocks noRot="1" noChangeAspect="1" noMove="1" noResize="1" noEditPoints="1" noAdjustHandles="1" noChangeArrowheads="1" noChangeShapeType="1" noTextEdit="1"/>
              </p:cNvSpPr>
              <p:nvPr/>
            </p:nvSpPr>
            <p:spPr>
              <a:xfrm>
                <a:off x="1901955" y="4339964"/>
                <a:ext cx="3403368" cy="497893"/>
              </a:xfrm>
              <a:prstGeom prst="rect">
                <a:avLst/>
              </a:prstGeom>
              <a:blipFill>
                <a:blip r:embed="rId4"/>
                <a:stretch>
                  <a:fillRect b="-10976"/>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FBD1BBF-B8A5-4B13-883C-5F094BBC12AD}"/>
              </a:ext>
            </a:extLst>
          </p:cNvPr>
          <p:cNvSpPr/>
          <p:nvPr/>
        </p:nvSpPr>
        <p:spPr>
          <a:xfrm>
            <a:off x="5340270" y="4468525"/>
            <a:ext cx="6096000" cy="369332"/>
          </a:xfrm>
          <a:prstGeom prst="rect">
            <a:avLst/>
          </a:prstGeom>
        </p:spPr>
        <p:txBody>
          <a:bodyPr>
            <a:spAutoFit/>
          </a:bodyPr>
          <a:lstStyle/>
          <a:p>
            <a:r>
              <a:rPr lang="en-US" dirty="0">
                <a:solidFill>
                  <a:srgbClr val="222222"/>
                </a:solidFill>
                <a:latin typeface="Arial" panose="020B0604020202020204" pitchFamily="34" charset="0"/>
                <a:ea typeface="DengXian" panose="02010600030101010101" pitchFamily="2" charset="-122"/>
              </a:rPr>
              <a:t>positive utility from full-cut promotion </a:t>
            </a:r>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B3F64E9-8F7D-4C6E-AD7D-A88E84B5E7F0}"/>
                  </a:ext>
                </a:extLst>
              </p:cNvPr>
              <p:cNvSpPr/>
              <p:nvPr/>
            </p:nvSpPr>
            <p:spPr>
              <a:xfrm>
                <a:off x="1901955" y="4888293"/>
                <a:ext cx="8179594" cy="461665"/>
              </a:xfrm>
              <a:prstGeom prst="rect">
                <a:avLst/>
              </a:prstGeom>
            </p:spPr>
            <p:txBody>
              <a:bodyPr wrap="square">
                <a:spAutoFit/>
              </a:bodyPr>
              <a:lstStyle/>
              <a:p>
                <a14:m>
                  <m:oMath xmlns:m="http://schemas.openxmlformats.org/officeDocument/2006/math">
                    <m:sSub>
                      <m:sSubPr>
                        <m:ctrlPr>
                          <a:rPr lang="en-US" sz="2400" i="1">
                            <a:solidFill>
                              <a:srgbClr val="222222"/>
                            </a:solidFill>
                            <a:latin typeface="Cambria Math" panose="02040503050406030204" pitchFamily="18" charset="0"/>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oMath>
                </a14:m>
                <a:r>
                  <a:rPr lang="en-US" sz="2400" dirty="0">
                    <a:solidFill>
                      <a:srgbClr val="222222"/>
                    </a:solidFill>
                    <a:latin typeface="Arial" panose="020B0604020202020204" pitchFamily="34" charset="0"/>
                    <a:ea typeface="DengXian" panose="02010600030101010101" pitchFamily="2" charset="-122"/>
                  </a:rPr>
                  <a:t> </a:t>
                </a:r>
                <a:r>
                  <a:rPr lang="en-US" dirty="0">
                    <a:solidFill>
                      <a:srgbClr val="222222"/>
                    </a:solidFill>
                    <a:latin typeface="Arial" panose="020B0604020202020204" pitchFamily="34" charset="0"/>
                    <a:ea typeface="DengXian" panose="02010600030101010101" pitchFamily="2" charset="-122"/>
                  </a:rPr>
                  <a:t>denotes the customer </a:t>
                </a:r>
                <a14:m>
                  <m:oMath xmlns:m="http://schemas.openxmlformats.org/officeDocument/2006/math">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oMath>
                </a14:m>
                <a:r>
                  <a:rPr lang="en-US" dirty="0">
                    <a:solidFill>
                      <a:srgbClr val="222222"/>
                    </a:solidFill>
                    <a:latin typeface="Arial" panose="020B0604020202020204" pitchFamily="34" charset="0"/>
                    <a:ea typeface="DengXian" panose="02010600030101010101" pitchFamily="2" charset="-122"/>
                  </a:rPr>
                  <a:t>’s sensitivity parameter to full-cut promotion</a:t>
                </a:r>
                <a:endParaRPr lang="en-US" dirty="0"/>
              </a:p>
            </p:txBody>
          </p:sp>
        </mc:Choice>
        <mc:Fallback xmlns="">
          <p:sp>
            <p:nvSpPr>
              <p:cNvPr id="19" name="Rectangle 18">
                <a:extLst>
                  <a:ext uri="{FF2B5EF4-FFF2-40B4-BE49-F238E27FC236}">
                    <a16:creationId xmlns:a16="http://schemas.microsoft.com/office/drawing/2014/main" id="{BB3F64E9-8F7D-4C6E-AD7D-A88E84B5E7F0}"/>
                  </a:ext>
                </a:extLst>
              </p:cNvPr>
              <p:cNvSpPr>
                <a:spLocks noRot="1" noChangeAspect="1" noMove="1" noResize="1" noEditPoints="1" noAdjustHandles="1" noChangeArrowheads="1" noChangeShapeType="1" noTextEdit="1"/>
              </p:cNvSpPr>
              <p:nvPr/>
            </p:nvSpPr>
            <p:spPr>
              <a:xfrm>
                <a:off x="1901955" y="4888293"/>
                <a:ext cx="8179594" cy="461665"/>
              </a:xfrm>
              <a:prstGeom prst="rect">
                <a:avLst/>
              </a:prstGeom>
              <a:blipFill>
                <a:blip r:embed="rId5"/>
                <a:stretch>
                  <a:fillRect l="-14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28FDC0D-90E5-4BD9-8B07-FEC893FEDED3}"/>
                  </a:ext>
                </a:extLst>
              </p:cNvPr>
              <p:cNvSpPr/>
              <p:nvPr/>
            </p:nvSpPr>
            <p:spPr>
              <a:xfrm>
                <a:off x="1901955" y="5440182"/>
                <a:ext cx="3388300" cy="453137"/>
              </a:xfrm>
              <a:prstGeom prst="rect">
                <a:avLst/>
              </a:prstGeom>
            </p:spPr>
            <p:txBody>
              <a:bodyPr wrap="none">
                <a:spAutoFit/>
              </a:bodyPr>
              <a:lstStyle/>
              <a:p>
                <a14:m>
                  <m:oMath xmlns:m="http://schemas.openxmlformats.org/officeDocument/2006/math">
                    <m: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𝛿</m:t>
                    </m:r>
                  </m:oMath>
                </a14:m>
                <a:r>
                  <a:rPr lang="en-US" dirty="0">
                    <a:solidFill>
                      <a:srgbClr val="222222"/>
                    </a:solidFill>
                    <a:latin typeface="Arial" panose="020B0604020202020204" pitchFamily="34" charset="0"/>
                    <a:ea typeface="DengXian" panose="02010600030101010101" pitchFamily="2" charset="-122"/>
                  </a:rPr>
                  <a:t> denotes the discount amount</a:t>
                </a:r>
                <a:endParaRPr lang="en-US" dirty="0"/>
              </a:p>
            </p:txBody>
          </p:sp>
        </mc:Choice>
        <mc:Fallback xmlns="">
          <p:sp>
            <p:nvSpPr>
              <p:cNvPr id="2" name="Rectangle 1">
                <a:extLst>
                  <a:ext uri="{FF2B5EF4-FFF2-40B4-BE49-F238E27FC236}">
                    <a16:creationId xmlns:a16="http://schemas.microsoft.com/office/drawing/2014/main" id="{228FDC0D-90E5-4BD9-8B07-FEC893FEDED3}"/>
                  </a:ext>
                </a:extLst>
              </p:cNvPr>
              <p:cNvSpPr>
                <a:spLocks noRot="1" noChangeAspect="1" noMove="1" noResize="1" noEditPoints="1" noAdjustHandles="1" noChangeArrowheads="1" noChangeShapeType="1" noTextEdit="1"/>
              </p:cNvSpPr>
              <p:nvPr/>
            </p:nvSpPr>
            <p:spPr>
              <a:xfrm>
                <a:off x="1901955" y="5440182"/>
                <a:ext cx="3388300" cy="453137"/>
              </a:xfrm>
              <a:prstGeom prst="rect">
                <a:avLst/>
              </a:prstGeom>
              <a:blipFill>
                <a:blip r:embed="rId6"/>
                <a:stretch>
                  <a:fillRect l="-540" r="-1079" b="-17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DB6C0C5-D6DD-4AEE-BF29-EF9C8AAD94CC}"/>
                  </a:ext>
                </a:extLst>
              </p:cNvPr>
              <p:cNvSpPr/>
              <p:nvPr/>
            </p:nvSpPr>
            <p:spPr>
              <a:xfrm>
                <a:off x="1901955" y="5893319"/>
                <a:ext cx="3547190" cy="453137"/>
              </a:xfrm>
              <a:prstGeom prst="rect">
                <a:avLst/>
              </a:prstGeom>
            </p:spPr>
            <p:txBody>
              <a:bodyPr wrap="none">
                <a:spAutoFit/>
              </a:bodyPr>
              <a:lstStyle/>
              <a:p>
                <a14:m>
                  <m:oMath xmlns:m="http://schemas.openxmlformats.org/officeDocument/2006/math">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oMath>
                </a14:m>
                <a:r>
                  <a:rPr lang="en-US" dirty="0">
                    <a:solidFill>
                      <a:srgbClr val="222222"/>
                    </a:solidFill>
                    <a:latin typeface="Arial" panose="020B0604020202020204" pitchFamily="34" charset="0"/>
                    <a:ea typeface="DengXian" panose="02010600030101010101" pitchFamily="2" charset="-122"/>
                  </a:rPr>
                  <a:t> denotes the threshold amount </a:t>
                </a:r>
                <a:endParaRPr lang="en-US" dirty="0"/>
              </a:p>
            </p:txBody>
          </p:sp>
        </mc:Choice>
        <mc:Fallback xmlns="">
          <p:sp>
            <p:nvSpPr>
              <p:cNvPr id="12" name="Rectangle 11">
                <a:extLst>
                  <a:ext uri="{FF2B5EF4-FFF2-40B4-BE49-F238E27FC236}">
                    <a16:creationId xmlns:a16="http://schemas.microsoft.com/office/drawing/2014/main" id="{DDB6C0C5-D6DD-4AEE-BF29-EF9C8AAD94CC}"/>
                  </a:ext>
                </a:extLst>
              </p:cNvPr>
              <p:cNvSpPr>
                <a:spLocks noRot="1" noChangeAspect="1" noMove="1" noResize="1" noEditPoints="1" noAdjustHandles="1" noChangeArrowheads="1" noChangeShapeType="1" noTextEdit="1"/>
              </p:cNvSpPr>
              <p:nvPr/>
            </p:nvSpPr>
            <p:spPr>
              <a:xfrm>
                <a:off x="1901955" y="5893319"/>
                <a:ext cx="3547190" cy="453137"/>
              </a:xfrm>
              <a:prstGeom prst="rect">
                <a:avLst/>
              </a:prstGeom>
              <a:blipFill>
                <a:blip r:embed="rId7"/>
                <a:stretch>
                  <a:fillRect l="-344" r="-515" b="-18919"/>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0A94EC3F-CBAE-421A-A4C8-A0E4074CEEB0}"/>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68184D6-50A1-4022-BA20-F52C6A5EF5BF}"/>
              </a:ext>
            </a:extLst>
          </p:cNvPr>
          <p:cNvSpPr txBox="1"/>
          <p:nvPr/>
        </p:nvSpPr>
        <p:spPr>
          <a:xfrm>
            <a:off x="546316" y="1010278"/>
            <a:ext cx="11534172" cy="461665"/>
          </a:xfrm>
          <a:prstGeom prst="rect">
            <a:avLst/>
          </a:prstGeom>
          <a:noFill/>
        </p:spPr>
        <p:txBody>
          <a:bodyPr wrap="square" rtlCol="0">
            <a:spAutoFit/>
          </a:bodyPr>
          <a:lstStyle/>
          <a:p>
            <a:r>
              <a:rPr lang="en-US" sz="2400" b="1" dirty="0">
                <a:solidFill>
                  <a:schemeClr val="accent6">
                    <a:lumMod val="50000"/>
                  </a:schemeClr>
                </a:solidFill>
                <a:cs typeface="Arial" panose="020B0604020202020204" pitchFamily="34" charset="0"/>
              </a:rPr>
              <a:t>Goal: Obtain threshold &amp; discount amount that maximizes revenue</a:t>
            </a:r>
          </a:p>
        </p:txBody>
      </p:sp>
      <p:sp>
        <p:nvSpPr>
          <p:cNvPr id="26" name="Rectangle 25">
            <a:extLst>
              <a:ext uri="{FF2B5EF4-FFF2-40B4-BE49-F238E27FC236}">
                <a16:creationId xmlns:a16="http://schemas.microsoft.com/office/drawing/2014/main" id="{DBB879D0-2E1E-46E8-AA91-A70FEEE2C2A8}"/>
              </a:ext>
            </a:extLst>
          </p:cNvPr>
          <p:cNvSpPr/>
          <p:nvPr/>
        </p:nvSpPr>
        <p:spPr>
          <a:xfrm>
            <a:off x="282986" y="1625251"/>
            <a:ext cx="6673622"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By identifying the choice probability for each type of promotion,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A729CE6-B556-45D6-B812-7BE010067841}"/>
                  </a:ext>
                </a:extLst>
              </p:cNvPr>
              <p:cNvSpPr/>
              <p:nvPr/>
            </p:nvSpPr>
            <p:spPr>
              <a:xfrm>
                <a:off x="1666618" y="2688794"/>
                <a:ext cx="9535987" cy="1450910"/>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m:rPr>
                                  <m:sty m:val="p"/>
                                </m:rPr>
                                <a:rPr lang="en-US" sz="2400">
                                  <a:solidFill>
                                    <a:srgbClr val="222222"/>
                                  </a:solidFill>
                                  <a:latin typeface="Cambria Math" panose="02040503050406030204" pitchFamily="18" charset="0"/>
                                  <a:ea typeface="DengXian" panose="02010600030101010101" pitchFamily="2" charset="-122"/>
                                  <a:cs typeface="Arial" panose="020B0604020202020204" pitchFamily="34" charset="0"/>
                                </a:rPr>
                                <m:t>max</m:t>
                              </m:r>
                            </m:e>
                            <m:lim>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hlinkClick r:id="" action="ppaction://noaction"/>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𝛥</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b>
                              </m:sSub>
                            </m:lim>
                          </m:limLow>
                        </m:fName>
                        <m:e>
                          <m:r>
                            <m:rPr>
                              <m:sty m:val="p"/>
                            </m:rPr>
                            <a:rPr lang="el-GR" sz="2400" i="1">
                              <a:solidFill>
                                <a:srgbClr val="222222"/>
                              </a:solidFill>
                              <a:latin typeface="Cambria Math" panose="02040503050406030204" pitchFamily="18" charset="0"/>
                              <a:ea typeface="Cambria Math" panose="02040503050406030204" pitchFamily="18" charset="0"/>
                              <a:cs typeface="Arial" panose="020B0604020202020204" pitchFamily="34" charset="0"/>
                            </a:rPr>
                            <m:t>Ε</m:t>
                          </m:r>
                          <m:d>
                            <m:dPr>
                              <m:begChr m:val="["/>
                              <m:endChr m:val="]"/>
                              <m:ctrlP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ctrlPr>
                            </m:dPr>
                            <m:e>
                              <m:nary>
                                <m:naryPr>
                                  <m:chr m:val="∑"/>
                                  <m:limLoc m:val="undOv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naryPr>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up>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p>
                                <m:e>
                                  <m:d>
                                    <m:d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𝑈</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l-GR"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𝛼</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𝑝</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e>
                                  </m:d>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e>
                                    <m:sub>
                                      <m:d>
                                        <m:dPr>
                                          <m:begChr m:val="{"/>
                                          <m:endChr m:val="}"/>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𝑂𝑟𝑑𝑒𝑟</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𝑎𝑚𝑜𝑢𝑛𝑡</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e>
                                      </m:d>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e>
                              </m:nary>
                            </m:e>
                          </m:d>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𝜀</m:t>
                          </m:r>
                        </m:e>
                      </m:func>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7" name="Rectangle 26">
                <a:extLst>
                  <a:ext uri="{FF2B5EF4-FFF2-40B4-BE49-F238E27FC236}">
                    <a16:creationId xmlns:a16="http://schemas.microsoft.com/office/drawing/2014/main" id="{6A729CE6-B556-45D6-B812-7BE010067841}"/>
                  </a:ext>
                </a:extLst>
              </p:cNvPr>
              <p:cNvSpPr>
                <a:spLocks noRot="1" noChangeAspect="1" noMove="1" noResize="1" noEditPoints="1" noAdjustHandles="1" noChangeArrowheads="1" noChangeShapeType="1" noTextEdit="1"/>
              </p:cNvSpPr>
              <p:nvPr/>
            </p:nvSpPr>
            <p:spPr>
              <a:xfrm>
                <a:off x="1666618" y="2688794"/>
                <a:ext cx="9535987" cy="1450910"/>
              </a:xfrm>
              <a:prstGeom prst="rect">
                <a:avLst/>
              </a:prstGeom>
              <a:blipFill>
                <a:blip r:embed="rId8"/>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4D2CB9E-0D1B-436D-AF6F-FE9DBD359965}"/>
              </a:ext>
            </a:extLst>
          </p:cNvPr>
          <p:cNvSpPr/>
          <p:nvPr/>
        </p:nvSpPr>
        <p:spPr>
          <a:xfrm>
            <a:off x="282986" y="2134771"/>
            <a:ext cx="671209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Assuming customers seek to maximize utility in their purchases,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OPTIMIZATION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1B62F68-1181-46D1-B37E-A29B0367B335}"/>
                  </a:ext>
                </a:extLst>
              </p:cNvPr>
              <p:cNvSpPr/>
              <p:nvPr/>
            </p:nvSpPr>
            <p:spPr>
              <a:xfrm>
                <a:off x="1269419" y="4324396"/>
                <a:ext cx="102387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𝑤h𝑒𝑟𝑒</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5" name="Rectangle 14">
                <a:extLst>
                  <a:ext uri="{FF2B5EF4-FFF2-40B4-BE49-F238E27FC236}">
                    <a16:creationId xmlns:a16="http://schemas.microsoft.com/office/drawing/2014/main" id="{51B62F68-1181-46D1-B37E-A29B0367B335}"/>
                  </a:ext>
                </a:extLst>
              </p:cNvPr>
              <p:cNvSpPr>
                <a:spLocks noRot="1" noChangeAspect="1" noMove="1" noResize="1" noEditPoints="1" noAdjustHandles="1" noChangeArrowheads="1" noChangeShapeType="1" noTextEdit="1"/>
              </p:cNvSpPr>
              <p:nvPr/>
            </p:nvSpPr>
            <p:spPr>
              <a:xfrm>
                <a:off x="1269419" y="4324396"/>
                <a:ext cx="1023870"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6CDFA42-DF21-496A-BE42-640988EBE4CC}"/>
                  </a:ext>
                </a:extLst>
              </p:cNvPr>
              <p:cNvSpPr/>
              <p:nvPr/>
            </p:nvSpPr>
            <p:spPr>
              <a:xfrm>
                <a:off x="1930695" y="4743426"/>
                <a:ext cx="1757789"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222222"/>
                              </a:solidFill>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𝑈</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Sup>
                        <m:sSubSupPr>
                          <m:ctrlPr>
                            <a:rPr lang="en-US" sz="2000" i="1">
                              <a:solidFill>
                                <a:srgbClr val="222222"/>
                              </a:solidFill>
                              <a:latin typeface="Cambria Math" panose="02040503050406030204" pitchFamily="18" charset="0"/>
                              <a:cs typeface="Arial" panose="020B0604020202020204" pitchFamily="34" charset="0"/>
                            </a:rPr>
                          </m:ctrlPr>
                        </m:sSubSup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000" i="1">
                              <a:solidFill>
                                <a:srgbClr val="222222"/>
                              </a:solidFill>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𝑧</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oMath>
                  </m:oMathPara>
                </a14:m>
                <a:endParaRPr lang="en-US" sz="2000" dirty="0"/>
              </a:p>
            </p:txBody>
          </p:sp>
        </mc:Choice>
        <mc:Fallback xmlns="">
          <p:sp>
            <p:nvSpPr>
              <p:cNvPr id="5" name="Rectangle 4">
                <a:extLst>
                  <a:ext uri="{FF2B5EF4-FFF2-40B4-BE49-F238E27FC236}">
                    <a16:creationId xmlns:a16="http://schemas.microsoft.com/office/drawing/2014/main" id="{56CDFA42-DF21-496A-BE42-640988EBE4CC}"/>
                  </a:ext>
                </a:extLst>
              </p:cNvPr>
              <p:cNvSpPr>
                <a:spLocks noRot="1" noChangeAspect="1" noMove="1" noResize="1" noEditPoints="1" noAdjustHandles="1" noChangeArrowheads="1" noChangeShapeType="1" noTextEdit="1"/>
              </p:cNvSpPr>
              <p:nvPr/>
            </p:nvSpPr>
            <p:spPr>
              <a:xfrm>
                <a:off x="1930695" y="4743426"/>
                <a:ext cx="1757789" cy="424796"/>
              </a:xfrm>
              <a:prstGeom prst="rect">
                <a:avLst/>
              </a:prstGeom>
              <a:blipFill>
                <a:blip r:embed="rId5"/>
                <a:stretch>
                  <a:fillRect b="-10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C58793F9-2C54-46ED-8827-4F408880A7A3}"/>
              </a:ext>
            </a:extLst>
          </p:cNvPr>
          <p:cNvSpPr/>
          <p:nvPr/>
        </p:nvSpPr>
        <p:spPr>
          <a:xfrm>
            <a:off x="3688484" y="4785282"/>
            <a:ext cx="4267130"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customer’s utility for good  </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3795C23-8CB7-4191-A083-E68598F6DCF2}"/>
                  </a:ext>
                </a:extLst>
              </p:cNvPr>
              <p:cNvSpPr/>
              <p:nvPr/>
            </p:nvSpPr>
            <p:spPr>
              <a:xfrm>
                <a:off x="7594680" y="4805139"/>
                <a:ext cx="334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oMath>
                  </m:oMathPara>
                </a14:m>
                <a:endParaRPr lang="en-US" dirty="0"/>
              </a:p>
            </p:txBody>
          </p:sp>
        </mc:Choice>
        <mc:Fallback xmlns="">
          <p:sp>
            <p:nvSpPr>
              <p:cNvPr id="12" name="Rectangle 11">
                <a:extLst>
                  <a:ext uri="{FF2B5EF4-FFF2-40B4-BE49-F238E27FC236}">
                    <a16:creationId xmlns:a16="http://schemas.microsoft.com/office/drawing/2014/main" id="{13795C23-8CB7-4191-A083-E68598F6DCF2}"/>
                  </a:ext>
                </a:extLst>
              </p:cNvPr>
              <p:cNvSpPr>
                <a:spLocks noRot="1" noChangeAspect="1" noMove="1" noResize="1" noEditPoints="1" noAdjustHandles="1" noChangeArrowheads="1" noChangeShapeType="1" noTextEdit="1"/>
              </p:cNvSpPr>
              <p:nvPr/>
            </p:nvSpPr>
            <p:spPr>
              <a:xfrm>
                <a:off x="7594680" y="4805139"/>
                <a:ext cx="334514" cy="369332"/>
              </a:xfrm>
              <a:prstGeom prst="rect">
                <a:avLst/>
              </a:prstGeom>
              <a:blipFill>
                <a:blip r:embed="rId6"/>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C7F1D6C-3028-4FFA-9CD1-F920F957BB2A}"/>
                  </a:ext>
                </a:extLst>
              </p:cNvPr>
              <p:cNvSpPr/>
              <p:nvPr/>
            </p:nvSpPr>
            <p:spPr>
              <a:xfrm>
                <a:off x="1930695" y="5188079"/>
                <a:ext cx="5657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solidFill>
                                <a:srgbClr val="222222"/>
                              </a:solidFill>
                              <a:latin typeface="Cambria Math" panose="02040503050406030204" pitchFamily="18" charset="0"/>
                              <a:cs typeface="Arial" panose="020B0604020202020204" pitchFamily="34" charset="0"/>
                            </a:rPr>
                          </m:ctrlPr>
                        </m:sSubSup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sz="20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m:oMathPara>
                </a14:m>
                <a:endParaRPr lang="en-US" sz="2000" dirty="0"/>
              </a:p>
            </p:txBody>
          </p:sp>
        </mc:Choice>
        <mc:Fallback xmlns="">
          <p:sp>
            <p:nvSpPr>
              <p:cNvPr id="33" name="Rectangle 32">
                <a:extLst>
                  <a:ext uri="{FF2B5EF4-FFF2-40B4-BE49-F238E27FC236}">
                    <a16:creationId xmlns:a16="http://schemas.microsoft.com/office/drawing/2014/main" id="{DC7F1D6C-3028-4FFA-9CD1-F920F957BB2A}"/>
                  </a:ext>
                </a:extLst>
              </p:cNvPr>
              <p:cNvSpPr>
                <a:spLocks noRot="1" noChangeAspect="1" noMove="1" noResize="1" noEditPoints="1" noAdjustHandles="1" noChangeArrowheads="1" noChangeShapeType="1" noTextEdit="1"/>
              </p:cNvSpPr>
              <p:nvPr/>
            </p:nvSpPr>
            <p:spPr>
              <a:xfrm>
                <a:off x="1930695" y="5188079"/>
                <a:ext cx="565796" cy="400110"/>
              </a:xfrm>
              <a:prstGeom prst="rect">
                <a:avLst/>
              </a:prstGeom>
              <a:blipFill>
                <a:blip r:embed="rId7"/>
                <a:stretch>
                  <a:fillRect b="-4545"/>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CBF4802F-174B-434A-BDD9-E49450397418}"/>
              </a:ext>
            </a:extLst>
          </p:cNvPr>
          <p:cNvSpPr/>
          <p:nvPr/>
        </p:nvSpPr>
        <p:spPr>
          <a:xfrm>
            <a:off x="2496491" y="5218590"/>
            <a:ext cx="3856761"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customer’s preferences</a:t>
            </a:r>
            <a:endParaRPr lang="en-US" dirty="0"/>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3BF7DA15-FB77-4394-8AAC-B4CFE01708F3}"/>
                  </a:ext>
                </a:extLst>
              </p:cNvPr>
              <p:cNvSpPr/>
              <p:nvPr/>
            </p:nvSpPr>
            <p:spPr>
              <a:xfrm>
                <a:off x="1930695" y="5557411"/>
                <a:ext cx="543290"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222222"/>
                              </a:solidFill>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𝑧</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oMath>
                  </m:oMathPara>
                </a14:m>
                <a:endParaRPr lang="en-US" sz="2000" dirty="0"/>
              </a:p>
            </p:txBody>
          </p:sp>
        </mc:Choice>
        <mc:Fallback xmlns="">
          <p:sp>
            <p:nvSpPr>
              <p:cNvPr id="35" name="Rectangle 34">
                <a:extLst>
                  <a:ext uri="{FF2B5EF4-FFF2-40B4-BE49-F238E27FC236}">
                    <a16:creationId xmlns:a16="http://schemas.microsoft.com/office/drawing/2014/main" id="{3BF7DA15-FB77-4394-8AAC-B4CFE01708F3}"/>
                  </a:ext>
                </a:extLst>
              </p:cNvPr>
              <p:cNvSpPr>
                <a:spLocks noRot="1" noChangeAspect="1" noMove="1" noResize="1" noEditPoints="1" noAdjustHandles="1" noChangeArrowheads="1" noChangeShapeType="1" noTextEdit="1"/>
              </p:cNvSpPr>
              <p:nvPr/>
            </p:nvSpPr>
            <p:spPr>
              <a:xfrm>
                <a:off x="1930695" y="5557411"/>
                <a:ext cx="543290" cy="424796"/>
              </a:xfrm>
              <a:prstGeom prst="rect">
                <a:avLst/>
              </a:prstGeom>
              <a:blipFill>
                <a:blip r:embed="rId8"/>
                <a:stretch>
                  <a:fillRect b="-10145"/>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0622C186-D2D2-4D31-91D8-19136E50D35D}"/>
              </a:ext>
            </a:extLst>
          </p:cNvPr>
          <p:cNvSpPr/>
          <p:nvPr/>
        </p:nvSpPr>
        <p:spPr>
          <a:xfrm>
            <a:off x="2496491" y="5587922"/>
            <a:ext cx="3027432"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good’s features</a:t>
            </a:r>
            <a:endParaRPr lang="en-US" dirty="0"/>
          </a:p>
        </p:txBody>
      </p:sp>
      <p:sp>
        <p:nvSpPr>
          <p:cNvPr id="19" name="Rectangle 18">
            <a:extLst>
              <a:ext uri="{FF2B5EF4-FFF2-40B4-BE49-F238E27FC236}">
                <a16:creationId xmlns:a16="http://schemas.microsoft.com/office/drawing/2014/main" id="{8B65EFFE-253A-4B5D-A764-B4D18F3A1FF6}"/>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BE3190D-B825-43A8-AA61-13F9EC07E7B9}"/>
              </a:ext>
            </a:extLst>
          </p:cNvPr>
          <p:cNvSpPr txBox="1"/>
          <p:nvPr/>
        </p:nvSpPr>
        <p:spPr>
          <a:xfrm>
            <a:off x="546316" y="1010278"/>
            <a:ext cx="11534172" cy="461665"/>
          </a:xfrm>
          <a:prstGeom prst="rect">
            <a:avLst/>
          </a:prstGeom>
          <a:noFill/>
        </p:spPr>
        <p:txBody>
          <a:bodyPr wrap="square" rtlCol="0">
            <a:spAutoFit/>
          </a:bodyPr>
          <a:lstStyle/>
          <a:p>
            <a:r>
              <a:rPr lang="en-US" sz="2400" b="1" dirty="0">
                <a:solidFill>
                  <a:schemeClr val="accent6">
                    <a:lumMod val="50000"/>
                  </a:schemeClr>
                </a:solidFill>
                <a:cs typeface="Arial" panose="020B0604020202020204" pitchFamily="34" charset="0"/>
              </a:rPr>
              <a:t>Goal: Obtain threshold &amp; discount amount that maximizes revenue</a:t>
            </a:r>
          </a:p>
        </p:txBody>
      </p:sp>
      <p:sp>
        <p:nvSpPr>
          <p:cNvPr id="22" name="Rectangle 21">
            <a:extLst>
              <a:ext uri="{FF2B5EF4-FFF2-40B4-BE49-F238E27FC236}">
                <a16:creationId xmlns:a16="http://schemas.microsoft.com/office/drawing/2014/main" id="{E779B54F-93A4-42CD-ADCA-9F9AE2BBDCC7}"/>
              </a:ext>
            </a:extLst>
          </p:cNvPr>
          <p:cNvSpPr/>
          <p:nvPr/>
        </p:nvSpPr>
        <p:spPr>
          <a:xfrm>
            <a:off x="282986" y="1625251"/>
            <a:ext cx="6673622"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By identifying the choice probability for each type of promotion,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949E702-F7EE-429E-9516-98A445B4C5E9}"/>
                  </a:ext>
                </a:extLst>
              </p:cNvPr>
              <p:cNvSpPr/>
              <p:nvPr/>
            </p:nvSpPr>
            <p:spPr>
              <a:xfrm>
                <a:off x="1666618" y="2688794"/>
                <a:ext cx="9535987" cy="1450910"/>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m:rPr>
                                  <m:sty m:val="p"/>
                                </m:rPr>
                                <a:rPr lang="en-US" sz="2400">
                                  <a:solidFill>
                                    <a:srgbClr val="222222"/>
                                  </a:solidFill>
                                  <a:latin typeface="Cambria Math" panose="02040503050406030204" pitchFamily="18" charset="0"/>
                                  <a:ea typeface="DengXian" panose="02010600030101010101" pitchFamily="2" charset="-122"/>
                                  <a:cs typeface="Arial" panose="020B0604020202020204" pitchFamily="34" charset="0"/>
                                </a:rPr>
                                <m:t>max</m:t>
                              </m:r>
                            </m:e>
                            <m:lim>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hlinkClick r:id="" action="ppaction://noaction"/>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𝛥</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b>
                              </m:sSub>
                            </m:lim>
                          </m:limLow>
                        </m:fName>
                        <m:e>
                          <m:r>
                            <m:rPr>
                              <m:sty m:val="p"/>
                            </m:rPr>
                            <a:rPr lang="el-GR" sz="2400" i="1">
                              <a:solidFill>
                                <a:srgbClr val="222222"/>
                              </a:solidFill>
                              <a:latin typeface="Cambria Math" panose="02040503050406030204" pitchFamily="18" charset="0"/>
                              <a:ea typeface="Cambria Math" panose="02040503050406030204" pitchFamily="18" charset="0"/>
                              <a:cs typeface="Arial" panose="020B0604020202020204" pitchFamily="34" charset="0"/>
                            </a:rPr>
                            <m:t>Ε</m:t>
                          </m:r>
                          <m:d>
                            <m:dPr>
                              <m:begChr m:val="["/>
                              <m:endChr m:val="]"/>
                              <m:ctrlP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ctrlPr>
                            </m:dPr>
                            <m:e>
                              <m:nary>
                                <m:naryPr>
                                  <m:chr m:val="∑"/>
                                  <m:limLoc m:val="undOvr"/>
                                  <m:ctrlPr>
                                    <a:rPr lang="en-US" sz="24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naryPr>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up>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𝑛</m:t>
                                  </m:r>
                                </m:sup>
                                <m:e>
                                  <m:d>
                                    <m:d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𝑈</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l-GR"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𝛼</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𝑝</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e>
                                  </m:d>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𝛾</m:t>
                                      </m:r>
                                    </m:e>
                                    <m: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𝑖</m:t>
                                      </m:r>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Sub>
                                    <m:sSubPr>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bPr>
                                    <m:e>
                                      <m:r>
                                        <a:rPr lang="en-US" sz="2400" b="1" i="1">
                                          <a:solidFill>
                                            <a:srgbClr val="222222"/>
                                          </a:solidFill>
                                          <a:latin typeface="Cambria Math" panose="02040503050406030204" pitchFamily="18" charset="0"/>
                                          <a:ea typeface="DengXian" panose="02010600030101010101" pitchFamily="2" charset="-122"/>
                                          <a:cs typeface="Arial" panose="020B0604020202020204" pitchFamily="34" charset="0"/>
                                        </a:rPr>
                                        <m:t>𝟏</m:t>
                                      </m:r>
                                    </m:e>
                                    <m:sub>
                                      <m:d>
                                        <m:dPr>
                                          <m:begChr m:val="{"/>
                                          <m:endChr m:val="}"/>
                                          <m:ctrlP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𝑂𝑟𝑑𝑒𝑟</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𝑎𝑚𝑜𝑢𝑛𝑡</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e>
                                      </m:d>
                                    </m:sub>
                                  </m:sSub>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e>
                              </m:nary>
                            </m:e>
                          </m:d>
                          <m:r>
                            <a:rPr lang="en-US" sz="24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4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𝜀</m:t>
                          </m:r>
                        </m:e>
                      </m:func>
                      <m:r>
                        <a:rPr lang="en-US" sz="24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3" name="Rectangle 22">
                <a:extLst>
                  <a:ext uri="{FF2B5EF4-FFF2-40B4-BE49-F238E27FC236}">
                    <a16:creationId xmlns:a16="http://schemas.microsoft.com/office/drawing/2014/main" id="{1949E702-F7EE-429E-9516-98A445B4C5E9}"/>
                  </a:ext>
                </a:extLst>
              </p:cNvPr>
              <p:cNvSpPr>
                <a:spLocks noRot="1" noChangeAspect="1" noMove="1" noResize="1" noEditPoints="1" noAdjustHandles="1" noChangeArrowheads="1" noChangeShapeType="1" noTextEdit="1"/>
              </p:cNvSpPr>
              <p:nvPr/>
            </p:nvSpPr>
            <p:spPr>
              <a:xfrm>
                <a:off x="1666618" y="2688794"/>
                <a:ext cx="9535987" cy="1450910"/>
              </a:xfrm>
              <a:prstGeom prst="rect">
                <a:avLst/>
              </a:prstGeom>
              <a:blipFill>
                <a:blip r:embed="rId9"/>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50097757-1D4F-4A9F-9BEF-D4A34464260D}"/>
              </a:ext>
            </a:extLst>
          </p:cNvPr>
          <p:cNvSpPr/>
          <p:nvPr/>
        </p:nvSpPr>
        <p:spPr>
          <a:xfrm>
            <a:off x="282986" y="2134771"/>
            <a:ext cx="6712094"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Assuming customers seek to maximize utility in their purchases,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656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OPTIMIZATION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0" name="TextBox 19">
            <a:extLst>
              <a:ext uri="{FF2B5EF4-FFF2-40B4-BE49-F238E27FC236}">
                <a16:creationId xmlns:a16="http://schemas.microsoft.com/office/drawing/2014/main" id="{7710D1CB-8357-48AD-A823-BAAAAFD51C56}"/>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6">
                    <a:lumMod val="50000"/>
                  </a:schemeClr>
                </a:solidFill>
                <a:latin typeface="Open Sans"/>
                <a:cs typeface="Arial" panose="020B0604020202020204" pitchFamily="34" charset="0"/>
              </a:rPr>
              <a:t>Goal: Obtain threshold &amp; discount amount that maximizes revenue.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F95361-5F0B-4D4A-AFE1-FBCECE621F29}"/>
                  </a:ext>
                </a:extLst>
              </p:cNvPr>
              <p:cNvSpPr/>
              <p:nvPr/>
            </p:nvSpPr>
            <p:spPr>
              <a:xfrm>
                <a:off x="296023" y="1602707"/>
                <a:ext cx="11931193" cy="369332"/>
              </a:xfrm>
              <a:prstGeom prst="rect">
                <a:avLst/>
              </a:prstGeom>
            </p:spPr>
            <p:txBody>
              <a:bodyPr wrap="squar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To obtain the preference vector </a:t>
                </a:r>
                <a14:m>
                  <m:oMath xmlns:m="http://schemas.openxmlformats.org/officeDocument/2006/math">
                    <m:sSubSup>
                      <m:sSubSupPr>
                        <m:ctrlPr>
                          <a:rPr lang="en-US" i="1">
                            <a:solidFill>
                              <a:srgbClr val="222222"/>
                            </a:solidFill>
                            <a:latin typeface="Cambria Math" panose="02040503050406030204" pitchFamily="18" charset="0"/>
                            <a:cs typeface="Arial" panose="020B0604020202020204" pitchFamily="34" charset="0"/>
                          </a:rPr>
                        </m:ctrlPr>
                      </m:sSubSup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a14:m>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 for each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oMath>
                </a14:m>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a:t>
                </a:r>
              </a:p>
            </p:txBody>
          </p:sp>
        </mc:Choice>
        <mc:Fallback xmlns="">
          <p:sp>
            <p:nvSpPr>
              <p:cNvPr id="7" name="Rectangle 6">
                <a:extLst>
                  <a:ext uri="{FF2B5EF4-FFF2-40B4-BE49-F238E27FC236}">
                    <a16:creationId xmlns:a16="http://schemas.microsoft.com/office/drawing/2014/main" id="{C2F95361-5F0B-4D4A-AFE1-FBCECE621F29}"/>
                  </a:ext>
                </a:extLst>
              </p:cNvPr>
              <p:cNvSpPr>
                <a:spLocks noRot="1" noChangeAspect="1" noMove="1" noResize="1" noEditPoints="1" noAdjustHandles="1" noChangeArrowheads="1" noChangeShapeType="1" noTextEdit="1"/>
              </p:cNvSpPr>
              <p:nvPr/>
            </p:nvSpPr>
            <p:spPr>
              <a:xfrm>
                <a:off x="296023" y="1602707"/>
                <a:ext cx="11931193" cy="369332"/>
              </a:xfrm>
              <a:prstGeom prst="rect">
                <a:avLst/>
              </a:prstGeom>
              <a:blipFill>
                <a:blip r:embed="rId3"/>
                <a:stretch>
                  <a:fillRect l="-460" t="-10000" b="-2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BCA7A81-60DB-423B-A689-CD246F2220CE}"/>
              </a:ext>
            </a:extLst>
          </p:cNvPr>
          <p:cNvSpPr/>
          <p:nvPr/>
        </p:nvSpPr>
        <p:spPr>
          <a:xfrm>
            <a:off x="293377" y="2012163"/>
            <a:ext cx="7084119"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Minimize the error between customer’s utility and choice probability,</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1B62F68-1181-46D1-B37E-A29B0367B335}"/>
                  </a:ext>
                </a:extLst>
              </p:cNvPr>
              <p:cNvSpPr/>
              <p:nvPr/>
            </p:nvSpPr>
            <p:spPr>
              <a:xfrm>
                <a:off x="1269419" y="4324396"/>
                <a:ext cx="102387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𝑤h𝑒𝑟𝑒</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sz="2000" dirty="0"/>
              </a:p>
            </p:txBody>
          </p:sp>
        </mc:Choice>
        <mc:Fallback xmlns="">
          <p:sp>
            <p:nvSpPr>
              <p:cNvPr id="15" name="Rectangle 14">
                <a:extLst>
                  <a:ext uri="{FF2B5EF4-FFF2-40B4-BE49-F238E27FC236}">
                    <a16:creationId xmlns:a16="http://schemas.microsoft.com/office/drawing/2014/main" id="{51B62F68-1181-46D1-B37E-A29B0367B335}"/>
                  </a:ext>
                </a:extLst>
              </p:cNvPr>
              <p:cNvSpPr>
                <a:spLocks noRot="1" noChangeAspect="1" noMove="1" noResize="1" noEditPoints="1" noAdjustHandles="1" noChangeArrowheads="1" noChangeShapeType="1" noTextEdit="1"/>
              </p:cNvSpPr>
              <p:nvPr/>
            </p:nvSpPr>
            <p:spPr>
              <a:xfrm>
                <a:off x="1269419" y="4324396"/>
                <a:ext cx="1023870"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C7F1D6C-3028-4FFA-9CD1-F920F957BB2A}"/>
                  </a:ext>
                </a:extLst>
              </p:cNvPr>
              <p:cNvSpPr/>
              <p:nvPr/>
            </p:nvSpPr>
            <p:spPr>
              <a:xfrm>
                <a:off x="1930695" y="5465871"/>
                <a:ext cx="5657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solidFill>
                                <a:srgbClr val="222222"/>
                              </a:solidFill>
                              <a:latin typeface="Cambria Math" panose="02040503050406030204" pitchFamily="18" charset="0"/>
                              <a:cs typeface="Arial" panose="020B0604020202020204" pitchFamily="34" charset="0"/>
                            </a:rPr>
                          </m:ctrlPr>
                        </m:sSubSup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sz="20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m:oMathPara>
                </a14:m>
                <a:endParaRPr lang="en-US" sz="2000" dirty="0"/>
              </a:p>
            </p:txBody>
          </p:sp>
        </mc:Choice>
        <mc:Fallback xmlns="">
          <p:sp>
            <p:nvSpPr>
              <p:cNvPr id="33" name="Rectangle 32">
                <a:extLst>
                  <a:ext uri="{FF2B5EF4-FFF2-40B4-BE49-F238E27FC236}">
                    <a16:creationId xmlns:a16="http://schemas.microsoft.com/office/drawing/2014/main" id="{DC7F1D6C-3028-4FFA-9CD1-F920F957BB2A}"/>
                  </a:ext>
                </a:extLst>
              </p:cNvPr>
              <p:cNvSpPr>
                <a:spLocks noRot="1" noChangeAspect="1" noMove="1" noResize="1" noEditPoints="1" noAdjustHandles="1" noChangeArrowheads="1" noChangeShapeType="1" noTextEdit="1"/>
              </p:cNvSpPr>
              <p:nvPr/>
            </p:nvSpPr>
            <p:spPr>
              <a:xfrm>
                <a:off x="1930695" y="5465871"/>
                <a:ext cx="565796" cy="400110"/>
              </a:xfrm>
              <a:prstGeom prst="rect">
                <a:avLst/>
              </a:prstGeom>
              <a:blipFill>
                <a:blip r:embed="rId5"/>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BF4802F-174B-434A-BDD9-E49450397418}"/>
                  </a:ext>
                </a:extLst>
              </p:cNvPr>
              <p:cNvSpPr/>
              <p:nvPr/>
            </p:nvSpPr>
            <p:spPr>
              <a:xfrm>
                <a:off x="2496491" y="5496382"/>
                <a:ext cx="4383251"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oMath>
                </a14:m>
                <a:r>
                  <a:rPr lang="en-US" dirty="0">
                    <a:solidFill>
                      <a:srgbClr val="222222"/>
                    </a:solidFill>
                    <a:latin typeface="Arial" panose="020B0604020202020204" pitchFamily="34" charset="0"/>
                    <a:ea typeface="DengXian" panose="02010600030101010101" pitchFamily="2" charset="-122"/>
                  </a:rPr>
                  <a:t> preferences</a:t>
                </a:r>
                <a:endParaRPr lang="en-US" dirty="0"/>
              </a:p>
            </p:txBody>
          </p:sp>
        </mc:Choice>
        <mc:Fallback xmlns="">
          <p:sp>
            <p:nvSpPr>
              <p:cNvPr id="34" name="Rectangle 33">
                <a:extLst>
                  <a:ext uri="{FF2B5EF4-FFF2-40B4-BE49-F238E27FC236}">
                    <a16:creationId xmlns:a16="http://schemas.microsoft.com/office/drawing/2014/main" id="{CBF4802F-174B-434A-BDD9-E49450397418}"/>
                  </a:ext>
                </a:extLst>
              </p:cNvPr>
              <p:cNvSpPr>
                <a:spLocks noRot="1" noChangeAspect="1" noMove="1" noResize="1" noEditPoints="1" noAdjustHandles="1" noChangeArrowheads="1" noChangeShapeType="1" noTextEdit="1"/>
              </p:cNvSpPr>
              <p:nvPr/>
            </p:nvSpPr>
            <p:spPr>
              <a:xfrm>
                <a:off x="2496491" y="5496382"/>
                <a:ext cx="4383251" cy="369332"/>
              </a:xfrm>
              <a:prstGeom prst="rect">
                <a:avLst/>
              </a:prstGeom>
              <a:blipFill>
                <a:blip r:embed="rId6"/>
                <a:stretch>
                  <a:fillRect l="-1252" t="-10000" r="-13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3BF7DA15-FB77-4394-8AAC-B4CFE01708F3}"/>
                  </a:ext>
                </a:extLst>
              </p:cNvPr>
              <p:cNvSpPr/>
              <p:nvPr/>
            </p:nvSpPr>
            <p:spPr>
              <a:xfrm>
                <a:off x="1930695" y="5835203"/>
                <a:ext cx="454740"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rgbClr val="222222"/>
                              </a:solidFill>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𝑧</m:t>
                          </m:r>
                        </m:e>
                        <m: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oMath>
                  </m:oMathPara>
                </a14:m>
                <a:endParaRPr lang="en-US" sz="2000" dirty="0"/>
              </a:p>
            </p:txBody>
          </p:sp>
        </mc:Choice>
        <mc:Fallback xmlns="">
          <p:sp>
            <p:nvSpPr>
              <p:cNvPr id="35" name="Rectangle 34">
                <a:extLst>
                  <a:ext uri="{FF2B5EF4-FFF2-40B4-BE49-F238E27FC236}">
                    <a16:creationId xmlns:a16="http://schemas.microsoft.com/office/drawing/2014/main" id="{3BF7DA15-FB77-4394-8AAC-B4CFE01708F3}"/>
                  </a:ext>
                </a:extLst>
              </p:cNvPr>
              <p:cNvSpPr>
                <a:spLocks noRot="1" noChangeAspect="1" noMove="1" noResize="1" noEditPoints="1" noAdjustHandles="1" noChangeArrowheads="1" noChangeShapeType="1" noTextEdit="1"/>
              </p:cNvSpPr>
              <p:nvPr/>
            </p:nvSpPr>
            <p:spPr>
              <a:xfrm>
                <a:off x="1930695" y="5835203"/>
                <a:ext cx="454740" cy="424796"/>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0622C186-D2D2-4D31-91D8-19136E50D35D}"/>
                  </a:ext>
                </a:extLst>
              </p:cNvPr>
              <p:cNvSpPr/>
              <p:nvPr/>
            </p:nvSpPr>
            <p:spPr>
              <a:xfrm>
                <a:off x="2496491" y="5865714"/>
                <a:ext cx="3016339"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good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features</a:t>
                </a:r>
                <a:endParaRPr lang="en-US" dirty="0"/>
              </a:p>
            </p:txBody>
          </p:sp>
        </mc:Choice>
        <mc:Fallback xmlns="">
          <p:sp>
            <p:nvSpPr>
              <p:cNvPr id="36" name="Rectangle 35">
                <a:extLst>
                  <a:ext uri="{FF2B5EF4-FFF2-40B4-BE49-F238E27FC236}">
                    <a16:creationId xmlns:a16="http://schemas.microsoft.com/office/drawing/2014/main" id="{0622C186-D2D2-4D31-91D8-19136E50D35D}"/>
                  </a:ext>
                </a:extLst>
              </p:cNvPr>
              <p:cNvSpPr>
                <a:spLocks noRot="1" noChangeAspect="1" noMove="1" noResize="1" noEditPoints="1" noAdjustHandles="1" noChangeArrowheads="1" noChangeShapeType="1" noTextEdit="1"/>
              </p:cNvSpPr>
              <p:nvPr/>
            </p:nvSpPr>
            <p:spPr>
              <a:xfrm>
                <a:off x="2496491" y="5865714"/>
                <a:ext cx="3016339" cy="369332"/>
              </a:xfrm>
              <a:prstGeom prst="rect">
                <a:avLst/>
              </a:prstGeom>
              <a:blipFill>
                <a:blip r:embed="rId8"/>
                <a:stretch>
                  <a:fillRect l="-1822" t="-8197" r="-101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803D676-32C6-498E-B175-6D67B01A0EC9}"/>
                  </a:ext>
                </a:extLst>
              </p:cNvPr>
              <p:cNvSpPr/>
              <p:nvPr/>
            </p:nvSpPr>
            <p:spPr>
              <a:xfrm>
                <a:off x="2809589" y="2659478"/>
                <a:ext cx="5498941"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1" i="1" smtClean="0">
                                      <a:latin typeface="Cambria Math" panose="02040503050406030204" pitchFamily="18" charset="0"/>
                                    </a:rPr>
                                    <m:t>𝒌</m:t>
                                  </m:r>
                                </m:sub>
                              </m:sSub>
                            </m:lim>
                          </m:limLow>
                        </m:fName>
                        <m:e>
                          <m:nary>
                            <m:naryPr>
                              <m:chr m:val="∑"/>
                              <m:limLoc m:val="undOvr"/>
                              <m:ctrlPr>
                                <a:rPr lang="en-US" sz="2400" b="0" i="1">
                                  <a:latin typeface="Cambria Math" panose="02040503050406030204" pitchFamily="18" charset="0"/>
                                </a:rPr>
                              </m:ctrlPr>
                            </m:naryPr>
                            <m:sub>
                              <m:r>
                                <a:rPr lang="en-US" sz="2400" b="0" i="1">
                                  <a:latin typeface="Cambria Math" panose="02040503050406030204" pitchFamily="18" charset="0"/>
                                </a:rPr>
                                <m:t>𝑗</m:t>
                              </m:r>
                              <m:r>
                                <a:rPr lang="en-US" sz="2400" b="0" i="0">
                                  <a:latin typeface="Cambria Math" panose="02040503050406030204" pitchFamily="18" charset="0"/>
                                </a:rPr>
                                <m:t>=1</m:t>
                              </m:r>
                            </m:sub>
                            <m:sup>
                              <m:r>
                                <a:rPr lang="en-US" sz="2400" b="0" i="1">
                                  <a:latin typeface="Cambria Math" panose="02040503050406030204" pitchFamily="18" charset="0"/>
                                </a:rPr>
                                <m:t>𝑛</m:t>
                              </m:r>
                            </m:sup>
                            <m:e>
                              <m:d>
                                <m:dPr>
                                  <m:begChr m:val=""/>
                                  <m:ctrlPr>
                                    <a:rPr lang="en-US" sz="2400" b="0" i="1">
                                      <a:latin typeface="Cambria Math" panose="02040503050406030204" pitchFamily="18" charset="0"/>
                                    </a:rPr>
                                  </m:ctrlPr>
                                </m:dPr>
                                <m:e>
                                  <m:sSubSup>
                                    <m:sSubSupPr>
                                      <m:ctrlPr>
                                        <a:rPr lang="en-US" sz="2400" b="1" i="1" smtClean="0">
                                          <a:latin typeface="Cambria Math" panose="02040503050406030204" pitchFamily="18" charset="0"/>
                                        </a:rPr>
                                      </m:ctrlPr>
                                    </m:sSubSupPr>
                                    <m:e>
                                      <m:r>
                                        <a:rPr lang="en-US" sz="2400" b="1" i="1">
                                          <a:latin typeface="Cambria Math" panose="02040503050406030204" pitchFamily="18" charset="0"/>
                                        </a:rPr>
                                        <m:t>𝒘</m:t>
                                      </m:r>
                                    </m:e>
                                    <m:sub>
                                      <m:r>
                                        <a:rPr lang="en-US" sz="2400" b="1" i="1" smtClean="0">
                                          <a:latin typeface="Cambria Math" panose="02040503050406030204" pitchFamily="18" charset="0"/>
                                        </a:rPr>
                                        <m:t>𝒌</m:t>
                                      </m:r>
                                    </m:sub>
                                    <m:sup>
                                      <m:r>
                                        <a:rPr lang="en-US" sz="2400" b="1" i="1" smtClean="0">
                                          <a:latin typeface="Cambria Math" panose="02040503050406030204" pitchFamily="18" charset="0"/>
                                        </a:rPr>
                                        <m:t>′</m:t>
                                      </m:r>
                                    </m:sup>
                                  </m:sSubSup>
                                  <m:sSub>
                                    <m:sSubPr>
                                      <m:ctrlPr>
                                        <a:rPr lang="en-US" sz="2400" b="0" i="1">
                                          <a:latin typeface="Cambria Math" panose="02040503050406030204" pitchFamily="18" charset="0"/>
                                        </a:rPr>
                                      </m:ctrlPr>
                                    </m:sSubPr>
                                    <m:e>
                                      <m:r>
                                        <a:rPr lang="en-US" sz="2400" b="0" i="0">
                                          <a:latin typeface="Cambria Math" panose="02040503050406030204" pitchFamily="18" charset="0"/>
                                        </a:rPr>
                                        <m:t>∙</m:t>
                                      </m:r>
                                      <m:r>
                                        <a:rPr lang="en-US" sz="2400" b="0" i="1">
                                          <a:latin typeface="Cambria Math" panose="02040503050406030204" pitchFamily="18" charset="0"/>
                                        </a:rPr>
                                        <m:t>𝑧</m:t>
                                      </m:r>
                                    </m:e>
                                    <m:sub>
                                      <m:r>
                                        <a:rPr lang="en-US" sz="2400" b="0" i="1">
                                          <a:latin typeface="Cambria Math" panose="02040503050406030204" pitchFamily="18" charset="0"/>
                                        </a:rPr>
                                        <m:t>𝑗</m:t>
                                      </m:r>
                                    </m:sub>
                                  </m:sSub>
                                  <m:r>
                                    <a:rPr lang="en-US" sz="2400" b="0" i="0">
                                      <a:latin typeface="Cambria Math" panose="02040503050406030204" pitchFamily="18" charset="0"/>
                                    </a:rPr>
                                    <m:t> −</m:t>
                                  </m:r>
                                  <m:sSub>
                                    <m:sSubPr>
                                      <m:ctrlPr>
                                        <a:rPr lang="en-US" sz="2400" b="0" i="1">
                                          <a:latin typeface="Cambria Math" panose="02040503050406030204" pitchFamily="18" charset="0"/>
                                        </a:rPr>
                                      </m:ctrlPr>
                                    </m:sSubPr>
                                    <m:e>
                                      <m:r>
                                        <a:rPr lang="en-US" sz="2400" b="0" i="1">
                                          <a:latin typeface="Cambria Math" panose="02040503050406030204" pitchFamily="18" charset="0"/>
                                        </a:rPr>
                                        <m:t>𝑝</m:t>
                                      </m:r>
                                    </m:e>
                                    <m:sub>
                                      <m:r>
                                        <a:rPr lang="en-US" sz="2400" b="0" i="1">
                                          <a:latin typeface="Cambria Math" panose="02040503050406030204" pitchFamily="18" charset="0"/>
                                        </a:rPr>
                                        <m:t>𝑗</m:t>
                                      </m:r>
                                    </m:sub>
                                  </m:sSub>
                                  <m:r>
                                    <a:rPr lang="en-US" sz="2400" b="0" i="0">
                                      <a:latin typeface="Cambria Math" panose="02040503050406030204" pitchFamily="18" charset="0"/>
                                    </a:rPr>
                                    <m:t>−</m:t>
                                  </m:r>
                                  <m:func>
                                    <m:funcPr>
                                      <m:ctrlPr>
                                        <a:rPr lang="en-US" sz="2400" b="0" i="1">
                                          <a:latin typeface="Cambria Math" panose="02040503050406030204" pitchFamily="18" charset="0"/>
                                        </a:rPr>
                                      </m:ctrlPr>
                                    </m:funcPr>
                                    <m:fName>
                                      <m:r>
                                        <m:rPr>
                                          <m:sty m:val="p"/>
                                        </m:rPr>
                                        <a:rPr lang="en-US" sz="2400" b="0" i="0">
                                          <a:latin typeface="Cambria Math" panose="02040503050406030204" pitchFamily="18" charset="0"/>
                                        </a:rPr>
                                        <m:t>ln</m:t>
                                      </m:r>
                                    </m:fName>
                                    <m:e>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𝑘𝑗</m:t>
                                              </m:r>
                                            </m:sub>
                                          </m:sSub>
                                        </m:e>
                                      </m:d>
                                    </m:e>
                                  </m:func>
                                  <m:r>
                                    <a:rPr lang="en-US" sz="2400" b="0" i="0">
                                      <a:latin typeface="Cambria Math" panose="02040503050406030204" pitchFamily="18" charset="0"/>
                                    </a:rPr>
                                    <m:t>+</m:t>
                                  </m:r>
                                  <m:r>
                                    <m:rPr>
                                      <m:sty m:val="p"/>
                                    </m:rPr>
                                    <a:rPr lang="en-US" sz="2400" b="0" i="0">
                                      <a:latin typeface="Cambria Math" panose="02040503050406030204" pitchFamily="18" charset="0"/>
                                    </a:rPr>
                                    <m:t>l</m:t>
                                  </m:r>
                                  <m:func>
                                    <m:funcPr>
                                      <m:ctrlPr>
                                        <a:rPr lang="en-US" sz="2400" b="0" i="1">
                                          <a:latin typeface="Cambria Math" panose="02040503050406030204" pitchFamily="18" charset="0"/>
                                        </a:rPr>
                                      </m:ctrlPr>
                                    </m:funcPr>
                                    <m:fName>
                                      <m:r>
                                        <m:rPr>
                                          <m:sty m:val="p"/>
                                        </m:rPr>
                                        <a:rPr lang="en-US" sz="2400" b="0" i="0">
                                          <a:latin typeface="Cambria Math" panose="02040503050406030204" pitchFamily="18" charset="0"/>
                                        </a:rPr>
                                        <m:t>n</m:t>
                                      </m:r>
                                    </m:fName>
                                    <m:e>
                                      <m:r>
                                        <a:rPr lang="en-US" sz="2400" b="0" i="0">
                                          <a:latin typeface="Cambria Math" panose="02040503050406030204" pitchFamily="18" charset="0"/>
                                        </a:rPr>
                                        <m:t>(</m:t>
                                      </m:r>
                                    </m:e>
                                  </m:func>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𝑘</m:t>
                                      </m:r>
                                      <m:r>
                                        <a:rPr lang="en-US" sz="2400" b="0" i="0">
                                          <a:latin typeface="Cambria Math" panose="02040503050406030204" pitchFamily="18" charset="0"/>
                                        </a:rPr>
                                        <m:t>0</m:t>
                                      </m:r>
                                    </m:sub>
                                  </m:sSub>
                                </m:e>
                              </m:d>
                            </m:e>
                          </m:nary>
                        </m:e>
                      </m:func>
                    </m:oMath>
                  </m:oMathPara>
                </a14:m>
                <a:endParaRPr lang="en-US" sz="2400" dirty="0"/>
              </a:p>
            </p:txBody>
          </p:sp>
        </mc:Choice>
        <mc:Fallback xmlns="">
          <p:sp>
            <p:nvSpPr>
              <p:cNvPr id="14" name="Rectangle 13">
                <a:extLst>
                  <a:ext uri="{FF2B5EF4-FFF2-40B4-BE49-F238E27FC236}">
                    <a16:creationId xmlns:a16="http://schemas.microsoft.com/office/drawing/2014/main" id="{8803D676-32C6-498E-B175-6D67B01A0EC9}"/>
                  </a:ext>
                </a:extLst>
              </p:cNvPr>
              <p:cNvSpPr>
                <a:spLocks noRot="1" noChangeAspect="1" noMove="1" noResize="1" noEditPoints="1" noAdjustHandles="1" noChangeArrowheads="1" noChangeShapeType="1" noTextEdit="1"/>
              </p:cNvSpPr>
              <p:nvPr/>
            </p:nvSpPr>
            <p:spPr>
              <a:xfrm>
                <a:off x="2809589" y="2659478"/>
                <a:ext cx="5498941" cy="114236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6412EAB-365B-49FA-AF56-6B99A24B8CA3}"/>
                  </a:ext>
                </a:extLst>
              </p:cNvPr>
              <p:cNvSpPr/>
              <p:nvPr/>
            </p:nvSpPr>
            <p:spPr>
              <a:xfrm>
                <a:off x="1956187" y="4713216"/>
                <a:ext cx="540304" cy="424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222222"/>
                              </a:solidFill>
                              <a:effectLst/>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0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𝑗</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p>
            </p:txBody>
          </p:sp>
        </mc:Choice>
        <mc:Fallback xmlns="">
          <p:sp>
            <p:nvSpPr>
              <p:cNvPr id="19" name="Rectangle 18">
                <a:extLst>
                  <a:ext uri="{FF2B5EF4-FFF2-40B4-BE49-F238E27FC236}">
                    <a16:creationId xmlns:a16="http://schemas.microsoft.com/office/drawing/2014/main" id="{E6412EAB-365B-49FA-AF56-6B99A24B8CA3}"/>
                  </a:ext>
                </a:extLst>
              </p:cNvPr>
              <p:cNvSpPr>
                <a:spLocks noRot="1" noChangeAspect="1" noMove="1" noResize="1" noEditPoints="1" noAdjustHandles="1" noChangeArrowheads="1" noChangeShapeType="1" noTextEdit="1"/>
              </p:cNvSpPr>
              <p:nvPr/>
            </p:nvSpPr>
            <p:spPr>
              <a:xfrm>
                <a:off x="1956187" y="4713216"/>
                <a:ext cx="540304" cy="424796"/>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9C5E7E9-597C-4F59-A168-867CC6329102}"/>
                  </a:ext>
                </a:extLst>
              </p:cNvPr>
              <p:cNvSpPr/>
              <p:nvPr/>
            </p:nvSpPr>
            <p:spPr>
              <a:xfrm>
                <a:off x="2496491" y="4768076"/>
                <a:ext cx="6301212"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choice probability of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r>
                      <a:rPr lang="en-US" b="0" i="0" smtClean="0">
                        <a:solidFill>
                          <a:srgbClr val="222222"/>
                        </a:solidFill>
                        <a:latin typeface="Cambria Math" panose="02040503050406030204" pitchFamily="18" charset="0"/>
                        <a:cs typeface="Arial" panose="020B0604020202020204" pitchFamily="34" charset="0"/>
                      </a:rPr>
                      <m:t>,</m:t>
                    </m:r>
                  </m:oMath>
                </a14:m>
                <a:r>
                  <a:rPr lang="en-US" dirty="0">
                    <a:solidFill>
                      <a:srgbClr val="222222"/>
                    </a:solidFill>
                    <a:latin typeface="Arial" panose="020B0604020202020204" pitchFamily="34" charset="0"/>
                    <a:ea typeface="DengXian" panose="02010600030101010101" pitchFamily="2" charset="-122"/>
                  </a:rPr>
                  <a:t> product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a:t>
                </a:r>
                <a:endParaRPr lang="en-US" dirty="0"/>
              </a:p>
            </p:txBody>
          </p:sp>
        </mc:Choice>
        <mc:Fallback xmlns="">
          <p:sp>
            <p:nvSpPr>
              <p:cNvPr id="21" name="Rectangle 20">
                <a:extLst>
                  <a:ext uri="{FF2B5EF4-FFF2-40B4-BE49-F238E27FC236}">
                    <a16:creationId xmlns:a16="http://schemas.microsoft.com/office/drawing/2014/main" id="{E9C5E7E9-597C-4F59-A168-867CC6329102}"/>
                  </a:ext>
                </a:extLst>
              </p:cNvPr>
              <p:cNvSpPr>
                <a:spLocks noRot="1" noChangeAspect="1" noMove="1" noResize="1" noEditPoints="1" noAdjustHandles="1" noChangeArrowheads="1" noChangeShapeType="1" noTextEdit="1"/>
              </p:cNvSpPr>
              <p:nvPr/>
            </p:nvSpPr>
            <p:spPr>
              <a:xfrm>
                <a:off x="2496491" y="4768076"/>
                <a:ext cx="6301212" cy="369332"/>
              </a:xfrm>
              <a:prstGeom prst="rect">
                <a:avLst/>
              </a:prstGeom>
              <a:blipFill>
                <a:blip r:embed="rId11"/>
                <a:stretch>
                  <a:fillRect l="-8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0C8F981-CD61-459D-84E1-F69A1D241E80}"/>
                  </a:ext>
                </a:extLst>
              </p:cNvPr>
              <p:cNvSpPr/>
              <p:nvPr/>
            </p:nvSpPr>
            <p:spPr>
              <a:xfrm>
                <a:off x="1946542" y="5062391"/>
                <a:ext cx="54030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222222"/>
                              </a:solidFill>
                              <a:effectLst/>
                              <a:latin typeface="Cambria Math" panose="02040503050406030204" pitchFamily="18" charset="0"/>
                              <a:cs typeface="Arial" panose="020B0604020202020204" pitchFamily="34" charset="0"/>
                            </a:rPr>
                          </m:ctrlPr>
                        </m:sSubPr>
                        <m:e>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𝑥</m:t>
                          </m:r>
                        </m:e>
                        <m:sub>
                          <m:r>
                            <a:rPr lang="en-US" sz="20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𝑘</m:t>
                          </m:r>
                          <m:r>
                            <a:rPr lang="en-US" sz="20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0</m:t>
                          </m:r>
                        </m:sub>
                      </m:sSub>
                      <m:r>
                        <a:rPr lang="en-US" sz="20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p>
            </p:txBody>
          </p:sp>
        </mc:Choice>
        <mc:Fallback xmlns="">
          <p:sp>
            <p:nvSpPr>
              <p:cNvPr id="26" name="Rectangle 25">
                <a:extLst>
                  <a:ext uri="{FF2B5EF4-FFF2-40B4-BE49-F238E27FC236}">
                    <a16:creationId xmlns:a16="http://schemas.microsoft.com/office/drawing/2014/main" id="{60C8F981-CD61-459D-84E1-F69A1D241E80}"/>
                  </a:ext>
                </a:extLst>
              </p:cNvPr>
              <p:cNvSpPr>
                <a:spLocks noRot="1" noChangeAspect="1" noMove="1" noResize="1" noEditPoints="1" noAdjustHandles="1" noChangeArrowheads="1" noChangeShapeType="1" noTextEdit="1"/>
              </p:cNvSpPr>
              <p:nvPr/>
            </p:nvSpPr>
            <p:spPr>
              <a:xfrm>
                <a:off x="1946542" y="5062391"/>
                <a:ext cx="540304" cy="400110"/>
              </a:xfrm>
              <a:prstGeom prst="rect">
                <a:avLst/>
              </a:prstGeom>
              <a:blipFill>
                <a:blip r:embed="rId12"/>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B833C3C-AD5B-468A-9CF9-14384A465EAC}"/>
                  </a:ext>
                </a:extLst>
              </p:cNvPr>
              <p:cNvSpPr/>
              <p:nvPr/>
            </p:nvSpPr>
            <p:spPr>
              <a:xfrm>
                <a:off x="2486846" y="5117251"/>
                <a:ext cx="7365606" cy="369332"/>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rPr>
                  <a:t>denotes the choice probability of customer type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𝑘</m:t>
                    </m:r>
                    <m:r>
                      <a:rPr lang="en-US" b="0" i="0" smtClean="0">
                        <a:solidFill>
                          <a:srgbClr val="222222"/>
                        </a:solidFill>
                        <a:latin typeface="Cambria Math" panose="02040503050406030204" pitchFamily="18" charset="0"/>
                        <a:cs typeface="Arial" panose="020B0604020202020204" pitchFamily="34" charset="0"/>
                      </a:rPr>
                      <m:t>,</m:t>
                    </m:r>
                  </m:oMath>
                </a14:m>
                <a:r>
                  <a:rPr lang="en-US" dirty="0">
                    <a:solidFill>
                      <a:srgbClr val="222222"/>
                    </a:solidFill>
                    <a:latin typeface="Arial" panose="020B0604020202020204" pitchFamily="34" charset="0"/>
                    <a:ea typeface="DengXian" panose="02010600030101010101" pitchFamily="2" charset="-122"/>
                  </a:rPr>
                  <a:t> not buying product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𝑗</m:t>
                    </m:r>
                  </m:oMath>
                </a14:m>
                <a:r>
                  <a:rPr lang="en-US" dirty="0">
                    <a:solidFill>
                      <a:srgbClr val="222222"/>
                    </a:solidFill>
                    <a:latin typeface="Arial" panose="020B0604020202020204" pitchFamily="34" charset="0"/>
                    <a:ea typeface="DengXian" panose="02010600030101010101" pitchFamily="2" charset="-122"/>
                  </a:rPr>
                  <a:t> </a:t>
                </a:r>
                <a:endParaRPr lang="en-US" dirty="0"/>
              </a:p>
            </p:txBody>
          </p:sp>
        </mc:Choice>
        <mc:Fallback xmlns="">
          <p:sp>
            <p:nvSpPr>
              <p:cNvPr id="27" name="Rectangle 26">
                <a:extLst>
                  <a:ext uri="{FF2B5EF4-FFF2-40B4-BE49-F238E27FC236}">
                    <a16:creationId xmlns:a16="http://schemas.microsoft.com/office/drawing/2014/main" id="{3B833C3C-AD5B-468A-9CF9-14384A465EAC}"/>
                  </a:ext>
                </a:extLst>
              </p:cNvPr>
              <p:cNvSpPr>
                <a:spLocks noRot="1" noChangeAspect="1" noMove="1" noResize="1" noEditPoints="1" noAdjustHandles="1" noChangeArrowheads="1" noChangeShapeType="1" noTextEdit="1"/>
              </p:cNvSpPr>
              <p:nvPr/>
            </p:nvSpPr>
            <p:spPr>
              <a:xfrm>
                <a:off x="2486846" y="5117251"/>
                <a:ext cx="7365606" cy="369332"/>
              </a:xfrm>
              <a:prstGeom prst="rect">
                <a:avLst/>
              </a:prstGeom>
              <a:blipFill>
                <a:blip r:embed="rId13"/>
                <a:stretch>
                  <a:fillRect l="-745" t="-8197" b="-24590"/>
                </a:stretch>
              </a:blipFill>
            </p:spPr>
            <p:txBody>
              <a:bodyPr/>
              <a:lstStyle/>
              <a:p>
                <a:r>
                  <a:rPr lang="en-US">
                    <a:noFill/>
                  </a:rPr>
                  <a:t> </a:t>
                </a:r>
              </a:p>
            </p:txBody>
          </p:sp>
        </mc:Fallback>
      </mc:AlternateContent>
      <p:sp>
        <p:nvSpPr>
          <p:cNvPr id="2" name="Left Brace 1">
            <a:extLst>
              <a:ext uri="{FF2B5EF4-FFF2-40B4-BE49-F238E27FC236}">
                <a16:creationId xmlns:a16="http://schemas.microsoft.com/office/drawing/2014/main" id="{D5CD7D3D-38D0-46AC-9D38-FA08505FEDA3}"/>
              </a:ext>
            </a:extLst>
          </p:cNvPr>
          <p:cNvSpPr/>
          <p:nvPr/>
        </p:nvSpPr>
        <p:spPr>
          <a:xfrm rot="16200000">
            <a:off x="6874960" y="2500388"/>
            <a:ext cx="174597" cy="2243736"/>
          </a:xfrm>
          <a:prstGeom prst="leftBrace">
            <a:avLst>
              <a:gd name="adj1" fmla="val 8333"/>
              <a:gd name="adj2" fmla="val 523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E297189D-795F-4698-8542-F21E7B83E144}"/>
              </a:ext>
            </a:extLst>
          </p:cNvPr>
          <p:cNvCxnSpPr>
            <a:cxnSpLocks/>
          </p:cNvCxnSpPr>
          <p:nvPr/>
        </p:nvCxnSpPr>
        <p:spPr>
          <a:xfrm>
            <a:off x="5247409" y="3429000"/>
            <a:ext cx="0" cy="3728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977355D-45FE-4236-80D7-42D947D5462C}"/>
                  </a:ext>
                </a:extLst>
              </p:cNvPr>
              <p:cNvSpPr/>
              <p:nvPr/>
            </p:nvSpPr>
            <p:spPr>
              <a:xfrm>
                <a:off x="5737195" y="3800611"/>
                <a:ext cx="2867825" cy="615553"/>
              </a:xfrm>
              <a:prstGeom prst="rect">
                <a:avLst/>
              </a:prstGeom>
            </p:spPr>
            <p:txBody>
              <a:bodyPr wrap="square">
                <a:spAutoFit/>
              </a:bodyPr>
              <a:lstStyle/>
              <a:p>
                <a:r>
                  <a:rPr lang="en-US" sz="1600" dirty="0">
                    <a:solidFill>
                      <a:srgbClr val="222222"/>
                    </a:solidFill>
                    <a:latin typeface="Arial" panose="020B0604020202020204" pitchFamily="34" charset="0"/>
                    <a:ea typeface="DengXian" panose="02010600030101010101" pitchFamily="2" charset="-122"/>
                  </a:rPr>
                  <a:t>Based on clustering of promotion-driven demand </a:t>
                </a:r>
                <a14:m>
                  <m:oMath xmlns:m="http://schemas.openxmlformats.org/officeDocument/2006/math">
                    <m:r>
                      <a:rPr lang="en-US" b="0" i="1" smtClean="0">
                        <a:solidFill>
                          <a:srgbClr val="222222"/>
                        </a:solidFill>
                        <a:latin typeface="Cambria Math" panose="02040503050406030204" pitchFamily="18" charset="0"/>
                        <a:cs typeface="Arial" panose="020B0604020202020204" pitchFamily="34" charset="0"/>
                      </a:rPr>
                      <m:t>𝑦</m:t>
                    </m:r>
                  </m:oMath>
                </a14:m>
                <a:endParaRPr lang="en-US" dirty="0"/>
              </a:p>
            </p:txBody>
          </p:sp>
        </mc:Choice>
        <mc:Fallback xmlns="">
          <p:sp>
            <p:nvSpPr>
              <p:cNvPr id="22" name="Rectangle 21">
                <a:extLst>
                  <a:ext uri="{FF2B5EF4-FFF2-40B4-BE49-F238E27FC236}">
                    <a16:creationId xmlns:a16="http://schemas.microsoft.com/office/drawing/2014/main" id="{7977355D-45FE-4236-80D7-42D947D5462C}"/>
                  </a:ext>
                </a:extLst>
              </p:cNvPr>
              <p:cNvSpPr>
                <a:spLocks noRot="1" noChangeAspect="1" noMove="1" noResize="1" noEditPoints="1" noAdjustHandles="1" noChangeArrowheads="1" noChangeShapeType="1" noTextEdit="1"/>
              </p:cNvSpPr>
              <p:nvPr/>
            </p:nvSpPr>
            <p:spPr>
              <a:xfrm>
                <a:off x="5737195" y="3800611"/>
                <a:ext cx="2867825" cy="615553"/>
              </a:xfrm>
              <a:prstGeom prst="rect">
                <a:avLst/>
              </a:prstGeom>
              <a:blipFill>
                <a:blip r:embed="rId14"/>
                <a:stretch>
                  <a:fillRect l="-1062" t="-2970" b="-1188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AC82922-FC50-4151-9C83-8E745F37FDF8}"/>
              </a:ext>
            </a:extLst>
          </p:cNvPr>
          <p:cNvSpPr/>
          <p:nvPr/>
        </p:nvSpPr>
        <p:spPr>
          <a:xfrm>
            <a:off x="4729754" y="3795077"/>
            <a:ext cx="1048290" cy="338554"/>
          </a:xfrm>
          <a:prstGeom prst="rect">
            <a:avLst/>
          </a:prstGeom>
        </p:spPr>
        <p:txBody>
          <a:bodyPr wrap="square">
            <a:spAutoFit/>
          </a:bodyPr>
          <a:lstStyle/>
          <a:p>
            <a:r>
              <a:rPr lang="en-US" sz="1600" dirty="0">
                <a:solidFill>
                  <a:srgbClr val="222222"/>
                </a:solidFill>
                <a:latin typeface="Arial" panose="020B0604020202020204" pitchFamily="34" charset="0"/>
                <a:ea typeface="DengXian" panose="02010600030101010101" pitchFamily="2" charset="-122"/>
              </a:rPr>
              <a:t>Constant</a:t>
            </a:r>
            <a:endParaRPr lang="en-US" dirty="0"/>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D476F46-4348-4BDD-ABB6-AC9168D6FCF1}"/>
                  </a:ext>
                </a:extLst>
              </p:cNvPr>
              <p:cNvSpPr/>
              <p:nvPr/>
            </p:nvSpPr>
            <p:spPr>
              <a:xfrm>
                <a:off x="8735357" y="1528730"/>
                <a:ext cx="3415079" cy="584775"/>
              </a:xfrm>
              <a:prstGeom prst="rect">
                <a:avLst/>
              </a:prstGeom>
            </p:spPr>
            <p:txBody>
              <a:bodyPr wrap="square">
                <a:spAutoFit/>
              </a:bodyPr>
              <a:lstStyle/>
              <a:p>
                <a14:m>
                  <m:oMath xmlns:m="http://schemas.openxmlformats.org/officeDocument/2006/math">
                    <m:sSubSup>
                      <m:sSubSupPr>
                        <m:ctrlPr>
                          <a:rPr lang="en-US" sz="1600" i="1">
                            <a:solidFill>
                              <a:srgbClr val="222222"/>
                            </a:solidFill>
                            <a:latin typeface="Cambria Math" panose="02040503050406030204" pitchFamily="18" charset="0"/>
                            <a:cs typeface="Arial" panose="020B0604020202020204" pitchFamily="34" charset="0"/>
                          </a:rPr>
                        </m:ctrlPr>
                      </m:sSubSupPr>
                      <m:e>
                        <m:r>
                          <a:rPr lang="en-US" sz="1600" i="1">
                            <a:solidFill>
                              <a:srgbClr val="222222"/>
                            </a:solidFill>
                            <a:latin typeface="Cambria Math" panose="02040503050406030204" pitchFamily="18" charset="0"/>
                            <a:ea typeface="DengXian" panose="02010600030101010101" pitchFamily="2" charset="-122"/>
                            <a:cs typeface="Arial" panose="020B0604020202020204" pitchFamily="34" charset="0"/>
                          </a:rPr>
                          <m:t>𝑤</m:t>
                        </m:r>
                      </m:e>
                      <m:sub>
                        <m:r>
                          <a:rPr lang="en-US" sz="1600" i="1">
                            <a:solidFill>
                              <a:srgbClr val="222222"/>
                            </a:solidFill>
                            <a:latin typeface="Cambria Math" panose="02040503050406030204" pitchFamily="18" charset="0"/>
                            <a:ea typeface="DengXian" panose="02010600030101010101" pitchFamily="2" charset="-122"/>
                            <a:cs typeface="Arial" panose="020B0604020202020204" pitchFamily="34" charset="0"/>
                          </a:rPr>
                          <m:t>𝑘</m:t>
                        </m:r>
                      </m:sub>
                      <m:sup>
                        <m:r>
                          <a:rPr lang="en-US" sz="1600"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bSup>
                  </m:oMath>
                </a14:m>
                <a:r>
                  <a:rPr lang="en-US" sz="1600" dirty="0">
                    <a:solidFill>
                      <a:srgbClr val="222222"/>
                    </a:solidFill>
                    <a:latin typeface="Arial" panose="020B0604020202020204" pitchFamily="34" charset="0"/>
                    <a:ea typeface="DengXian" panose="02010600030101010101" pitchFamily="2" charset="-122"/>
                    <a:cs typeface="Arial" panose="020B0604020202020204" pitchFamily="34" charset="0"/>
                  </a:rPr>
                  <a:t> is an input for customer’s utility model to optimize full-cut promotion</a:t>
                </a:r>
                <a:endParaRPr lang="en-US" dirty="0">
                  <a:solidFill>
                    <a:srgbClr val="222222"/>
                  </a:solidFill>
                  <a:latin typeface="Arial" panose="020B0604020202020204" pitchFamily="34" charset="0"/>
                  <a:ea typeface="DengXian" panose="02010600030101010101" pitchFamily="2" charset="-122"/>
                  <a:cs typeface="Arial" panose="020B0604020202020204" pitchFamily="34" charset="0"/>
                </a:endParaRPr>
              </a:p>
            </p:txBody>
          </p:sp>
        </mc:Choice>
        <mc:Fallback xmlns="">
          <p:sp>
            <p:nvSpPr>
              <p:cNvPr id="25" name="Rectangle 24">
                <a:extLst>
                  <a:ext uri="{FF2B5EF4-FFF2-40B4-BE49-F238E27FC236}">
                    <a16:creationId xmlns:a16="http://schemas.microsoft.com/office/drawing/2014/main" id="{7D476F46-4348-4BDD-ABB6-AC9168D6FCF1}"/>
                  </a:ext>
                </a:extLst>
              </p:cNvPr>
              <p:cNvSpPr>
                <a:spLocks noRot="1" noChangeAspect="1" noMove="1" noResize="1" noEditPoints="1" noAdjustHandles="1" noChangeArrowheads="1" noChangeShapeType="1" noTextEdit="1"/>
              </p:cNvSpPr>
              <p:nvPr/>
            </p:nvSpPr>
            <p:spPr>
              <a:xfrm>
                <a:off x="8735357" y="1528730"/>
                <a:ext cx="3415079" cy="584775"/>
              </a:xfrm>
              <a:prstGeom prst="rect">
                <a:avLst/>
              </a:prstGeom>
              <a:blipFill>
                <a:blip r:embed="rId15"/>
                <a:stretch>
                  <a:fillRect l="-1071" t="-3125" b="-12500"/>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9ADB5EDE-6F29-4F73-A185-71DBEFFB2D30}"/>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61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1">
                    <a:lumMod val="75000"/>
                  </a:schemeClr>
                </a:solidFill>
                <a:cs typeface="Arial" panose="020B0604020202020204" pitchFamily="34" charset="0"/>
              </a:rPr>
              <a:t>Pay minimum threshold amount to enjoy fixed discount to entire order.</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870462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WHAT IS FULL-CUT PROMOTION?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æ»¡åä¼æ  å¯å">
            <a:extLst>
              <a:ext uri="{FF2B5EF4-FFF2-40B4-BE49-F238E27FC236}">
                <a16:creationId xmlns:a16="http://schemas.microsoft.com/office/drawing/2014/main" id="{9C7C85DE-3BD9-480A-A42A-F7B7BB41A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37" y="3032944"/>
            <a:ext cx="513397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æ»¡åä¼æ  æ·å®">
            <a:extLst>
              <a:ext uri="{FF2B5EF4-FFF2-40B4-BE49-F238E27FC236}">
                <a16:creationId xmlns:a16="http://schemas.microsoft.com/office/drawing/2014/main" id="{DE0AFF41-A373-4D28-9C62-CD46F0A68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843" y="2249750"/>
            <a:ext cx="5430173" cy="54301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æ»¡åä¼æ ">
            <a:extLst>
              <a:ext uri="{FF2B5EF4-FFF2-40B4-BE49-F238E27FC236}">
                <a16:creationId xmlns:a16="http://schemas.microsoft.com/office/drawing/2014/main" id="{86B1153D-326B-4111-952E-6CFA5EB0A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235" y="514639"/>
            <a:ext cx="4531361" cy="453136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ED5B54A5-5F6D-44C7-8B86-EE7226597938}"/>
              </a:ext>
            </a:extLst>
          </p:cNvPr>
          <p:cNvCxnSpPr>
            <a:cxnSpLocks/>
          </p:cNvCxnSpPr>
          <p:nvPr/>
        </p:nvCxnSpPr>
        <p:spPr>
          <a:xfrm flipV="1">
            <a:off x="2698955" y="2584807"/>
            <a:ext cx="0" cy="99751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C97EE0-D9A4-48D6-9027-5639D3D7390F}"/>
              </a:ext>
            </a:extLst>
          </p:cNvPr>
          <p:cNvCxnSpPr>
            <a:cxnSpLocks/>
            <a:endCxn id="28" idx="2"/>
          </p:cNvCxnSpPr>
          <p:nvPr/>
        </p:nvCxnSpPr>
        <p:spPr>
          <a:xfrm flipV="1">
            <a:off x="4385187" y="2292420"/>
            <a:ext cx="0" cy="128990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EA3E0C-52EE-4448-82D8-CF76E3A3A6B8}"/>
              </a:ext>
            </a:extLst>
          </p:cNvPr>
          <p:cNvSpPr txBox="1"/>
          <p:nvPr/>
        </p:nvSpPr>
        <p:spPr>
          <a:xfrm>
            <a:off x="1294475" y="2249750"/>
            <a:ext cx="253430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2"/>
                </a:solidFill>
                <a:effectLst/>
                <a:uLnTx/>
                <a:uFillTx/>
                <a:latin typeface="Open Sans"/>
                <a:ea typeface="+mn-ea"/>
                <a:cs typeface="Arial" panose="020B0604020202020204" pitchFamily="34" charset="0"/>
              </a:rPr>
              <a:t>Threshold amount</a:t>
            </a:r>
          </a:p>
        </p:txBody>
      </p:sp>
      <p:sp>
        <p:nvSpPr>
          <p:cNvPr id="28" name="TextBox 27">
            <a:extLst>
              <a:ext uri="{FF2B5EF4-FFF2-40B4-BE49-F238E27FC236}">
                <a16:creationId xmlns:a16="http://schemas.microsoft.com/office/drawing/2014/main" id="{1563C001-1877-477D-849B-020553D8C8A0}"/>
              </a:ext>
            </a:extLst>
          </p:cNvPr>
          <p:cNvSpPr txBox="1"/>
          <p:nvPr/>
        </p:nvSpPr>
        <p:spPr>
          <a:xfrm>
            <a:off x="3118036" y="1892310"/>
            <a:ext cx="253430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2"/>
                </a:solidFill>
                <a:effectLst/>
                <a:uLnTx/>
                <a:uFillTx/>
                <a:latin typeface="Open Sans"/>
                <a:ea typeface="+mn-ea"/>
                <a:cs typeface="Arial" panose="020B0604020202020204" pitchFamily="34" charset="0"/>
              </a:rPr>
              <a:t>discount amount</a:t>
            </a:r>
          </a:p>
        </p:txBody>
      </p:sp>
      <p:sp>
        <p:nvSpPr>
          <p:cNvPr id="32" name="Rectangle 31">
            <a:extLst>
              <a:ext uri="{FF2B5EF4-FFF2-40B4-BE49-F238E27FC236}">
                <a16:creationId xmlns:a16="http://schemas.microsoft.com/office/drawing/2014/main" id="{C8C1BCA9-4168-4596-9DAE-E7C632BA70BF}"/>
              </a:ext>
            </a:extLst>
          </p:cNvPr>
          <p:cNvSpPr/>
          <p:nvPr/>
        </p:nvSpPr>
        <p:spPr>
          <a:xfrm>
            <a:off x="879390" y="5299893"/>
            <a:ext cx="4026738" cy="278960"/>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1. Extracted from VIPshop.com</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33" name="Rectangle 32">
            <a:extLst>
              <a:ext uri="{FF2B5EF4-FFF2-40B4-BE49-F238E27FC236}">
                <a16:creationId xmlns:a16="http://schemas.microsoft.com/office/drawing/2014/main" id="{99906AC8-6FA5-4F33-AFBB-3291A6FB0F5F}"/>
              </a:ext>
            </a:extLst>
          </p:cNvPr>
          <p:cNvSpPr/>
          <p:nvPr/>
        </p:nvSpPr>
        <p:spPr>
          <a:xfrm>
            <a:off x="6010038" y="3812457"/>
            <a:ext cx="4026738" cy="278960"/>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2. Extracted from Taobao.com</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35" name="Rectangle 34">
            <a:extLst>
              <a:ext uri="{FF2B5EF4-FFF2-40B4-BE49-F238E27FC236}">
                <a16:creationId xmlns:a16="http://schemas.microsoft.com/office/drawing/2014/main" id="{E98ABB84-C216-40C2-A858-D6A884E11A7F}"/>
              </a:ext>
            </a:extLst>
          </p:cNvPr>
          <p:cNvSpPr/>
          <p:nvPr/>
        </p:nvSpPr>
        <p:spPr>
          <a:xfrm>
            <a:off x="6010038" y="6064401"/>
            <a:ext cx="4026738" cy="278960"/>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3. Extracted from Tmall.com</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5009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6CEB322F-5397-4F33-BFAD-50E54C4E12E2}"/>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OPTIMIZATION</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20" name="TextBox 19">
            <a:extLst>
              <a:ext uri="{FF2B5EF4-FFF2-40B4-BE49-F238E27FC236}">
                <a16:creationId xmlns:a16="http://schemas.microsoft.com/office/drawing/2014/main" id="{7710D1CB-8357-48AD-A823-BAAAAFD51C56}"/>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6">
                    <a:lumMod val="50000"/>
                  </a:schemeClr>
                </a:solidFill>
                <a:latin typeface="Open Sans"/>
                <a:cs typeface="Arial" panose="020B0604020202020204" pitchFamily="34" charset="0"/>
              </a:rPr>
              <a:t>Optimization to obtain threshold &amp; discount amount.</a:t>
            </a:r>
          </a:p>
        </p:txBody>
      </p:sp>
      <p:sp>
        <p:nvSpPr>
          <p:cNvPr id="7" name="Rectangle 6">
            <a:extLst>
              <a:ext uri="{FF2B5EF4-FFF2-40B4-BE49-F238E27FC236}">
                <a16:creationId xmlns:a16="http://schemas.microsoft.com/office/drawing/2014/main" id="{C2F95361-5F0B-4D4A-AFE1-FBCECE621F29}"/>
              </a:ext>
            </a:extLst>
          </p:cNvPr>
          <p:cNvSpPr/>
          <p:nvPr/>
        </p:nvSpPr>
        <p:spPr>
          <a:xfrm>
            <a:off x="260807" y="1644231"/>
            <a:ext cx="11931193" cy="369332"/>
          </a:xfrm>
          <a:prstGeom prst="rect">
            <a:avLst/>
          </a:prstGeom>
        </p:spPr>
        <p:txBody>
          <a:bodyPr wrap="squar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Goal: To identify threshold &amp; discount amount that maximizes total revenue across all products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BCA7A81-60DB-423B-A689-CD246F2220CE}"/>
                  </a:ext>
                </a:extLst>
              </p:cNvPr>
              <p:cNvSpPr/>
              <p:nvPr/>
            </p:nvSpPr>
            <p:spPr>
              <a:xfrm>
                <a:off x="282986" y="2084900"/>
                <a:ext cx="3358355" cy="400110"/>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For each </a:t>
                </a:r>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a:t>
                </a:r>
                <a14:m>
                  <m:oMath xmlns:m="http://schemas.openxmlformats.org/officeDocument/2006/math">
                    <m:r>
                      <a:rPr lang="en-US" i="1"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a:t>
                </a:r>
                <a14:m>
                  <m:oMath xmlns:m="http://schemas.openxmlformats.org/officeDocument/2006/math">
                    <m:r>
                      <a:rPr lang="en-US" i="1" dirty="0" smtClean="0">
                        <a:solidFill>
                          <a:srgbClr val="222222"/>
                        </a:solidFill>
                        <a:latin typeface="Cambria Math" panose="02040503050406030204" pitchFamily="18" charset="0"/>
                        <a:ea typeface="Cambria Math" panose="02040503050406030204" pitchFamily="18" charset="0"/>
                        <a:cs typeface="Times New Roman" panose="02020603050405020304" pitchFamily="18" charset="0"/>
                      </a:rPr>
                      <m:t>𝛿</m:t>
                    </m:r>
                  </m:oMath>
                </a14:m>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a:t>
                </a:r>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 we obtain the </a:t>
                </a:r>
                <a14:m>
                  <m:oMath xmlns:m="http://schemas.openxmlformats.org/officeDocument/2006/math">
                    <m:r>
                      <a:rPr lang="en-US" sz="2000"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oMath>
                </a14:m>
                <a:endParaRPr lang="en-US" dirty="0">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FBCA7A81-60DB-423B-A689-CD246F2220CE}"/>
                  </a:ext>
                </a:extLst>
              </p:cNvPr>
              <p:cNvSpPr>
                <a:spLocks noRot="1" noChangeAspect="1" noMove="1" noResize="1" noEditPoints="1" noAdjustHandles="1" noChangeArrowheads="1" noChangeShapeType="1" noTextEdit="1"/>
              </p:cNvSpPr>
              <p:nvPr/>
            </p:nvSpPr>
            <p:spPr>
              <a:xfrm>
                <a:off x="282986" y="2084900"/>
                <a:ext cx="3358355" cy="400110"/>
              </a:xfrm>
              <a:prstGeom prst="rect">
                <a:avLst/>
              </a:prstGeom>
              <a:blipFill>
                <a:blip r:embed="rId3"/>
                <a:stretch>
                  <a:fillRect l="-1452"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F16DA4-849D-49F1-ACE1-90D1BB5A2E7F}"/>
                  </a:ext>
                </a:extLst>
              </p:cNvPr>
              <p:cNvSpPr/>
              <p:nvPr/>
            </p:nvSpPr>
            <p:spPr>
              <a:xfrm>
                <a:off x="1389926" y="3419590"/>
                <a:ext cx="8277828" cy="857542"/>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80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ctrlPr>
                        </m:funcPr>
                        <m:fName>
                          <m:limLow>
                            <m:limLowPr>
                              <m:ctrlPr>
                                <a:rPr lang="en-US" sz="2800" i="1">
                                  <a:solidFill>
                                    <a:srgbClr val="222222"/>
                                  </a:solidFill>
                                  <a:latin typeface="Cambria Math" panose="02040503050406030204" pitchFamily="18" charset="0"/>
                                  <a:ea typeface="DengXian" panose="02010600030101010101" pitchFamily="2" charset="-122"/>
                                  <a:cs typeface="Arial" panose="020B0604020202020204" pitchFamily="34" charset="0"/>
                                </a:rPr>
                              </m:ctrlPr>
                            </m:limLowPr>
                            <m:e>
                              <m:r>
                                <m:rPr>
                                  <m:sty m:val="p"/>
                                </m:rPr>
                                <a:rPr lang="en-US" sz="2800">
                                  <a:solidFill>
                                    <a:srgbClr val="222222"/>
                                  </a:solidFill>
                                  <a:latin typeface="Cambria Math" panose="02040503050406030204" pitchFamily="18" charset="0"/>
                                  <a:ea typeface="DengXian" panose="02010600030101010101" pitchFamily="2" charset="-122"/>
                                  <a:cs typeface="Arial" panose="020B0604020202020204" pitchFamily="34" charset="0"/>
                                </a:rPr>
                                <m:t>max</m:t>
                              </m:r>
                            </m:e>
                            <m:lim>
                              <m:r>
                                <a:rPr lang="en-US" sz="2800" b="0"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80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𝜃</m:t>
                              </m:r>
                              <m:r>
                                <a:rPr lang="en-US" sz="28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𝛿</m:t>
                              </m:r>
                              <m:r>
                                <a:rPr lang="en-US" sz="2800" b="0"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m:t>
                              </m:r>
                              <m:r>
                                <a:rPr lang="en-US" sz="2800" b="1"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m:t>
                              </m:r>
                              <m:r>
                                <a:rPr lang="en-US" sz="2800" b="1"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𝜽</m:t>
                              </m:r>
                              <m:r>
                                <a:rPr lang="en-US" sz="2800" b="1"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m:t>
                              </m:r>
                              <m:r>
                                <a:rPr lang="en-US" sz="2800" b="1"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𝜹</m:t>
                              </m:r>
                              <m:r>
                                <a:rPr lang="en-US" sz="2800" b="1" i="1" smtClean="0">
                                  <a:solidFill>
                                    <a:srgbClr val="222222"/>
                                  </a:solidFill>
                                  <a:latin typeface="Cambria Math" panose="02040503050406030204" pitchFamily="18" charset="0"/>
                                  <a:ea typeface="Cambria Math" panose="02040503050406030204" pitchFamily="18" charset="0"/>
                                  <a:cs typeface="Arial" panose="020B0604020202020204" pitchFamily="34" charset="0"/>
                                </a:rPr>
                                <m:t>)</m:t>
                              </m:r>
                            </m:lim>
                          </m:limLow>
                        </m:fName>
                        <m:e>
                          <m:r>
                            <a:rPr lang="en-US" sz="28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sz="28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sz="28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𝒑</m:t>
                          </m:r>
                        </m:e>
                      </m:func>
                      <m:r>
                        <a:rPr lang="en-US" sz="2800" i="1">
                          <a:solidFill>
                            <a:srgbClr val="222222"/>
                          </a:solidFill>
                          <a:latin typeface="Cambria Math" panose="02040503050406030204" pitchFamily="18" charset="0"/>
                          <a:ea typeface="DengXian" panose="02010600030101010101" pitchFamily="2" charset="-122"/>
                          <a:cs typeface="Arial" panose="020B0604020202020204" pitchFamily="34" charset="0"/>
                        </a:rPr>
                        <m:t> </m:t>
                      </m:r>
                    </m:oMath>
                  </m:oMathPara>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D0F16DA4-849D-49F1-ACE1-90D1BB5A2E7F}"/>
                  </a:ext>
                </a:extLst>
              </p:cNvPr>
              <p:cNvSpPr>
                <a:spLocks noRot="1" noChangeAspect="1" noMove="1" noResize="1" noEditPoints="1" noAdjustHandles="1" noChangeArrowheads="1" noChangeShapeType="1" noTextEdit="1"/>
              </p:cNvSpPr>
              <p:nvPr/>
            </p:nvSpPr>
            <p:spPr>
              <a:xfrm>
                <a:off x="1389926" y="3419590"/>
                <a:ext cx="8277828" cy="8575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D011DB3-7764-43F3-8515-B0899B7080EB}"/>
                  </a:ext>
                </a:extLst>
              </p:cNvPr>
              <p:cNvSpPr/>
              <p:nvPr/>
            </p:nvSpPr>
            <p:spPr>
              <a:xfrm>
                <a:off x="282986" y="2492255"/>
                <a:ext cx="4653838" cy="400110"/>
              </a:xfrm>
              <a:prstGeom prst="rect">
                <a:avLst/>
              </a:prstGeom>
            </p:spPr>
            <p:txBody>
              <a:bodyPr wrap="none">
                <a:spAutoFit/>
              </a:bodyPr>
              <a:lstStyle/>
              <a:p>
                <a:r>
                  <a:rPr lang="en-US" dirty="0">
                    <a:solidFill>
                      <a:srgbClr val="222222"/>
                    </a:solidFill>
                    <a:latin typeface="Arial" panose="020B0604020202020204" pitchFamily="34" charset="0"/>
                    <a:ea typeface="DengXian" panose="02010600030101010101" pitchFamily="2" charset="-122"/>
                    <a:cs typeface="Arial" panose="020B0604020202020204" pitchFamily="34" charset="0"/>
                  </a:rPr>
                  <a:t>With the profit margin vector of all goods, </a:t>
                </a:r>
                <a14:m>
                  <m:oMath xmlns:m="http://schemas.openxmlformats.org/officeDocument/2006/math">
                    <m:r>
                      <a:rPr lang="en-US" sz="20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𝒑</m:t>
                    </m:r>
                    <m:r>
                      <a:rPr lang="en-US" sz="2000" b="1" i="1" smtClean="0">
                        <a:solidFill>
                          <a:srgbClr val="222222"/>
                        </a:solidFill>
                        <a:latin typeface="Cambria Math" panose="02040503050406030204" pitchFamily="18" charset="0"/>
                        <a:ea typeface="DengXian" panose="02010600030101010101" pitchFamily="2" charset="-122"/>
                        <a:cs typeface="Arial" panose="020B0604020202020204" pitchFamily="34" charset="0"/>
                      </a:rPr>
                      <m:t>,</m:t>
                    </m:r>
                  </m:oMath>
                </a14:m>
                <a:endParaRPr lang="en-US" b="1" dirty="0">
                  <a:latin typeface="Arial" panose="020B0604020202020204" pitchFamily="34" charset="0"/>
                  <a:cs typeface="Arial" panose="020B0604020202020204" pitchFamily="34" charset="0"/>
                </a:endParaRPr>
              </a:p>
            </p:txBody>
          </p:sp>
        </mc:Choice>
        <mc:Fallback xmlns="">
          <p:sp>
            <p:nvSpPr>
              <p:cNvPr id="10" name="Rectangle 9">
                <a:extLst>
                  <a:ext uri="{FF2B5EF4-FFF2-40B4-BE49-F238E27FC236}">
                    <a16:creationId xmlns:a16="http://schemas.microsoft.com/office/drawing/2014/main" id="{6D011DB3-7764-43F3-8515-B0899B7080EB}"/>
                  </a:ext>
                </a:extLst>
              </p:cNvPr>
              <p:cNvSpPr>
                <a:spLocks noRot="1" noChangeAspect="1" noMove="1" noResize="1" noEditPoints="1" noAdjustHandles="1" noChangeArrowheads="1" noChangeShapeType="1" noTextEdit="1"/>
              </p:cNvSpPr>
              <p:nvPr/>
            </p:nvSpPr>
            <p:spPr>
              <a:xfrm>
                <a:off x="282986" y="2492255"/>
                <a:ext cx="4653838" cy="400110"/>
              </a:xfrm>
              <a:prstGeom prst="rect">
                <a:avLst/>
              </a:prstGeom>
              <a:blipFill>
                <a:blip r:embed="rId5"/>
                <a:stretch>
                  <a:fillRect l="-1047" t="-1538"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0B7D0CE-F6C2-4A8B-BF9A-3871FAB3450B}"/>
                  </a:ext>
                </a:extLst>
              </p:cNvPr>
              <p:cNvSpPr/>
              <p:nvPr/>
            </p:nvSpPr>
            <p:spPr>
              <a:xfrm>
                <a:off x="395920" y="4840012"/>
                <a:ext cx="9271834" cy="373757"/>
              </a:xfrm>
              <a:prstGeom prst="rect">
                <a:avLst/>
              </a:prstGeom>
            </p:spPr>
            <p:txBody>
              <a:bodyPr wrap="none">
                <a:spAutoFit/>
              </a:bodyPr>
              <a:lstStyle/>
              <a:p>
                <a:pPr algn="just">
                  <a:lnSpc>
                    <a:spcPct val="107000"/>
                  </a:lnSpc>
                  <a:spcAft>
                    <a:spcPts val="800"/>
                  </a:spcAft>
                </a:pPr>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a:t>
                </a:r>
                <a14:m>
                  <m:oMath xmlns:m="http://schemas.openxmlformats.org/officeDocument/2006/math">
                    <m:sSup>
                      <m:sSupPr>
                        <m:ctrlP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p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𝜃</m:t>
                        </m:r>
                      </m:e>
                      <m:sup>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p>
                  </m:oMath>
                </a14:m>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 </a:t>
                </a:r>
                <a14:m>
                  <m:oMath xmlns:m="http://schemas.openxmlformats.org/officeDocument/2006/math">
                    <m:sSup>
                      <m:sSupPr>
                        <m:ctrlP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pPr>
                      <m:e>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𝛿</m:t>
                        </m:r>
                      </m:e>
                      <m:sup>
                        <m: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p>
                  </m:oMath>
                </a14:m>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 with a highest revenue, </a:t>
                </a:r>
                <a14:m>
                  <m:oMath xmlns:m="http://schemas.openxmlformats.org/officeDocument/2006/math">
                    <m:sSup>
                      <m:sSupPr>
                        <m:ctrlP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ctrlPr>
                      </m:sSupPr>
                      <m:e>
                        <m:d>
                          <m:dPr>
                            <m:ctrlPr>
                              <a:rPr lang="en-US" i="1">
                                <a:solidFill>
                                  <a:srgbClr val="222222"/>
                                </a:solidFill>
                                <a:latin typeface="Cambria Math" panose="02040503050406030204" pitchFamily="18" charset="0"/>
                                <a:ea typeface="DengXian" panose="02010600030101010101" pitchFamily="2" charset="-122"/>
                                <a:cs typeface="Arial" panose="020B0604020202020204" pitchFamily="34" charset="0"/>
                              </a:rPr>
                            </m:ctrlPr>
                          </m:dPr>
                          <m:e>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𝒙</m:t>
                            </m:r>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𝒑</m:t>
                            </m:r>
                          </m:e>
                        </m:d>
                      </m:e>
                      <m:sup>
                        <m:r>
                          <a:rPr lang="en-US" b="1" i="1">
                            <a:solidFill>
                              <a:srgbClr val="222222"/>
                            </a:solidFill>
                            <a:latin typeface="Cambria Math" panose="02040503050406030204" pitchFamily="18" charset="0"/>
                            <a:ea typeface="DengXian" panose="02010600030101010101" pitchFamily="2" charset="-122"/>
                            <a:cs typeface="Arial" panose="020B0604020202020204" pitchFamily="34" charset="0"/>
                          </a:rPr>
                          <m:t>∗</m:t>
                        </m:r>
                      </m:sup>
                    </m:sSup>
                  </m:oMath>
                </a14:m>
                <a:r>
                  <a:rPr lang="en-US" dirty="0">
                    <a:solidFill>
                      <a:srgbClr val="222222"/>
                    </a:solidFill>
                    <a:latin typeface="Arial" panose="020B0604020202020204" pitchFamily="34" charset="0"/>
                    <a:ea typeface="DengXian" panose="02010600030101010101" pitchFamily="2" charset="-122"/>
                    <a:cs typeface="Times New Roman" panose="02020603050405020304" pitchFamily="18" charset="0"/>
                  </a:rPr>
                  <a:t> will be the optimal threshold and discount amount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80B7D0CE-F6C2-4A8B-BF9A-3871FAB3450B}"/>
                  </a:ext>
                </a:extLst>
              </p:cNvPr>
              <p:cNvSpPr>
                <a:spLocks noRot="1" noChangeAspect="1" noMove="1" noResize="1" noEditPoints="1" noAdjustHandles="1" noChangeArrowheads="1" noChangeShapeType="1" noTextEdit="1"/>
              </p:cNvSpPr>
              <p:nvPr/>
            </p:nvSpPr>
            <p:spPr>
              <a:xfrm>
                <a:off x="395920" y="4840012"/>
                <a:ext cx="9271834" cy="373757"/>
              </a:xfrm>
              <a:prstGeom prst="rect">
                <a:avLst/>
              </a:prstGeom>
              <a:blipFill>
                <a:blip r:embed="rId6"/>
                <a:stretch>
                  <a:fillRect l="-592" t="-9836" b="-2459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5C26E66-231A-4D45-A95F-59ED3B59515A}"/>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795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354FFF1-247A-44B6-B032-919F85DE746B}"/>
              </a:ext>
            </a:extLst>
          </p:cNvPr>
          <p:cNvSpPr/>
          <p:nvPr/>
        </p:nvSpPr>
        <p:spPr>
          <a:xfrm>
            <a:off x="-263711" y="335989"/>
            <a:ext cx="1231095" cy="65086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CEB322F-5397-4F33-BFAD-50E54C4E12E2}"/>
              </a:ext>
            </a:extLst>
          </p:cNvPr>
          <p:cNvSpPr txBox="1"/>
          <p:nvPr/>
        </p:nvSpPr>
        <p:spPr>
          <a:xfrm>
            <a:off x="601695" y="376676"/>
            <a:ext cx="10723802" cy="584775"/>
          </a:xfrm>
          <a:prstGeom prst="rect">
            <a:avLst/>
          </a:prstGeom>
          <a:noFill/>
        </p:spPr>
        <p:txBody>
          <a:bodyPr wrap="square" rtlCol="0">
            <a:spAutoFit/>
          </a:bodyPr>
          <a:lstStyle/>
          <a:p>
            <a:pPr lvl="1">
              <a:defRPr/>
            </a:pPr>
            <a:r>
              <a:rPr lang="en-US" sz="3200" b="1" dirty="0">
                <a:solidFill>
                  <a:prstClr val="black"/>
                </a:solidFill>
                <a:cs typeface="Arial" panose="020B0604020202020204" pitchFamily="34" charset="0"/>
              </a:rPr>
              <a:t>Comparative study with Discrete Choice models</a:t>
            </a:r>
          </a:p>
        </p:txBody>
      </p:sp>
      <p:graphicFrame>
        <p:nvGraphicFramePr>
          <p:cNvPr id="10" name="Table 9">
            <a:extLst>
              <a:ext uri="{FF2B5EF4-FFF2-40B4-BE49-F238E27FC236}">
                <a16:creationId xmlns:a16="http://schemas.microsoft.com/office/drawing/2014/main" id="{65E86777-AD37-4BC0-A3E0-94E4B5357ACF}"/>
              </a:ext>
            </a:extLst>
          </p:cNvPr>
          <p:cNvGraphicFramePr>
            <a:graphicFrameLocks noGrp="1"/>
          </p:cNvGraphicFramePr>
          <p:nvPr>
            <p:extLst>
              <p:ext uri="{D42A27DB-BD31-4B8C-83A1-F6EECF244321}">
                <p14:modId xmlns:p14="http://schemas.microsoft.com/office/powerpoint/2010/main" val="2734810529"/>
              </p:ext>
            </p:extLst>
          </p:nvPr>
        </p:nvGraphicFramePr>
        <p:xfrm>
          <a:off x="2831260" y="3937819"/>
          <a:ext cx="6622456" cy="2016786"/>
        </p:xfrm>
        <a:graphic>
          <a:graphicData uri="http://schemas.openxmlformats.org/drawingml/2006/table">
            <a:tbl>
              <a:tblPr>
                <a:tableStyleId>{5C22544A-7EE6-4342-B048-85BDC9FD1C3A}</a:tableStyleId>
              </a:tblPr>
              <a:tblGrid>
                <a:gridCol w="3704086">
                  <a:extLst>
                    <a:ext uri="{9D8B030D-6E8A-4147-A177-3AD203B41FA5}">
                      <a16:colId xmlns:a16="http://schemas.microsoft.com/office/drawing/2014/main" val="1912319035"/>
                    </a:ext>
                  </a:extLst>
                </a:gridCol>
                <a:gridCol w="2918370">
                  <a:extLst>
                    <a:ext uri="{9D8B030D-6E8A-4147-A177-3AD203B41FA5}">
                      <a16:colId xmlns:a16="http://schemas.microsoft.com/office/drawing/2014/main" val="2239676236"/>
                    </a:ext>
                  </a:extLst>
                </a:gridCol>
              </a:tblGrid>
              <a:tr h="915508">
                <a:tc>
                  <a:txBody>
                    <a:bodyPr/>
                    <a:lstStyle/>
                    <a:p>
                      <a:pPr marL="25400" marR="0" algn="ctr">
                        <a:lnSpc>
                          <a:spcPct val="106000"/>
                        </a:lnSpc>
                        <a:spcBef>
                          <a:spcPts val="0"/>
                        </a:spcBef>
                        <a:spcAft>
                          <a:spcPts val="800"/>
                        </a:spcAft>
                      </a:pPr>
                      <a:r>
                        <a:rPr lang="en-US" sz="2000" b="1" dirty="0">
                          <a:effectLst/>
                        </a:rPr>
                        <a:t> </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6">
                        <a:lumMod val="40000"/>
                        <a:lumOff val="60000"/>
                      </a:schemeClr>
                    </a:solidFill>
                  </a:tcPr>
                </a:tc>
                <a:tc>
                  <a:txBody>
                    <a:bodyPr/>
                    <a:lstStyle/>
                    <a:p>
                      <a:pPr marL="25400" marR="0" algn="just">
                        <a:lnSpc>
                          <a:spcPct val="106000"/>
                        </a:lnSpc>
                        <a:spcBef>
                          <a:spcPts val="0"/>
                        </a:spcBef>
                        <a:spcAft>
                          <a:spcPts val="800"/>
                        </a:spcAft>
                      </a:pPr>
                      <a:r>
                        <a:rPr lang="en-US" sz="2000" b="1" dirty="0">
                          <a:effectLst/>
                        </a:rPr>
                        <a:t>Misclassification rate</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solidFill>
                      <a:schemeClr val="accent6">
                        <a:lumMod val="40000"/>
                        <a:lumOff val="60000"/>
                      </a:schemeClr>
                    </a:solidFill>
                  </a:tcPr>
                </a:tc>
                <a:extLst>
                  <a:ext uri="{0D108BD9-81ED-4DB2-BD59-A6C34878D82A}">
                    <a16:rowId xmlns:a16="http://schemas.microsoft.com/office/drawing/2014/main" val="2933259677"/>
                  </a:ext>
                </a:extLst>
              </a:tr>
              <a:tr h="559180">
                <a:tc>
                  <a:txBody>
                    <a:bodyPr/>
                    <a:lstStyle/>
                    <a:p>
                      <a:pPr marL="25400" marR="0" algn="just">
                        <a:lnSpc>
                          <a:spcPct val="106000"/>
                        </a:lnSpc>
                        <a:spcBef>
                          <a:spcPts val="0"/>
                        </a:spcBef>
                        <a:spcAft>
                          <a:spcPts val="800"/>
                        </a:spcAft>
                      </a:pPr>
                      <a:r>
                        <a:rPr lang="en-US" sz="2000" b="1" dirty="0">
                          <a:effectLst/>
                        </a:rPr>
                        <a:t>Binary Logit Model</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tc>
                <a:tc>
                  <a:txBody>
                    <a:bodyPr/>
                    <a:lstStyle/>
                    <a:p>
                      <a:pPr marL="25400" marR="0" algn="ctr">
                        <a:lnSpc>
                          <a:spcPct val="106000"/>
                        </a:lnSpc>
                        <a:spcBef>
                          <a:spcPts val="0"/>
                        </a:spcBef>
                        <a:spcAft>
                          <a:spcPts val="800"/>
                        </a:spcAft>
                      </a:pPr>
                      <a:r>
                        <a:rPr lang="en-US" sz="2000">
                          <a:effectLst/>
                        </a:rPr>
                        <a:t>6.487 %</a:t>
                      </a:r>
                      <a:endParaRPr lang="en-US"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tc>
                <a:extLst>
                  <a:ext uri="{0D108BD9-81ED-4DB2-BD59-A6C34878D82A}">
                    <a16:rowId xmlns:a16="http://schemas.microsoft.com/office/drawing/2014/main" val="1726262859"/>
                  </a:ext>
                </a:extLst>
              </a:tr>
              <a:tr h="542098">
                <a:tc>
                  <a:txBody>
                    <a:bodyPr/>
                    <a:lstStyle/>
                    <a:p>
                      <a:pPr marL="25400" marR="0" algn="just">
                        <a:lnSpc>
                          <a:spcPct val="106000"/>
                        </a:lnSpc>
                        <a:spcBef>
                          <a:spcPts val="0"/>
                        </a:spcBef>
                        <a:spcAft>
                          <a:spcPts val="800"/>
                        </a:spcAft>
                      </a:pPr>
                      <a:r>
                        <a:rPr lang="en-US" sz="2000" b="1" dirty="0" err="1">
                          <a:effectLst/>
                        </a:rPr>
                        <a:t>XGBoost</a:t>
                      </a:r>
                      <a:endParaRPr lang="en-US"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tc>
                <a:tc>
                  <a:txBody>
                    <a:bodyPr/>
                    <a:lstStyle/>
                    <a:p>
                      <a:pPr marL="25400" marR="0" algn="ctr">
                        <a:lnSpc>
                          <a:spcPct val="106000"/>
                        </a:lnSpc>
                        <a:spcBef>
                          <a:spcPts val="0"/>
                        </a:spcBef>
                        <a:spcAft>
                          <a:spcPts val="800"/>
                        </a:spcAft>
                      </a:pPr>
                      <a:r>
                        <a:rPr lang="en-US" sz="2000" dirty="0">
                          <a:effectLst/>
                        </a:rPr>
                        <a:t>1.669%</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6200" marT="25400" marB="63500"/>
                </a:tc>
                <a:extLst>
                  <a:ext uri="{0D108BD9-81ED-4DB2-BD59-A6C34878D82A}">
                    <a16:rowId xmlns:a16="http://schemas.microsoft.com/office/drawing/2014/main" val="1320974954"/>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7E96187-BF51-4A1D-A6E3-5BDD08B40B76}"/>
                  </a:ext>
                </a:extLst>
              </p:cNvPr>
              <p:cNvSpPr/>
              <p:nvPr/>
            </p:nvSpPr>
            <p:spPr>
              <a:xfrm>
                <a:off x="3981286" y="1447771"/>
                <a:ext cx="4229428" cy="7878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ln</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num>
                        <m:den>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oMath>
                  </m:oMathPara>
                </a14:m>
                <a:endParaRPr lang="en-US" sz="2400" dirty="0"/>
              </a:p>
            </p:txBody>
          </p:sp>
        </mc:Choice>
        <mc:Fallback xmlns="">
          <p:sp>
            <p:nvSpPr>
              <p:cNvPr id="13" name="Rectangle 12">
                <a:extLst>
                  <a:ext uri="{FF2B5EF4-FFF2-40B4-BE49-F238E27FC236}">
                    <a16:creationId xmlns:a16="http://schemas.microsoft.com/office/drawing/2014/main" id="{97E96187-BF51-4A1D-A6E3-5BDD08B40B76}"/>
                  </a:ext>
                </a:extLst>
              </p:cNvPr>
              <p:cNvSpPr>
                <a:spLocks noRot="1" noChangeAspect="1" noMove="1" noResize="1" noEditPoints="1" noAdjustHandles="1" noChangeArrowheads="1" noChangeShapeType="1" noTextEdit="1"/>
              </p:cNvSpPr>
              <p:nvPr/>
            </p:nvSpPr>
            <p:spPr>
              <a:xfrm>
                <a:off x="3981286" y="1447771"/>
                <a:ext cx="4229428" cy="7878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CB271C6-F029-47D1-BD60-A50CBBC7A83D}"/>
                  </a:ext>
                </a:extLst>
              </p:cNvPr>
              <p:cNvSpPr/>
              <p:nvPr/>
            </p:nvSpPr>
            <p:spPr>
              <a:xfrm>
                <a:off x="3258581" y="2468755"/>
                <a:ext cx="59246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=−666.6</m:t>
                      </m:r>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 =3.38,  </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r>
                        <a:rPr lang="en-US" sz="2400">
                          <a:latin typeface="Cambria Math" panose="02040503050406030204" pitchFamily="18" charset="0"/>
                        </a:rPr>
                        <m:t> </m:t>
                      </m:r>
                      <m:r>
                        <a:rPr lang="en-US" sz="2400" i="1">
                          <a:latin typeface="Cambria Math" panose="02040503050406030204" pitchFamily="18" charset="0"/>
                        </a:rPr>
                        <m:t>=3.35</m:t>
                      </m:r>
                    </m:oMath>
                  </m:oMathPara>
                </a14:m>
                <a:endParaRPr lang="en-US" sz="2400" dirty="0"/>
              </a:p>
            </p:txBody>
          </p:sp>
        </mc:Choice>
        <mc:Fallback xmlns="">
          <p:sp>
            <p:nvSpPr>
              <p:cNvPr id="14" name="Rectangle 13">
                <a:extLst>
                  <a:ext uri="{FF2B5EF4-FFF2-40B4-BE49-F238E27FC236}">
                    <a16:creationId xmlns:a16="http://schemas.microsoft.com/office/drawing/2014/main" id="{4CB271C6-F029-47D1-BD60-A50CBBC7A83D}"/>
                  </a:ext>
                </a:extLst>
              </p:cNvPr>
              <p:cNvSpPr>
                <a:spLocks noRot="1" noChangeAspect="1" noMove="1" noResize="1" noEditPoints="1" noAdjustHandles="1" noChangeArrowheads="1" noChangeShapeType="1" noTextEdit="1"/>
              </p:cNvSpPr>
              <p:nvPr/>
            </p:nvSpPr>
            <p:spPr>
              <a:xfrm>
                <a:off x="3258581" y="2468755"/>
                <a:ext cx="5924635" cy="461665"/>
              </a:xfrm>
              <a:prstGeom prst="rect">
                <a:avLst/>
              </a:prstGeom>
              <a:blipFill>
                <a:blip r:embed="rId4"/>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BA02E11-9E4F-46F3-844D-3ED7B08E5CB3}"/>
                  </a:ext>
                </a:extLst>
              </p:cNvPr>
              <p:cNvSpPr/>
              <p:nvPr/>
            </p:nvSpPr>
            <p:spPr>
              <a:xfrm>
                <a:off x="117208" y="3213422"/>
                <a:ext cx="12074792" cy="461665"/>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0" smtClean="0">
                        <a:latin typeface="Cambria Math" panose="02040503050406030204" pitchFamily="18" charset="0"/>
                      </a:rPr>
                      <m:t>:</m:t>
                    </m:r>
                  </m:oMath>
                </a14:m>
                <a:r>
                  <a:rPr lang="en-US" sz="2400" dirty="0"/>
                  <a:t> </a:t>
                </a:r>
                <a:r>
                  <a:rPr lang="en-US" dirty="0"/>
                  <a:t>minimum price of the good in an order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 </m:t>
                    </m:r>
                  </m:oMath>
                </a14:m>
                <a:r>
                  <a:rPr lang="en-US" sz="2400" dirty="0"/>
                  <a:t> </a:t>
                </a:r>
                <a:r>
                  <a:rPr lang="en-US" dirty="0"/>
                  <a:t>order amount discounted with the minimum priced good</a:t>
                </a:r>
              </a:p>
            </p:txBody>
          </p:sp>
        </mc:Choice>
        <mc:Fallback xmlns="">
          <p:sp>
            <p:nvSpPr>
              <p:cNvPr id="15" name="Rectangle 14">
                <a:extLst>
                  <a:ext uri="{FF2B5EF4-FFF2-40B4-BE49-F238E27FC236}">
                    <a16:creationId xmlns:a16="http://schemas.microsoft.com/office/drawing/2014/main" id="{BBA02E11-9E4F-46F3-844D-3ED7B08E5CB3}"/>
                  </a:ext>
                </a:extLst>
              </p:cNvPr>
              <p:cNvSpPr>
                <a:spLocks noRot="1" noChangeAspect="1" noMove="1" noResize="1" noEditPoints="1" noAdjustHandles="1" noChangeArrowheads="1" noChangeShapeType="1" noTextEdit="1"/>
              </p:cNvSpPr>
              <p:nvPr/>
            </p:nvSpPr>
            <p:spPr>
              <a:xfrm>
                <a:off x="117208" y="3213422"/>
                <a:ext cx="12074792" cy="461665"/>
              </a:xfrm>
              <a:prstGeom prst="rect">
                <a:avLst/>
              </a:prstGeom>
              <a:blipFill>
                <a:blip r:embed="rId5"/>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02709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1">
                    <a:lumMod val="75000"/>
                  </a:schemeClr>
                </a:solidFill>
                <a:cs typeface="Arial" panose="020B0604020202020204" pitchFamily="34" charset="0"/>
              </a:rPr>
              <a:t>Motivations for researching on full-cut promotions in E-commerce.</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OBJECTIVE</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E4C41D-3BC6-4814-931F-39E0F0B8453C}"/>
              </a:ext>
            </a:extLst>
          </p:cNvPr>
          <p:cNvSpPr txBox="1"/>
          <p:nvPr/>
        </p:nvSpPr>
        <p:spPr>
          <a:xfrm>
            <a:off x="931562" y="2547266"/>
            <a:ext cx="462428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1">
                    <a:lumMod val="75000"/>
                  </a:schemeClr>
                </a:solidFill>
                <a:effectLst/>
                <a:uLnTx/>
                <a:uFillTx/>
                <a:latin typeface="Open Sans"/>
                <a:ea typeface="+mn-ea"/>
                <a:cs typeface="Arial" panose="020B0604020202020204" pitchFamily="34" charset="0"/>
              </a:rPr>
              <a:t>Growing popularity</a:t>
            </a:r>
          </a:p>
        </p:txBody>
      </p:sp>
      <p:sp>
        <p:nvSpPr>
          <p:cNvPr id="16" name="TextBox 15">
            <a:extLst>
              <a:ext uri="{FF2B5EF4-FFF2-40B4-BE49-F238E27FC236}">
                <a16:creationId xmlns:a16="http://schemas.microsoft.com/office/drawing/2014/main" id="{8052FFBD-C420-40D9-A55C-5A85F3BBC373}"/>
              </a:ext>
            </a:extLst>
          </p:cNvPr>
          <p:cNvSpPr txBox="1"/>
          <p:nvPr/>
        </p:nvSpPr>
        <p:spPr>
          <a:xfrm>
            <a:off x="931562" y="2928896"/>
            <a:ext cx="4624284"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Full-cut promotions </a:t>
            </a:r>
            <a:r>
              <a:rPr lang="en-SG" sz="1600" dirty="0">
                <a:solidFill>
                  <a:prstClr val="black">
                    <a:lumMod val="65000"/>
                    <a:lumOff val="35000"/>
                  </a:prstClr>
                </a:solidFill>
                <a:latin typeface="Open Sans"/>
                <a:cs typeface="Arial" panose="020B0604020202020204" pitchFamily="34" charset="0"/>
              </a:rPr>
              <a:t>are popular and widely used in E-commerce such as </a:t>
            </a:r>
            <a:r>
              <a:rPr lang="en-SG" sz="1600" dirty="0" err="1">
                <a:solidFill>
                  <a:prstClr val="black">
                    <a:lumMod val="65000"/>
                    <a:lumOff val="35000"/>
                  </a:prstClr>
                </a:solidFill>
                <a:latin typeface="Open Sans"/>
                <a:cs typeface="Arial" panose="020B0604020202020204" pitchFamily="34" charset="0"/>
              </a:rPr>
              <a:t>TaoBao</a:t>
            </a:r>
            <a:r>
              <a:rPr lang="en-SG" sz="1600" dirty="0">
                <a:solidFill>
                  <a:prstClr val="black">
                    <a:lumMod val="65000"/>
                    <a:lumOff val="35000"/>
                  </a:prstClr>
                </a:solidFill>
                <a:latin typeface="Open Sans"/>
                <a:cs typeface="Arial" panose="020B0604020202020204" pitchFamily="34" charset="0"/>
              </a:rPr>
              <a:t> and </a:t>
            </a:r>
            <a:r>
              <a:rPr lang="en-SG" sz="1600" dirty="0" err="1">
                <a:solidFill>
                  <a:prstClr val="black">
                    <a:lumMod val="65000"/>
                    <a:lumOff val="35000"/>
                  </a:prstClr>
                </a:solidFill>
                <a:latin typeface="Open Sans"/>
                <a:cs typeface="Arial" panose="020B0604020202020204" pitchFamily="34" charset="0"/>
              </a:rPr>
              <a:t>VIPshop</a:t>
            </a:r>
            <a:r>
              <a:rPr lang="en-SG" sz="1600" dirty="0">
                <a:solidFill>
                  <a:prstClr val="black">
                    <a:lumMod val="65000"/>
                    <a:lumOff val="35000"/>
                  </a:prstClr>
                </a:solidFill>
                <a:latin typeface="Open Sans"/>
                <a:cs typeface="Arial" panose="020B0604020202020204" pitchFamily="34" charset="0"/>
              </a:rPr>
              <a:t>.</a:t>
            </a:r>
            <a:endPar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
        <p:nvSpPr>
          <p:cNvPr id="17" name="TextBox 16">
            <a:extLst>
              <a:ext uri="{FF2B5EF4-FFF2-40B4-BE49-F238E27FC236}">
                <a16:creationId xmlns:a16="http://schemas.microsoft.com/office/drawing/2014/main" id="{2B31596B-46F0-4C01-8DD9-0F8F4DCA47A4}"/>
              </a:ext>
            </a:extLst>
          </p:cNvPr>
          <p:cNvSpPr txBox="1"/>
          <p:nvPr/>
        </p:nvSpPr>
        <p:spPr>
          <a:xfrm>
            <a:off x="6489336" y="2563519"/>
            <a:ext cx="46242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1">
                    <a:lumMod val="75000"/>
                  </a:schemeClr>
                </a:solidFill>
                <a:effectLst/>
                <a:uLnTx/>
                <a:uFillTx/>
                <a:latin typeface="Open Sans"/>
                <a:ea typeface="+mn-ea"/>
                <a:cs typeface="Arial" panose="020B0604020202020204" pitchFamily="34" charset="0"/>
              </a:rPr>
              <a:t>No existing literature</a:t>
            </a:r>
          </a:p>
        </p:txBody>
      </p:sp>
      <p:sp>
        <p:nvSpPr>
          <p:cNvPr id="18" name="TextBox 17">
            <a:extLst>
              <a:ext uri="{FF2B5EF4-FFF2-40B4-BE49-F238E27FC236}">
                <a16:creationId xmlns:a16="http://schemas.microsoft.com/office/drawing/2014/main" id="{45D5E1EE-9B17-4729-BE08-4248A8C068C7}"/>
              </a:ext>
            </a:extLst>
          </p:cNvPr>
          <p:cNvSpPr txBox="1"/>
          <p:nvPr/>
        </p:nvSpPr>
        <p:spPr>
          <a:xfrm>
            <a:off x="6515909" y="2939438"/>
            <a:ext cx="4617665"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No existing literature</a:t>
            </a:r>
            <a:r>
              <a:rPr lang="en-SG" sz="1600" dirty="0">
                <a:solidFill>
                  <a:prstClr val="black">
                    <a:lumMod val="65000"/>
                    <a:lumOff val="35000"/>
                  </a:prstClr>
                </a:solidFill>
                <a:latin typeface="Open Sans"/>
                <a:cs typeface="Arial" panose="020B0604020202020204" pitchFamily="34" charset="0"/>
              </a:rPr>
              <a:t> on the demand estimation and optimisation of full-cut promotions in E-commerce.</a:t>
            </a:r>
            <a:endPar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
        <p:nvSpPr>
          <p:cNvPr id="21" name="TextBox 20">
            <a:extLst>
              <a:ext uri="{FF2B5EF4-FFF2-40B4-BE49-F238E27FC236}">
                <a16:creationId xmlns:a16="http://schemas.microsoft.com/office/drawing/2014/main" id="{E3B57C5F-D0B5-4ABD-82F2-F995F27904DF}"/>
              </a:ext>
            </a:extLst>
          </p:cNvPr>
          <p:cNvSpPr txBox="1"/>
          <p:nvPr/>
        </p:nvSpPr>
        <p:spPr>
          <a:xfrm>
            <a:off x="931562" y="4949987"/>
            <a:ext cx="4624283" cy="400110"/>
          </a:xfrm>
          <a:prstGeom prst="rect">
            <a:avLst/>
          </a:prstGeom>
          <a:noFill/>
        </p:spPr>
        <p:txBody>
          <a:bodyPr wrap="square" rtlCol="0">
            <a:spAutoFit/>
          </a:bodyPr>
          <a:lstStyle/>
          <a:p>
            <a:pPr lvl="0" algn="ctr">
              <a:defRPr/>
            </a:pPr>
            <a:r>
              <a:rPr lang="en-SG" sz="2000" b="1" dirty="0">
                <a:solidFill>
                  <a:schemeClr val="accent1">
                    <a:lumMod val="75000"/>
                  </a:schemeClr>
                </a:solidFill>
                <a:cs typeface="Arial" panose="020B0604020202020204" pitchFamily="34" charset="0"/>
              </a:rPr>
              <a:t>Costly promotions</a:t>
            </a:r>
          </a:p>
        </p:txBody>
      </p:sp>
      <p:sp>
        <p:nvSpPr>
          <p:cNvPr id="24" name="TextBox 23">
            <a:extLst>
              <a:ext uri="{FF2B5EF4-FFF2-40B4-BE49-F238E27FC236}">
                <a16:creationId xmlns:a16="http://schemas.microsoft.com/office/drawing/2014/main" id="{EE538864-9D6B-4C62-9656-C2CE105000E2}"/>
              </a:ext>
            </a:extLst>
          </p:cNvPr>
          <p:cNvSpPr txBox="1"/>
          <p:nvPr/>
        </p:nvSpPr>
        <p:spPr>
          <a:xfrm>
            <a:off x="831216" y="5326947"/>
            <a:ext cx="4817226" cy="830997"/>
          </a:xfrm>
          <a:prstGeom prst="rect">
            <a:avLst/>
          </a:prstGeom>
          <a:noFill/>
        </p:spPr>
        <p:txBody>
          <a:bodyPr wrap="square" rtlCol="0">
            <a:spAutoFit/>
          </a:bodyPr>
          <a:lstStyle/>
          <a:p>
            <a:pPr lvl="0" algn="just">
              <a:defRPr/>
            </a:pPr>
            <a:r>
              <a:rPr lang="en-US" sz="1600" dirty="0">
                <a:solidFill>
                  <a:prstClr val="black">
                    <a:lumMod val="65000"/>
                    <a:lumOff val="35000"/>
                  </a:prstClr>
                </a:solidFill>
                <a:cs typeface="Arial" panose="020B0604020202020204" pitchFamily="34" charset="0"/>
              </a:rPr>
              <a:t>Promotions are very costly for an E-commerce company. We seek to implement revenue management of full-cut promotions.</a:t>
            </a:r>
            <a:endPar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
        <p:nvSpPr>
          <p:cNvPr id="26" name="AutoShape 19">
            <a:extLst>
              <a:ext uri="{FF2B5EF4-FFF2-40B4-BE49-F238E27FC236}">
                <a16:creationId xmlns:a16="http://schemas.microsoft.com/office/drawing/2014/main" id="{26FDEB98-968E-4FF6-8EC3-29869570C660}"/>
              </a:ext>
            </a:extLst>
          </p:cNvPr>
          <p:cNvSpPr>
            <a:spLocks/>
          </p:cNvSpPr>
          <p:nvPr/>
        </p:nvSpPr>
        <p:spPr bwMode="auto">
          <a:xfrm>
            <a:off x="8362668" y="1644860"/>
            <a:ext cx="805263" cy="785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600"/>
                  <a:pt x="10807" y="21600"/>
                </a:cubicBezTo>
                <a:cubicBezTo>
                  <a:pt x="9309" y="21600"/>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solidFill>
            <a:schemeClr val="bg2">
              <a:lumMod val="50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defRPr/>
            </a:pPr>
            <a:endParaRPr lang="es-ES" sz="3000" dirty="0">
              <a:solidFill>
                <a:srgbClr val="FFFFFF"/>
              </a:solidFill>
              <a:effectLst>
                <a:outerShdw blurRad="38100" dist="38100" dir="2700000" algn="tl">
                  <a:srgbClr val="000000"/>
                </a:outerShdw>
              </a:effectLst>
              <a:cs typeface="Gill Sans" charset="0"/>
            </a:endParaRPr>
          </a:p>
        </p:txBody>
      </p:sp>
      <p:sp>
        <p:nvSpPr>
          <p:cNvPr id="34" name="Freeform 4915">
            <a:extLst>
              <a:ext uri="{FF2B5EF4-FFF2-40B4-BE49-F238E27FC236}">
                <a16:creationId xmlns:a16="http://schemas.microsoft.com/office/drawing/2014/main" id="{EB5B81BF-B0CA-4212-A742-6DC1B0DDBA49}"/>
              </a:ext>
            </a:extLst>
          </p:cNvPr>
          <p:cNvSpPr>
            <a:spLocks noEditPoints="1"/>
          </p:cNvSpPr>
          <p:nvPr/>
        </p:nvSpPr>
        <p:spPr bwMode="auto">
          <a:xfrm>
            <a:off x="2688903" y="1644860"/>
            <a:ext cx="841974" cy="785413"/>
          </a:xfrm>
          <a:custGeom>
            <a:avLst/>
            <a:gdLst>
              <a:gd name="T0" fmla="*/ 160 w 372"/>
              <a:gd name="T1" fmla="*/ 242 h 320"/>
              <a:gd name="T2" fmla="*/ 166 w 372"/>
              <a:gd name="T3" fmla="*/ 226 h 320"/>
              <a:gd name="T4" fmla="*/ 210 w 372"/>
              <a:gd name="T5" fmla="*/ 228 h 320"/>
              <a:gd name="T6" fmla="*/ 210 w 372"/>
              <a:gd name="T7" fmla="*/ 246 h 320"/>
              <a:gd name="T8" fmla="*/ 98 w 372"/>
              <a:gd name="T9" fmla="*/ 320 h 320"/>
              <a:gd name="T10" fmla="*/ 372 w 372"/>
              <a:gd name="T11" fmla="*/ 54 h 320"/>
              <a:gd name="T12" fmla="*/ 356 w 372"/>
              <a:gd name="T13" fmla="*/ 92 h 320"/>
              <a:gd name="T14" fmla="*/ 308 w 372"/>
              <a:gd name="T15" fmla="*/ 118 h 320"/>
              <a:gd name="T16" fmla="*/ 266 w 372"/>
              <a:gd name="T17" fmla="*/ 144 h 320"/>
              <a:gd name="T18" fmla="*/ 280 w 372"/>
              <a:gd name="T19" fmla="*/ 154 h 320"/>
              <a:gd name="T20" fmla="*/ 292 w 372"/>
              <a:gd name="T21" fmla="*/ 158 h 320"/>
              <a:gd name="T22" fmla="*/ 288 w 372"/>
              <a:gd name="T23" fmla="*/ 170 h 320"/>
              <a:gd name="T24" fmla="*/ 266 w 372"/>
              <a:gd name="T25" fmla="*/ 172 h 320"/>
              <a:gd name="T26" fmla="*/ 240 w 372"/>
              <a:gd name="T27" fmla="*/ 184 h 320"/>
              <a:gd name="T28" fmla="*/ 196 w 372"/>
              <a:gd name="T29" fmla="*/ 212 h 320"/>
              <a:gd name="T30" fmla="*/ 158 w 372"/>
              <a:gd name="T31" fmla="*/ 206 h 320"/>
              <a:gd name="T32" fmla="*/ 118 w 372"/>
              <a:gd name="T33" fmla="*/ 162 h 320"/>
              <a:gd name="T34" fmla="*/ 98 w 372"/>
              <a:gd name="T35" fmla="*/ 172 h 320"/>
              <a:gd name="T36" fmla="*/ 80 w 372"/>
              <a:gd name="T37" fmla="*/ 164 h 320"/>
              <a:gd name="T38" fmla="*/ 84 w 372"/>
              <a:gd name="T39" fmla="*/ 154 h 320"/>
              <a:gd name="T40" fmla="*/ 104 w 372"/>
              <a:gd name="T41" fmla="*/ 154 h 320"/>
              <a:gd name="T42" fmla="*/ 104 w 372"/>
              <a:gd name="T43" fmla="*/ 140 h 320"/>
              <a:gd name="T44" fmla="*/ 42 w 372"/>
              <a:gd name="T45" fmla="*/ 110 h 320"/>
              <a:gd name="T46" fmla="*/ 4 w 372"/>
              <a:gd name="T47" fmla="*/ 78 h 320"/>
              <a:gd name="T48" fmla="*/ 0 w 372"/>
              <a:gd name="T49" fmla="*/ 46 h 320"/>
              <a:gd name="T50" fmla="*/ 24 w 372"/>
              <a:gd name="T51" fmla="*/ 18 h 320"/>
              <a:gd name="T52" fmla="*/ 66 w 372"/>
              <a:gd name="T53" fmla="*/ 24 h 320"/>
              <a:gd name="T54" fmla="*/ 292 w 372"/>
              <a:gd name="T55" fmla="*/ 0 h 320"/>
              <a:gd name="T56" fmla="*/ 306 w 372"/>
              <a:gd name="T57" fmla="*/ 24 h 320"/>
              <a:gd name="T58" fmla="*/ 348 w 372"/>
              <a:gd name="T59" fmla="*/ 18 h 320"/>
              <a:gd name="T60" fmla="*/ 372 w 372"/>
              <a:gd name="T61" fmla="*/ 46 h 320"/>
              <a:gd name="T62" fmla="*/ 88 w 372"/>
              <a:gd name="T63" fmla="*/ 86 h 320"/>
              <a:gd name="T64" fmla="*/ 74 w 372"/>
              <a:gd name="T65" fmla="*/ 80 h 320"/>
              <a:gd name="T66" fmla="*/ 62 w 372"/>
              <a:gd name="T67" fmla="*/ 80 h 320"/>
              <a:gd name="T68" fmla="*/ 62 w 372"/>
              <a:gd name="T69" fmla="*/ 68 h 320"/>
              <a:gd name="T70" fmla="*/ 60 w 372"/>
              <a:gd name="T71" fmla="*/ 38 h 320"/>
              <a:gd name="T72" fmla="*/ 22 w 372"/>
              <a:gd name="T73" fmla="*/ 38 h 320"/>
              <a:gd name="T74" fmla="*/ 20 w 372"/>
              <a:gd name="T75" fmla="*/ 74 h 320"/>
              <a:gd name="T76" fmla="*/ 70 w 372"/>
              <a:gd name="T77" fmla="*/ 104 h 320"/>
              <a:gd name="T78" fmla="*/ 272 w 372"/>
              <a:gd name="T79" fmla="*/ 26 h 320"/>
              <a:gd name="T80" fmla="*/ 234 w 372"/>
              <a:gd name="T81" fmla="*/ 20 h 320"/>
              <a:gd name="T82" fmla="*/ 226 w 372"/>
              <a:gd name="T83" fmla="*/ 28 h 320"/>
              <a:gd name="T84" fmla="*/ 234 w 372"/>
              <a:gd name="T85" fmla="*/ 36 h 320"/>
              <a:gd name="T86" fmla="*/ 240 w 372"/>
              <a:gd name="T87" fmla="*/ 112 h 320"/>
              <a:gd name="T88" fmla="*/ 192 w 372"/>
              <a:gd name="T89" fmla="*/ 176 h 320"/>
              <a:gd name="T90" fmla="*/ 186 w 372"/>
              <a:gd name="T91" fmla="*/ 186 h 320"/>
              <a:gd name="T92" fmla="*/ 196 w 372"/>
              <a:gd name="T93" fmla="*/ 192 h 320"/>
              <a:gd name="T94" fmla="*/ 236 w 372"/>
              <a:gd name="T95" fmla="*/ 158 h 320"/>
              <a:gd name="T96" fmla="*/ 272 w 372"/>
              <a:gd name="T97" fmla="*/ 28 h 320"/>
              <a:gd name="T98" fmla="*/ 350 w 372"/>
              <a:gd name="T99" fmla="*/ 38 h 320"/>
              <a:gd name="T100" fmla="*/ 312 w 372"/>
              <a:gd name="T101" fmla="*/ 38 h 320"/>
              <a:gd name="T102" fmla="*/ 310 w 372"/>
              <a:gd name="T103" fmla="*/ 68 h 320"/>
              <a:gd name="T104" fmla="*/ 310 w 372"/>
              <a:gd name="T105" fmla="*/ 80 h 320"/>
              <a:gd name="T106" fmla="*/ 298 w 372"/>
              <a:gd name="T107" fmla="*/ 80 h 320"/>
              <a:gd name="T108" fmla="*/ 284 w 372"/>
              <a:gd name="T109" fmla="*/ 86 h 320"/>
              <a:gd name="T110" fmla="*/ 322 w 372"/>
              <a:gd name="T111" fmla="*/ 96 h 320"/>
              <a:gd name="T112" fmla="*/ 356 w 372"/>
              <a:gd name="T113" fmla="*/ 5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2" h="320">
                <a:moveTo>
                  <a:pt x="170" y="250"/>
                </a:moveTo>
                <a:lnTo>
                  <a:pt x="170" y="250"/>
                </a:lnTo>
                <a:lnTo>
                  <a:pt x="166" y="248"/>
                </a:lnTo>
                <a:lnTo>
                  <a:pt x="162" y="246"/>
                </a:lnTo>
                <a:lnTo>
                  <a:pt x="160" y="242"/>
                </a:lnTo>
                <a:lnTo>
                  <a:pt x="158" y="238"/>
                </a:lnTo>
                <a:lnTo>
                  <a:pt x="158" y="238"/>
                </a:lnTo>
                <a:lnTo>
                  <a:pt x="160" y="232"/>
                </a:lnTo>
                <a:lnTo>
                  <a:pt x="162" y="228"/>
                </a:lnTo>
                <a:lnTo>
                  <a:pt x="166" y="226"/>
                </a:lnTo>
                <a:lnTo>
                  <a:pt x="170" y="226"/>
                </a:lnTo>
                <a:lnTo>
                  <a:pt x="202" y="226"/>
                </a:lnTo>
                <a:lnTo>
                  <a:pt x="202" y="226"/>
                </a:lnTo>
                <a:lnTo>
                  <a:pt x="206" y="226"/>
                </a:lnTo>
                <a:lnTo>
                  <a:pt x="210" y="228"/>
                </a:lnTo>
                <a:lnTo>
                  <a:pt x="212" y="232"/>
                </a:lnTo>
                <a:lnTo>
                  <a:pt x="214" y="238"/>
                </a:lnTo>
                <a:lnTo>
                  <a:pt x="214" y="238"/>
                </a:lnTo>
                <a:lnTo>
                  <a:pt x="212" y="242"/>
                </a:lnTo>
                <a:lnTo>
                  <a:pt x="210" y="246"/>
                </a:lnTo>
                <a:lnTo>
                  <a:pt x="206" y="248"/>
                </a:lnTo>
                <a:lnTo>
                  <a:pt x="202" y="250"/>
                </a:lnTo>
                <a:lnTo>
                  <a:pt x="170" y="250"/>
                </a:lnTo>
                <a:close/>
                <a:moveTo>
                  <a:pt x="130" y="264"/>
                </a:moveTo>
                <a:lnTo>
                  <a:pt x="98" y="320"/>
                </a:lnTo>
                <a:lnTo>
                  <a:pt x="274" y="320"/>
                </a:lnTo>
                <a:lnTo>
                  <a:pt x="242" y="264"/>
                </a:lnTo>
                <a:lnTo>
                  <a:pt x="130" y="264"/>
                </a:lnTo>
                <a:close/>
                <a:moveTo>
                  <a:pt x="372" y="54"/>
                </a:moveTo>
                <a:lnTo>
                  <a:pt x="372" y="54"/>
                </a:lnTo>
                <a:lnTo>
                  <a:pt x="372" y="64"/>
                </a:lnTo>
                <a:lnTo>
                  <a:pt x="370" y="72"/>
                </a:lnTo>
                <a:lnTo>
                  <a:pt x="368" y="78"/>
                </a:lnTo>
                <a:lnTo>
                  <a:pt x="362" y="86"/>
                </a:lnTo>
                <a:lnTo>
                  <a:pt x="356" y="92"/>
                </a:lnTo>
                <a:lnTo>
                  <a:pt x="350" y="98"/>
                </a:lnTo>
                <a:lnTo>
                  <a:pt x="330" y="110"/>
                </a:lnTo>
                <a:lnTo>
                  <a:pt x="330" y="110"/>
                </a:lnTo>
                <a:lnTo>
                  <a:pt x="308" y="118"/>
                </a:lnTo>
                <a:lnTo>
                  <a:pt x="308" y="118"/>
                </a:lnTo>
                <a:lnTo>
                  <a:pt x="282" y="130"/>
                </a:lnTo>
                <a:lnTo>
                  <a:pt x="272" y="136"/>
                </a:lnTo>
                <a:lnTo>
                  <a:pt x="268" y="140"/>
                </a:lnTo>
                <a:lnTo>
                  <a:pt x="266" y="144"/>
                </a:lnTo>
                <a:lnTo>
                  <a:pt x="266" y="144"/>
                </a:lnTo>
                <a:lnTo>
                  <a:pt x="266" y="150"/>
                </a:lnTo>
                <a:lnTo>
                  <a:pt x="268" y="154"/>
                </a:lnTo>
                <a:lnTo>
                  <a:pt x="268" y="154"/>
                </a:lnTo>
                <a:lnTo>
                  <a:pt x="274" y="156"/>
                </a:lnTo>
                <a:lnTo>
                  <a:pt x="280" y="154"/>
                </a:lnTo>
                <a:lnTo>
                  <a:pt x="280" y="154"/>
                </a:lnTo>
                <a:lnTo>
                  <a:pt x="284" y="154"/>
                </a:lnTo>
                <a:lnTo>
                  <a:pt x="288" y="154"/>
                </a:lnTo>
                <a:lnTo>
                  <a:pt x="290" y="156"/>
                </a:lnTo>
                <a:lnTo>
                  <a:pt x="292" y="158"/>
                </a:lnTo>
                <a:lnTo>
                  <a:pt x="292" y="158"/>
                </a:lnTo>
                <a:lnTo>
                  <a:pt x="292" y="162"/>
                </a:lnTo>
                <a:lnTo>
                  <a:pt x="292" y="164"/>
                </a:lnTo>
                <a:lnTo>
                  <a:pt x="290" y="168"/>
                </a:lnTo>
                <a:lnTo>
                  <a:pt x="288" y="170"/>
                </a:lnTo>
                <a:lnTo>
                  <a:pt x="288" y="170"/>
                </a:lnTo>
                <a:lnTo>
                  <a:pt x="282" y="172"/>
                </a:lnTo>
                <a:lnTo>
                  <a:pt x="274" y="172"/>
                </a:lnTo>
                <a:lnTo>
                  <a:pt x="274" y="172"/>
                </a:lnTo>
                <a:lnTo>
                  <a:pt x="266" y="172"/>
                </a:lnTo>
                <a:lnTo>
                  <a:pt x="258" y="166"/>
                </a:lnTo>
                <a:lnTo>
                  <a:pt x="258" y="166"/>
                </a:lnTo>
                <a:lnTo>
                  <a:pt x="254" y="162"/>
                </a:lnTo>
                <a:lnTo>
                  <a:pt x="254" y="162"/>
                </a:lnTo>
                <a:lnTo>
                  <a:pt x="240" y="184"/>
                </a:lnTo>
                <a:lnTo>
                  <a:pt x="232" y="192"/>
                </a:lnTo>
                <a:lnTo>
                  <a:pt x="224" y="200"/>
                </a:lnTo>
                <a:lnTo>
                  <a:pt x="214" y="206"/>
                </a:lnTo>
                <a:lnTo>
                  <a:pt x="206" y="210"/>
                </a:lnTo>
                <a:lnTo>
                  <a:pt x="196" y="212"/>
                </a:lnTo>
                <a:lnTo>
                  <a:pt x="186" y="212"/>
                </a:lnTo>
                <a:lnTo>
                  <a:pt x="186" y="212"/>
                </a:lnTo>
                <a:lnTo>
                  <a:pt x="176" y="212"/>
                </a:lnTo>
                <a:lnTo>
                  <a:pt x="166" y="210"/>
                </a:lnTo>
                <a:lnTo>
                  <a:pt x="158" y="206"/>
                </a:lnTo>
                <a:lnTo>
                  <a:pt x="148" y="200"/>
                </a:lnTo>
                <a:lnTo>
                  <a:pt x="140" y="192"/>
                </a:lnTo>
                <a:lnTo>
                  <a:pt x="132" y="184"/>
                </a:lnTo>
                <a:lnTo>
                  <a:pt x="118" y="162"/>
                </a:lnTo>
                <a:lnTo>
                  <a:pt x="118" y="162"/>
                </a:lnTo>
                <a:lnTo>
                  <a:pt x="114" y="166"/>
                </a:lnTo>
                <a:lnTo>
                  <a:pt x="114" y="166"/>
                </a:lnTo>
                <a:lnTo>
                  <a:pt x="106" y="172"/>
                </a:lnTo>
                <a:lnTo>
                  <a:pt x="98" y="172"/>
                </a:lnTo>
                <a:lnTo>
                  <a:pt x="98" y="172"/>
                </a:lnTo>
                <a:lnTo>
                  <a:pt x="90" y="172"/>
                </a:lnTo>
                <a:lnTo>
                  <a:pt x="84" y="170"/>
                </a:lnTo>
                <a:lnTo>
                  <a:pt x="84" y="170"/>
                </a:lnTo>
                <a:lnTo>
                  <a:pt x="82" y="168"/>
                </a:lnTo>
                <a:lnTo>
                  <a:pt x="80" y="164"/>
                </a:lnTo>
                <a:lnTo>
                  <a:pt x="80" y="162"/>
                </a:lnTo>
                <a:lnTo>
                  <a:pt x="80" y="158"/>
                </a:lnTo>
                <a:lnTo>
                  <a:pt x="80" y="158"/>
                </a:lnTo>
                <a:lnTo>
                  <a:pt x="82" y="156"/>
                </a:lnTo>
                <a:lnTo>
                  <a:pt x="84" y="154"/>
                </a:lnTo>
                <a:lnTo>
                  <a:pt x="88" y="154"/>
                </a:lnTo>
                <a:lnTo>
                  <a:pt x="92" y="154"/>
                </a:lnTo>
                <a:lnTo>
                  <a:pt x="92" y="154"/>
                </a:lnTo>
                <a:lnTo>
                  <a:pt x="98" y="156"/>
                </a:lnTo>
                <a:lnTo>
                  <a:pt x="104" y="154"/>
                </a:lnTo>
                <a:lnTo>
                  <a:pt x="104" y="154"/>
                </a:lnTo>
                <a:lnTo>
                  <a:pt x="106" y="150"/>
                </a:lnTo>
                <a:lnTo>
                  <a:pt x="106" y="144"/>
                </a:lnTo>
                <a:lnTo>
                  <a:pt x="106" y="144"/>
                </a:lnTo>
                <a:lnTo>
                  <a:pt x="104" y="140"/>
                </a:lnTo>
                <a:lnTo>
                  <a:pt x="100" y="136"/>
                </a:lnTo>
                <a:lnTo>
                  <a:pt x="90" y="130"/>
                </a:lnTo>
                <a:lnTo>
                  <a:pt x="64" y="118"/>
                </a:lnTo>
                <a:lnTo>
                  <a:pt x="64" y="118"/>
                </a:lnTo>
                <a:lnTo>
                  <a:pt x="42" y="110"/>
                </a:lnTo>
                <a:lnTo>
                  <a:pt x="42" y="110"/>
                </a:lnTo>
                <a:lnTo>
                  <a:pt x="22" y="98"/>
                </a:lnTo>
                <a:lnTo>
                  <a:pt x="16" y="92"/>
                </a:lnTo>
                <a:lnTo>
                  <a:pt x="10" y="86"/>
                </a:lnTo>
                <a:lnTo>
                  <a:pt x="4" y="78"/>
                </a:lnTo>
                <a:lnTo>
                  <a:pt x="2" y="72"/>
                </a:lnTo>
                <a:lnTo>
                  <a:pt x="0" y="64"/>
                </a:lnTo>
                <a:lnTo>
                  <a:pt x="0" y="54"/>
                </a:lnTo>
                <a:lnTo>
                  <a:pt x="0" y="54"/>
                </a:lnTo>
                <a:lnTo>
                  <a:pt x="0" y="46"/>
                </a:lnTo>
                <a:lnTo>
                  <a:pt x="2" y="40"/>
                </a:lnTo>
                <a:lnTo>
                  <a:pt x="6" y="32"/>
                </a:lnTo>
                <a:lnTo>
                  <a:pt x="12" y="26"/>
                </a:lnTo>
                <a:lnTo>
                  <a:pt x="18" y="22"/>
                </a:lnTo>
                <a:lnTo>
                  <a:pt x="24" y="18"/>
                </a:lnTo>
                <a:lnTo>
                  <a:pt x="32" y="16"/>
                </a:lnTo>
                <a:lnTo>
                  <a:pt x="42" y="14"/>
                </a:lnTo>
                <a:lnTo>
                  <a:pt x="42" y="14"/>
                </a:lnTo>
                <a:lnTo>
                  <a:pt x="54" y="18"/>
                </a:lnTo>
                <a:lnTo>
                  <a:pt x="66" y="24"/>
                </a:lnTo>
                <a:lnTo>
                  <a:pt x="76" y="32"/>
                </a:lnTo>
                <a:lnTo>
                  <a:pt x="82" y="44"/>
                </a:lnTo>
                <a:lnTo>
                  <a:pt x="82" y="44"/>
                </a:lnTo>
                <a:lnTo>
                  <a:pt x="80" y="0"/>
                </a:lnTo>
                <a:lnTo>
                  <a:pt x="292" y="0"/>
                </a:lnTo>
                <a:lnTo>
                  <a:pt x="292" y="0"/>
                </a:lnTo>
                <a:lnTo>
                  <a:pt x="290" y="44"/>
                </a:lnTo>
                <a:lnTo>
                  <a:pt x="290" y="44"/>
                </a:lnTo>
                <a:lnTo>
                  <a:pt x="296" y="32"/>
                </a:lnTo>
                <a:lnTo>
                  <a:pt x="306" y="24"/>
                </a:lnTo>
                <a:lnTo>
                  <a:pt x="318" y="18"/>
                </a:lnTo>
                <a:lnTo>
                  <a:pt x="330" y="14"/>
                </a:lnTo>
                <a:lnTo>
                  <a:pt x="330" y="14"/>
                </a:lnTo>
                <a:lnTo>
                  <a:pt x="340" y="16"/>
                </a:lnTo>
                <a:lnTo>
                  <a:pt x="348" y="18"/>
                </a:lnTo>
                <a:lnTo>
                  <a:pt x="354" y="22"/>
                </a:lnTo>
                <a:lnTo>
                  <a:pt x="360" y="26"/>
                </a:lnTo>
                <a:lnTo>
                  <a:pt x="366" y="32"/>
                </a:lnTo>
                <a:lnTo>
                  <a:pt x="370" y="40"/>
                </a:lnTo>
                <a:lnTo>
                  <a:pt x="372" y="46"/>
                </a:lnTo>
                <a:lnTo>
                  <a:pt x="372" y="54"/>
                </a:lnTo>
                <a:lnTo>
                  <a:pt x="372" y="54"/>
                </a:lnTo>
                <a:close/>
                <a:moveTo>
                  <a:pt x="96" y="114"/>
                </a:moveTo>
                <a:lnTo>
                  <a:pt x="96" y="114"/>
                </a:lnTo>
                <a:lnTo>
                  <a:pt x="88" y="86"/>
                </a:lnTo>
                <a:lnTo>
                  <a:pt x="82" y="56"/>
                </a:lnTo>
                <a:lnTo>
                  <a:pt x="82" y="56"/>
                </a:lnTo>
                <a:lnTo>
                  <a:pt x="80" y="68"/>
                </a:lnTo>
                <a:lnTo>
                  <a:pt x="74" y="80"/>
                </a:lnTo>
                <a:lnTo>
                  <a:pt x="74" y="80"/>
                </a:lnTo>
                <a:lnTo>
                  <a:pt x="72" y="82"/>
                </a:lnTo>
                <a:lnTo>
                  <a:pt x="68" y="82"/>
                </a:lnTo>
                <a:lnTo>
                  <a:pt x="66" y="82"/>
                </a:lnTo>
                <a:lnTo>
                  <a:pt x="62" y="80"/>
                </a:lnTo>
                <a:lnTo>
                  <a:pt x="62" y="80"/>
                </a:lnTo>
                <a:lnTo>
                  <a:pt x="60" y="78"/>
                </a:lnTo>
                <a:lnTo>
                  <a:pt x="60" y="74"/>
                </a:lnTo>
                <a:lnTo>
                  <a:pt x="60" y="72"/>
                </a:lnTo>
                <a:lnTo>
                  <a:pt x="62" y="68"/>
                </a:lnTo>
                <a:lnTo>
                  <a:pt x="62" y="68"/>
                </a:lnTo>
                <a:lnTo>
                  <a:pt x="66" y="62"/>
                </a:lnTo>
                <a:lnTo>
                  <a:pt x="66" y="54"/>
                </a:lnTo>
                <a:lnTo>
                  <a:pt x="66" y="54"/>
                </a:lnTo>
                <a:lnTo>
                  <a:pt x="64" y="46"/>
                </a:lnTo>
                <a:lnTo>
                  <a:pt x="60" y="38"/>
                </a:lnTo>
                <a:lnTo>
                  <a:pt x="52" y="32"/>
                </a:lnTo>
                <a:lnTo>
                  <a:pt x="42" y="30"/>
                </a:lnTo>
                <a:lnTo>
                  <a:pt x="42" y="30"/>
                </a:lnTo>
                <a:lnTo>
                  <a:pt x="32" y="32"/>
                </a:lnTo>
                <a:lnTo>
                  <a:pt x="22" y="38"/>
                </a:lnTo>
                <a:lnTo>
                  <a:pt x="18" y="46"/>
                </a:lnTo>
                <a:lnTo>
                  <a:pt x="16" y="54"/>
                </a:lnTo>
                <a:lnTo>
                  <a:pt x="16" y="54"/>
                </a:lnTo>
                <a:lnTo>
                  <a:pt x="16" y="64"/>
                </a:lnTo>
                <a:lnTo>
                  <a:pt x="20" y="74"/>
                </a:lnTo>
                <a:lnTo>
                  <a:pt x="32" y="84"/>
                </a:lnTo>
                <a:lnTo>
                  <a:pt x="50" y="96"/>
                </a:lnTo>
                <a:lnTo>
                  <a:pt x="50" y="96"/>
                </a:lnTo>
                <a:lnTo>
                  <a:pt x="70" y="104"/>
                </a:lnTo>
                <a:lnTo>
                  <a:pt x="70" y="104"/>
                </a:lnTo>
                <a:lnTo>
                  <a:pt x="96" y="114"/>
                </a:lnTo>
                <a:lnTo>
                  <a:pt x="96" y="114"/>
                </a:lnTo>
                <a:close/>
                <a:moveTo>
                  <a:pt x="272" y="28"/>
                </a:moveTo>
                <a:lnTo>
                  <a:pt x="272" y="28"/>
                </a:lnTo>
                <a:lnTo>
                  <a:pt x="272" y="26"/>
                </a:lnTo>
                <a:lnTo>
                  <a:pt x="270" y="22"/>
                </a:lnTo>
                <a:lnTo>
                  <a:pt x="270" y="22"/>
                </a:lnTo>
                <a:lnTo>
                  <a:pt x="268" y="20"/>
                </a:lnTo>
                <a:lnTo>
                  <a:pt x="264" y="20"/>
                </a:lnTo>
                <a:lnTo>
                  <a:pt x="234" y="20"/>
                </a:lnTo>
                <a:lnTo>
                  <a:pt x="234" y="20"/>
                </a:lnTo>
                <a:lnTo>
                  <a:pt x="230" y="20"/>
                </a:lnTo>
                <a:lnTo>
                  <a:pt x="228" y="22"/>
                </a:lnTo>
                <a:lnTo>
                  <a:pt x="226" y="24"/>
                </a:lnTo>
                <a:lnTo>
                  <a:pt x="226" y="28"/>
                </a:lnTo>
                <a:lnTo>
                  <a:pt x="226" y="28"/>
                </a:lnTo>
                <a:lnTo>
                  <a:pt x="226" y="32"/>
                </a:lnTo>
                <a:lnTo>
                  <a:pt x="228" y="34"/>
                </a:lnTo>
                <a:lnTo>
                  <a:pt x="230" y="36"/>
                </a:lnTo>
                <a:lnTo>
                  <a:pt x="234" y="36"/>
                </a:lnTo>
                <a:lnTo>
                  <a:pt x="256" y="36"/>
                </a:lnTo>
                <a:lnTo>
                  <a:pt x="256" y="36"/>
                </a:lnTo>
                <a:lnTo>
                  <a:pt x="252" y="64"/>
                </a:lnTo>
                <a:lnTo>
                  <a:pt x="246" y="90"/>
                </a:lnTo>
                <a:lnTo>
                  <a:pt x="240" y="112"/>
                </a:lnTo>
                <a:lnTo>
                  <a:pt x="232" y="132"/>
                </a:lnTo>
                <a:lnTo>
                  <a:pt x="222" y="150"/>
                </a:lnTo>
                <a:lnTo>
                  <a:pt x="212" y="162"/>
                </a:lnTo>
                <a:lnTo>
                  <a:pt x="202" y="172"/>
                </a:lnTo>
                <a:lnTo>
                  <a:pt x="192" y="176"/>
                </a:lnTo>
                <a:lnTo>
                  <a:pt x="192" y="176"/>
                </a:lnTo>
                <a:lnTo>
                  <a:pt x="190" y="178"/>
                </a:lnTo>
                <a:lnTo>
                  <a:pt x="188" y="180"/>
                </a:lnTo>
                <a:lnTo>
                  <a:pt x="186" y="184"/>
                </a:lnTo>
                <a:lnTo>
                  <a:pt x="186" y="186"/>
                </a:lnTo>
                <a:lnTo>
                  <a:pt x="186" y="186"/>
                </a:lnTo>
                <a:lnTo>
                  <a:pt x="190" y="190"/>
                </a:lnTo>
                <a:lnTo>
                  <a:pt x="194" y="192"/>
                </a:lnTo>
                <a:lnTo>
                  <a:pt x="194" y="192"/>
                </a:lnTo>
                <a:lnTo>
                  <a:pt x="196" y="192"/>
                </a:lnTo>
                <a:lnTo>
                  <a:pt x="196" y="192"/>
                </a:lnTo>
                <a:lnTo>
                  <a:pt x="204" y="190"/>
                </a:lnTo>
                <a:lnTo>
                  <a:pt x="210" y="186"/>
                </a:lnTo>
                <a:lnTo>
                  <a:pt x="224" y="174"/>
                </a:lnTo>
                <a:lnTo>
                  <a:pt x="236" y="158"/>
                </a:lnTo>
                <a:lnTo>
                  <a:pt x="248" y="138"/>
                </a:lnTo>
                <a:lnTo>
                  <a:pt x="256" y="114"/>
                </a:lnTo>
                <a:lnTo>
                  <a:pt x="264" y="88"/>
                </a:lnTo>
                <a:lnTo>
                  <a:pt x="270" y="58"/>
                </a:lnTo>
                <a:lnTo>
                  <a:pt x="272" y="28"/>
                </a:lnTo>
                <a:lnTo>
                  <a:pt x="272" y="28"/>
                </a:lnTo>
                <a:close/>
                <a:moveTo>
                  <a:pt x="356" y="54"/>
                </a:moveTo>
                <a:lnTo>
                  <a:pt x="356" y="54"/>
                </a:lnTo>
                <a:lnTo>
                  <a:pt x="354" y="46"/>
                </a:lnTo>
                <a:lnTo>
                  <a:pt x="350" y="38"/>
                </a:lnTo>
                <a:lnTo>
                  <a:pt x="340" y="32"/>
                </a:lnTo>
                <a:lnTo>
                  <a:pt x="330" y="30"/>
                </a:lnTo>
                <a:lnTo>
                  <a:pt x="330" y="30"/>
                </a:lnTo>
                <a:lnTo>
                  <a:pt x="320" y="32"/>
                </a:lnTo>
                <a:lnTo>
                  <a:pt x="312" y="38"/>
                </a:lnTo>
                <a:lnTo>
                  <a:pt x="308" y="46"/>
                </a:lnTo>
                <a:lnTo>
                  <a:pt x="306" y="54"/>
                </a:lnTo>
                <a:lnTo>
                  <a:pt x="306" y="54"/>
                </a:lnTo>
                <a:lnTo>
                  <a:pt x="306" y="62"/>
                </a:lnTo>
                <a:lnTo>
                  <a:pt x="310" y="68"/>
                </a:lnTo>
                <a:lnTo>
                  <a:pt x="310" y="68"/>
                </a:lnTo>
                <a:lnTo>
                  <a:pt x="312" y="72"/>
                </a:lnTo>
                <a:lnTo>
                  <a:pt x="312" y="74"/>
                </a:lnTo>
                <a:lnTo>
                  <a:pt x="312" y="78"/>
                </a:lnTo>
                <a:lnTo>
                  <a:pt x="310" y="80"/>
                </a:lnTo>
                <a:lnTo>
                  <a:pt x="310" y="80"/>
                </a:lnTo>
                <a:lnTo>
                  <a:pt x="306" y="82"/>
                </a:lnTo>
                <a:lnTo>
                  <a:pt x="304" y="82"/>
                </a:lnTo>
                <a:lnTo>
                  <a:pt x="300" y="82"/>
                </a:lnTo>
                <a:lnTo>
                  <a:pt x="298" y="80"/>
                </a:lnTo>
                <a:lnTo>
                  <a:pt x="298" y="80"/>
                </a:lnTo>
                <a:lnTo>
                  <a:pt x="292" y="68"/>
                </a:lnTo>
                <a:lnTo>
                  <a:pt x="290" y="56"/>
                </a:lnTo>
                <a:lnTo>
                  <a:pt x="290" y="56"/>
                </a:lnTo>
                <a:lnTo>
                  <a:pt x="284" y="86"/>
                </a:lnTo>
                <a:lnTo>
                  <a:pt x="276" y="114"/>
                </a:lnTo>
                <a:lnTo>
                  <a:pt x="276" y="114"/>
                </a:lnTo>
                <a:lnTo>
                  <a:pt x="302" y="104"/>
                </a:lnTo>
                <a:lnTo>
                  <a:pt x="302" y="104"/>
                </a:lnTo>
                <a:lnTo>
                  <a:pt x="322" y="96"/>
                </a:lnTo>
                <a:lnTo>
                  <a:pt x="322" y="96"/>
                </a:lnTo>
                <a:lnTo>
                  <a:pt x="340" y="84"/>
                </a:lnTo>
                <a:lnTo>
                  <a:pt x="352" y="74"/>
                </a:lnTo>
                <a:lnTo>
                  <a:pt x="356" y="64"/>
                </a:lnTo>
                <a:lnTo>
                  <a:pt x="356" y="54"/>
                </a:lnTo>
                <a:lnTo>
                  <a:pt x="356" y="54"/>
                </a:lnTo>
                <a:close/>
              </a:path>
            </a:pathLst>
          </a:custGeom>
          <a:solidFill>
            <a:schemeClr val="bg2">
              <a:lumMod val="50000"/>
            </a:schemeClr>
          </a:solidFill>
          <a:ln>
            <a:noFill/>
          </a:ln>
          <a:extLst/>
        </p:spPr>
        <p:txBody>
          <a:bodyPr vert="horz" wrap="square" lIns="121920" tIns="60960" rIns="121920" bIns="60960" numCol="1" anchor="t" anchorCtr="0" compatLnSpc="1">
            <a:prstTxWarp prst="textNoShape">
              <a:avLst/>
            </a:prstTxWarp>
          </a:bodyPr>
          <a:lstStyle/>
          <a:p>
            <a:endParaRPr lang="en-GB" sz="2400" dirty="0">
              <a:latin typeface="+mj-lt"/>
            </a:endParaRPr>
          </a:p>
        </p:txBody>
      </p:sp>
      <p:pic>
        <p:nvPicPr>
          <p:cNvPr id="22" name="Picture 21">
            <a:extLst>
              <a:ext uri="{FF2B5EF4-FFF2-40B4-BE49-F238E27FC236}">
                <a16:creationId xmlns:a16="http://schemas.microsoft.com/office/drawing/2014/main" id="{E90D906C-791C-472B-9BA2-BE9FFF54B01E}"/>
              </a:ext>
            </a:extLst>
          </p:cNvPr>
          <p:cNvPicPr>
            <a:picLocks noChangeAspect="1"/>
          </p:cNvPicPr>
          <p:nvPr/>
        </p:nvPicPr>
        <p:blipFill>
          <a:blip r:embed="rId3">
            <a:lum bright="-29000" contrast="-100000"/>
          </a:blip>
          <a:stretch>
            <a:fillRect/>
          </a:stretch>
        </p:blipFill>
        <p:spPr>
          <a:xfrm>
            <a:off x="2692973" y="4093360"/>
            <a:ext cx="854636" cy="853642"/>
          </a:xfrm>
          <a:prstGeom prst="rect">
            <a:avLst/>
          </a:prstGeom>
        </p:spPr>
      </p:pic>
      <p:pic>
        <p:nvPicPr>
          <p:cNvPr id="23" name="Picture 22">
            <a:extLst>
              <a:ext uri="{FF2B5EF4-FFF2-40B4-BE49-F238E27FC236}">
                <a16:creationId xmlns:a16="http://schemas.microsoft.com/office/drawing/2014/main" id="{9AD8E19A-6062-4987-A6FC-CB628874199D}"/>
              </a:ext>
            </a:extLst>
          </p:cNvPr>
          <p:cNvPicPr>
            <a:picLocks noChangeAspect="1"/>
          </p:cNvPicPr>
          <p:nvPr/>
        </p:nvPicPr>
        <p:blipFill>
          <a:blip r:embed="rId4">
            <a:duotone>
              <a:prstClr val="black"/>
              <a:schemeClr val="tx2">
                <a:tint val="45000"/>
                <a:satMod val="400000"/>
              </a:schemeClr>
            </a:duotone>
            <a:alphaModFix/>
            <a:lum bright="-42000"/>
          </a:blip>
          <a:stretch>
            <a:fillRect/>
          </a:stretch>
        </p:blipFill>
        <p:spPr>
          <a:xfrm>
            <a:off x="8362668" y="3996140"/>
            <a:ext cx="991093" cy="950862"/>
          </a:xfrm>
          <a:prstGeom prst="rect">
            <a:avLst/>
          </a:prstGeom>
        </p:spPr>
      </p:pic>
      <p:sp>
        <p:nvSpPr>
          <p:cNvPr id="25" name="TextBox 24">
            <a:extLst>
              <a:ext uri="{FF2B5EF4-FFF2-40B4-BE49-F238E27FC236}">
                <a16:creationId xmlns:a16="http://schemas.microsoft.com/office/drawing/2014/main" id="{AA002258-9B10-4BAB-9AA0-C8A5A419E71D}"/>
              </a:ext>
            </a:extLst>
          </p:cNvPr>
          <p:cNvSpPr txBox="1"/>
          <p:nvPr/>
        </p:nvSpPr>
        <p:spPr>
          <a:xfrm>
            <a:off x="6589682" y="4949987"/>
            <a:ext cx="4624283" cy="400110"/>
          </a:xfrm>
          <a:prstGeom prst="rect">
            <a:avLst/>
          </a:prstGeom>
          <a:noFill/>
        </p:spPr>
        <p:txBody>
          <a:bodyPr wrap="square" rtlCol="0">
            <a:spAutoFit/>
          </a:bodyPr>
          <a:lstStyle/>
          <a:p>
            <a:pPr lvl="0" algn="ctr">
              <a:defRPr/>
            </a:pPr>
            <a:r>
              <a:rPr lang="en-SG" sz="2000" b="1" dirty="0">
                <a:solidFill>
                  <a:schemeClr val="accent1">
                    <a:lumMod val="75000"/>
                  </a:schemeClr>
                </a:solidFill>
                <a:cs typeface="Arial" panose="020B0604020202020204" pitchFamily="34" charset="0"/>
              </a:rPr>
              <a:t>Demand Estimation + Optimisation</a:t>
            </a:r>
          </a:p>
        </p:txBody>
      </p:sp>
      <p:sp>
        <p:nvSpPr>
          <p:cNvPr id="27" name="TextBox 26">
            <a:extLst>
              <a:ext uri="{FF2B5EF4-FFF2-40B4-BE49-F238E27FC236}">
                <a16:creationId xmlns:a16="http://schemas.microsoft.com/office/drawing/2014/main" id="{9474E0D6-6FA8-44EE-9CDD-812FF649CD94}"/>
              </a:ext>
            </a:extLst>
          </p:cNvPr>
          <p:cNvSpPr txBox="1"/>
          <p:nvPr/>
        </p:nvSpPr>
        <p:spPr>
          <a:xfrm>
            <a:off x="6489336" y="5326947"/>
            <a:ext cx="4817226" cy="830997"/>
          </a:xfrm>
          <a:prstGeom prst="rect">
            <a:avLst/>
          </a:prstGeom>
          <a:noFill/>
        </p:spPr>
        <p:txBody>
          <a:bodyPr wrap="square" rtlCol="0">
            <a:spAutoFit/>
          </a:bodyPr>
          <a:lstStyle/>
          <a:p>
            <a:pPr lvl="0" algn="just">
              <a:defRPr/>
            </a:pPr>
            <a:r>
              <a:rPr lang="en-US" sz="1600" dirty="0">
                <a:solidFill>
                  <a:prstClr val="black">
                    <a:lumMod val="65000"/>
                    <a:lumOff val="35000"/>
                  </a:prstClr>
                </a:solidFill>
                <a:cs typeface="Arial" panose="020B0604020202020204" pitchFamily="34" charset="0"/>
              </a:rPr>
              <a:t>Our objective is to introduce an approach that estimates customers’ demand towards full-cut promotion, optimize revenue from the promotion.</a:t>
            </a:r>
            <a:endPar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Tree>
    <p:extLst>
      <p:ext uri="{BB962C8B-B14F-4D97-AF65-F5344CB8AC3E}">
        <p14:creationId xmlns:p14="http://schemas.microsoft.com/office/powerpoint/2010/main" val="111004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1">
                    <a:lumMod val="75000"/>
                  </a:schemeClr>
                </a:solidFill>
                <a:cs typeface="Arial" panose="020B0604020202020204" pitchFamily="34" charset="0"/>
              </a:rPr>
              <a:t>Challenges in Demand Estimation of full-cut promotions.</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OBJECTIVE</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768CC0-F22A-47B6-8F6C-822746371C9E}"/>
              </a:ext>
            </a:extLst>
          </p:cNvPr>
          <p:cNvSpPr txBox="1"/>
          <p:nvPr/>
        </p:nvSpPr>
        <p:spPr>
          <a:xfrm>
            <a:off x="7184571" y="3426255"/>
            <a:ext cx="43414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chemeClr val="accent1">
                    <a:lumMod val="75000"/>
                  </a:schemeClr>
                </a:solidFill>
                <a:effectLst/>
                <a:uLnTx/>
                <a:uFillTx/>
                <a:latin typeface="Open Sans"/>
                <a:cs typeface="Arial" panose="020B0604020202020204" pitchFamily="34" charset="0"/>
              </a:rPr>
              <a:t>Customer Data Sparsity</a:t>
            </a:r>
          </a:p>
        </p:txBody>
      </p:sp>
      <p:sp>
        <p:nvSpPr>
          <p:cNvPr id="25" name="TextBox 24">
            <a:extLst>
              <a:ext uri="{FF2B5EF4-FFF2-40B4-BE49-F238E27FC236}">
                <a16:creationId xmlns:a16="http://schemas.microsoft.com/office/drawing/2014/main" id="{728F17C5-201C-4D9A-AF85-C101041A20B2}"/>
              </a:ext>
            </a:extLst>
          </p:cNvPr>
          <p:cNvSpPr txBox="1"/>
          <p:nvPr/>
        </p:nvSpPr>
        <p:spPr>
          <a:xfrm>
            <a:off x="7184571" y="3960215"/>
            <a:ext cx="4624293" cy="1323439"/>
          </a:xfrm>
          <a:prstGeom prst="rect">
            <a:avLst/>
          </a:prstGeom>
          <a:noFill/>
        </p:spPr>
        <p:txBody>
          <a:bodyPr wrap="square" rtlCol="0">
            <a:spAutoFit/>
          </a:bodyPr>
          <a:lstStyle/>
          <a:p>
            <a:pPr lvl="0" algn="just">
              <a:defRPr/>
            </a:pPr>
            <a:r>
              <a:rPr lang="en-US" sz="1600" dirty="0">
                <a:solidFill>
                  <a:prstClr val="black">
                    <a:lumMod val="65000"/>
                    <a:lumOff val="35000"/>
                  </a:prstClr>
                </a:solidFill>
                <a:cs typeface="Arial" panose="020B0604020202020204" pitchFamily="34" charset="0"/>
              </a:rPr>
              <a:t>Customer segmentation often involve using customer demographics. However, due to privacy issues, the data is not readily available. Also, highly sparse. How can we segment customers well using a product-level transactional dataset?</a:t>
            </a:r>
          </a:p>
        </p:txBody>
      </p:sp>
      <p:sp>
        <p:nvSpPr>
          <p:cNvPr id="27" name="Freeform 25">
            <a:extLst>
              <a:ext uri="{FF2B5EF4-FFF2-40B4-BE49-F238E27FC236}">
                <a16:creationId xmlns:a16="http://schemas.microsoft.com/office/drawing/2014/main" id="{476C4F0E-454A-44F9-84A0-F4AE82B11455}"/>
              </a:ext>
            </a:extLst>
          </p:cNvPr>
          <p:cNvSpPr>
            <a:spLocks noEditPoints="1"/>
          </p:cNvSpPr>
          <p:nvPr/>
        </p:nvSpPr>
        <p:spPr bwMode="auto">
          <a:xfrm>
            <a:off x="8534662" y="2044931"/>
            <a:ext cx="1375204" cy="1309029"/>
          </a:xfrm>
          <a:custGeom>
            <a:avLst/>
            <a:gdLst>
              <a:gd name="T0" fmla="*/ 171 w 1040"/>
              <a:gd name="T1" fmla="*/ 532 h 1151"/>
              <a:gd name="T2" fmla="*/ 250 w 1040"/>
              <a:gd name="T3" fmla="*/ 428 h 1151"/>
              <a:gd name="T4" fmla="*/ 287 w 1040"/>
              <a:gd name="T5" fmla="*/ 410 h 1151"/>
              <a:gd name="T6" fmla="*/ 405 w 1040"/>
              <a:gd name="T7" fmla="*/ 420 h 1151"/>
              <a:gd name="T8" fmla="*/ 489 w 1040"/>
              <a:gd name="T9" fmla="*/ 621 h 1151"/>
              <a:gd name="T10" fmla="*/ 459 w 1040"/>
              <a:gd name="T11" fmla="*/ 728 h 1151"/>
              <a:gd name="T12" fmla="*/ 188 w 1040"/>
              <a:gd name="T13" fmla="*/ 722 h 1151"/>
              <a:gd name="T14" fmla="*/ 174 w 1040"/>
              <a:gd name="T15" fmla="*/ 613 h 1151"/>
              <a:gd name="T16" fmla="*/ 489 w 1040"/>
              <a:gd name="T17" fmla="*/ 1151 h 1151"/>
              <a:gd name="T18" fmla="*/ 762 w 1040"/>
              <a:gd name="T19" fmla="*/ 1151 h 1151"/>
              <a:gd name="T20" fmla="*/ 1036 w 1040"/>
              <a:gd name="T21" fmla="*/ 1151 h 1151"/>
              <a:gd name="T22" fmla="*/ 859 w 1040"/>
              <a:gd name="T23" fmla="*/ 897 h 1151"/>
              <a:gd name="T24" fmla="*/ 800 w 1040"/>
              <a:gd name="T25" fmla="*/ 1083 h 1151"/>
              <a:gd name="T26" fmla="*/ 763 w 1040"/>
              <a:gd name="T27" fmla="*/ 940 h 1151"/>
              <a:gd name="T28" fmla="*/ 763 w 1040"/>
              <a:gd name="T29" fmla="*/ 940 h 1151"/>
              <a:gd name="T30" fmla="*/ 763 w 1040"/>
              <a:gd name="T31" fmla="*/ 940 h 1151"/>
              <a:gd name="T32" fmla="*/ 763 w 1040"/>
              <a:gd name="T33" fmla="*/ 940 h 1151"/>
              <a:gd name="T34" fmla="*/ 726 w 1040"/>
              <a:gd name="T35" fmla="*/ 1083 h 1151"/>
              <a:gd name="T36" fmla="*/ 667 w 1040"/>
              <a:gd name="T37" fmla="*/ 897 h 1151"/>
              <a:gd name="T38" fmla="*/ 570 w 1040"/>
              <a:gd name="T39" fmla="*/ 911 h 1151"/>
              <a:gd name="T40" fmla="*/ 382 w 1040"/>
              <a:gd name="T41" fmla="*/ 1043 h 1151"/>
              <a:gd name="T42" fmla="*/ 346 w 1040"/>
              <a:gd name="T43" fmla="*/ 993 h 1151"/>
              <a:gd name="T44" fmla="*/ 330 w 1040"/>
              <a:gd name="T45" fmla="*/ 901 h 1151"/>
              <a:gd name="T46" fmla="*/ 330 w 1040"/>
              <a:gd name="T47" fmla="*/ 901 h 1151"/>
              <a:gd name="T48" fmla="*/ 330 w 1040"/>
              <a:gd name="T49" fmla="*/ 901 h 1151"/>
              <a:gd name="T50" fmla="*/ 314 w 1040"/>
              <a:gd name="T51" fmla="*/ 993 h 1151"/>
              <a:gd name="T52" fmla="*/ 278 w 1040"/>
              <a:gd name="T53" fmla="*/ 1043 h 1151"/>
              <a:gd name="T54" fmla="*/ 88 w 1040"/>
              <a:gd name="T55" fmla="*/ 911 h 1151"/>
              <a:gd name="T56" fmla="*/ 329 w 1040"/>
              <a:gd name="T57" fmla="*/ 1149 h 1151"/>
              <a:gd name="T58" fmla="*/ 621 w 1040"/>
              <a:gd name="T59" fmla="*/ 747 h 1151"/>
              <a:gd name="T60" fmla="*/ 760 w 1040"/>
              <a:gd name="T61" fmla="*/ 904 h 1151"/>
              <a:gd name="T62" fmla="*/ 902 w 1040"/>
              <a:gd name="T63" fmla="*/ 755 h 1151"/>
              <a:gd name="T64" fmla="*/ 862 w 1040"/>
              <a:gd name="T65" fmla="*/ 569 h 1151"/>
              <a:gd name="T66" fmla="*/ 756 w 1040"/>
              <a:gd name="T67" fmla="*/ 522 h 1151"/>
              <a:gd name="T68" fmla="*/ 727 w 1040"/>
              <a:gd name="T69" fmla="*/ 527 h 1151"/>
              <a:gd name="T70" fmla="*/ 664 w 1040"/>
              <a:gd name="T71" fmla="*/ 570 h 1151"/>
              <a:gd name="T72" fmla="*/ 633 w 1040"/>
              <a:gd name="T73" fmla="*/ 699 h 1151"/>
              <a:gd name="T74" fmla="*/ 856 w 1040"/>
              <a:gd name="T75" fmla="*/ 376 h 1151"/>
              <a:gd name="T76" fmla="*/ 603 w 1040"/>
              <a:gd name="T77" fmla="*/ 409 h 1151"/>
              <a:gd name="T78" fmla="*/ 512 w 1040"/>
              <a:gd name="T79" fmla="*/ 418 h 1151"/>
              <a:gd name="T80" fmla="*/ 552 w 1040"/>
              <a:gd name="T81" fmla="*/ 367 h 1151"/>
              <a:gd name="T82" fmla="*/ 856 w 1040"/>
              <a:gd name="T83" fmla="*/ 82 h 1151"/>
              <a:gd name="T84" fmla="*/ 641 w 1040"/>
              <a:gd name="T85" fmla="*/ 228 h 1151"/>
              <a:gd name="T86" fmla="*/ 590 w 1040"/>
              <a:gd name="T87" fmla="*/ 228 h 1151"/>
              <a:gd name="T88" fmla="*/ 641 w 1040"/>
              <a:gd name="T89" fmla="*/ 228 h 1151"/>
              <a:gd name="T90" fmla="*/ 709 w 1040"/>
              <a:gd name="T91" fmla="*/ 203 h 1151"/>
              <a:gd name="T92" fmla="*/ 709 w 1040"/>
              <a:gd name="T93" fmla="*/ 253 h 1151"/>
              <a:gd name="T94" fmla="*/ 828 w 1040"/>
              <a:gd name="T95" fmla="*/ 228 h 1151"/>
              <a:gd name="T96" fmla="*/ 777 w 1040"/>
              <a:gd name="T97" fmla="*/ 228 h 1151"/>
              <a:gd name="T98" fmla="*/ 828 w 1040"/>
              <a:gd name="T99" fmla="*/ 228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0" h="1151">
                <a:moveTo>
                  <a:pt x="174" y="613"/>
                </a:moveTo>
                <a:cubicBezTo>
                  <a:pt x="164" y="585"/>
                  <a:pt x="164" y="557"/>
                  <a:pt x="171" y="532"/>
                </a:cubicBezTo>
                <a:cubicBezTo>
                  <a:pt x="178" y="502"/>
                  <a:pt x="194" y="478"/>
                  <a:pt x="212" y="459"/>
                </a:cubicBezTo>
                <a:cubicBezTo>
                  <a:pt x="224" y="447"/>
                  <a:pt x="237" y="436"/>
                  <a:pt x="250" y="428"/>
                </a:cubicBezTo>
                <a:cubicBezTo>
                  <a:pt x="262" y="420"/>
                  <a:pt x="273" y="413"/>
                  <a:pt x="287" y="410"/>
                </a:cubicBezTo>
                <a:cubicBezTo>
                  <a:pt x="287" y="410"/>
                  <a:pt x="287" y="410"/>
                  <a:pt x="287" y="410"/>
                </a:cubicBezTo>
                <a:cubicBezTo>
                  <a:pt x="298" y="406"/>
                  <a:pt x="309" y="404"/>
                  <a:pt x="321" y="403"/>
                </a:cubicBezTo>
                <a:cubicBezTo>
                  <a:pt x="358" y="400"/>
                  <a:pt x="385" y="409"/>
                  <a:pt x="405" y="420"/>
                </a:cubicBezTo>
                <a:cubicBezTo>
                  <a:pt x="435" y="436"/>
                  <a:pt x="446" y="458"/>
                  <a:pt x="446" y="458"/>
                </a:cubicBezTo>
                <a:cubicBezTo>
                  <a:pt x="446" y="458"/>
                  <a:pt x="521" y="464"/>
                  <a:pt x="489" y="621"/>
                </a:cubicBezTo>
                <a:cubicBezTo>
                  <a:pt x="499" y="624"/>
                  <a:pt x="506" y="638"/>
                  <a:pt x="495" y="679"/>
                </a:cubicBezTo>
                <a:cubicBezTo>
                  <a:pt x="481" y="730"/>
                  <a:pt x="467" y="734"/>
                  <a:pt x="459" y="728"/>
                </a:cubicBezTo>
                <a:cubicBezTo>
                  <a:pt x="450" y="783"/>
                  <a:pt x="420" y="853"/>
                  <a:pt x="324" y="857"/>
                </a:cubicBezTo>
                <a:cubicBezTo>
                  <a:pt x="227" y="850"/>
                  <a:pt x="197" y="777"/>
                  <a:pt x="188" y="722"/>
                </a:cubicBezTo>
                <a:cubicBezTo>
                  <a:pt x="180" y="721"/>
                  <a:pt x="170" y="711"/>
                  <a:pt x="159" y="671"/>
                </a:cubicBezTo>
                <a:cubicBezTo>
                  <a:pt x="146" y="618"/>
                  <a:pt x="161" y="611"/>
                  <a:pt x="174" y="613"/>
                </a:cubicBezTo>
                <a:close/>
                <a:moveTo>
                  <a:pt x="329" y="1151"/>
                </a:moveTo>
                <a:cubicBezTo>
                  <a:pt x="489" y="1151"/>
                  <a:pt x="489" y="1151"/>
                  <a:pt x="489" y="1151"/>
                </a:cubicBezTo>
                <a:cubicBezTo>
                  <a:pt x="652" y="1151"/>
                  <a:pt x="652" y="1151"/>
                  <a:pt x="652" y="1151"/>
                </a:cubicBezTo>
                <a:cubicBezTo>
                  <a:pt x="762" y="1151"/>
                  <a:pt x="762" y="1151"/>
                  <a:pt x="762" y="1151"/>
                </a:cubicBezTo>
                <a:cubicBezTo>
                  <a:pt x="763" y="1151"/>
                  <a:pt x="763" y="1151"/>
                  <a:pt x="763" y="1151"/>
                </a:cubicBezTo>
                <a:cubicBezTo>
                  <a:pt x="1036" y="1151"/>
                  <a:pt x="1036" y="1151"/>
                  <a:pt x="1036" y="1151"/>
                </a:cubicBezTo>
                <a:cubicBezTo>
                  <a:pt x="1035" y="1037"/>
                  <a:pt x="1040" y="977"/>
                  <a:pt x="966" y="949"/>
                </a:cubicBezTo>
                <a:cubicBezTo>
                  <a:pt x="899" y="924"/>
                  <a:pt x="859" y="897"/>
                  <a:pt x="859" y="897"/>
                </a:cubicBezTo>
                <a:cubicBezTo>
                  <a:pt x="807" y="1061"/>
                  <a:pt x="807" y="1061"/>
                  <a:pt x="807" y="1061"/>
                </a:cubicBezTo>
                <a:cubicBezTo>
                  <a:pt x="800" y="1083"/>
                  <a:pt x="800" y="1083"/>
                  <a:pt x="800" y="1083"/>
                </a:cubicBezTo>
                <a:cubicBezTo>
                  <a:pt x="777" y="1017"/>
                  <a:pt x="777" y="1017"/>
                  <a:pt x="777" y="1017"/>
                </a:cubicBezTo>
                <a:cubicBezTo>
                  <a:pt x="830" y="943"/>
                  <a:pt x="77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53" y="940"/>
                  <a:pt x="696" y="943"/>
                  <a:pt x="749" y="1017"/>
                </a:cubicBezTo>
                <a:cubicBezTo>
                  <a:pt x="726" y="1083"/>
                  <a:pt x="726" y="1083"/>
                  <a:pt x="726" y="1083"/>
                </a:cubicBezTo>
                <a:cubicBezTo>
                  <a:pt x="719" y="1061"/>
                  <a:pt x="719" y="1061"/>
                  <a:pt x="719" y="1061"/>
                </a:cubicBezTo>
                <a:cubicBezTo>
                  <a:pt x="667" y="897"/>
                  <a:pt x="667" y="897"/>
                  <a:pt x="667" y="897"/>
                </a:cubicBezTo>
                <a:cubicBezTo>
                  <a:pt x="667" y="897"/>
                  <a:pt x="644" y="912"/>
                  <a:pt x="605" y="929"/>
                </a:cubicBezTo>
                <a:cubicBezTo>
                  <a:pt x="596" y="923"/>
                  <a:pt x="583" y="916"/>
                  <a:pt x="570" y="911"/>
                </a:cubicBezTo>
                <a:cubicBezTo>
                  <a:pt x="490" y="881"/>
                  <a:pt x="443" y="850"/>
                  <a:pt x="443" y="850"/>
                </a:cubicBezTo>
                <a:cubicBezTo>
                  <a:pt x="382" y="1043"/>
                  <a:pt x="382" y="1043"/>
                  <a:pt x="382" y="1043"/>
                </a:cubicBezTo>
                <a:cubicBezTo>
                  <a:pt x="374" y="1070"/>
                  <a:pt x="374" y="1070"/>
                  <a:pt x="374" y="1070"/>
                </a:cubicBezTo>
                <a:cubicBezTo>
                  <a:pt x="346" y="993"/>
                  <a:pt x="346" y="993"/>
                  <a:pt x="346" y="993"/>
                </a:cubicBezTo>
                <a:cubicBezTo>
                  <a:pt x="409" y="905"/>
                  <a:pt x="341"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18" y="901"/>
                  <a:pt x="250" y="905"/>
                  <a:pt x="314" y="993"/>
                </a:cubicBezTo>
                <a:cubicBezTo>
                  <a:pt x="286" y="1070"/>
                  <a:pt x="286" y="1070"/>
                  <a:pt x="286" y="1070"/>
                </a:cubicBezTo>
                <a:cubicBezTo>
                  <a:pt x="278" y="1043"/>
                  <a:pt x="278" y="1043"/>
                  <a:pt x="278" y="1043"/>
                </a:cubicBezTo>
                <a:cubicBezTo>
                  <a:pt x="215" y="850"/>
                  <a:pt x="215" y="850"/>
                  <a:pt x="215" y="850"/>
                </a:cubicBezTo>
                <a:cubicBezTo>
                  <a:pt x="215" y="850"/>
                  <a:pt x="167" y="881"/>
                  <a:pt x="88" y="911"/>
                </a:cubicBezTo>
                <a:cubicBezTo>
                  <a:pt x="0" y="943"/>
                  <a:pt x="6" y="1015"/>
                  <a:pt x="4" y="1149"/>
                </a:cubicBezTo>
                <a:cubicBezTo>
                  <a:pt x="329" y="1149"/>
                  <a:pt x="329" y="1149"/>
                  <a:pt x="329" y="1149"/>
                </a:cubicBezTo>
                <a:lnTo>
                  <a:pt x="329" y="1151"/>
                </a:lnTo>
                <a:close/>
                <a:moveTo>
                  <a:pt x="621" y="747"/>
                </a:moveTo>
                <a:cubicBezTo>
                  <a:pt x="631" y="780"/>
                  <a:pt x="639" y="789"/>
                  <a:pt x="646" y="790"/>
                </a:cubicBezTo>
                <a:cubicBezTo>
                  <a:pt x="652" y="837"/>
                  <a:pt x="679" y="898"/>
                  <a:pt x="760" y="904"/>
                </a:cubicBezTo>
                <a:cubicBezTo>
                  <a:pt x="839" y="901"/>
                  <a:pt x="864" y="842"/>
                  <a:pt x="873" y="796"/>
                </a:cubicBezTo>
                <a:cubicBezTo>
                  <a:pt x="879" y="800"/>
                  <a:pt x="890" y="798"/>
                  <a:pt x="902" y="755"/>
                </a:cubicBezTo>
                <a:cubicBezTo>
                  <a:pt x="913" y="721"/>
                  <a:pt x="906" y="709"/>
                  <a:pt x="898" y="706"/>
                </a:cubicBezTo>
                <a:cubicBezTo>
                  <a:pt x="926" y="573"/>
                  <a:pt x="862" y="569"/>
                  <a:pt x="862" y="569"/>
                </a:cubicBezTo>
                <a:cubicBezTo>
                  <a:pt x="862" y="569"/>
                  <a:pt x="853" y="550"/>
                  <a:pt x="828" y="537"/>
                </a:cubicBezTo>
                <a:cubicBezTo>
                  <a:pt x="810" y="526"/>
                  <a:pt x="787" y="519"/>
                  <a:pt x="756" y="522"/>
                </a:cubicBezTo>
                <a:cubicBezTo>
                  <a:pt x="746" y="522"/>
                  <a:pt x="737" y="524"/>
                  <a:pt x="727" y="527"/>
                </a:cubicBezTo>
                <a:cubicBezTo>
                  <a:pt x="727" y="527"/>
                  <a:pt x="727" y="527"/>
                  <a:pt x="727" y="527"/>
                </a:cubicBezTo>
                <a:cubicBezTo>
                  <a:pt x="716" y="531"/>
                  <a:pt x="705" y="537"/>
                  <a:pt x="696" y="544"/>
                </a:cubicBezTo>
                <a:cubicBezTo>
                  <a:pt x="685" y="550"/>
                  <a:pt x="674" y="560"/>
                  <a:pt x="664" y="570"/>
                </a:cubicBezTo>
                <a:cubicBezTo>
                  <a:pt x="649" y="586"/>
                  <a:pt x="635" y="606"/>
                  <a:pt x="629" y="631"/>
                </a:cubicBezTo>
                <a:cubicBezTo>
                  <a:pt x="624" y="653"/>
                  <a:pt x="624" y="676"/>
                  <a:pt x="633" y="699"/>
                </a:cubicBezTo>
                <a:cubicBezTo>
                  <a:pt x="621" y="696"/>
                  <a:pt x="609" y="703"/>
                  <a:pt x="621" y="747"/>
                </a:cubicBezTo>
                <a:close/>
                <a:moveTo>
                  <a:pt x="856" y="376"/>
                </a:moveTo>
                <a:cubicBezTo>
                  <a:pt x="787" y="446"/>
                  <a:pt x="682" y="456"/>
                  <a:pt x="603" y="409"/>
                </a:cubicBezTo>
                <a:cubicBezTo>
                  <a:pt x="603" y="409"/>
                  <a:pt x="603" y="409"/>
                  <a:pt x="603" y="409"/>
                </a:cubicBezTo>
                <a:cubicBezTo>
                  <a:pt x="572" y="433"/>
                  <a:pt x="537" y="436"/>
                  <a:pt x="514" y="433"/>
                </a:cubicBezTo>
                <a:cubicBezTo>
                  <a:pt x="506" y="432"/>
                  <a:pt x="505" y="421"/>
                  <a:pt x="512" y="418"/>
                </a:cubicBezTo>
                <a:cubicBezTo>
                  <a:pt x="534" y="408"/>
                  <a:pt x="546" y="387"/>
                  <a:pt x="555" y="370"/>
                </a:cubicBezTo>
                <a:cubicBezTo>
                  <a:pt x="552" y="367"/>
                  <a:pt x="552" y="367"/>
                  <a:pt x="552" y="367"/>
                </a:cubicBezTo>
                <a:cubicBezTo>
                  <a:pt x="480" y="285"/>
                  <a:pt x="482" y="160"/>
                  <a:pt x="561" y="82"/>
                </a:cubicBezTo>
                <a:cubicBezTo>
                  <a:pt x="643" y="0"/>
                  <a:pt x="776" y="0"/>
                  <a:pt x="856" y="82"/>
                </a:cubicBezTo>
                <a:cubicBezTo>
                  <a:pt x="938" y="162"/>
                  <a:pt x="938" y="295"/>
                  <a:pt x="856" y="376"/>
                </a:cubicBezTo>
                <a:close/>
                <a:moveTo>
                  <a:pt x="641" y="228"/>
                </a:moveTo>
                <a:cubicBezTo>
                  <a:pt x="641" y="214"/>
                  <a:pt x="629" y="203"/>
                  <a:pt x="616" y="203"/>
                </a:cubicBezTo>
                <a:cubicBezTo>
                  <a:pt x="602" y="203"/>
                  <a:pt x="590" y="214"/>
                  <a:pt x="590" y="228"/>
                </a:cubicBezTo>
                <a:cubicBezTo>
                  <a:pt x="590" y="242"/>
                  <a:pt x="602" y="253"/>
                  <a:pt x="616" y="253"/>
                </a:cubicBezTo>
                <a:cubicBezTo>
                  <a:pt x="629" y="253"/>
                  <a:pt x="641" y="242"/>
                  <a:pt x="641" y="228"/>
                </a:cubicBezTo>
                <a:close/>
                <a:moveTo>
                  <a:pt x="734" y="228"/>
                </a:moveTo>
                <a:cubicBezTo>
                  <a:pt x="734" y="214"/>
                  <a:pt x="723" y="203"/>
                  <a:pt x="709" y="203"/>
                </a:cubicBezTo>
                <a:cubicBezTo>
                  <a:pt x="695" y="203"/>
                  <a:pt x="684" y="214"/>
                  <a:pt x="684" y="228"/>
                </a:cubicBezTo>
                <a:cubicBezTo>
                  <a:pt x="684" y="242"/>
                  <a:pt x="695" y="253"/>
                  <a:pt x="709" y="253"/>
                </a:cubicBezTo>
                <a:cubicBezTo>
                  <a:pt x="723" y="253"/>
                  <a:pt x="734" y="242"/>
                  <a:pt x="734" y="228"/>
                </a:cubicBezTo>
                <a:close/>
                <a:moveTo>
                  <a:pt x="828" y="228"/>
                </a:moveTo>
                <a:cubicBezTo>
                  <a:pt x="828" y="214"/>
                  <a:pt x="816" y="203"/>
                  <a:pt x="802" y="203"/>
                </a:cubicBezTo>
                <a:cubicBezTo>
                  <a:pt x="788" y="203"/>
                  <a:pt x="777" y="214"/>
                  <a:pt x="777" y="228"/>
                </a:cubicBezTo>
                <a:cubicBezTo>
                  <a:pt x="777" y="242"/>
                  <a:pt x="788" y="253"/>
                  <a:pt x="802" y="253"/>
                </a:cubicBezTo>
                <a:cubicBezTo>
                  <a:pt x="817" y="253"/>
                  <a:pt x="828" y="242"/>
                  <a:pt x="828" y="228"/>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TextBox 27">
            <a:extLst>
              <a:ext uri="{FF2B5EF4-FFF2-40B4-BE49-F238E27FC236}">
                <a16:creationId xmlns:a16="http://schemas.microsoft.com/office/drawing/2014/main" id="{11DB3B25-4F94-484B-9AC6-CE1C74F29DEC}"/>
              </a:ext>
            </a:extLst>
          </p:cNvPr>
          <p:cNvSpPr txBox="1"/>
          <p:nvPr/>
        </p:nvSpPr>
        <p:spPr>
          <a:xfrm>
            <a:off x="1471708" y="3429000"/>
            <a:ext cx="46242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chemeClr val="accent1">
                    <a:lumMod val="75000"/>
                  </a:schemeClr>
                </a:solidFill>
                <a:effectLst/>
                <a:uLnTx/>
                <a:uFillTx/>
                <a:latin typeface="Open Sans"/>
                <a:ea typeface="+mn-ea"/>
                <a:cs typeface="Arial" panose="020B0604020202020204" pitchFamily="34" charset="0"/>
              </a:rPr>
              <a:t>Full-cut promotion sensitivity</a:t>
            </a:r>
          </a:p>
        </p:txBody>
      </p:sp>
      <p:sp>
        <p:nvSpPr>
          <p:cNvPr id="30" name="TextBox 29">
            <a:extLst>
              <a:ext uri="{FF2B5EF4-FFF2-40B4-BE49-F238E27FC236}">
                <a16:creationId xmlns:a16="http://schemas.microsoft.com/office/drawing/2014/main" id="{980BA30E-61EB-4A0B-9CA1-6819D44539A8}"/>
              </a:ext>
            </a:extLst>
          </p:cNvPr>
          <p:cNvSpPr txBox="1"/>
          <p:nvPr/>
        </p:nvSpPr>
        <p:spPr>
          <a:xfrm>
            <a:off x="1478335" y="3961983"/>
            <a:ext cx="4617665"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In </a:t>
            </a:r>
            <a:r>
              <a:rPr lang="en-SG" sz="1600" dirty="0">
                <a:solidFill>
                  <a:prstClr val="black">
                    <a:lumMod val="65000"/>
                    <a:lumOff val="35000"/>
                  </a:prstClr>
                </a:solidFill>
                <a:latin typeface="Open Sans"/>
                <a:cs typeface="Arial" panose="020B0604020202020204" pitchFamily="34" charset="0"/>
              </a:rPr>
              <a:t>an </a:t>
            </a: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aggregated transactional dataset, no information on which customers are subscribed to full-cut promotion. How do we identify the types of full-cut promotion? How do we measure their sensitivity to full-cut promotion?</a:t>
            </a:r>
          </a:p>
        </p:txBody>
      </p:sp>
      <p:pic>
        <p:nvPicPr>
          <p:cNvPr id="37" name="Picture 36">
            <a:extLst>
              <a:ext uri="{FF2B5EF4-FFF2-40B4-BE49-F238E27FC236}">
                <a16:creationId xmlns:a16="http://schemas.microsoft.com/office/drawing/2014/main" id="{A1C85B24-10C5-40A1-9E31-28C2511EC598}"/>
              </a:ext>
            </a:extLst>
          </p:cNvPr>
          <p:cNvPicPr>
            <a:picLocks noChangeAspect="1"/>
          </p:cNvPicPr>
          <p:nvPr/>
        </p:nvPicPr>
        <p:blipFill>
          <a:blip r:embed="rId3">
            <a:lum bright="-22000" contrast="-100000"/>
          </a:blip>
          <a:stretch>
            <a:fillRect/>
          </a:stretch>
        </p:blipFill>
        <p:spPr>
          <a:xfrm>
            <a:off x="3096252" y="2261502"/>
            <a:ext cx="1375204" cy="1092458"/>
          </a:xfrm>
          <a:prstGeom prst="rect">
            <a:avLst/>
          </a:prstGeom>
        </p:spPr>
      </p:pic>
    </p:spTree>
    <p:extLst>
      <p:ext uri="{BB962C8B-B14F-4D97-AF65-F5344CB8AC3E}">
        <p14:creationId xmlns:p14="http://schemas.microsoft.com/office/powerpoint/2010/main" val="3186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Outline of methodology.</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506211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METHODOLOGY</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5" name="TextBox 14">
            <a:extLst>
              <a:ext uri="{FF2B5EF4-FFF2-40B4-BE49-F238E27FC236}">
                <a16:creationId xmlns:a16="http://schemas.microsoft.com/office/drawing/2014/main" id="{83E4C41D-3BC6-4814-931F-39E0F0B8453C}"/>
              </a:ext>
            </a:extLst>
          </p:cNvPr>
          <p:cNvSpPr txBox="1"/>
          <p:nvPr/>
        </p:nvSpPr>
        <p:spPr>
          <a:xfrm>
            <a:off x="931562" y="2609819"/>
            <a:ext cx="462428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3"/>
                </a:solidFill>
                <a:effectLst/>
                <a:uLnTx/>
                <a:uFillTx/>
                <a:latin typeface="Open Sans"/>
                <a:ea typeface="+mn-ea"/>
                <a:cs typeface="Arial" panose="020B0604020202020204" pitchFamily="34" charset="0"/>
              </a:rPr>
              <a:t>Exploratory Data Analysis</a:t>
            </a:r>
          </a:p>
        </p:txBody>
      </p:sp>
      <p:sp>
        <p:nvSpPr>
          <p:cNvPr id="16" name="TextBox 15">
            <a:extLst>
              <a:ext uri="{FF2B5EF4-FFF2-40B4-BE49-F238E27FC236}">
                <a16:creationId xmlns:a16="http://schemas.microsoft.com/office/drawing/2014/main" id="{8052FFBD-C420-40D9-A55C-5A85F3BBC373}"/>
              </a:ext>
            </a:extLst>
          </p:cNvPr>
          <p:cNvSpPr txBox="1"/>
          <p:nvPr/>
        </p:nvSpPr>
        <p:spPr>
          <a:xfrm>
            <a:off x="931560" y="2975196"/>
            <a:ext cx="4624281"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Identify the types of Full-cut promotions. Understand the distribution of discount and threshold amounts.</a:t>
            </a:r>
          </a:p>
        </p:txBody>
      </p:sp>
      <p:sp>
        <p:nvSpPr>
          <p:cNvPr id="17" name="TextBox 16">
            <a:extLst>
              <a:ext uri="{FF2B5EF4-FFF2-40B4-BE49-F238E27FC236}">
                <a16:creationId xmlns:a16="http://schemas.microsoft.com/office/drawing/2014/main" id="{2B31596B-46F0-4C01-8DD9-0F8F4DCA47A4}"/>
              </a:ext>
            </a:extLst>
          </p:cNvPr>
          <p:cNvSpPr txBox="1"/>
          <p:nvPr/>
        </p:nvSpPr>
        <p:spPr>
          <a:xfrm>
            <a:off x="6489255" y="2608778"/>
            <a:ext cx="5210909" cy="400110"/>
          </a:xfrm>
          <a:prstGeom prst="rect">
            <a:avLst/>
          </a:prstGeom>
          <a:noFill/>
        </p:spPr>
        <p:txBody>
          <a:bodyPr wrap="square" rtlCol="0">
            <a:spAutoFit/>
          </a:bodyPr>
          <a:lstStyle/>
          <a:p>
            <a:pPr lvl="0">
              <a:defRPr/>
            </a:pPr>
            <a:r>
              <a:rPr lang="en-SG" sz="2000" b="1" dirty="0">
                <a:solidFill>
                  <a:schemeClr val="accent3"/>
                </a:solidFill>
                <a:cs typeface="Arial" panose="020B0604020202020204" pitchFamily="34" charset="0"/>
              </a:rPr>
              <a:t>Propose model for promotion sensitivity</a:t>
            </a:r>
          </a:p>
        </p:txBody>
      </p:sp>
      <p:sp>
        <p:nvSpPr>
          <p:cNvPr id="18" name="TextBox 17">
            <a:extLst>
              <a:ext uri="{FF2B5EF4-FFF2-40B4-BE49-F238E27FC236}">
                <a16:creationId xmlns:a16="http://schemas.microsoft.com/office/drawing/2014/main" id="{45D5E1EE-9B17-4729-BE08-4248A8C068C7}"/>
              </a:ext>
            </a:extLst>
          </p:cNvPr>
          <p:cNvSpPr txBox="1"/>
          <p:nvPr/>
        </p:nvSpPr>
        <p:spPr>
          <a:xfrm>
            <a:off x="6489306" y="2985738"/>
            <a:ext cx="4961476"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Define promotion sensitivity, differentiate customers’ attraction towards full-cut promotion using on </a:t>
            </a:r>
            <a:r>
              <a:rPr lang="en-SG" sz="1600" dirty="0">
                <a:solidFill>
                  <a:prstClr val="black">
                    <a:lumMod val="65000"/>
                    <a:lumOff val="35000"/>
                  </a:prstClr>
                </a:solidFill>
                <a:latin typeface="Open Sans"/>
                <a:cs typeface="Arial" panose="020B0604020202020204" pitchFamily="34" charset="0"/>
              </a:rPr>
              <a:t>price-to-threshold </a:t>
            </a: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distance, no. of products purchased. </a:t>
            </a:r>
          </a:p>
        </p:txBody>
      </p:sp>
      <p:sp>
        <p:nvSpPr>
          <p:cNvPr id="19" name="TextBox 18">
            <a:extLst>
              <a:ext uri="{FF2B5EF4-FFF2-40B4-BE49-F238E27FC236}">
                <a16:creationId xmlns:a16="http://schemas.microsoft.com/office/drawing/2014/main" id="{7E4F03AD-C838-4EAB-BA31-C35C2908B6AD}"/>
              </a:ext>
            </a:extLst>
          </p:cNvPr>
          <p:cNvSpPr txBox="1"/>
          <p:nvPr/>
        </p:nvSpPr>
        <p:spPr>
          <a:xfrm>
            <a:off x="931563" y="5035271"/>
            <a:ext cx="46242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chemeClr val="accent3"/>
                </a:solidFill>
                <a:effectLst/>
                <a:uLnTx/>
                <a:uFillTx/>
                <a:latin typeface="Open Sans"/>
                <a:cs typeface="Arial" panose="020B0604020202020204" pitchFamily="34" charset="0"/>
              </a:rPr>
              <a:t>Customer Segmentation</a:t>
            </a:r>
          </a:p>
        </p:txBody>
      </p:sp>
      <p:sp>
        <p:nvSpPr>
          <p:cNvPr id="20" name="TextBox 19">
            <a:extLst>
              <a:ext uri="{FF2B5EF4-FFF2-40B4-BE49-F238E27FC236}">
                <a16:creationId xmlns:a16="http://schemas.microsoft.com/office/drawing/2014/main" id="{9869CF58-C95F-4AE1-B157-8F3ADCB064A6}"/>
              </a:ext>
            </a:extLst>
          </p:cNvPr>
          <p:cNvSpPr txBox="1"/>
          <p:nvPr/>
        </p:nvSpPr>
        <p:spPr>
          <a:xfrm>
            <a:off x="931559" y="5395944"/>
            <a:ext cx="4624277"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rPr>
              <a:t>Segment customers based on promotion-driven demand. Comparative study of choice probabilities with Conditional Gradient approach. </a:t>
            </a:r>
          </a:p>
        </p:txBody>
      </p:sp>
      <p:sp>
        <p:nvSpPr>
          <p:cNvPr id="21" name="TextBox 20">
            <a:extLst>
              <a:ext uri="{FF2B5EF4-FFF2-40B4-BE49-F238E27FC236}">
                <a16:creationId xmlns:a16="http://schemas.microsoft.com/office/drawing/2014/main" id="{E3B57C5F-D0B5-4ABD-82F2-F995F27904DF}"/>
              </a:ext>
            </a:extLst>
          </p:cNvPr>
          <p:cNvSpPr txBox="1"/>
          <p:nvPr/>
        </p:nvSpPr>
        <p:spPr>
          <a:xfrm>
            <a:off x="6489327" y="5035271"/>
            <a:ext cx="4771110" cy="400110"/>
          </a:xfrm>
          <a:prstGeom prst="rect">
            <a:avLst/>
          </a:prstGeom>
          <a:noFill/>
        </p:spPr>
        <p:txBody>
          <a:bodyPr wrap="square" rtlCol="0">
            <a:spAutoFit/>
          </a:bodyPr>
          <a:lstStyle/>
          <a:p>
            <a:pPr lvl="0" algn="ctr">
              <a:defRPr/>
            </a:pPr>
            <a:r>
              <a:rPr lang="en-SG" sz="2000" b="1" dirty="0">
                <a:solidFill>
                  <a:schemeClr val="accent3"/>
                </a:solidFill>
                <a:cs typeface="Arial" panose="020B0604020202020204" pitchFamily="34" charset="0"/>
              </a:rPr>
              <a:t>Machine Learning + Optimisation</a:t>
            </a:r>
          </a:p>
        </p:txBody>
      </p:sp>
      <p:sp>
        <p:nvSpPr>
          <p:cNvPr id="24" name="TextBox 23">
            <a:extLst>
              <a:ext uri="{FF2B5EF4-FFF2-40B4-BE49-F238E27FC236}">
                <a16:creationId xmlns:a16="http://schemas.microsoft.com/office/drawing/2014/main" id="{EE538864-9D6B-4C62-9656-C2CE105000E2}"/>
              </a:ext>
            </a:extLst>
          </p:cNvPr>
          <p:cNvSpPr txBox="1"/>
          <p:nvPr/>
        </p:nvSpPr>
        <p:spPr>
          <a:xfrm>
            <a:off x="6489306" y="5395944"/>
            <a:ext cx="4888739" cy="1077218"/>
          </a:xfrm>
          <a:prstGeom prst="rect">
            <a:avLst/>
          </a:prstGeom>
          <a:noFill/>
        </p:spPr>
        <p:txBody>
          <a:bodyPr wrap="square" rtlCol="0">
            <a:spAutoFit/>
          </a:bodyPr>
          <a:lstStyle/>
          <a:p>
            <a:pPr lvl="0" algn="just">
              <a:defRPr/>
            </a:pPr>
            <a:r>
              <a:rPr lang="en-US" sz="1600" dirty="0">
                <a:solidFill>
                  <a:prstClr val="black">
                    <a:lumMod val="65000"/>
                    <a:lumOff val="35000"/>
                  </a:prstClr>
                </a:solidFill>
                <a:cs typeface="Arial" panose="020B0604020202020204" pitchFamily="34" charset="0"/>
              </a:rPr>
              <a:t>Apply machine learning to investigate relationship between features and promotion demand. Set up framework to optimize threshold and discount amount for revenue management.</a:t>
            </a:r>
            <a:endParaRPr kumimoji="0" lang="en-SG" sz="1600" b="0" i="0" u="none" strike="noStrike" kern="1200" cap="none" spc="0" normalizeH="0" baseline="0" noProof="0" dirty="0">
              <a:ln>
                <a:noFill/>
              </a:ln>
              <a:solidFill>
                <a:prstClr val="black">
                  <a:lumMod val="65000"/>
                  <a:lumOff val="35000"/>
                </a:prstClr>
              </a:solidFill>
              <a:effectLst/>
              <a:uLnTx/>
              <a:uFillTx/>
              <a:latin typeface="Open Sans"/>
              <a:ea typeface="+mn-ea"/>
              <a:cs typeface="Arial" panose="020B0604020202020204" pitchFamily="34" charset="0"/>
            </a:endParaRPr>
          </a:p>
        </p:txBody>
      </p:sp>
      <p:sp>
        <p:nvSpPr>
          <p:cNvPr id="32" name="Freeform 25">
            <a:extLst>
              <a:ext uri="{FF2B5EF4-FFF2-40B4-BE49-F238E27FC236}">
                <a16:creationId xmlns:a16="http://schemas.microsoft.com/office/drawing/2014/main" id="{7909A3F8-30DF-4202-A688-F5F735F3B495}"/>
              </a:ext>
            </a:extLst>
          </p:cNvPr>
          <p:cNvSpPr>
            <a:spLocks noEditPoints="1"/>
          </p:cNvSpPr>
          <p:nvPr/>
        </p:nvSpPr>
        <p:spPr bwMode="auto">
          <a:xfrm>
            <a:off x="2711374" y="4055205"/>
            <a:ext cx="933870" cy="965028"/>
          </a:xfrm>
          <a:custGeom>
            <a:avLst/>
            <a:gdLst>
              <a:gd name="T0" fmla="*/ 171 w 1040"/>
              <a:gd name="T1" fmla="*/ 532 h 1151"/>
              <a:gd name="T2" fmla="*/ 250 w 1040"/>
              <a:gd name="T3" fmla="*/ 428 h 1151"/>
              <a:gd name="T4" fmla="*/ 287 w 1040"/>
              <a:gd name="T5" fmla="*/ 410 h 1151"/>
              <a:gd name="T6" fmla="*/ 405 w 1040"/>
              <a:gd name="T7" fmla="*/ 420 h 1151"/>
              <a:gd name="T8" fmla="*/ 489 w 1040"/>
              <a:gd name="T9" fmla="*/ 621 h 1151"/>
              <a:gd name="T10" fmla="*/ 459 w 1040"/>
              <a:gd name="T11" fmla="*/ 728 h 1151"/>
              <a:gd name="T12" fmla="*/ 188 w 1040"/>
              <a:gd name="T13" fmla="*/ 722 h 1151"/>
              <a:gd name="T14" fmla="*/ 174 w 1040"/>
              <a:gd name="T15" fmla="*/ 613 h 1151"/>
              <a:gd name="T16" fmla="*/ 489 w 1040"/>
              <a:gd name="T17" fmla="*/ 1151 h 1151"/>
              <a:gd name="T18" fmla="*/ 762 w 1040"/>
              <a:gd name="T19" fmla="*/ 1151 h 1151"/>
              <a:gd name="T20" fmla="*/ 1036 w 1040"/>
              <a:gd name="T21" fmla="*/ 1151 h 1151"/>
              <a:gd name="T22" fmla="*/ 859 w 1040"/>
              <a:gd name="T23" fmla="*/ 897 h 1151"/>
              <a:gd name="T24" fmla="*/ 800 w 1040"/>
              <a:gd name="T25" fmla="*/ 1083 h 1151"/>
              <a:gd name="T26" fmla="*/ 763 w 1040"/>
              <a:gd name="T27" fmla="*/ 940 h 1151"/>
              <a:gd name="T28" fmla="*/ 763 w 1040"/>
              <a:gd name="T29" fmla="*/ 940 h 1151"/>
              <a:gd name="T30" fmla="*/ 763 w 1040"/>
              <a:gd name="T31" fmla="*/ 940 h 1151"/>
              <a:gd name="T32" fmla="*/ 763 w 1040"/>
              <a:gd name="T33" fmla="*/ 940 h 1151"/>
              <a:gd name="T34" fmla="*/ 726 w 1040"/>
              <a:gd name="T35" fmla="*/ 1083 h 1151"/>
              <a:gd name="T36" fmla="*/ 667 w 1040"/>
              <a:gd name="T37" fmla="*/ 897 h 1151"/>
              <a:gd name="T38" fmla="*/ 570 w 1040"/>
              <a:gd name="T39" fmla="*/ 911 h 1151"/>
              <a:gd name="T40" fmla="*/ 382 w 1040"/>
              <a:gd name="T41" fmla="*/ 1043 h 1151"/>
              <a:gd name="T42" fmla="*/ 346 w 1040"/>
              <a:gd name="T43" fmla="*/ 993 h 1151"/>
              <a:gd name="T44" fmla="*/ 330 w 1040"/>
              <a:gd name="T45" fmla="*/ 901 h 1151"/>
              <a:gd name="T46" fmla="*/ 330 w 1040"/>
              <a:gd name="T47" fmla="*/ 901 h 1151"/>
              <a:gd name="T48" fmla="*/ 330 w 1040"/>
              <a:gd name="T49" fmla="*/ 901 h 1151"/>
              <a:gd name="T50" fmla="*/ 314 w 1040"/>
              <a:gd name="T51" fmla="*/ 993 h 1151"/>
              <a:gd name="T52" fmla="*/ 278 w 1040"/>
              <a:gd name="T53" fmla="*/ 1043 h 1151"/>
              <a:gd name="T54" fmla="*/ 88 w 1040"/>
              <a:gd name="T55" fmla="*/ 911 h 1151"/>
              <a:gd name="T56" fmla="*/ 329 w 1040"/>
              <a:gd name="T57" fmla="*/ 1149 h 1151"/>
              <a:gd name="T58" fmla="*/ 621 w 1040"/>
              <a:gd name="T59" fmla="*/ 747 h 1151"/>
              <a:gd name="T60" fmla="*/ 760 w 1040"/>
              <a:gd name="T61" fmla="*/ 904 h 1151"/>
              <a:gd name="T62" fmla="*/ 902 w 1040"/>
              <a:gd name="T63" fmla="*/ 755 h 1151"/>
              <a:gd name="T64" fmla="*/ 862 w 1040"/>
              <a:gd name="T65" fmla="*/ 569 h 1151"/>
              <a:gd name="T66" fmla="*/ 756 w 1040"/>
              <a:gd name="T67" fmla="*/ 522 h 1151"/>
              <a:gd name="T68" fmla="*/ 727 w 1040"/>
              <a:gd name="T69" fmla="*/ 527 h 1151"/>
              <a:gd name="T70" fmla="*/ 664 w 1040"/>
              <a:gd name="T71" fmla="*/ 570 h 1151"/>
              <a:gd name="T72" fmla="*/ 633 w 1040"/>
              <a:gd name="T73" fmla="*/ 699 h 1151"/>
              <a:gd name="T74" fmla="*/ 856 w 1040"/>
              <a:gd name="T75" fmla="*/ 376 h 1151"/>
              <a:gd name="T76" fmla="*/ 603 w 1040"/>
              <a:gd name="T77" fmla="*/ 409 h 1151"/>
              <a:gd name="T78" fmla="*/ 512 w 1040"/>
              <a:gd name="T79" fmla="*/ 418 h 1151"/>
              <a:gd name="T80" fmla="*/ 552 w 1040"/>
              <a:gd name="T81" fmla="*/ 367 h 1151"/>
              <a:gd name="T82" fmla="*/ 856 w 1040"/>
              <a:gd name="T83" fmla="*/ 82 h 1151"/>
              <a:gd name="T84" fmla="*/ 641 w 1040"/>
              <a:gd name="T85" fmla="*/ 228 h 1151"/>
              <a:gd name="T86" fmla="*/ 590 w 1040"/>
              <a:gd name="T87" fmla="*/ 228 h 1151"/>
              <a:gd name="T88" fmla="*/ 641 w 1040"/>
              <a:gd name="T89" fmla="*/ 228 h 1151"/>
              <a:gd name="T90" fmla="*/ 709 w 1040"/>
              <a:gd name="T91" fmla="*/ 203 h 1151"/>
              <a:gd name="T92" fmla="*/ 709 w 1040"/>
              <a:gd name="T93" fmla="*/ 253 h 1151"/>
              <a:gd name="T94" fmla="*/ 828 w 1040"/>
              <a:gd name="T95" fmla="*/ 228 h 1151"/>
              <a:gd name="T96" fmla="*/ 777 w 1040"/>
              <a:gd name="T97" fmla="*/ 228 h 1151"/>
              <a:gd name="T98" fmla="*/ 828 w 1040"/>
              <a:gd name="T99" fmla="*/ 228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0" h="1151">
                <a:moveTo>
                  <a:pt x="174" y="613"/>
                </a:moveTo>
                <a:cubicBezTo>
                  <a:pt x="164" y="585"/>
                  <a:pt x="164" y="557"/>
                  <a:pt x="171" y="532"/>
                </a:cubicBezTo>
                <a:cubicBezTo>
                  <a:pt x="178" y="502"/>
                  <a:pt x="194" y="478"/>
                  <a:pt x="212" y="459"/>
                </a:cubicBezTo>
                <a:cubicBezTo>
                  <a:pt x="224" y="447"/>
                  <a:pt x="237" y="436"/>
                  <a:pt x="250" y="428"/>
                </a:cubicBezTo>
                <a:cubicBezTo>
                  <a:pt x="262" y="420"/>
                  <a:pt x="273" y="413"/>
                  <a:pt x="287" y="410"/>
                </a:cubicBezTo>
                <a:cubicBezTo>
                  <a:pt x="287" y="410"/>
                  <a:pt x="287" y="410"/>
                  <a:pt x="287" y="410"/>
                </a:cubicBezTo>
                <a:cubicBezTo>
                  <a:pt x="298" y="406"/>
                  <a:pt x="309" y="404"/>
                  <a:pt x="321" y="403"/>
                </a:cubicBezTo>
                <a:cubicBezTo>
                  <a:pt x="358" y="400"/>
                  <a:pt x="385" y="409"/>
                  <a:pt x="405" y="420"/>
                </a:cubicBezTo>
                <a:cubicBezTo>
                  <a:pt x="435" y="436"/>
                  <a:pt x="446" y="458"/>
                  <a:pt x="446" y="458"/>
                </a:cubicBezTo>
                <a:cubicBezTo>
                  <a:pt x="446" y="458"/>
                  <a:pt x="521" y="464"/>
                  <a:pt x="489" y="621"/>
                </a:cubicBezTo>
                <a:cubicBezTo>
                  <a:pt x="499" y="624"/>
                  <a:pt x="506" y="638"/>
                  <a:pt x="495" y="679"/>
                </a:cubicBezTo>
                <a:cubicBezTo>
                  <a:pt x="481" y="730"/>
                  <a:pt x="467" y="734"/>
                  <a:pt x="459" y="728"/>
                </a:cubicBezTo>
                <a:cubicBezTo>
                  <a:pt x="450" y="783"/>
                  <a:pt x="420" y="853"/>
                  <a:pt x="324" y="857"/>
                </a:cubicBezTo>
                <a:cubicBezTo>
                  <a:pt x="227" y="850"/>
                  <a:pt x="197" y="777"/>
                  <a:pt x="188" y="722"/>
                </a:cubicBezTo>
                <a:cubicBezTo>
                  <a:pt x="180" y="721"/>
                  <a:pt x="170" y="711"/>
                  <a:pt x="159" y="671"/>
                </a:cubicBezTo>
                <a:cubicBezTo>
                  <a:pt x="146" y="618"/>
                  <a:pt x="161" y="611"/>
                  <a:pt x="174" y="613"/>
                </a:cubicBezTo>
                <a:close/>
                <a:moveTo>
                  <a:pt x="329" y="1151"/>
                </a:moveTo>
                <a:cubicBezTo>
                  <a:pt x="489" y="1151"/>
                  <a:pt x="489" y="1151"/>
                  <a:pt x="489" y="1151"/>
                </a:cubicBezTo>
                <a:cubicBezTo>
                  <a:pt x="652" y="1151"/>
                  <a:pt x="652" y="1151"/>
                  <a:pt x="652" y="1151"/>
                </a:cubicBezTo>
                <a:cubicBezTo>
                  <a:pt x="762" y="1151"/>
                  <a:pt x="762" y="1151"/>
                  <a:pt x="762" y="1151"/>
                </a:cubicBezTo>
                <a:cubicBezTo>
                  <a:pt x="763" y="1151"/>
                  <a:pt x="763" y="1151"/>
                  <a:pt x="763" y="1151"/>
                </a:cubicBezTo>
                <a:cubicBezTo>
                  <a:pt x="1036" y="1151"/>
                  <a:pt x="1036" y="1151"/>
                  <a:pt x="1036" y="1151"/>
                </a:cubicBezTo>
                <a:cubicBezTo>
                  <a:pt x="1035" y="1037"/>
                  <a:pt x="1040" y="977"/>
                  <a:pt x="966" y="949"/>
                </a:cubicBezTo>
                <a:cubicBezTo>
                  <a:pt x="899" y="924"/>
                  <a:pt x="859" y="897"/>
                  <a:pt x="859" y="897"/>
                </a:cubicBezTo>
                <a:cubicBezTo>
                  <a:pt x="807" y="1061"/>
                  <a:pt x="807" y="1061"/>
                  <a:pt x="807" y="1061"/>
                </a:cubicBezTo>
                <a:cubicBezTo>
                  <a:pt x="800" y="1083"/>
                  <a:pt x="800" y="1083"/>
                  <a:pt x="800" y="1083"/>
                </a:cubicBezTo>
                <a:cubicBezTo>
                  <a:pt x="777" y="1017"/>
                  <a:pt x="777" y="1017"/>
                  <a:pt x="777" y="1017"/>
                </a:cubicBezTo>
                <a:cubicBezTo>
                  <a:pt x="830" y="943"/>
                  <a:pt x="77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63" y="940"/>
                  <a:pt x="763" y="940"/>
                  <a:pt x="763" y="940"/>
                </a:cubicBezTo>
                <a:cubicBezTo>
                  <a:pt x="753" y="940"/>
                  <a:pt x="696" y="943"/>
                  <a:pt x="749" y="1017"/>
                </a:cubicBezTo>
                <a:cubicBezTo>
                  <a:pt x="726" y="1083"/>
                  <a:pt x="726" y="1083"/>
                  <a:pt x="726" y="1083"/>
                </a:cubicBezTo>
                <a:cubicBezTo>
                  <a:pt x="719" y="1061"/>
                  <a:pt x="719" y="1061"/>
                  <a:pt x="719" y="1061"/>
                </a:cubicBezTo>
                <a:cubicBezTo>
                  <a:pt x="667" y="897"/>
                  <a:pt x="667" y="897"/>
                  <a:pt x="667" y="897"/>
                </a:cubicBezTo>
                <a:cubicBezTo>
                  <a:pt x="667" y="897"/>
                  <a:pt x="644" y="912"/>
                  <a:pt x="605" y="929"/>
                </a:cubicBezTo>
                <a:cubicBezTo>
                  <a:pt x="596" y="923"/>
                  <a:pt x="583" y="916"/>
                  <a:pt x="570" y="911"/>
                </a:cubicBezTo>
                <a:cubicBezTo>
                  <a:pt x="490" y="881"/>
                  <a:pt x="443" y="850"/>
                  <a:pt x="443" y="850"/>
                </a:cubicBezTo>
                <a:cubicBezTo>
                  <a:pt x="382" y="1043"/>
                  <a:pt x="382" y="1043"/>
                  <a:pt x="382" y="1043"/>
                </a:cubicBezTo>
                <a:cubicBezTo>
                  <a:pt x="374" y="1070"/>
                  <a:pt x="374" y="1070"/>
                  <a:pt x="374" y="1070"/>
                </a:cubicBezTo>
                <a:cubicBezTo>
                  <a:pt x="346" y="993"/>
                  <a:pt x="346" y="993"/>
                  <a:pt x="346" y="993"/>
                </a:cubicBezTo>
                <a:cubicBezTo>
                  <a:pt x="409" y="905"/>
                  <a:pt x="341"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30" y="901"/>
                  <a:pt x="330" y="901"/>
                  <a:pt x="330" y="901"/>
                </a:cubicBezTo>
                <a:cubicBezTo>
                  <a:pt x="318" y="901"/>
                  <a:pt x="250" y="905"/>
                  <a:pt x="314" y="993"/>
                </a:cubicBezTo>
                <a:cubicBezTo>
                  <a:pt x="286" y="1070"/>
                  <a:pt x="286" y="1070"/>
                  <a:pt x="286" y="1070"/>
                </a:cubicBezTo>
                <a:cubicBezTo>
                  <a:pt x="278" y="1043"/>
                  <a:pt x="278" y="1043"/>
                  <a:pt x="278" y="1043"/>
                </a:cubicBezTo>
                <a:cubicBezTo>
                  <a:pt x="215" y="850"/>
                  <a:pt x="215" y="850"/>
                  <a:pt x="215" y="850"/>
                </a:cubicBezTo>
                <a:cubicBezTo>
                  <a:pt x="215" y="850"/>
                  <a:pt x="167" y="881"/>
                  <a:pt x="88" y="911"/>
                </a:cubicBezTo>
                <a:cubicBezTo>
                  <a:pt x="0" y="943"/>
                  <a:pt x="6" y="1015"/>
                  <a:pt x="4" y="1149"/>
                </a:cubicBezTo>
                <a:cubicBezTo>
                  <a:pt x="329" y="1149"/>
                  <a:pt x="329" y="1149"/>
                  <a:pt x="329" y="1149"/>
                </a:cubicBezTo>
                <a:lnTo>
                  <a:pt x="329" y="1151"/>
                </a:lnTo>
                <a:close/>
                <a:moveTo>
                  <a:pt x="621" y="747"/>
                </a:moveTo>
                <a:cubicBezTo>
                  <a:pt x="631" y="780"/>
                  <a:pt x="639" y="789"/>
                  <a:pt x="646" y="790"/>
                </a:cubicBezTo>
                <a:cubicBezTo>
                  <a:pt x="652" y="837"/>
                  <a:pt x="679" y="898"/>
                  <a:pt x="760" y="904"/>
                </a:cubicBezTo>
                <a:cubicBezTo>
                  <a:pt x="839" y="901"/>
                  <a:pt x="864" y="842"/>
                  <a:pt x="873" y="796"/>
                </a:cubicBezTo>
                <a:cubicBezTo>
                  <a:pt x="879" y="800"/>
                  <a:pt x="890" y="798"/>
                  <a:pt x="902" y="755"/>
                </a:cubicBezTo>
                <a:cubicBezTo>
                  <a:pt x="913" y="721"/>
                  <a:pt x="906" y="709"/>
                  <a:pt x="898" y="706"/>
                </a:cubicBezTo>
                <a:cubicBezTo>
                  <a:pt x="926" y="573"/>
                  <a:pt x="862" y="569"/>
                  <a:pt x="862" y="569"/>
                </a:cubicBezTo>
                <a:cubicBezTo>
                  <a:pt x="862" y="569"/>
                  <a:pt x="853" y="550"/>
                  <a:pt x="828" y="537"/>
                </a:cubicBezTo>
                <a:cubicBezTo>
                  <a:pt x="810" y="526"/>
                  <a:pt x="787" y="519"/>
                  <a:pt x="756" y="522"/>
                </a:cubicBezTo>
                <a:cubicBezTo>
                  <a:pt x="746" y="522"/>
                  <a:pt x="737" y="524"/>
                  <a:pt x="727" y="527"/>
                </a:cubicBezTo>
                <a:cubicBezTo>
                  <a:pt x="727" y="527"/>
                  <a:pt x="727" y="527"/>
                  <a:pt x="727" y="527"/>
                </a:cubicBezTo>
                <a:cubicBezTo>
                  <a:pt x="716" y="531"/>
                  <a:pt x="705" y="537"/>
                  <a:pt x="696" y="544"/>
                </a:cubicBezTo>
                <a:cubicBezTo>
                  <a:pt x="685" y="550"/>
                  <a:pt x="674" y="560"/>
                  <a:pt x="664" y="570"/>
                </a:cubicBezTo>
                <a:cubicBezTo>
                  <a:pt x="649" y="586"/>
                  <a:pt x="635" y="606"/>
                  <a:pt x="629" y="631"/>
                </a:cubicBezTo>
                <a:cubicBezTo>
                  <a:pt x="624" y="653"/>
                  <a:pt x="624" y="676"/>
                  <a:pt x="633" y="699"/>
                </a:cubicBezTo>
                <a:cubicBezTo>
                  <a:pt x="621" y="696"/>
                  <a:pt x="609" y="703"/>
                  <a:pt x="621" y="747"/>
                </a:cubicBezTo>
                <a:close/>
                <a:moveTo>
                  <a:pt x="856" y="376"/>
                </a:moveTo>
                <a:cubicBezTo>
                  <a:pt x="787" y="446"/>
                  <a:pt x="682" y="456"/>
                  <a:pt x="603" y="409"/>
                </a:cubicBezTo>
                <a:cubicBezTo>
                  <a:pt x="603" y="409"/>
                  <a:pt x="603" y="409"/>
                  <a:pt x="603" y="409"/>
                </a:cubicBezTo>
                <a:cubicBezTo>
                  <a:pt x="572" y="433"/>
                  <a:pt x="537" y="436"/>
                  <a:pt x="514" y="433"/>
                </a:cubicBezTo>
                <a:cubicBezTo>
                  <a:pt x="506" y="432"/>
                  <a:pt x="505" y="421"/>
                  <a:pt x="512" y="418"/>
                </a:cubicBezTo>
                <a:cubicBezTo>
                  <a:pt x="534" y="408"/>
                  <a:pt x="546" y="387"/>
                  <a:pt x="555" y="370"/>
                </a:cubicBezTo>
                <a:cubicBezTo>
                  <a:pt x="552" y="367"/>
                  <a:pt x="552" y="367"/>
                  <a:pt x="552" y="367"/>
                </a:cubicBezTo>
                <a:cubicBezTo>
                  <a:pt x="480" y="285"/>
                  <a:pt x="482" y="160"/>
                  <a:pt x="561" y="82"/>
                </a:cubicBezTo>
                <a:cubicBezTo>
                  <a:pt x="643" y="0"/>
                  <a:pt x="776" y="0"/>
                  <a:pt x="856" y="82"/>
                </a:cubicBezTo>
                <a:cubicBezTo>
                  <a:pt x="938" y="162"/>
                  <a:pt x="938" y="295"/>
                  <a:pt x="856" y="376"/>
                </a:cubicBezTo>
                <a:close/>
                <a:moveTo>
                  <a:pt x="641" y="228"/>
                </a:moveTo>
                <a:cubicBezTo>
                  <a:pt x="641" y="214"/>
                  <a:pt x="629" y="203"/>
                  <a:pt x="616" y="203"/>
                </a:cubicBezTo>
                <a:cubicBezTo>
                  <a:pt x="602" y="203"/>
                  <a:pt x="590" y="214"/>
                  <a:pt x="590" y="228"/>
                </a:cubicBezTo>
                <a:cubicBezTo>
                  <a:pt x="590" y="242"/>
                  <a:pt x="602" y="253"/>
                  <a:pt x="616" y="253"/>
                </a:cubicBezTo>
                <a:cubicBezTo>
                  <a:pt x="629" y="253"/>
                  <a:pt x="641" y="242"/>
                  <a:pt x="641" y="228"/>
                </a:cubicBezTo>
                <a:close/>
                <a:moveTo>
                  <a:pt x="734" y="228"/>
                </a:moveTo>
                <a:cubicBezTo>
                  <a:pt x="734" y="214"/>
                  <a:pt x="723" y="203"/>
                  <a:pt x="709" y="203"/>
                </a:cubicBezTo>
                <a:cubicBezTo>
                  <a:pt x="695" y="203"/>
                  <a:pt x="684" y="214"/>
                  <a:pt x="684" y="228"/>
                </a:cubicBezTo>
                <a:cubicBezTo>
                  <a:pt x="684" y="242"/>
                  <a:pt x="695" y="253"/>
                  <a:pt x="709" y="253"/>
                </a:cubicBezTo>
                <a:cubicBezTo>
                  <a:pt x="723" y="253"/>
                  <a:pt x="734" y="242"/>
                  <a:pt x="734" y="228"/>
                </a:cubicBezTo>
                <a:close/>
                <a:moveTo>
                  <a:pt x="828" y="228"/>
                </a:moveTo>
                <a:cubicBezTo>
                  <a:pt x="828" y="214"/>
                  <a:pt x="816" y="203"/>
                  <a:pt x="802" y="203"/>
                </a:cubicBezTo>
                <a:cubicBezTo>
                  <a:pt x="788" y="203"/>
                  <a:pt x="777" y="214"/>
                  <a:pt x="777" y="228"/>
                </a:cubicBezTo>
                <a:cubicBezTo>
                  <a:pt x="777" y="242"/>
                  <a:pt x="788" y="253"/>
                  <a:pt x="802" y="253"/>
                </a:cubicBezTo>
                <a:cubicBezTo>
                  <a:pt x="817" y="253"/>
                  <a:pt x="828" y="242"/>
                  <a:pt x="828" y="228"/>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8" name="Group 173">
            <a:extLst>
              <a:ext uri="{FF2B5EF4-FFF2-40B4-BE49-F238E27FC236}">
                <a16:creationId xmlns:a16="http://schemas.microsoft.com/office/drawing/2014/main" id="{4C13E375-54D8-45C9-B2A1-79F1DA209EE7}"/>
              </a:ext>
            </a:extLst>
          </p:cNvPr>
          <p:cNvGrpSpPr>
            <a:grpSpLocks/>
          </p:cNvGrpSpPr>
          <p:nvPr/>
        </p:nvGrpSpPr>
        <p:grpSpPr bwMode="auto">
          <a:xfrm>
            <a:off x="8432613" y="1710873"/>
            <a:ext cx="933870" cy="845726"/>
            <a:chOff x="0" y="-1"/>
            <a:chExt cx="446183" cy="576551"/>
          </a:xfrm>
          <a:solidFill>
            <a:schemeClr val="tx1">
              <a:lumMod val="65000"/>
              <a:lumOff val="35000"/>
            </a:schemeClr>
          </a:solidFill>
        </p:grpSpPr>
        <p:sp>
          <p:nvSpPr>
            <p:cNvPr id="49" name="AutoShape 174">
              <a:extLst>
                <a:ext uri="{FF2B5EF4-FFF2-40B4-BE49-F238E27FC236}">
                  <a16:creationId xmlns:a16="http://schemas.microsoft.com/office/drawing/2014/main" id="{1F8C7A96-7CF9-47B7-A898-F900F293EB6F}"/>
                </a:ext>
              </a:extLst>
            </p:cNvPr>
            <p:cNvSpPr>
              <a:spLocks/>
            </p:cNvSpPr>
            <p:nvPr/>
          </p:nvSpPr>
          <p:spPr bwMode="auto">
            <a:xfrm>
              <a:off x="0" y="-1"/>
              <a:ext cx="446183" cy="1045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386" y="6646"/>
                  </a:moveTo>
                  <a:cubicBezTo>
                    <a:pt x="11386" y="3323"/>
                    <a:pt x="11386" y="3323"/>
                    <a:pt x="11386" y="3323"/>
                  </a:cubicBezTo>
                  <a:cubicBezTo>
                    <a:pt x="11386" y="1661"/>
                    <a:pt x="11051" y="0"/>
                    <a:pt x="10716" y="0"/>
                  </a:cubicBezTo>
                  <a:cubicBezTo>
                    <a:pt x="10548" y="0"/>
                    <a:pt x="10213" y="1661"/>
                    <a:pt x="10213" y="3323"/>
                  </a:cubicBezTo>
                  <a:cubicBezTo>
                    <a:pt x="10213" y="6646"/>
                    <a:pt x="10213" y="6646"/>
                    <a:pt x="10213" y="6646"/>
                  </a:cubicBezTo>
                  <a:cubicBezTo>
                    <a:pt x="0" y="6646"/>
                    <a:pt x="0" y="6646"/>
                    <a:pt x="0" y="6646"/>
                  </a:cubicBezTo>
                  <a:cubicBezTo>
                    <a:pt x="0" y="21600"/>
                    <a:pt x="0" y="21600"/>
                    <a:pt x="0" y="21600"/>
                  </a:cubicBezTo>
                  <a:cubicBezTo>
                    <a:pt x="21599" y="21600"/>
                    <a:pt x="21599" y="21600"/>
                    <a:pt x="21599" y="21600"/>
                  </a:cubicBezTo>
                  <a:cubicBezTo>
                    <a:pt x="21599" y="6646"/>
                    <a:pt x="21599" y="6646"/>
                    <a:pt x="21599" y="6646"/>
                  </a:cubicBezTo>
                  <a:lnTo>
                    <a:pt x="11386" y="6646"/>
                  </a:lnTo>
                  <a:close/>
                </a:path>
              </a:pathLst>
            </a:custGeom>
            <a:grpFill/>
            <a:ln>
              <a:solidFill>
                <a:schemeClr val="tx1">
                  <a:lumMod val="65000"/>
                  <a:lumOff val="35000"/>
                </a:schemeClr>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a:cs typeface="Calibri" charset="0"/>
              </a:endParaRPr>
            </a:p>
          </p:txBody>
        </p:sp>
        <p:sp>
          <p:nvSpPr>
            <p:cNvPr id="50" name="AutoShape 175">
              <a:extLst>
                <a:ext uri="{FF2B5EF4-FFF2-40B4-BE49-F238E27FC236}">
                  <a16:creationId xmlns:a16="http://schemas.microsoft.com/office/drawing/2014/main" id="{D406BDC8-9EA9-4C0C-AEE9-485C9E0E188E}"/>
                </a:ext>
              </a:extLst>
            </p:cNvPr>
            <p:cNvSpPr>
              <a:spLocks/>
            </p:cNvSpPr>
            <p:nvPr/>
          </p:nvSpPr>
          <p:spPr bwMode="auto">
            <a:xfrm>
              <a:off x="39696" y="128298"/>
              <a:ext cx="369966" cy="4482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3589"/>
                  </a:moveTo>
                  <a:lnTo>
                    <a:pt x="21600" y="0"/>
                  </a:lnTo>
                  <a:lnTo>
                    <a:pt x="0" y="0"/>
                  </a:lnTo>
                  <a:lnTo>
                    <a:pt x="0" y="13589"/>
                  </a:lnTo>
                  <a:lnTo>
                    <a:pt x="9516" y="13589"/>
                  </a:lnTo>
                  <a:lnTo>
                    <a:pt x="9516" y="17880"/>
                  </a:lnTo>
                  <a:lnTo>
                    <a:pt x="6797" y="17880"/>
                  </a:lnTo>
                  <a:lnTo>
                    <a:pt x="6797" y="17308"/>
                  </a:lnTo>
                  <a:lnTo>
                    <a:pt x="5588" y="17308"/>
                  </a:lnTo>
                  <a:lnTo>
                    <a:pt x="3776" y="21600"/>
                  </a:lnTo>
                  <a:lnTo>
                    <a:pt x="4984" y="21600"/>
                  </a:lnTo>
                  <a:lnTo>
                    <a:pt x="6041" y="19597"/>
                  </a:lnTo>
                  <a:lnTo>
                    <a:pt x="15709" y="19597"/>
                  </a:lnTo>
                  <a:lnTo>
                    <a:pt x="16464" y="21600"/>
                  </a:lnTo>
                  <a:lnTo>
                    <a:pt x="17974" y="21600"/>
                  </a:lnTo>
                  <a:lnTo>
                    <a:pt x="16162" y="17308"/>
                  </a:lnTo>
                  <a:lnTo>
                    <a:pt x="14651" y="17308"/>
                  </a:lnTo>
                  <a:lnTo>
                    <a:pt x="14651" y="17880"/>
                  </a:lnTo>
                  <a:lnTo>
                    <a:pt x="12083" y="17880"/>
                  </a:lnTo>
                  <a:lnTo>
                    <a:pt x="12083" y="13589"/>
                  </a:lnTo>
                  <a:lnTo>
                    <a:pt x="21600" y="13589"/>
                  </a:lnTo>
                  <a:close/>
                  <a:moveTo>
                    <a:pt x="13896" y="4005"/>
                  </a:moveTo>
                  <a:lnTo>
                    <a:pt x="20089" y="4005"/>
                  </a:lnTo>
                  <a:lnTo>
                    <a:pt x="20089" y="5292"/>
                  </a:lnTo>
                  <a:lnTo>
                    <a:pt x="13896" y="5292"/>
                  </a:lnTo>
                  <a:lnTo>
                    <a:pt x="13896" y="4005"/>
                  </a:lnTo>
                  <a:close/>
                  <a:moveTo>
                    <a:pt x="13896" y="6580"/>
                  </a:moveTo>
                  <a:lnTo>
                    <a:pt x="20089" y="6580"/>
                  </a:lnTo>
                  <a:lnTo>
                    <a:pt x="20089" y="8010"/>
                  </a:lnTo>
                  <a:lnTo>
                    <a:pt x="13896" y="8010"/>
                  </a:lnTo>
                  <a:lnTo>
                    <a:pt x="13896" y="6580"/>
                  </a:lnTo>
                  <a:close/>
                  <a:moveTo>
                    <a:pt x="13896" y="9011"/>
                  </a:moveTo>
                  <a:lnTo>
                    <a:pt x="20089" y="9011"/>
                  </a:lnTo>
                  <a:lnTo>
                    <a:pt x="20089" y="10585"/>
                  </a:lnTo>
                  <a:lnTo>
                    <a:pt x="13896" y="10585"/>
                  </a:lnTo>
                  <a:lnTo>
                    <a:pt x="13896" y="9011"/>
                  </a:lnTo>
                  <a:close/>
                  <a:moveTo>
                    <a:pt x="1208" y="10728"/>
                  </a:moveTo>
                  <a:lnTo>
                    <a:pt x="1208" y="3433"/>
                  </a:lnTo>
                  <a:lnTo>
                    <a:pt x="12537" y="3433"/>
                  </a:lnTo>
                  <a:lnTo>
                    <a:pt x="12537" y="10728"/>
                  </a:lnTo>
                  <a:lnTo>
                    <a:pt x="1208" y="10728"/>
                  </a:lnTo>
                  <a:close/>
                </a:path>
              </a:pathLst>
            </a:custGeom>
            <a:grpFill/>
            <a:ln>
              <a:solidFill>
                <a:schemeClr val="tx1">
                  <a:lumMod val="65000"/>
                  <a:lumOff val="35000"/>
                </a:schemeClr>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a:cs typeface="Calibri" charset="0"/>
              </a:endParaRPr>
            </a:p>
          </p:txBody>
        </p:sp>
        <p:sp>
          <p:nvSpPr>
            <p:cNvPr id="51" name="AutoShape 176">
              <a:extLst>
                <a:ext uri="{FF2B5EF4-FFF2-40B4-BE49-F238E27FC236}">
                  <a16:creationId xmlns:a16="http://schemas.microsoft.com/office/drawing/2014/main" id="{9FFBB393-2D6F-4102-95A7-7CA7A217B8FA}"/>
                </a:ext>
              </a:extLst>
            </p:cNvPr>
            <p:cNvSpPr>
              <a:spLocks/>
            </p:cNvSpPr>
            <p:nvPr/>
          </p:nvSpPr>
          <p:spPr bwMode="auto">
            <a:xfrm>
              <a:off x="66689" y="213830"/>
              <a:ext cx="182602" cy="1219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897" y="6321"/>
                  </a:moveTo>
                  <a:lnTo>
                    <a:pt x="16662" y="10536"/>
                  </a:lnTo>
                  <a:lnTo>
                    <a:pt x="14811" y="8429"/>
                  </a:lnTo>
                  <a:lnTo>
                    <a:pt x="10491" y="4214"/>
                  </a:lnTo>
                  <a:lnTo>
                    <a:pt x="8640" y="10536"/>
                  </a:lnTo>
                  <a:lnTo>
                    <a:pt x="4937" y="6321"/>
                  </a:lnTo>
                  <a:lnTo>
                    <a:pt x="3702" y="8956"/>
                  </a:lnTo>
                  <a:lnTo>
                    <a:pt x="0" y="19492"/>
                  </a:lnTo>
                  <a:lnTo>
                    <a:pt x="1542" y="21600"/>
                  </a:lnTo>
                  <a:lnTo>
                    <a:pt x="5245" y="11063"/>
                  </a:lnTo>
                  <a:lnTo>
                    <a:pt x="7405" y="13170"/>
                  </a:lnTo>
                  <a:lnTo>
                    <a:pt x="9257" y="15278"/>
                  </a:lnTo>
                  <a:lnTo>
                    <a:pt x="11417" y="8956"/>
                  </a:lnTo>
                  <a:lnTo>
                    <a:pt x="12960" y="11063"/>
                  </a:lnTo>
                  <a:lnTo>
                    <a:pt x="17280" y="14751"/>
                  </a:lnTo>
                  <a:lnTo>
                    <a:pt x="17588" y="14751"/>
                  </a:lnTo>
                  <a:lnTo>
                    <a:pt x="19748" y="8956"/>
                  </a:lnTo>
                  <a:lnTo>
                    <a:pt x="21599" y="2107"/>
                  </a:lnTo>
                  <a:lnTo>
                    <a:pt x="20057" y="0"/>
                  </a:lnTo>
                  <a:lnTo>
                    <a:pt x="17897" y="6321"/>
                  </a:lnTo>
                  <a:close/>
                </a:path>
              </a:pathLst>
            </a:custGeom>
            <a:grpFill/>
            <a:ln>
              <a:solidFill>
                <a:schemeClr val="tx1">
                  <a:lumMod val="65000"/>
                  <a:lumOff val="35000"/>
                </a:schemeClr>
              </a:solid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defRPr/>
              </a:pPr>
              <a:endParaRPr lang="es-ES">
                <a:cs typeface="Calibri" charset="0"/>
              </a:endParaRPr>
            </a:p>
          </p:txBody>
        </p:sp>
      </p:grpSp>
      <p:pic>
        <p:nvPicPr>
          <p:cNvPr id="56" name="Picture 55">
            <a:extLst>
              <a:ext uri="{FF2B5EF4-FFF2-40B4-BE49-F238E27FC236}">
                <a16:creationId xmlns:a16="http://schemas.microsoft.com/office/drawing/2014/main" id="{640CB4A5-22FE-4A86-BF5E-3F20E838ED81}"/>
              </a:ext>
            </a:extLst>
          </p:cNvPr>
          <p:cNvPicPr>
            <a:picLocks noChangeAspect="1"/>
          </p:cNvPicPr>
          <p:nvPr/>
        </p:nvPicPr>
        <p:blipFill>
          <a:blip r:embed="rId3">
            <a:lum bright="-22000" contrast="-100000"/>
          </a:blip>
          <a:stretch>
            <a:fillRect/>
          </a:stretch>
        </p:blipFill>
        <p:spPr>
          <a:xfrm>
            <a:off x="2711374" y="1737378"/>
            <a:ext cx="1064614" cy="845726"/>
          </a:xfrm>
          <a:prstGeom prst="rect">
            <a:avLst/>
          </a:prstGeom>
        </p:spPr>
      </p:pic>
      <p:sp>
        <p:nvSpPr>
          <p:cNvPr id="63" name="Freeform 17">
            <a:extLst>
              <a:ext uri="{FF2B5EF4-FFF2-40B4-BE49-F238E27FC236}">
                <a16:creationId xmlns:a16="http://schemas.microsoft.com/office/drawing/2014/main" id="{B9A3C303-948F-47D7-A2BD-FD30A90A88D3}"/>
              </a:ext>
            </a:extLst>
          </p:cNvPr>
          <p:cNvSpPr>
            <a:spLocks noEditPoints="1"/>
          </p:cNvSpPr>
          <p:nvPr/>
        </p:nvSpPr>
        <p:spPr bwMode="auto">
          <a:xfrm>
            <a:off x="8504963" y="4187287"/>
            <a:ext cx="857424" cy="819670"/>
          </a:xfrm>
          <a:custGeom>
            <a:avLst/>
            <a:gdLst>
              <a:gd name="T0" fmla="*/ 2825 w 4597"/>
              <a:gd name="T1" fmla="*/ 4314 h 4770"/>
              <a:gd name="T2" fmla="*/ 2605 w 4597"/>
              <a:gd name="T3" fmla="*/ 4654 h 4770"/>
              <a:gd name="T4" fmla="*/ 2121 w 4597"/>
              <a:gd name="T5" fmla="*/ 4768 h 4770"/>
              <a:gd name="T6" fmla="*/ 1940 w 4597"/>
              <a:gd name="T7" fmla="*/ 4529 h 4770"/>
              <a:gd name="T8" fmla="*/ 1753 w 4597"/>
              <a:gd name="T9" fmla="*/ 4176 h 4770"/>
              <a:gd name="T10" fmla="*/ 1887 w 4597"/>
              <a:gd name="T11" fmla="*/ 4042 h 4770"/>
              <a:gd name="T12" fmla="*/ 2825 w 4597"/>
              <a:gd name="T13" fmla="*/ 4176 h 4770"/>
              <a:gd name="T14" fmla="*/ 2120 w 4597"/>
              <a:gd name="T15" fmla="*/ 634 h 4770"/>
              <a:gd name="T16" fmla="*/ 2474 w 4597"/>
              <a:gd name="T17" fmla="*/ 634 h 4770"/>
              <a:gd name="T18" fmla="*/ 2297 w 4597"/>
              <a:gd name="T19" fmla="*/ 0 h 4770"/>
              <a:gd name="T20" fmla="*/ 633 w 4597"/>
              <a:gd name="T21" fmla="*/ 2472 h 4770"/>
              <a:gd name="T22" fmla="*/ 633 w 4597"/>
              <a:gd name="T23" fmla="*/ 2118 h 4770"/>
              <a:gd name="T24" fmla="*/ 177 w 4597"/>
              <a:gd name="T25" fmla="*/ 2118 h 4770"/>
              <a:gd name="T26" fmla="*/ 177 w 4597"/>
              <a:gd name="T27" fmla="*/ 2472 h 4770"/>
              <a:gd name="T28" fmla="*/ 4414 w 4597"/>
              <a:gd name="T29" fmla="*/ 2119 h 4770"/>
              <a:gd name="T30" fmla="*/ 3782 w 4597"/>
              <a:gd name="T31" fmla="*/ 2296 h 4770"/>
              <a:gd name="T32" fmla="*/ 4417 w 4597"/>
              <a:gd name="T33" fmla="*/ 2472 h 4770"/>
              <a:gd name="T34" fmla="*/ 4549 w 4597"/>
              <a:gd name="T35" fmla="*/ 2175 h 4770"/>
              <a:gd name="T36" fmla="*/ 4414 w 4597"/>
              <a:gd name="T37" fmla="*/ 2119 h 4770"/>
              <a:gd name="T38" fmla="*/ 788 w 4597"/>
              <a:gd name="T39" fmla="*/ 3977 h 4770"/>
              <a:gd name="T40" fmla="*/ 1241 w 4597"/>
              <a:gd name="T41" fmla="*/ 3599 h 4770"/>
              <a:gd name="T42" fmla="*/ 1241 w 4597"/>
              <a:gd name="T43" fmla="*/ 3343 h 4770"/>
              <a:gd name="T44" fmla="*/ 668 w 4597"/>
              <a:gd name="T45" fmla="*/ 3669 h 4770"/>
              <a:gd name="T46" fmla="*/ 612 w 4597"/>
              <a:gd name="T47" fmla="*/ 3799 h 4770"/>
              <a:gd name="T48" fmla="*/ 3669 w 4597"/>
              <a:gd name="T49" fmla="*/ 668 h 4770"/>
              <a:gd name="T50" fmla="*/ 3294 w 4597"/>
              <a:gd name="T51" fmla="*/ 1118 h 4770"/>
              <a:gd name="T52" fmla="*/ 3476 w 4597"/>
              <a:gd name="T53" fmla="*/ 1296 h 4770"/>
              <a:gd name="T54" fmla="*/ 3925 w 4597"/>
              <a:gd name="T55" fmla="*/ 919 h 4770"/>
              <a:gd name="T56" fmla="*/ 3925 w 4597"/>
              <a:gd name="T57" fmla="*/ 666 h 4770"/>
              <a:gd name="T58" fmla="*/ 993 w 4597"/>
              <a:gd name="T59" fmla="*/ 1245 h 4770"/>
              <a:gd name="T60" fmla="*/ 1255 w 4597"/>
              <a:gd name="T61" fmla="*/ 1005 h 4770"/>
              <a:gd name="T62" fmla="*/ 917 w 4597"/>
              <a:gd name="T63" fmla="*/ 667 h 4770"/>
              <a:gd name="T64" fmla="*/ 637 w 4597"/>
              <a:gd name="T65" fmla="*/ 892 h 4770"/>
              <a:gd name="T66" fmla="*/ 993 w 4597"/>
              <a:gd name="T67" fmla="*/ 1245 h 4770"/>
              <a:gd name="T68" fmla="*/ 3923 w 4597"/>
              <a:gd name="T69" fmla="*/ 3921 h 4770"/>
              <a:gd name="T70" fmla="*/ 3601 w 4597"/>
              <a:gd name="T71" fmla="*/ 3345 h 4770"/>
              <a:gd name="T72" fmla="*/ 3347 w 4597"/>
              <a:gd name="T73" fmla="*/ 3345 h 4770"/>
              <a:gd name="T74" fmla="*/ 3347 w 4597"/>
              <a:gd name="T75" fmla="*/ 3599 h 4770"/>
              <a:gd name="T76" fmla="*/ 2933 w 4597"/>
              <a:gd name="T77" fmla="*/ 3610 h 4770"/>
              <a:gd name="T78" fmla="*/ 1961 w 4597"/>
              <a:gd name="T79" fmla="*/ 3871 h 4770"/>
              <a:gd name="T80" fmla="*/ 1423 w 4597"/>
              <a:gd name="T81" fmla="*/ 3143 h 4770"/>
              <a:gd name="T82" fmla="*/ 2278 w 4597"/>
              <a:gd name="T83" fmla="*/ 1104 h 4770"/>
              <a:gd name="T84" fmla="*/ 3500 w 4597"/>
              <a:gd name="T85" fmla="*/ 2300 h 4770"/>
              <a:gd name="T86" fmla="*/ 2933 w 4597"/>
              <a:gd name="T87" fmla="*/ 3610 h 4770"/>
              <a:gd name="T88" fmla="*/ 2349 w 4597"/>
              <a:gd name="T89" fmla="*/ 3043 h 4770"/>
              <a:gd name="T90" fmla="*/ 2065 w 4597"/>
              <a:gd name="T91" fmla="*/ 3123 h 4770"/>
              <a:gd name="T92" fmla="*/ 2144 w 4597"/>
              <a:gd name="T93" fmla="*/ 3335 h 4770"/>
              <a:gd name="T94" fmla="*/ 2349 w 4597"/>
              <a:gd name="T95" fmla="*/ 3335 h 4770"/>
              <a:gd name="T96" fmla="*/ 2428 w 4597"/>
              <a:gd name="T97" fmla="*/ 3256 h 4770"/>
              <a:gd name="T98" fmla="*/ 2834 w 4597"/>
              <a:gd name="T99" fmla="*/ 2216 h 4770"/>
              <a:gd name="T100" fmla="*/ 2280 w 4597"/>
              <a:gd name="T101" fmla="*/ 1735 h 4770"/>
              <a:gd name="T102" fmla="*/ 1749 w 4597"/>
              <a:gd name="T103" fmla="*/ 2134 h 4770"/>
              <a:gd name="T104" fmla="*/ 2030 w 4597"/>
              <a:gd name="T105" fmla="*/ 2192 h 4770"/>
              <a:gd name="T106" fmla="*/ 2155 w 4597"/>
              <a:gd name="T107" fmla="*/ 2062 h 4770"/>
              <a:gd name="T108" fmla="*/ 2415 w 4597"/>
              <a:gd name="T109" fmla="*/ 2071 h 4770"/>
              <a:gd name="T110" fmla="*/ 2421 w 4597"/>
              <a:gd name="T111" fmla="*/ 2370 h 4770"/>
              <a:gd name="T112" fmla="*/ 2115 w 4597"/>
              <a:gd name="T113" fmla="*/ 2658 h 4770"/>
              <a:gd name="T114" fmla="*/ 2116 w 4597"/>
              <a:gd name="T115" fmla="*/ 2884 h 4770"/>
              <a:gd name="T116" fmla="*/ 2373 w 4597"/>
              <a:gd name="T117" fmla="*/ 2884 h 4770"/>
              <a:gd name="T118" fmla="*/ 2452 w 4597"/>
              <a:gd name="T119" fmla="*/ 2742 h 4770"/>
              <a:gd name="T120" fmla="*/ 2753 w 4597"/>
              <a:gd name="T121" fmla="*/ 2467 h 4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97" h="4770">
                <a:moveTo>
                  <a:pt x="2825" y="4176"/>
                </a:moveTo>
                <a:cubicBezTo>
                  <a:pt x="2825" y="4314"/>
                  <a:pt x="2825" y="4314"/>
                  <a:pt x="2825" y="4314"/>
                </a:cubicBezTo>
                <a:cubicBezTo>
                  <a:pt x="2825" y="4423"/>
                  <a:pt x="2746" y="4514"/>
                  <a:pt x="2639" y="4529"/>
                </a:cubicBezTo>
                <a:cubicBezTo>
                  <a:pt x="2605" y="4654"/>
                  <a:pt x="2605" y="4654"/>
                  <a:pt x="2605" y="4654"/>
                </a:cubicBezTo>
                <a:cubicBezTo>
                  <a:pt x="2586" y="4720"/>
                  <a:pt x="2526" y="4767"/>
                  <a:pt x="2457" y="4768"/>
                </a:cubicBezTo>
                <a:cubicBezTo>
                  <a:pt x="2121" y="4768"/>
                  <a:pt x="2121" y="4768"/>
                  <a:pt x="2121" y="4768"/>
                </a:cubicBezTo>
                <a:cubicBezTo>
                  <a:pt x="2051" y="4770"/>
                  <a:pt x="1989" y="4722"/>
                  <a:pt x="1973" y="4654"/>
                </a:cubicBezTo>
                <a:cubicBezTo>
                  <a:pt x="1940" y="4529"/>
                  <a:pt x="1940" y="4529"/>
                  <a:pt x="1940" y="4529"/>
                </a:cubicBezTo>
                <a:cubicBezTo>
                  <a:pt x="1833" y="4514"/>
                  <a:pt x="1753" y="4423"/>
                  <a:pt x="1753" y="4314"/>
                </a:cubicBezTo>
                <a:cubicBezTo>
                  <a:pt x="1753" y="4176"/>
                  <a:pt x="1753" y="4176"/>
                  <a:pt x="1753" y="4176"/>
                </a:cubicBezTo>
                <a:cubicBezTo>
                  <a:pt x="1753" y="4102"/>
                  <a:pt x="1813" y="4042"/>
                  <a:pt x="1886" y="4042"/>
                </a:cubicBezTo>
                <a:cubicBezTo>
                  <a:pt x="1887" y="4042"/>
                  <a:pt x="1887" y="4042"/>
                  <a:pt x="1887" y="4042"/>
                </a:cubicBezTo>
                <a:cubicBezTo>
                  <a:pt x="2698" y="4042"/>
                  <a:pt x="2698" y="4042"/>
                  <a:pt x="2698" y="4042"/>
                </a:cubicBezTo>
                <a:cubicBezTo>
                  <a:pt x="2769" y="4047"/>
                  <a:pt x="2824" y="4105"/>
                  <a:pt x="2825" y="4176"/>
                </a:cubicBezTo>
                <a:close/>
                <a:moveTo>
                  <a:pt x="2120" y="176"/>
                </a:moveTo>
                <a:cubicBezTo>
                  <a:pt x="2120" y="634"/>
                  <a:pt x="2120" y="634"/>
                  <a:pt x="2120" y="634"/>
                </a:cubicBezTo>
                <a:cubicBezTo>
                  <a:pt x="2120" y="732"/>
                  <a:pt x="2199" y="811"/>
                  <a:pt x="2297" y="811"/>
                </a:cubicBezTo>
                <a:cubicBezTo>
                  <a:pt x="2395" y="811"/>
                  <a:pt x="2474" y="732"/>
                  <a:pt x="2474" y="634"/>
                </a:cubicBezTo>
                <a:cubicBezTo>
                  <a:pt x="2474" y="176"/>
                  <a:pt x="2474" y="176"/>
                  <a:pt x="2474" y="176"/>
                </a:cubicBezTo>
                <a:cubicBezTo>
                  <a:pt x="2474" y="79"/>
                  <a:pt x="2395" y="0"/>
                  <a:pt x="2297" y="0"/>
                </a:cubicBezTo>
                <a:cubicBezTo>
                  <a:pt x="2199" y="0"/>
                  <a:pt x="2120" y="79"/>
                  <a:pt x="2120" y="176"/>
                </a:cubicBezTo>
                <a:close/>
                <a:moveTo>
                  <a:pt x="633" y="2472"/>
                </a:moveTo>
                <a:cubicBezTo>
                  <a:pt x="730" y="2471"/>
                  <a:pt x="809" y="2392"/>
                  <a:pt x="810" y="2295"/>
                </a:cubicBezTo>
                <a:cubicBezTo>
                  <a:pt x="810" y="2197"/>
                  <a:pt x="731" y="2118"/>
                  <a:pt x="633" y="2118"/>
                </a:cubicBezTo>
                <a:cubicBezTo>
                  <a:pt x="633" y="2118"/>
                  <a:pt x="633" y="2118"/>
                  <a:pt x="633" y="2118"/>
                </a:cubicBezTo>
                <a:cubicBezTo>
                  <a:pt x="177" y="2118"/>
                  <a:pt x="177" y="2118"/>
                  <a:pt x="177" y="2118"/>
                </a:cubicBezTo>
                <a:cubicBezTo>
                  <a:pt x="79" y="2118"/>
                  <a:pt x="0" y="2197"/>
                  <a:pt x="0" y="2295"/>
                </a:cubicBezTo>
                <a:cubicBezTo>
                  <a:pt x="0" y="2392"/>
                  <a:pt x="79" y="2472"/>
                  <a:pt x="177" y="2472"/>
                </a:cubicBezTo>
                <a:lnTo>
                  <a:pt x="633" y="2472"/>
                </a:lnTo>
                <a:close/>
                <a:moveTo>
                  <a:pt x="4414" y="2119"/>
                </a:moveTo>
                <a:cubicBezTo>
                  <a:pt x="3959" y="2119"/>
                  <a:pt x="3959" y="2119"/>
                  <a:pt x="3959" y="2119"/>
                </a:cubicBezTo>
                <a:cubicBezTo>
                  <a:pt x="3861" y="2119"/>
                  <a:pt x="3782" y="2198"/>
                  <a:pt x="3782" y="2296"/>
                </a:cubicBezTo>
                <a:cubicBezTo>
                  <a:pt x="3782" y="2393"/>
                  <a:pt x="3861" y="2472"/>
                  <a:pt x="3959" y="2472"/>
                </a:cubicBezTo>
                <a:cubicBezTo>
                  <a:pt x="4417" y="2472"/>
                  <a:pt x="4417" y="2472"/>
                  <a:pt x="4417" y="2472"/>
                </a:cubicBezTo>
                <a:cubicBezTo>
                  <a:pt x="4513" y="2473"/>
                  <a:pt x="4592" y="2396"/>
                  <a:pt x="4593" y="2299"/>
                </a:cubicBezTo>
                <a:cubicBezTo>
                  <a:pt x="4597" y="2253"/>
                  <a:pt x="4581" y="2208"/>
                  <a:pt x="4549" y="2175"/>
                </a:cubicBezTo>
                <a:cubicBezTo>
                  <a:pt x="4515" y="2138"/>
                  <a:pt x="4467" y="2118"/>
                  <a:pt x="4417" y="2118"/>
                </a:cubicBezTo>
                <a:lnTo>
                  <a:pt x="4414" y="2119"/>
                </a:lnTo>
                <a:close/>
                <a:moveTo>
                  <a:pt x="612" y="3799"/>
                </a:moveTo>
                <a:cubicBezTo>
                  <a:pt x="612" y="3896"/>
                  <a:pt x="690" y="3976"/>
                  <a:pt x="788" y="3977"/>
                </a:cubicBezTo>
                <a:cubicBezTo>
                  <a:pt x="835" y="3978"/>
                  <a:pt x="881" y="3959"/>
                  <a:pt x="915" y="3925"/>
                </a:cubicBezTo>
                <a:cubicBezTo>
                  <a:pt x="1241" y="3599"/>
                  <a:pt x="1241" y="3599"/>
                  <a:pt x="1241" y="3599"/>
                </a:cubicBezTo>
                <a:cubicBezTo>
                  <a:pt x="1312" y="3531"/>
                  <a:pt x="1314" y="3418"/>
                  <a:pt x="1246" y="3348"/>
                </a:cubicBezTo>
                <a:cubicBezTo>
                  <a:pt x="1245" y="3346"/>
                  <a:pt x="1243" y="3344"/>
                  <a:pt x="1241" y="3343"/>
                </a:cubicBezTo>
                <a:cubicBezTo>
                  <a:pt x="1172" y="3278"/>
                  <a:pt x="1064" y="3278"/>
                  <a:pt x="994" y="3343"/>
                </a:cubicBezTo>
                <a:cubicBezTo>
                  <a:pt x="668" y="3669"/>
                  <a:pt x="668" y="3669"/>
                  <a:pt x="668" y="3669"/>
                </a:cubicBezTo>
                <a:cubicBezTo>
                  <a:pt x="634" y="3703"/>
                  <a:pt x="615" y="3749"/>
                  <a:pt x="615" y="3797"/>
                </a:cubicBezTo>
                <a:lnTo>
                  <a:pt x="612" y="3799"/>
                </a:lnTo>
                <a:close/>
                <a:moveTo>
                  <a:pt x="3923" y="668"/>
                </a:moveTo>
                <a:cubicBezTo>
                  <a:pt x="3853" y="599"/>
                  <a:pt x="3740" y="599"/>
                  <a:pt x="3669" y="668"/>
                </a:cubicBezTo>
                <a:cubicBezTo>
                  <a:pt x="3347" y="992"/>
                  <a:pt x="3347" y="992"/>
                  <a:pt x="3347" y="992"/>
                </a:cubicBezTo>
                <a:cubicBezTo>
                  <a:pt x="3313" y="1025"/>
                  <a:pt x="3294" y="1071"/>
                  <a:pt x="3294" y="1118"/>
                </a:cubicBezTo>
                <a:cubicBezTo>
                  <a:pt x="3294" y="1168"/>
                  <a:pt x="3314" y="1214"/>
                  <a:pt x="3350" y="1248"/>
                </a:cubicBezTo>
                <a:cubicBezTo>
                  <a:pt x="3385" y="1278"/>
                  <a:pt x="3430" y="1295"/>
                  <a:pt x="3476" y="1296"/>
                </a:cubicBezTo>
                <a:cubicBezTo>
                  <a:pt x="3523" y="1296"/>
                  <a:pt x="3568" y="1277"/>
                  <a:pt x="3601" y="1244"/>
                </a:cubicBezTo>
                <a:cubicBezTo>
                  <a:pt x="3925" y="919"/>
                  <a:pt x="3925" y="919"/>
                  <a:pt x="3925" y="919"/>
                </a:cubicBezTo>
                <a:cubicBezTo>
                  <a:pt x="3995" y="850"/>
                  <a:pt x="3996" y="737"/>
                  <a:pt x="3927" y="668"/>
                </a:cubicBezTo>
                <a:cubicBezTo>
                  <a:pt x="3926" y="667"/>
                  <a:pt x="3926" y="667"/>
                  <a:pt x="3925" y="666"/>
                </a:cubicBezTo>
                <a:lnTo>
                  <a:pt x="3923" y="668"/>
                </a:lnTo>
                <a:close/>
                <a:moveTo>
                  <a:pt x="993" y="1245"/>
                </a:moveTo>
                <a:cubicBezTo>
                  <a:pt x="1060" y="1317"/>
                  <a:pt x="1172" y="1322"/>
                  <a:pt x="1244" y="1256"/>
                </a:cubicBezTo>
                <a:cubicBezTo>
                  <a:pt x="1316" y="1189"/>
                  <a:pt x="1321" y="1077"/>
                  <a:pt x="1255" y="1005"/>
                </a:cubicBezTo>
                <a:cubicBezTo>
                  <a:pt x="1251" y="1000"/>
                  <a:pt x="1246" y="996"/>
                  <a:pt x="1241" y="992"/>
                </a:cubicBezTo>
                <a:cubicBezTo>
                  <a:pt x="917" y="667"/>
                  <a:pt x="917" y="667"/>
                  <a:pt x="917" y="667"/>
                </a:cubicBezTo>
                <a:cubicBezTo>
                  <a:pt x="855" y="590"/>
                  <a:pt x="742" y="577"/>
                  <a:pt x="664" y="639"/>
                </a:cubicBezTo>
                <a:cubicBezTo>
                  <a:pt x="587" y="701"/>
                  <a:pt x="575" y="814"/>
                  <a:pt x="637" y="892"/>
                </a:cubicBezTo>
                <a:cubicBezTo>
                  <a:pt x="645" y="902"/>
                  <a:pt x="655" y="912"/>
                  <a:pt x="666" y="920"/>
                </a:cubicBezTo>
                <a:lnTo>
                  <a:pt x="993" y="1245"/>
                </a:lnTo>
                <a:close/>
                <a:moveTo>
                  <a:pt x="3672" y="3923"/>
                </a:moveTo>
                <a:cubicBezTo>
                  <a:pt x="3742" y="3992"/>
                  <a:pt x="3854" y="3991"/>
                  <a:pt x="3923" y="3921"/>
                </a:cubicBezTo>
                <a:cubicBezTo>
                  <a:pt x="3992" y="3851"/>
                  <a:pt x="3991" y="3739"/>
                  <a:pt x="3921" y="3670"/>
                </a:cubicBezTo>
                <a:cubicBezTo>
                  <a:pt x="3601" y="3345"/>
                  <a:pt x="3601" y="3345"/>
                  <a:pt x="3601" y="3345"/>
                </a:cubicBezTo>
                <a:cubicBezTo>
                  <a:pt x="3601" y="3345"/>
                  <a:pt x="3601" y="3345"/>
                  <a:pt x="3601" y="3345"/>
                </a:cubicBezTo>
                <a:cubicBezTo>
                  <a:pt x="3530" y="3276"/>
                  <a:pt x="3417" y="3276"/>
                  <a:pt x="3347" y="3345"/>
                </a:cubicBezTo>
                <a:cubicBezTo>
                  <a:pt x="3277" y="3414"/>
                  <a:pt x="3275" y="3526"/>
                  <a:pt x="3344" y="3596"/>
                </a:cubicBezTo>
                <a:cubicBezTo>
                  <a:pt x="3345" y="3597"/>
                  <a:pt x="3346" y="3598"/>
                  <a:pt x="3347" y="3599"/>
                </a:cubicBezTo>
                <a:lnTo>
                  <a:pt x="3672" y="3923"/>
                </a:lnTo>
                <a:close/>
                <a:moveTo>
                  <a:pt x="2933" y="3610"/>
                </a:moveTo>
                <a:cubicBezTo>
                  <a:pt x="2907" y="3760"/>
                  <a:pt x="2777" y="3870"/>
                  <a:pt x="2625" y="3871"/>
                </a:cubicBezTo>
                <a:cubicBezTo>
                  <a:pt x="1961" y="3871"/>
                  <a:pt x="1961" y="3871"/>
                  <a:pt x="1961" y="3871"/>
                </a:cubicBezTo>
                <a:cubicBezTo>
                  <a:pt x="1807" y="3872"/>
                  <a:pt x="1675" y="3759"/>
                  <a:pt x="1653" y="3607"/>
                </a:cubicBezTo>
                <a:cubicBezTo>
                  <a:pt x="1625" y="3432"/>
                  <a:pt x="1545" y="3271"/>
                  <a:pt x="1423" y="3143"/>
                </a:cubicBezTo>
                <a:cubicBezTo>
                  <a:pt x="961" y="2664"/>
                  <a:pt x="976" y="1902"/>
                  <a:pt x="1455" y="1440"/>
                </a:cubicBezTo>
                <a:cubicBezTo>
                  <a:pt x="1676" y="1227"/>
                  <a:pt x="1971" y="1107"/>
                  <a:pt x="2278" y="1104"/>
                </a:cubicBezTo>
                <a:cubicBezTo>
                  <a:pt x="2287" y="1104"/>
                  <a:pt x="2287" y="1104"/>
                  <a:pt x="2287" y="1104"/>
                </a:cubicBezTo>
                <a:cubicBezTo>
                  <a:pt x="2952" y="1099"/>
                  <a:pt x="3495" y="1635"/>
                  <a:pt x="3500" y="2300"/>
                </a:cubicBezTo>
                <a:cubicBezTo>
                  <a:pt x="3502" y="2616"/>
                  <a:pt x="3380" y="2919"/>
                  <a:pt x="3161" y="3146"/>
                </a:cubicBezTo>
                <a:cubicBezTo>
                  <a:pt x="3038" y="3273"/>
                  <a:pt x="2958" y="3435"/>
                  <a:pt x="2933" y="3610"/>
                </a:cubicBezTo>
                <a:close/>
                <a:moveTo>
                  <a:pt x="2428" y="3123"/>
                </a:moveTo>
                <a:cubicBezTo>
                  <a:pt x="2428" y="3079"/>
                  <a:pt x="2393" y="3043"/>
                  <a:pt x="2349" y="3043"/>
                </a:cubicBezTo>
                <a:cubicBezTo>
                  <a:pt x="2144" y="3043"/>
                  <a:pt x="2144" y="3043"/>
                  <a:pt x="2144" y="3043"/>
                </a:cubicBezTo>
                <a:cubicBezTo>
                  <a:pt x="2100" y="3043"/>
                  <a:pt x="2065" y="3079"/>
                  <a:pt x="2065" y="3123"/>
                </a:cubicBezTo>
                <a:cubicBezTo>
                  <a:pt x="2065" y="3256"/>
                  <a:pt x="2065" y="3256"/>
                  <a:pt x="2065" y="3256"/>
                </a:cubicBezTo>
                <a:cubicBezTo>
                  <a:pt x="2065" y="3300"/>
                  <a:pt x="2100" y="3335"/>
                  <a:pt x="2144" y="3335"/>
                </a:cubicBezTo>
                <a:cubicBezTo>
                  <a:pt x="2144" y="3335"/>
                  <a:pt x="2144" y="3335"/>
                  <a:pt x="2144" y="3335"/>
                </a:cubicBezTo>
                <a:cubicBezTo>
                  <a:pt x="2349" y="3335"/>
                  <a:pt x="2349" y="3335"/>
                  <a:pt x="2349" y="3335"/>
                </a:cubicBezTo>
                <a:cubicBezTo>
                  <a:pt x="2393" y="3335"/>
                  <a:pt x="2428" y="3300"/>
                  <a:pt x="2428" y="3256"/>
                </a:cubicBezTo>
                <a:cubicBezTo>
                  <a:pt x="2428" y="3256"/>
                  <a:pt x="2428" y="3256"/>
                  <a:pt x="2428" y="3256"/>
                </a:cubicBezTo>
                <a:lnTo>
                  <a:pt x="2428" y="3123"/>
                </a:lnTo>
                <a:close/>
                <a:moveTo>
                  <a:pt x="2834" y="2216"/>
                </a:moveTo>
                <a:cubicBezTo>
                  <a:pt x="2840" y="2083"/>
                  <a:pt x="2785" y="1954"/>
                  <a:pt x="2686" y="1865"/>
                </a:cubicBezTo>
                <a:cubicBezTo>
                  <a:pt x="2586" y="1778"/>
                  <a:pt x="2451" y="1735"/>
                  <a:pt x="2280" y="1735"/>
                </a:cubicBezTo>
                <a:cubicBezTo>
                  <a:pt x="2142" y="1728"/>
                  <a:pt x="2006" y="1768"/>
                  <a:pt x="1893" y="1848"/>
                </a:cubicBezTo>
                <a:cubicBezTo>
                  <a:pt x="1805" y="1917"/>
                  <a:pt x="1752" y="2022"/>
                  <a:pt x="1749" y="2134"/>
                </a:cubicBezTo>
                <a:cubicBezTo>
                  <a:pt x="1747" y="2162"/>
                  <a:pt x="1769" y="2186"/>
                  <a:pt x="1797" y="2188"/>
                </a:cubicBezTo>
                <a:cubicBezTo>
                  <a:pt x="2030" y="2192"/>
                  <a:pt x="2030" y="2192"/>
                  <a:pt x="2030" y="2192"/>
                </a:cubicBezTo>
                <a:cubicBezTo>
                  <a:pt x="2067" y="2194"/>
                  <a:pt x="2101" y="2170"/>
                  <a:pt x="2112" y="2134"/>
                </a:cubicBezTo>
                <a:cubicBezTo>
                  <a:pt x="2119" y="2106"/>
                  <a:pt x="2134" y="2081"/>
                  <a:pt x="2155" y="2062"/>
                </a:cubicBezTo>
                <a:cubicBezTo>
                  <a:pt x="2188" y="2032"/>
                  <a:pt x="2232" y="2016"/>
                  <a:pt x="2276" y="2017"/>
                </a:cubicBezTo>
                <a:cubicBezTo>
                  <a:pt x="2328" y="2014"/>
                  <a:pt x="2379" y="2034"/>
                  <a:pt x="2415" y="2071"/>
                </a:cubicBezTo>
                <a:cubicBezTo>
                  <a:pt x="2449" y="2112"/>
                  <a:pt x="2466" y="2163"/>
                  <a:pt x="2463" y="2215"/>
                </a:cubicBezTo>
                <a:cubicBezTo>
                  <a:pt x="2464" y="2270"/>
                  <a:pt x="2450" y="2324"/>
                  <a:pt x="2421" y="2370"/>
                </a:cubicBezTo>
                <a:cubicBezTo>
                  <a:pt x="2392" y="2416"/>
                  <a:pt x="2353" y="2455"/>
                  <a:pt x="2307" y="2483"/>
                </a:cubicBezTo>
                <a:cubicBezTo>
                  <a:pt x="2234" y="2530"/>
                  <a:pt x="2169" y="2589"/>
                  <a:pt x="2115" y="2658"/>
                </a:cubicBezTo>
                <a:cubicBezTo>
                  <a:pt x="2084" y="2708"/>
                  <a:pt x="2066" y="2765"/>
                  <a:pt x="2064" y="2823"/>
                </a:cubicBezTo>
                <a:cubicBezTo>
                  <a:pt x="2061" y="2854"/>
                  <a:pt x="2085" y="2882"/>
                  <a:pt x="2116" y="2884"/>
                </a:cubicBezTo>
                <a:cubicBezTo>
                  <a:pt x="2117" y="2884"/>
                  <a:pt x="2119" y="2884"/>
                  <a:pt x="2120" y="2884"/>
                </a:cubicBezTo>
                <a:cubicBezTo>
                  <a:pt x="2373" y="2884"/>
                  <a:pt x="2373" y="2884"/>
                  <a:pt x="2373" y="2884"/>
                </a:cubicBezTo>
                <a:cubicBezTo>
                  <a:pt x="2402" y="2884"/>
                  <a:pt x="2426" y="2863"/>
                  <a:pt x="2429" y="2834"/>
                </a:cubicBezTo>
                <a:cubicBezTo>
                  <a:pt x="2432" y="2802"/>
                  <a:pt x="2439" y="2771"/>
                  <a:pt x="2452" y="2742"/>
                </a:cubicBezTo>
                <a:cubicBezTo>
                  <a:pt x="2474" y="2701"/>
                  <a:pt x="2507" y="2668"/>
                  <a:pt x="2547" y="2646"/>
                </a:cubicBezTo>
                <a:cubicBezTo>
                  <a:pt x="2629" y="2603"/>
                  <a:pt x="2700" y="2542"/>
                  <a:pt x="2753" y="2467"/>
                </a:cubicBezTo>
                <a:cubicBezTo>
                  <a:pt x="2806" y="2394"/>
                  <a:pt x="2834" y="2306"/>
                  <a:pt x="2834" y="2216"/>
                </a:cubicBezTo>
                <a:close/>
              </a:path>
            </a:pathLst>
          </a:custGeom>
          <a:solidFill>
            <a:schemeClr val="tx1">
              <a:lumMod val="65000"/>
              <a:lumOff val="35000"/>
            </a:schemeClr>
          </a:solidFill>
          <a:ln>
            <a:solidFill>
              <a:schemeClr val="tx1">
                <a:lumMod val="65000"/>
                <a:lumOff val="35000"/>
                <a:alpha val="1000"/>
              </a:schemeClr>
            </a:solid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4750ED5F-CD2F-4FC4-8DE8-00590E58A48A}"/>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Identify discount amount.</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773906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EXPLORATORY DATA ANALYSIS</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6621EFF-11BE-450D-B3A4-FA92A9399DD5}"/>
              </a:ext>
            </a:extLst>
          </p:cNvPr>
          <p:cNvSpPr>
            <a:spLocks noChangeArrowheads="1"/>
          </p:cNvSpPr>
          <p:nvPr/>
        </p:nvSpPr>
        <p:spPr bwMode="auto">
          <a:xfrm>
            <a:off x="3513138" y="1965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B37B6B3-283A-49AD-8CCC-54B0714E906A}"/>
              </a:ext>
            </a:extLst>
          </p:cNvPr>
          <p:cNvSpPr/>
          <p:nvPr/>
        </p:nvSpPr>
        <p:spPr>
          <a:xfrm>
            <a:off x="-871583" y="5635297"/>
            <a:ext cx="7759484"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4. </a:t>
            </a:r>
            <a:r>
              <a:rPr lang="en-US" sz="1200" dirty="0">
                <a:latin typeface="Arial" panose="020B0604020202020204" pitchFamily="34" charset="0"/>
                <a:ea typeface="MS Mincho" panose="02020609040205080304" pitchFamily="49" charset="-128"/>
                <a:cs typeface="Times New Roman" panose="02020603050405020304" pitchFamily="18" charset="0"/>
              </a:rPr>
              <a:t>Histogram plot for full-cut discount amount in each order</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5" name="Rectangle 4">
            <a:extLst>
              <a:ext uri="{FF2B5EF4-FFF2-40B4-BE49-F238E27FC236}">
                <a16:creationId xmlns:a16="http://schemas.microsoft.com/office/drawing/2014/main" id="{D4A78D06-96FB-4DF7-80D2-4E2081463BF1}"/>
              </a:ext>
            </a:extLst>
          </p:cNvPr>
          <p:cNvSpPr/>
          <p:nvPr/>
        </p:nvSpPr>
        <p:spPr>
          <a:xfrm>
            <a:off x="5466282" y="4492948"/>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5. </a:t>
            </a:r>
            <a:r>
              <a:rPr lang="en-US" sz="1200" dirty="0">
                <a:latin typeface="Arial" panose="020B0604020202020204" pitchFamily="34" charset="0"/>
                <a:ea typeface="MS Mincho" panose="02020609040205080304" pitchFamily="49" charset="-128"/>
                <a:cs typeface="Times New Roman" panose="02020603050405020304" pitchFamily="18" charset="0"/>
              </a:rPr>
              <a:t>Histogram plot for discount amount in each order (¥100-¥200 interval)</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6" name="Rectangle 5">
            <a:extLst>
              <a:ext uri="{FF2B5EF4-FFF2-40B4-BE49-F238E27FC236}">
                <a16:creationId xmlns:a16="http://schemas.microsoft.com/office/drawing/2014/main" id="{FA6ACF6C-6757-41B7-B980-9277303ADF35}"/>
              </a:ext>
            </a:extLst>
          </p:cNvPr>
          <p:cNvSpPr/>
          <p:nvPr/>
        </p:nvSpPr>
        <p:spPr>
          <a:xfrm>
            <a:off x="5669482" y="6044747"/>
            <a:ext cx="72136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Table 1. Proposed Full-cut discount amount and threshold amount</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C6D8D18A-89F5-4B93-A6E0-95CE083BD92B}"/>
              </a:ext>
            </a:extLst>
          </p:cNvPr>
          <p:cNvPicPr>
            <a:picLocks noChangeAspect="1"/>
          </p:cNvPicPr>
          <p:nvPr/>
        </p:nvPicPr>
        <p:blipFill>
          <a:blip r:embed="rId3"/>
          <a:stretch>
            <a:fillRect/>
          </a:stretch>
        </p:blipFill>
        <p:spPr>
          <a:xfrm>
            <a:off x="351836" y="1696904"/>
            <a:ext cx="5652079" cy="3897337"/>
          </a:xfrm>
          <a:prstGeom prst="rect">
            <a:avLst/>
          </a:prstGeom>
        </p:spPr>
      </p:pic>
      <p:pic>
        <p:nvPicPr>
          <p:cNvPr id="16" name="Picture 15">
            <a:extLst>
              <a:ext uri="{FF2B5EF4-FFF2-40B4-BE49-F238E27FC236}">
                <a16:creationId xmlns:a16="http://schemas.microsoft.com/office/drawing/2014/main" id="{44583778-C9AF-4557-B0AB-4B6FDB2569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83932" y="1691755"/>
            <a:ext cx="4584700" cy="2755900"/>
          </a:xfrm>
          <a:prstGeom prst="rect">
            <a:avLst/>
          </a:prstGeom>
          <a:noFill/>
        </p:spPr>
      </p:pic>
      <p:graphicFrame>
        <p:nvGraphicFramePr>
          <p:cNvPr id="17" name="Table 16">
            <a:extLst>
              <a:ext uri="{FF2B5EF4-FFF2-40B4-BE49-F238E27FC236}">
                <a16:creationId xmlns:a16="http://schemas.microsoft.com/office/drawing/2014/main" id="{6E3A02A1-6D52-4D2F-A0E2-85090934BC9E}"/>
              </a:ext>
            </a:extLst>
          </p:cNvPr>
          <p:cNvGraphicFramePr>
            <a:graphicFrameLocks noGrp="1"/>
          </p:cNvGraphicFramePr>
          <p:nvPr>
            <p:extLst>
              <p:ext uri="{D42A27DB-BD31-4B8C-83A1-F6EECF244321}">
                <p14:modId xmlns:p14="http://schemas.microsoft.com/office/powerpoint/2010/main" val="3603187793"/>
              </p:ext>
            </p:extLst>
          </p:nvPr>
        </p:nvGraphicFramePr>
        <p:xfrm>
          <a:off x="7152326" y="5047213"/>
          <a:ext cx="4247910" cy="1007598"/>
        </p:xfrm>
        <a:graphic>
          <a:graphicData uri="http://schemas.openxmlformats.org/drawingml/2006/table">
            <a:tbl>
              <a:tblPr firstRow="1">
                <a:tableStyleId>{5C22544A-7EE6-4342-B048-85BDC9FD1C3A}</a:tableStyleId>
              </a:tblPr>
              <a:tblGrid>
                <a:gridCol w="2123955">
                  <a:extLst>
                    <a:ext uri="{9D8B030D-6E8A-4147-A177-3AD203B41FA5}">
                      <a16:colId xmlns:a16="http://schemas.microsoft.com/office/drawing/2014/main" val="2777639859"/>
                    </a:ext>
                  </a:extLst>
                </a:gridCol>
                <a:gridCol w="2123955">
                  <a:extLst>
                    <a:ext uri="{9D8B030D-6E8A-4147-A177-3AD203B41FA5}">
                      <a16:colId xmlns:a16="http://schemas.microsoft.com/office/drawing/2014/main" val="523303732"/>
                    </a:ext>
                  </a:extLst>
                </a:gridCol>
              </a:tblGrid>
              <a:tr h="260403">
                <a:tc>
                  <a:txBody>
                    <a:bodyPr/>
                    <a:lstStyle/>
                    <a:p>
                      <a:pPr marL="0" marR="0">
                        <a:lnSpc>
                          <a:spcPct val="107000"/>
                        </a:lnSpc>
                        <a:spcBef>
                          <a:spcPts val="0"/>
                        </a:spcBef>
                        <a:spcAft>
                          <a:spcPts val="0"/>
                        </a:spcAft>
                      </a:pPr>
                      <a:r>
                        <a:rPr lang="en-US" sz="1100" dirty="0">
                          <a:effectLst/>
                        </a:rPr>
                        <a:t>Full-Cut Discount Amount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Threshold Amount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1491464"/>
                  </a:ext>
                </a:extLst>
              </a:tr>
              <a:tr h="249065">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2799982"/>
                  </a:ext>
                </a:extLst>
              </a:tr>
              <a:tr h="249065">
                <a:tc>
                  <a:txBody>
                    <a:bodyPr/>
                    <a:lstStyle/>
                    <a:p>
                      <a:pPr marL="0" marR="0">
                        <a:lnSpc>
                          <a:spcPct val="107000"/>
                        </a:lnSpc>
                        <a:spcBef>
                          <a:spcPts val="0"/>
                        </a:spcBef>
                        <a:spcAft>
                          <a:spcPts val="0"/>
                        </a:spcAft>
                      </a:pPr>
                      <a:r>
                        <a:rPr lang="en-US" sz="1100">
                          <a:effectLst/>
                        </a:rPr>
                        <a:t>¥200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7704728"/>
                  </a:ext>
                </a:extLst>
              </a:tr>
              <a:tr h="249065">
                <a:tc>
                  <a:txBody>
                    <a:bodyPr/>
                    <a:lstStyle/>
                    <a:p>
                      <a:pPr marL="0" marR="0">
                        <a:lnSpc>
                          <a:spcPct val="107000"/>
                        </a:lnSpc>
                        <a:spcBef>
                          <a:spcPts val="0"/>
                        </a:spcBef>
                        <a:spcAft>
                          <a:spcPts val="0"/>
                        </a:spcAft>
                      </a:pPr>
                      <a:r>
                        <a:rPr lang="en-US" sz="1100" dirty="0">
                          <a:effectLst/>
                        </a:rPr>
                        <a:t>¥300</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¥597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534276"/>
                  </a:ext>
                </a:extLst>
              </a:tr>
            </a:tbl>
          </a:graphicData>
        </a:graphic>
      </p:graphicFrame>
      <p:pic>
        <p:nvPicPr>
          <p:cNvPr id="4" name="Picture 3">
            <a:extLst>
              <a:ext uri="{FF2B5EF4-FFF2-40B4-BE49-F238E27FC236}">
                <a16:creationId xmlns:a16="http://schemas.microsoft.com/office/drawing/2014/main" id="{1F35B8F2-B208-46B1-B8D7-BFFD9C7C6D71}"/>
              </a:ext>
            </a:extLst>
          </p:cNvPr>
          <p:cNvPicPr>
            <a:picLocks noChangeAspect="1"/>
          </p:cNvPicPr>
          <p:nvPr/>
        </p:nvPicPr>
        <p:blipFill>
          <a:blip r:embed="rId5"/>
          <a:stretch>
            <a:fillRect/>
          </a:stretch>
        </p:blipFill>
        <p:spPr>
          <a:xfrm>
            <a:off x="6983932" y="1604394"/>
            <a:ext cx="4730380" cy="2843261"/>
          </a:xfrm>
          <a:prstGeom prst="rect">
            <a:avLst/>
          </a:prstGeom>
        </p:spPr>
      </p:pic>
    </p:spTree>
    <p:extLst>
      <p:ext uri="{BB962C8B-B14F-4D97-AF65-F5344CB8AC3E}">
        <p14:creationId xmlns:p14="http://schemas.microsoft.com/office/powerpoint/2010/main" val="174301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Identify corresponding threshold amount.</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6232254" cy="584775"/>
          </a:xfrm>
          <a:prstGeom prst="rect">
            <a:avLst/>
          </a:prstGeom>
          <a:noFill/>
        </p:spPr>
        <p:txBody>
          <a:bodyPr wrap="square" rtlCol="0">
            <a:spAutoFit/>
          </a:bodyPr>
          <a:lstStyle/>
          <a:p>
            <a:pPr lvl="0">
              <a:defRPr/>
            </a:pPr>
            <a:r>
              <a:rPr lang="en-SG" sz="3200" b="1" dirty="0">
                <a:solidFill>
                  <a:prstClr val="black"/>
                </a:solidFill>
                <a:cs typeface="Arial" panose="020B0604020202020204" pitchFamily="34" charset="0"/>
              </a:rPr>
              <a:t>EXPLORATORY DATA ANALYSIS</a:t>
            </a: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6621EFF-11BE-450D-B3A4-FA92A9399DD5}"/>
              </a:ext>
            </a:extLst>
          </p:cNvPr>
          <p:cNvSpPr>
            <a:spLocks noChangeArrowheads="1"/>
          </p:cNvSpPr>
          <p:nvPr/>
        </p:nvSpPr>
        <p:spPr bwMode="auto">
          <a:xfrm>
            <a:off x="3513138" y="1965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5B37B6B3-283A-49AD-8CCC-54B0714E906A}"/>
              </a:ext>
            </a:extLst>
          </p:cNvPr>
          <p:cNvSpPr/>
          <p:nvPr/>
        </p:nvSpPr>
        <p:spPr>
          <a:xfrm>
            <a:off x="528712" y="4384553"/>
            <a:ext cx="5533224" cy="276999"/>
          </a:xfrm>
          <a:prstGeom prst="rect">
            <a:avLst/>
          </a:prstGeom>
        </p:spPr>
        <p:txBody>
          <a:bodyPr wrap="square">
            <a:spAutoFit/>
          </a:bodyPr>
          <a:lstStyle/>
          <a:p>
            <a:pPr algn="ctr"/>
            <a:r>
              <a:rPr lang="en-US" sz="1200" dirty="0">
                <a:latin typeface="Arial" panose="020B0604020202020204" pitchFamily="34" charset="0"/>
                <a:ea typeface="MS Mincho" panose="02020609040205080304" pitchFamily="49" charset="-128"/>
                <a:cs typeface="Times New Roman" panose="02020603050405020304" pitchFamily="18" charset="0"/>
              </a:rPr>
              <a:t>Figure 6 Histogram plot for amount spent per order (for ¥100 discount amount)</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5" name="Rectangle 4">
            <a:extLst>
              <a:ext uri="{FF2B5EF4-FFF2-40B4-BE49-F238E27FC236}">
                <a16:creationId xmlns:a16="http://schemas.microsoft.com/office/drawing/2014/main" id="{D4A78D06-96FB-4DF7-80D2-4E2081463BF1}"/>
              </a:ext>
            </a:extLst>
          </p:cNvPr>
          <p:cNvSpPr/>
          <p:nvPr/>
        </p:nvSpPr>
        <p:spPr>
          <a:xfrm>
            <a:off x="5262215" y="3664441"/>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7. </a:t>
            </a:r>
            <a:r>
              <a:rPr lang="en-US" sz="1200" dirty="0">
                <a:latin typeface="Arial" panose="020B0604020202020204" pitchFamily="34" charset="0"/>
                <a:ea typeface="MS Mincho" panose="02020609040205080304" pitchFamily="49" charset="-128"/>
                <a:cs typeface="Times New Roman" panose="02020603050405020304" pitchFamily="18" charset="0"/>
              </a:rPr>
              <a:t>Histogram plot for amount spent per order (for ¥200 discount amount)</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6" name="Rectangle 5">
            <a:extLst>
              <a:ext uri="{FF2B5EF4-FFF2-40B4-BE49-F238E27FC236}">
                <a16:creationId xmlns:a16="http://schemas.microsoft.com/office/drawing/2014/main" id="{FA6ACF6C-6757-41B7-B980-9277303ADF35}"/>
              </a:ext>
            </a:extLst>
          </p:cNvPr>
          <p:cNvSpPr/>
          <p:nvPr/>
        </p:nvSpPr>
        <p:spPr>
          <a:xfrm>
            <a:off x="-384609" y="5721755"/>
            <a:ext cx="72136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Table 1. Proposed Full-cut discount amount and threshold amount</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14E8A7D-8273-4E6D-AC6D-A1BEB6019281}"/>
              </a:ext>
            </a:extLst>
          </p:cNvPr>
          <p:cNvGraphicFramePr>
            <a:graphicFrameLocks noGrp="1"/>
          </p:cNvGraphicFramePr>
          <p:nvPr>
            <p:extLst>
              <p:ext uri="{D42A27DB-BD31-4B8C-83A1-F6EECF244321}">
                <p14:modId xmlns:p14="http://schemas.microsoft.com/office/powerpoint/2010/main" val="1273412107"/>
              </p:ext>
            </p:extLst>
          </p:nvPr>
        </p:nvGraphicFramePr>
        <p:xfrm>
          <a:off x="1098235" y="4724221"/>
          <a:ext cx="4247910" cy="1007598"/>
        </p:xfrm>
        <a:graphic>
          <a:graphicData uri="http://schemas.openxmlformats.org/drawingml/2006/table">
            <a:tbl>
              <a:tblPr firstRow="1">
                <a:tableStyleId>{5C22544A-7EE6-4342-B048-85BDC9FD1C3A}</a:tableStyleId>
              </a:tblPr>
              <a:tblGrid>
                <a:gridCol w="2123955">
                  <a:extLst>
                    <a:ext uri="{9D8B030D-6E8A-4147-A177-3AD203B41FA5}">
                      <a16:colId xmlns:a16="http://schemas.microsoft.com/office/drawing/2014/main" val="2777639859"/>
                    </a:ext>
                  </a:extLst>
                </a:gridCol>
                <a:gridCol w="2123955">
                  <a:extLst>
                    <a:ext uri="{9D8B030D-6E8A-4147-A177-3AD203B41FA5}">
                      <a16:colId xmlns:a16="http://schemas.microsoft.com/office/drawing/2014/main" val="523303732"/>
                    </a:ext>
                  </a:extLst>
                </a:gridCol>
              </a:tblGrid>
              <a:tr h="260403">
                <a:tc>
                  <a:txBody>
                    <a:bodyPr/>
                    <a:lstStyle/>
                    <a:p>
                      <a:pPr marL="0" marR="0">
                        <a:lnSpc>
                          <a:spcPct val="107000"/>
                        </a:lnSpc>
                        <a:spcBef>
                          <a:spcPts val="0"/>
                        </a:spcBef>
                        <a:spcAft>
                          <a:spcPts val="0"/>
                        </a:spcAft>
                      </a:pPr>
                      <a:r>
                        <a:rPr lang="en-US" sz="1100" dirty="0">
                          <a:effectLst/>
                        </a:rPr>
                        <a:t>Full-Cut Discount Amount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Threshold Amount</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1491464"/>
                  </a:ext>
                </a:extLst>
              </a:tr>
              <a:tr h="249065">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¥199</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2799982"/>
                  </a:ext>
                </a:extLst>
              </a:tr>
              <a:tr h="249065">
                <a:tc>
                  <a:txBody>
                    <a:bodyPr/>
                    <a:lstStyle/>
                    <a:p>
                      <a:pPr marL="0" marR="0">
                        <a:lnSpc>
                          <a:spcPct val="107000"/>
                        </a:lnSpc>
                        <a:spcBef>
                          <a:spcPts val="0"/>
                        </a:spcBef>
                        <a:spcAft>
                          <a:spcPts val="0"/>
                        </a:spcAft>
                      </a:pPr>
                      <a:r>
                        <a:rPr lang="en-US" sz="1100">
                          <a:effectLst/>
                        </a:rPr>
                        <a:t>¥200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7704728"/>
                  </a:ext>
                </a:extLst>
              </a:tr>
              <a:tr h="249065">
                <a:tc>
                  <a:txBody>
                    <a:bodyPr/>
                    <a:lstStyle/>
                    <a:p>
                      <a:pPr marL="0" marR="0">
                        <a:lnSpc>
                          <a:spcPct val="107000"/>
                        </a:lnSpc>
                        <a:spcBef>
                          <a:spcPts val="0"/>
                        </a:spcBef>
                        <a:spcAft>
                          <a:spcPts val="0"/>
                        </a:spcAft>
                      </a:pPr>
                      <a:r>
                        <a:rPr lang="en-US" sz="1100">
                          <a:effectLst/>
                        </a:rPr>
                        <a:t>¥300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¥597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534276"/>
                  </a:ext>
                </a:extLst>
              </a:tr>
            </a:tbl>
          </a:graphicData>
        </a:graphic>
      </p:graphicFrame>
      <p:pic>
        <p:nvPicPr>
          <p:cNvPr id="14" name="Picture 13">
            <a:extLst>
              <a:ext uri="{FF2B5EF4-FFF2-40B4-BE49-F238E27FC236}">
                <a16:creationId xmlns:a16="http://schemas.microsoft.com/office/drawing/2014/main" id="{0065B5E4-85B0-4B5D-9134-BDBAB74974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0450" y="1525131"/>
            <a:ext cx="5170805" cy="2849442"/>
          </a:xfrm>
          <a:prstGeom prst="rect">
            <a:avLst/>
          </a:prstGeom>
          <a:noFill/>
        </p:spPr>
      </p:pic>
      <p:pic>
        <p:nvPicPr>
          <p:cNvPr id="17" name="Picture 16">
            <a:extLst>
              <a:ext uri="{FF2B5EF4-FFF2-40B4-BE49-F238E27FC236}">
                <a16:creationId xmlns:a16="http://schemas.microsoft.com/office/drawing/2014/main" id="{F03F409F-5654-4A7F-991F-3F8C1BF366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29438" y="1403967"/>
            <a:ext cx="4247910" cy="2279175"/>
          </a:xfrm>
          <a:prstGeom prst="rect">
            <a:avLst/>
          </a:prstGeom>
          <a:noFill/>
        </p:spPr>
      </p:pic>
      <p:pic>
        <p:nvPicPr>
          <p:cNvPr id="4" name="Picture 3">
            <a:extLst>
              <a:ext uri="{FF2B5EF4-FFF2-40B4-BE49-F238E27FC236}">
                <a16:creationId xmlns:a16="http://schemas.microsoft.com/office/drawing/2014/main" id="{81440743-D803-4510-A831-6C21F32A7074}"/>
              </a:ext>
            </a:extLst>
          </p:cNvPr>
          <p:cNvPicPr>
            <a:picLocks noChangeAspect="1"/>
          </p:cNvPicPr>
          <p:nvPr/>
        </p:nvPicPr>
        <p:blipFill>
          <a:blip r:embed="rId5"/>
          <a:stretch>
            <a:fillRect/>
          </a:stretch>
        </p:blipFill>
        <p:spPr>
          <a:xfrm>
            <a:off x="6729438" y="3941343"/>
            <a:ext cx="4247910" cy="2309636"/>
          </a:xfrm>
          <a:prstGeom prst="rect">
            <a:avLst/>
          </a:prstGeom>
        </p:spPr>
      </p:pic>
      <p:sp>
        <p:nvSpPr>
          <p:cNvPr id="16" name="Rectangle 15">
            <a:extLst>
              <a:ext uri="{FF2B5EF4-FFF2-40B4-BE49-F238E27FC236}">
                <a16:creationId xmlns:a16="http://schemas.microsoft.com/office/drawing/2014/main" id="{A0DB1C59-9A38-4164-8392-BB0074C7CECC}"/>
              </a:ext>
            </a:extLst>
          </p:cNvPr>
          <p:cNvSpPr/>
          <p:nvPr/>
        </p:nvSpPr>
        <p:spPr>
          <a:xfrm>
            <a:off x="5262215" y="6201898"/>
            <a:ext cx="7416800" cy="276999"/>
          </a:xfrm>
          <a:prstGeom prst="rect">
            <a:avLst/>
          </a:prstGeom>
        </p:spPr>
        <p:txBody>
          <a:bodyPr wrap="square">
            <a:spAutoFit/>
          </a:bodyPr>
          <a:lstStyle/>
          <a:p>
            <a:pPr algn="ctr"/>
            <a:r>
              <a:rPr lang="en-SG" sz="1200" dirty="0">
                <a:latin typeface="Arial" panose="020B0604020202020204" pitchFamily="34" charset="0"/>
                <a:ea typeface="MS Mincho" panose="02020609040205080304" pitchFamily="49" charset="-128"/>
                <a:cs typeface="Times New Roman" panose="02020603050405020304" pitchFamily="18" charset="0"/>
              </a:rPr>
              <a:t>Figure 8. </a:t>
            </a:r>
            <a:r>
              <a:rPr lang="en-US" sz="1200" dirty="0">
                <a:latin typeface="Arial" panose="020B0604020202020204" pitchFamily="34" charset="0"/>
                <a:ea typeface="MS Mincho" panose="02020609040205080304" pitchFamily="49" charset="-128"/>
                <a:cs typeface="Times New Roman" panose="02020603050405020304" pitchFamily="18" charset="0"/>
              </a:rPr>
              <a:t>Histogram plot for amount spent per order (for ¥300 discount amount)</a:t>
            </a:r>
            <a:endParaRPr lang="en-US" sz="12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8776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20E88A8-798A-41D8-8AF5-0FE7EC6B456E}"/>
              </a:ext>
            </a:extLst>
          </p:cNvPr>
          <p:cNvSpPr txBox="1"/>
          <p:nvPr/>
        </p:nvSpPr>
        <p:spPr>
          <a:xfrm>
            <a:off x="546316" y="1010278"/>
            <a:ext cx="11534172" cy="461665"/>
          </a:xfrm>
          <a:prstGeom prst="rect">
            <a:avLst/>
          </a:prstGeom>
          <a:noFill/>
        </p:spPr>
        <p:txBody>
          <a:bodyPr wrap="square" rtlCol="0">
            <a:spAutoFit/>
          </a:bodyPr>
          <a:lstStyle/>
          <a:p>
            <a:r>
              <a:rPr lang="en-SG" sz="2400" b="1" dirty="0">
                <a:solidFill>
                  <a:schemeClr val="accent3"/>
                </a:solidFill>
                <a:latin typeface="Open Sans"/>
                <a:cs typeface="Arial" panose="020B0604020202020204" pitchFamily="34" charset="0"/>
              </a:rPr>
              <a:t>Formulation of promotion-driven demand on threshold and order amount.</a:t>
            </a:r>
          </a:p>
        </p:txBody>
      </p:sp>
      <p:sp>
        <p:nvSpPr>
          <p:cNvPr id="11" name="TextBox 10">
            <a:extLst>
              <a:ext uri="{FF2B5EF4-FFF2-40B4-BE49-F238E27FC236}">
                <a16:creationId xmlns:a16="http://schemas.microsoft.com/office/drawing/2014/main" id="{8ADC5885-128A-4145-A945-ECC57D77F20F}"/>
              </a:ext>
            </a:extLst>
          </p:cNvPr>
          <p:cNvSpPr txBox="1"/>
          <p:nvPr/>
        </p:nvSpPr>
        <p:spPr>
          <a:xfrm>
            <a:off x="999819" y="372316"/>
            <a:ext cx="104197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3200" b="1" dirty="0">
                <a:solidFill>
                  <a:prstClr val="black"/>
                </a:solidFill>
                <a:latin typeface="Open Sans"/>
                <a:cs typeface="Arial" panose="020B0604020202020204" pitchFamily="34" charset="0"/>
              </a:rPr>
              <a:t>PROPOSED MODEL FOR PROMOTION SENSITIVITY</a:t>
            </a:r>
            <a:endParaRPr kumimoji="0" lang="en-SG" sz="3200" b="1"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Rectangle 12">
            <a:extLst>
              <a:ext uri="{FF2B5EF4-FFF2-40B4-BE49-F238E27FC236}">
                <a16:creationId xmlns:a16="http://schemas.microsoft.com/office/drawing/2014/main" id="{61A39C51-5880-4A24-952E-4C7E570477F5}"/>
              </a:ext>
            </a:extLst>
          </p:cNvPr>
          <p:cNvSpPr/>
          <p:nvPr/>
        </p:nvSpPr>
        <p:spPr>
          <a:xfrm>
            <a:off x="-263710" y="335492"/>
            <a:ext cx="1231095" cy="65086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FD3E21-DE03-43D8-87BD-FA44F382EF68}"/>
              </a:ext>
            </a:extLst>
          </p:cNvPr>
          <p:cNvSpPr/>
          <p:nvPr/>
        </p:nvSpPr>
        <p:spPr>
          <a:xfrm>
            <a:off x="-263711" y="347454"/>
            <a:ext cx="1231095" cy="65086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48B3800-E764-471F-9846-3E7E80B6A475}"/>
                  </a:ext>
                </a:extLst>
              </p:cNvPr>
              <p:cNvSpPr/>
              <p:nvPr/>
            </p:nvSpPr>
            <p:spPr>
              <a:xfrm>
                <a:off x="1365813" y="1617735"/>
                <a:ext cx="9606987" cy="3544945"/>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𝒴</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m:t>
                      </m:r>
                      <m:d>
                        <m:dPr>
                          <m:begChr m:val="{"/>
                          <m:endChr m:val=""/>
                          <m:ctrlPr>
                            <a:rPr lang="en-US" i="1">
                              <a:latin typeface="Cambria Math" panose="02040503050406030204" pitchFamily="18" charset="0"/>
                              <a:ea typeface="DengXian" panose="02010600030101010101" pitchFamily="2" charset="-122"/>
                              <a:cs typeface="Arial" panose="020B0604020202020204" pitchFamily="34" charset="0"/>
                            </a:rPr>
                          </m:ctrlPr>
                        </m:dPr>
                        <m:e>
                          <m:eqArr>
                            <m:eqArrPr>
                              <m:ctrlPr>
                                <a:rPr lang="en-US" i="1">
                                  <a:latin typeface="Cambria Math" panose="02040503050406030204" pitchFamily="18" charset="0"/>
                                  <a:ea typeface="DengXian" panose="02010600030101010101" pitchFamily="2" charset="-122"/>
                                  <a:cs typeface="Arial" panose="020B0604020202020204" pitchFamily="34" charset="0"/>
                                </a:rPr>
                              </m:ctrlPr>
                            </m:eqArrPr>
                            <m:e>
                              <m:func>
                                <m:funcPr>
                                  <m:ctrlPr>
                                    <a:rPr lang="en-US" i="1">
                                      <a:latin typeface="Cambria Math" panose="02040503050406030204" pitchFamily="18" charset="0"/>
                                      <a:ea typeface="DengXian" panose="02010600030101010101" pitchFamily="2" charset="-122"/>
                                      <a:cs typeface="Arial" panose="020B0604020202020204" pitchFamily="34" charset="0"/>
                                    </a:rPr>
                                  </m:ctrlPr>
                                </m:funcPr>
                                <m:fName>
                                  <m:r>
                                    <m:rPr>
                                      <m:sty m:val="p"/>
                                    </m:rPr>
                                    <a:rPr lang="en-US">
                                      <a:latin typeface="Cambria Math" panose="02040503050406030204" pitchFamily="18" charset="0"/>
                                      <a:ea typeface="DengXian" panose="02010600030101010101" pitchFamily="2" charset="-122"/>
                                      <a:cs typeface="Arial" panose="020B0604020202020204" pitchFamily="34" charset="0"/>
                                    </a:rPr>
                                    <m:t>max</m:t>
                                  </m:r>
                                  <m:r>
                                    <a:rPr lang="en-US">
                                      <a:latin typeface="Cambria Math" panose="02040503050406030204" pitchFamily="18" charset="0"/>
                                      <a:ea typeface="DengXian" panose="02010600030101010101" pitchFamily="2" charset="-122"/>
                                      <a:cs typeface="Arial" panose="020B0604020202020204" pitchFamily="34" charset="0"/>
                                    </a:rPr>
                                    <m:t>{0, </m:t>
                                  </m:r>
                                  <m:r>
                                    <m:rPr>
                                      <m:sty m:val="p"/>
                                    </m:rPr>
                                    <a:rPr lang="en-US">
                                      <a:latin typeface="Cambria Math" panose="02040503050406030204" pitchFamily="18" charset="0"/>
                                      <a:ea typeface="DengXian" panose="02010600030101010101" pitchFamily="2" charset="-122"/>
                                      <a:cs typeface="Arial" panose="020B0604020202020204" pitchFamily="34" charset="0"/>
                                    </a:rPr>
                                    <m:t>log</m:t>
                                  </m:r>
                                </m:fName>
                                <m:e>
                                  <m:r>
                                    <a:rPr lang="en-US" i="1">
                                      <a:latin typeface="Cambria Math" panose="02040503050406030204" pitchFamily="18" charset="0"/>
                                      <a:ea typeface="DengXian" panose="02010600030101010101" pitchFamily="2" charset="-122"/>
                                      <a:cs typeface="Arial" panose="020B0604020202020204" pitchFamily="34" charset="0"/>
                                    </a:rPr>
                                    <m:t>(</m:t>
                                  </m:r>
                                  <m:f>
                                    <m:fPr>
                                      <m:ctrlPr>
                                        <a:rPr lang="en-US" i="1">
                                          <a:latin typeface="Cambria Math" panose="02040503050406030204" pitchFamily="18" charset="0"/>
                                          <a:ea typeface="DengXian" panose="02010600030101010101" pitchFamily="2" charset="-122"/>
                                          <a:cs typeface="Arial" panose="020B0604020202020204" pitchFamily="34" charset="0"/>
                                        </a:rPr>
                                      </m:ctrlPr>
                                    </m:fPr>
                                    <m:num>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num>
                                    <m:den>
                                      <m:r>
                                        <a:rPr lang="en-US" i="1">
                                          <a:latin typeface="Cambria Math" panose="02040503050406030204" pitchFamily="18" charset="0"/>
                                          <a:ea typeface="DengXian" panose="02010600030101010101" pitchFamily="2" charset="-122"/>
                                          <a:cs typeface="Arial" panose="020B0604020202020204" pitchFamily="34" charset="0"/>
                                        </a:rPr>
                                        <m:t>1−</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den>
                                  </m:f>
                                  <m:r>
                                    <a:rPr lang="en-US" i="1">
                                      <a:latin typeface="Cambria Math" panose="02040503050406030204" pitchFamily="18" charset="0"/>
                                      <a:ea typeface="DengXian" panose="02010600030101010101" pitchFamily="2" charset="-122"/>
                                      <a:cs typeface="Arial" panose="020B0604020202020204" pitchFamily="34" charset="0"/>
                                    </a:rPr>
                                    <m:t>)</m:t>
                                  </m:r>
                                </m:e>
                              </m:func>
                              <m:r>
                                <a:rPr lang="en-US" i="1">
                                  <a:latin typeface="Cambria Math" panose="02040503050406030204" pitchFamily="18" charset="0"/>
                                  <a:ea typeface="DengXian" panose="02010600030101010101" pitchFamily="2" charset="-122"/>
                                  <a:cs typeface="Arial" panose="020B0604020202020204" pitchFamily="34" charset="0"/>
                                </a:rPr>
                                <m:t>},  </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𝒯</m:t>
                              </m:r>
                              <m:r>
                                <a:rPr lang="en-US" i="1">
                                  <a:latin typeface="Cambria Math" panose="02040503050406030204" pitchFamily="18" charset="0"/>
                                  <a:ea typeface="DengXian" panose="02010600030101010101" pitchFamily="2" charset="-122"/>
                                  <a:cs typeface="Arial" panose="020B0604020202020204" pitchFamily="34" charset="0"/>
                                </a:rPr>
                                <m:t>≥2</m:t>
                              </m:r>
                            </m:e>
                            <m:e>
                              <m:r>
                                <a:rPr lang="en-US" i="1">
                                  <a:latin typeface="Cambria Math" panose="02040503050406030204" pitchFamily="18" charset="0"/>
                                  <a:ea typeface="DengXian" panose="02010600030101010101" pitchFamily="2" charset="-122"/>
                                  <a:cs typeface="Arial" panose="020B0604020202020204" pitchFamily="34" charset="0"/>
                                </a:rPr>
                                <m:t>0,  &amp;</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&lt;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𝑜𝑟</m:t>
                              </m:r>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𝒯</m:t>
                              </m:r>
                              <m:r>
                                <a:rPr lang="en-US" i="1">
                                  <a:latin typeface="Cambria Math" panose="02040503050406030204" pitchFamily="18" charset="0"/>
                                  <a:ea typeface="DengXian" panose="02010600030101010101" pitchFamily="2" charset="-122"/>
                                  <a:cs typeface="Arial" panose="020B0604020202020204" pitchFamily="34" charset="0"/>
                                </a:rPr>
                                <m:t>&lt;2</m:t>
                              </m:r>
                            </m:e>
                          </m:eqArr>
                        </m:e>
                      </m:d>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ea typeface="DengXian" panose="02010600030101010101" pitchFamily="2" charset="-122"/>
                              <a:cs typeface="Arial" panose="020B0604020202020204" pitchFamily="34" charset="0"/>
                            </a:rPr>
                          </m:ctrlPr>
                        </m:sSubPr>
                        <m:e>
                          <m:r>
                            <a:rPr lang="en-US" b="1" i="1" smtClean="0">
                              <a:latin typeface="Cambria Math" panose="02040503050406030204" pitchFamily="18" charset="0"/>
                              <a:ea typeface="DengXian" panose="02010600030101010101" pitchFamily="2" charset="-122"/>
                              <a:cs typeface="Arial" panose="020B0604020202020204" pitchFamily="34" charset="0"/>
                            </a:rPr>
                            <m:t>𝑻𝒂𝒓𝒈𝒆𝒕</m:t>
                          </m:r>
                        </m:e>
                        <m:sub>
                          <m:r>
                            <a:rPr lang="en-US" b="1" i="1" smtClean="0">
                              <a:latin typeface="Cambria Math" panose="02040503050406030204" pitchFamily="18" charset="0"/>
                              <a:ea typeface="DengXian" panose="02010600030101010101" pitchFamily="2" charset="-122"/>
                              <a:cs typeface="Arial" panose="020B0604020202020204" pitchFamily="34" charset="0"/>
                            </a:rPr>
                            <m:t>𝒊</m:t>
                          </m:r>
                        </m:sub>
                      </m:sSub>
                      <m:r>
                        <a:rPr lang="en-US" i="1">
                          <a:latin typeface="Cambria Math" panose="02040503050406030204" pitchFamily="18" charset="0"/>
                          <a:ea typeface="DengXian" panose="02010600030101010101" pitchFamily="2" charset="-122"/>
                          <a:cs typeface="Arial" panose="020B0604020202020204" pitchFamily="34" charset="0"/>
                        </a:rPr>
                        <m:t>=</m:t>
                      </m:r>
                      <m:d>
                        <m:dPr>
                          <m:begChr m:val="{"/>
                          <m:endChr m:val=""/>
                          <m:ctrlPr>
                            <a:rPr lang="en-US" i="1">
                              <a:latin typeface="Cambria Math" panose="02040503050406030204" pitchFamily="18" charset="0"/>
                              <a:ea typeface="DengXian" panose="02010600030101010101" pitchFamily="2" charset="-122"/>
                              <a:cs typeface="Arial" panose="020B0604020202020204" pitchFamily="34" charset="0"/>
                            </a:rPr>
                          </m:ctrlPr>
                        </m:dPr>
                        <m:e>
                          <m:eqArr>
                            <m:eqArrPr>
                              <m:ctrlPr>
                                <a:rPr lang="en-US" i="1">
                                  <a:latin typeface="Cambria Math" panose="02040503050406030204" pitchFamily="18" charset="0"/>
                                  <a:ea typeface="DengXian" panose="02010600030101010101" pitchFamily="2" charset="-122"/>
                                  <a:cs typeface="Arial" panose="020B0604020202020204" pitchFamily="34" charset="0"/>
                                </a:rPr>
                              </m:ctrlPr>
                            </m:eqArrPr>
                            <m:e>
                              <m:r>
                                <a:rPr lang="en-US" i="1">
                                  <a:latin typeface="Cambria Math" panose="02040503050406030204" pitchFamily="18" charset="0"/>
                                  <a:ea typeface="DengXian" panose="02010600030101010101" pitchFamily="2" charset="-122"/>
                                  <a:cs typeface="Arial" panose="020B0604020202020204" pitchFamily="34" charset="0"/>
                                </a:rPr>
                                <m:t>1,  &amp;</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𝒯</m:t>
                              </m:r>
                              <m:r>
                                <a:rPr lang="en-US" i="1">
                                  <a:latin typeface="Cambria Math" panose="02040503050406030204" pitchFamily="18" charset="0"/>
                                  <a:ea typeface="DengXian" panose="02010600030101010101" pitchFamily="2" charset="-122"/>
                                  <a:cs typeface="Arial" panose="020B0604020202020204" pitchFamily="34" charset="0"/>
                                </a:rPr>
                                <m:t>≥2</m:t>
                              </m:r>
                            </m:e>
                            <m:e>
                              <m:f>
                                <m:fPr>
                                  <m:ctrlPr>
                                    <a:rPr lang="en-US" i="1">
                                      <a:latin typeface="Cambria Math" panose="02040503050406030204" pitchFamily="18" charset="0"/>
                                      <a:ea typeface="DengXian" panose="02010600030101010101" pitchFamily="2" charset="-122"/>
                                      <a:cs typeface="Arial" panose="020B0604020202020204" pitchFamily="34" charset="0"/>
                                    </a:rPr>
                                  </m:ctrlPr>
                                </m:fPr>
                                <m:num>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𝒴</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m:t>
                                  </m:r>
                                  <m:r>
                                    <m:rPr>
                                      <m:sty m:val="p"/>
                                    </m:rPr>
                                    <a:rPr lang="en-US">
                                      <a:latin typeface="Cambria Math" panose="02040503050406030204" pitchFamily="18" charset="0"/>
                                      <a:ea typeface="DengXian" panose="02010600030101010101" pitchFamily="2" charset="-122"/>
                                      <a:cs typeface="Arial" panose="020B0604020202020204" pitchFamily="34" charset="0"/>
                                    </a:rPr>
                                    <m:t>min</m:t>
                                  </m:r>
                                  <m:r>
                                    <a:rPr lang="en-US">
                                      <a:latin typeface="Cambria Math" panose="02040503050406030204" pitchFamily="18" charset="0"/>
                                      <a:ea typeface="DengXian" panose="02010600030101010101" pitchFamily="2" charset="-122"/>
                                      <a:cs typeface="Arial" panose="020B0604020202020204" pitchFamily="34" charset="0"/>
                                    </a:rPr>
                                    <m:t>⁡</m:t>
                                  </m:r>
                                  <m:r>
                                    <a:rPr lang="en-US" i="1">
                                      <a:latin typeface="Cambria Math" panose="02040503050406030204" pitchFamily="18" charset="0"/>
                                      <a:ea typeface="DengXian" panose="02010600030101010101" pitchFamily="2" charset="-122"/>
                                      <a:cs typeface="Arial" panose="020B0604020202020204" pitchFamily="34" charset="0"/>
                                    </a:rPr>
                                    <m:t>(</m:t>
                                  </m:r>
                                  <m:r>
                                    <a:rPr lang="en-US" i="1">
                                      <a:latin typeface="Cambria Math" panose="02040503050406030204" pitchFamily="18" charset="0"/>
                                      <a:ea typeface="DengXian" panose="02010600030101010101" pitchFamily="2" charset="-122"/>
                                      <a:cs typeface="Arial" panose="020B0604020202020204" pitchFamily="34" charset="0"/>
                                    </a:rPr>
                                    <m:t>𝒴</m:t>
                                  </m:r>
                                  <m:r>
                                    <a:rPr lang="en-US" i="1">
                                      <a:latin typeface="Cambria Math" panose="02040503050406030204" pitchFamily="18" charset="0"/>
                                      <a:ea typeface="DengXian" panose="02010600030101010101" pitchFamily="2" charset="-122"/>
                                      <a:cs typeface="Arial" panose="020B0604020202020204" pitchFamily="34" charset="0"/>
                                    </a:rPr>
                                    <m:t>)</m:t>
                                  </m:r>
                                </m:num>
                                <m:den>
                                  <m:func>
                                    <m:funcPr>
                                      <m:ctrlPr>
                                        <a:rPr lang="en-US" i="1">
                                          <a:latin typeface="Cambria Math" panose="02040503050406030204" pitchFamily="18" charset="0"/>
                                          <a:ea typeface="DengXian" panose="02010600030101010101" pitchFamily="2" charset="-122"/>
                                          <a:cs typeface="Arial" panose="020B0604020202020204" pitchFamily="34" charset="0"/>
                                        </a:rPr>
                                      </m:ctrlPr>
                                    </m:funcPr>
                                    <m:fName>
                                      <m:r>
                                        <m:rPr>
                                          <m:sty m:val="p"/>
                                        </m:rPr>
                                        <a:rPr lang="en-US">
                                          <a:latin typeface="Cambria Math" panose="02040503050406030204" pitchFamily="18" charset="0"/>
                                          <a:ea typeface="DengXian" panose="02010600030101010101" pitchFamily="2" charset="-122"/>
                                          <a:cs typeface="Arial" panose="020B0604020202020204" pitchFamily="34" charset="0"/>
                                        </a:rPr>
                                        <m:t>max</m:t>
                                      </m:r>
                                    </m:fName>
                                    <m:e>
                                      <m:d>
                                        <m:dPr>
                                          <m:ctrlPr>
                                            <a:rPr lang="en-US" i="1">
                                              <a:latin typeface="Cambria Math" panose="02040503050406030204" pitchFamily="18" charset="0"/>
                                              <a:ea typeface="DengXian" panose="02010600030101010101" pitchFamily="2" charset="-122"/>
                                              <a:cs typeface="Arial" panose="020B0604020202020204" pitchFamily="34" charset="0"/>
                                            </a:rPr>
                                          </m:ctrlPr>
                                        </m:dPr>
                                        <m:e>
                                          <m:r>
                                            <a:rPr lang="en-US" i="1">
                                              <a:latin typeface="Cambria Math" panose="02040503050406030204" pitchFamily="18" charset="0"/>
                                              <a:ea typeface="DengXian" panose="02010600030101010101" pitchFamily="2" charset="-122"/>
                                              <a:cs typeface="Arial" panose="020B0604020202020204" pitchFamily="34" charset="0"/>
                                            </a:rPr>
                                            <m:t>𝒴</m:t>
                                          </m:r>
                                        </m:e>
                                      </m:d>
                                    </m:e>
                                  </m:func>
                                  <m:r>
                                    <a:rPr lang="en-US" i="1">
                                      <a:latin typeface="Cambria Math" panose="02040503050406030204" pitchFamily="18" charset="0"/>
                                      <a:ea typeface="DengXian" panose="02010600030101010101" pitchFamily="2" charset="-122"/>
                                      <a:cs typeface="Arial" panose="020B0604020202020204" pitchFamily="34" charset="0"/>
                                    </a:rPr>
                                    <m:t>−</m:t>
                                  </m:r>
                                  <m:r>
                                    <m:rPr>
                                      <m:sty m:val="p"/>
                                    </m:rPr>
                                    <a:rPr lang="en-US">
                                      <a:latin typeface="Cambria Math" panose="02040503050406030204" pitchFamily="18" charset="0"/>
                                      <a:ea typeface="DengXian" panose="02010600030101010101" pitchFamily="2" charset="-122"/>
                                      <a:cs typeface="Arial" panose="020B0604020202020204" pitchFamily="34" charset="0"/>
                                    </a:rPr>
                                    <m:t>min</m:t>
                                  </m:r>
                                  <m:r>
                                    <a:rPr lang="en-US">
                                      <a:latin typeface="Cambria Math" panose="02040503050406030204" pitchFamily="18" charset="0"/>
                                      <a:ea typeface="DengXian" panose="02010600030101010101" pitchFamily="2" charset="-122"/>
                                      <a:cs typeface="Arial" panose="020B0604020202020204" pitchFamily="34" charset="0"/>
                                    </a:rPr>
                                    <m:t>⁡</m:t>
                                  </m:r>
                                  <m:r>
                                    <a:rPr lang="en-US" i="1">
                                      <a:latin typeface="Cambria Math" panose="02040503050406030204" pitchFamily="18" charset="0"/>
                                      <a:ea typeface="DengXian" panose="02010600030101010101" pitchFamily="2" charset="-122"/>
                                      <a:cs typeface="Arial" panose="020B0604020202020204" pitchFamily="34" charset="0"/>
                                    </a:rPr>
                                    <m:t>(</m:t>
                                  </m:r>
                                  <m:r>
                                    <a:rPr lang="en-US" i="1">
                                      <a:latin typeface="Cambria Math" panose="02040503050406030204" pitchFamily="18" charset="0"/>
                                      <a:ea typeface="DengXian" panose="02010600030101010101" pitchFamily="2" charset="-122"/>
                                      <a:cs typeface="Arial" panose="020B0604020202020204" pitchFamily="34" charset="0"/>
                                    </a:rPr>
                                    <m:t>𝒴</m:t>
                                  </m:r>
                                  <m:r>
                                    <a:rPr lang="en-US" i="1">
                                      <a:latin typeface="Cambria Math" panose="02040503050406030204" pitchFamily="18" charset="0"/>
                                      <a:ea typeface="DengXian" panose="02010600030101010101" pitchFamily="2" charset="-122"/>
                                      <a:cs typeface="Arial" panose="020B0604020202020204" pitchFamily="34" charset="0"/>
                                    </a:rPr>
                                    <m:t>)</m:t>
                                  </m:r>
                                </m:den>
                              </m:f>
                              <m:r>
                                <a:rPr lang="en-US" i="1">
                                  <a:latin typeface="Cambria Math" panose="02040503050406030204" pitchFamily="18" charset="0"/>
                                  <a:ea typeface="DengXian" panose="02010600030101010101" pitchFamily="2" charset="-122"/>
                                  <a:cs typeface="Arial" panose="020B0604020202020204" pitchFamily="34" charset="0"/>
                                </a:rPr>
                                <m:t>,  &amp;</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&gt;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𝒯</m:t>
                              </m:r>
                              <m:r>
                                <a:rPr lang="en-US" i="1">
                                  <a:latin typeface="Cambria Math" panose="02040503050406030204" pitchFamily="18" charset="0"/>
                                  <a:ea typeface="DengXian" panose="02010600030101010101" pitchFamily="2" charset="-122"/>
                                  <a:cs typeface="Arial" panose="020B0604020202020204" pitchFamily="34" charset="0"/>
                                </a:rPr>
                                <m:t>≥2</m:t>
                              </m:r>
                            </m:e>
                            <m:e>
                              <m:r>
                                <a:rPr lang="en-US" i="1">
                                  <a:latin typeface="Cambria Math" panose="02040503050406030204" pitchFamily="18" charset="0"/>
                                  <a:ea typeface="DengXian" panose="02010600030101010101" pitchFamily="2" charset="-122"/>
                                  <a:cs typeface="Arial" panose="020B0604020202020204" pitchFamily="34" charset="0"/>
                                </a:rPr>
                                <m:t>0,  &amp;</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i="1">
                                      <a:latin typeface="Cambria Math" panose="02040503050406030204" pitchFamily="18" charset="0"/>
                                      <a:ea typeface="DengXian" panose="02010600030101010101" pitchFamily="2" charset="-122"/>
                                      <a:cs typeface="Arial" panose="020B0604020202020204" pitchFamily="34" charset="0"/>
                                    </a:rPr>
                                    <m:t>𝑖</m:t>
                                  </m:r>
                                </m:sub>
                              </m:sSub>
                              <m:r>
                                <a:rPr lang="en-US" i="1">
                                  <a:latin typeface="Cambria Math" panose="02040503050406030204" pitchFamily="18" charset="0"/>
                                  <a:ea typeface="DengXian" panose="02010600030101010101" pitchFamily="2" charset="-122"/>
                                  <a:cs typeface="Arial" panose="020B0604020202020204" pitchFamily="34" charset="0"/>
                                </a:rPr>
                                <m:t>&lt;</m:t>
                              </m:r>
                              <m:sSub>
                                <m:sSubPr>
                                  <m:ctrlPr>
                                    <a:rPr lang="en-US" i="1">
                                      <a:latin typeface="Cambria Math" panose="02040503050406030204" pitchFamily="18" charset="0"/>
                                      <a:ea typeface="DengXian" panose="02010600030101010101" pitchFamily="2" charset="-122"/>
                                      <a:cs typeface="Arial" panose="020B0604020202020204" pitchFamily="34" charset="0"/>
                                    </a:rPr>
                                  </m:ctrlPr>
                                </m:sSubPr>
                                <m:e>
                                  <m:r>
                                    <a:rPr lang="en-US"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i="1">
                                      <a:latin typeface="Cambria Math" panose="02040503050406030204" pitchFamily="18" charset="0"/>
                                      <a:ea typeface="DengXian" panose="02010600030101010101" pitchFamily="2" charset="-122"/>
                                      <a:cs typeface="Arial" panose="020B0604020202020204" pitchFamily="34" charset="0"/>
                                    </a:rPr>
                                    <m:t>𝑗</m:t>
                                  </m:r>
                                </m:sub>
                              </m:sSub>
                              <m:r>
                                <a:rPr lang="en-US" i="1">
                                  <a:latin typeface="Cambria Math" panose="02040503050406030204" pitchFamily="18" charset="0"/>
                                  <a:ea typeface="DengXian" panose="02010600030101010101" pitchFamily="2" charset="-122"/>
                                  <a:cs typeface="Arial" panose="020B0604020202020204" pitchFamily="34" charset="0"/>
                                </a:rPr>
                                <m:t>𝑜𝑟</m:t>
                              </m:r>
                              <m:r>
                                <a:rPr lang="en-US" i="1">
                                  <a:latin typeface="Cambria Math" panose="02040503050406030204" pitchFamily="18" charset="0"/>
                                  <a:ea typeface="DengXian" panose="02010600030101010101" pitchFamily="2" charset="-122"/>
                                  <a:cs typeface="Arial" panose="020B0604020202020204" pitchFamily="34" charset="0"/>
                                </a:rPr>
                                <m:t>  </m:t>
                              </m:r>
                              <m:r>
                                <a:rPr lang="en-US" i="1">
                                  <a:latin typeface="Cambria Math" panose="02040503050406030204" pitchFamily="18" charset="0"/>
                                  <a:ea typeface="DengXian" panose="02010600030101010101" pitchFamily="2" charset="-122"/>
                                  <a:cs typeface="Arial" panose="020B0604020202020204" pitchFamily="34" charset="0"/>
                                </a:rPr>
                                <m:t>𝒯</m:t>
                              </m:r>
                              <m:r>
                                <a:rPr lang="en-US" i="1">
                                  <a:latin typeface="Cambria Math" panose="02040503050406030204" pitchFamily="18" charset="0"/>
                                  <a:ea typeface="DengXian" panose="02010600030101010101" pitchFamily="2" charset="-122"/>
                                  <a:cs typeface="Arial" panose="020B0604020202020204" pitchFamily="34" charset="0"/>
                                </a:rPr>
                                <m:t>&lt;2</m:t>
                              </m:r>
                            </m:e>
                          </m:eqArr>
                        </m:e>
                      </m:d>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048B3800-E764-471F-9846-3E7E80B6A475}"/>
                  </a:ext>
                </a:extLst>
              </p:cNvPr>
              <p:cNvSpPr>
                <a:spLocks noRot="1" noChangeAspect="1" noMove="1" noResize="1" noEditPoints="1" noAdjustHandles="1" noChangeArrowheads="1" noChangeShapeType="1" noTextEdit="1"/>
              </p:cNvSpPr>
              <p:nvPr/>
            </p:nvSpPr>
            <p:spPr>
              <a:xfrm>
                <a:off x="1365813" y="1617735"/>
                <a:ext cx="9606987" cy="35449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B171714-AEFC-4989-A13D-FB8A0B22FF3A}"/>
                  </a:ext>
                </a:extLst>
              </p:cNvPr>
              <p:cNvSpPr/>
              <p:nvPr/>
            </p:nvSpPr>
            <p:spPr>
              <a:xfrm>
                <a:off x="240685" y="5541560"/>
                <a:ext cx="12145433" cy="752257"/>
              </a:xfrm>
              <a:prstGeom prst="rect">
                <a:avLst/>
              </a:prstGeom>
            </p:spPr>
            <p:txBody>
              <a:bodyPr wrap="square">
                <a:spAutoFit/>
              </a:bodyPr>
              <a:lstStyle/>
              <a:p>
                <a:r>
                  <a:rPr lang="en-US" sz="1600" dirty="0">
                    <a:latin typeface="Arial" panose="020B0604020202020204" pitchFamily="34" charset="0"/>
                    <a:ea typeface="DengXian" panose="02010600030101010101" pitchFamily="2" charset="-122"/>
                  </a:rPr>
                  <a:t>Logit transformation is represented as </a:t>
                </a:r>
                <a14:m>
                  <m:oMath xmlns:m="http://schemas.openxmlformats.org/officeDocument/2006/math">
                    <m:func>
                      <m:funcPr>
                        <m:ctrlPr>
                          <a:rPr lang="en-US" sz="1600" i="1">
                            <a:effectLst/>
                            <a:latin typeface="Cambria Math" panose="02040503050406030204" pitchFamily="18" charset="0"/>
                            <a:cs typeface="Arial" panose="020B0604020202020204" pitchFamily="34" charset="0"/>
                          </a:rPr>
                        </m:ctrlPr>
                      </m:funcPr>
                      <m:fName>
                        <m:r>
                          <m:rPr>
                            <m:sty m:val="p"/>
                          </m:rPr>
                          <a:rPr lang="en-US" sz="1600">
                            <a:latin typeface="Cambria Math" panose="02040503050406030204" pitchFamily="18" charset="0"/>
                            <a:ea typeface="DengXian" panose="02010600030101010101" pitchFamily="2" charset="-122"/>
                            <a:cs typeface="Arial" panose="020B0604020202020204" pitchFamily="34" charset="0"/>
                          </a:rPr>
                          <m:t>log</m:t>
                        </m:r>
                      </m:fName>
                      <m:e>
                        <m:d>
                          <m:dPr>
                            <m:ctrlPr>
                              <a:rPr lang="en-US" sz="1600" i="1">
                                <a:effectLst/>
                                <a:latin typeface="Cambria Math" panose="02040503050406030204" pitchFamily="18" charset="0"/>
                                <a:cs typeface="Arial" panose="020B0604020202020204" pitchFamily="34" charset="0"/>
                              </a:rPr>
                            </m:ctrlPr>
                          </m:dPr>
                          <m:e>
                            <m:f>
                              <m:fPr>
                                <m:ctrlPr>
                                  <a:rPr lang="en-US" sz="1600" i="1">
                                    <a:effectLst/>
                                    <a:latin typeface="Cambria Math" panose="02040503050406030204" pitchFamily="18" charset="0"/>
                                    <a:cs typeface="Arial" panose="020B0604020202020204" pitchFamily="34" charset="0"/>
                                  </a:rPr>
                                </m:ctrlPr>
                              </m:fPr>
                              <m:num>
                                <m:r>
                                  <a:rPr lang="en-US" sz="1600" i="1">
                                    <a:latin typeface="Cambria Math" panose="02040503050406030204" pitchFamily="18" charset="0"/>
                                    <a:ea typeface="DengXian" panose="02010600030101010101" pitchFamily="2" charset="-122"/>
                                    <a:cs typeface="Arial" panose="020B0604020202020204" pitchFamily="34" charset="0"/>
                                  </a:rPr>
                                  <m:t>𝑝</m:t>
                                </m:r>
                                <m:d>
                                  <m:dPr>
                                    <m:ctrlPr>
                                      <a:rPr lang="en-US" sz="1600" i="1">
                                        <a:effectLst/>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DengXian" panose="02010600030101010101" pitchFamily="2" charset="-122"/>
                                        <a:cs typeface="Arial" panose="020B0604020202020204" pitchFamily="34" charset="0"/>
                                      </a:rPr>
                                      <m:t>𝑋</m:t>
                                    </m:r>
                                  </m:e>
                                </m:d>
                              </m:num>
                              <m:den>
                                <m:r>
                                  <a:rPr lang="en-US" sz="1600" i="1">
                                    <a:latin typeface="Cambria Math" panose="02040503050406030204" pitchFamily="18" charset="0"/>
                                    <a:ea typeface="DengXian" panose="02010600030101010101" pitchFamily="2" charset="-122"/>
                                    <a:cs typeface="Arial" panose="020B0604020202020204" pitchFamily="34" charset="0"/>
                                  </a:rPr>
                                  <m:t>1−</m:t>
                                </m:r>
                                <m:r>
                                  <a:rPr lang="en-US" sz="1600" i="1">
                                    <a:latin typeface="Cambria Math" panose="02040503050406030204" pitchFamily="18" charset="0"/>
                                    <a:ea typeface="DengXian" panose="02010600030101010101" pitchFamily="2" charset="-122"/>
                                    <a:cs typeface="Arial" panose="020B0604020202020204" pitchFamily="34" charset="0"/>
                                  </a:rPr>
                                  <m:t>𝑝</m:t>
                                </m:r>
                                <m:d>
                                  <m:dPr>
                                    <m:ctrlPr>
                                      <a:rPr lang="en-US" sz="1600" i="1">
                                        <a:effectLst/>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DengXian" panose="02010600030101010101" pitchFamily="2" charset="-122"/>
                                        <a:cs typeface="Arial" panose="020B0604020202020204" pitchFamily="34" charset="0"/>
                                      </a:rPr>
                                      <m:t>𝑋</m:t>
                                    </m:r>
                                  </m:e>
                                </m:d>
                              </m:den>
                            </m:f>
                          </m:e>
                        </m:d>
                      </m:e>
                    </m:func>
                  </m:oMath>
                </a14:m>
                <a:r>
                  <a:rPr lang="en-US" sz="1600" dirty="0">
                    <a:latin typeface="Arial" panose="020B0604020202020204" pitchFamily="34" charset="0"/>
                    <a:ea typeface="DengXian" panose="02010600030101010101" pitchFamily="2" charset="-122"/>
                  </a:rPr>
                  <a:t>. </a:t>
                </a:r>
              </a:p>
              <a:p>
                <a14:m>
                  <m:oMath xmlns:m="http://schemas.openxmlformats.org/officeDocument/2006/math">
                    <m:sSub>
                      <m:sSubPr>
                        <m:ctrlPr>
                          <a:rPr lang="en-US" sz="1600" i="1">
                            <a:effectLst/>
                            <a:latin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DengXian" panose="02010600030101010101" pitchFamily="2" charset="-122"/>
                            <a:cs typeface="Arial" panose="020B0604020202020204" pitchFamily="34" charset="0"/>
                          </a:rPr>
                          <m:t>𝑇h𝑟𝑒𝑠h𝑜𝑙𝑑</m:t>
                        </m:r>
                      </m:e>
                      <m:sub>
                        <m:r>
                          <a:rPr lang="en-US" sz="1600" i="1">
                            <a:latin typeface="Cambria Math" panose="02040503050406030204" pitchFamily="18" charset="0"/>
                            <a:ea typeface="DengXian" panose="02010600030101010101" pitchFamily="2" charset="-122"/>
                            <a:cs typeface="Arial" panose="020B0604020202020204" pitchFamily="34" charset="0"/>
                          </a:rPr>
                          <m:t>𝑗</m:t>
                        </m:r>
                      </m:sub>
                    </m:sSub>
                    <m:r>
                      <a:rPr lang="en-US" sz="1600" i="1">
                        <a:latin typeface="Cambria Math" panose="02040503050406030204" pitchFamily="18" charset="0"/>
                        <a:ea typeface="DengXian" panose="02010600030101010101" pitchFamily="2" charset="-122"/>
                        <a:cs typeface="Arial" panose="020B0604020202020204" pitchFamily="34" charset="0"/>
                      </a:rPr>
                      <m:t>/</m:t>
                    </m:r>
                    <m:sSub>
                      <m:sSubPr>
                        <m:ctrlPr>
                          <a:rPr lang="en-US" sz="1600" i="1">
                            <a:effectLst/>
                            <a:latin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DengXian" panose="02010600030101010101" pitchFamily="2" charset="-122"/>
                            <a:cs typeface="Arial" panose="020B0604020202020204" pitchFamily="34" charset="0"/>
                          </a:rPr>
                          <m:t>𝑃𝑟𝑖𝑐𝑒</m:t>
                        </m:r>
                      </m:e>
                      <m:sub>
                        <m:r>
                          <a:rPr lang="en-US" sz="1600" i="1">
                            <a:latin typeface="Cambria Math" panose="02040503050406030204" pitchFamily="18" charset="0"/>
                            <a:ea typeface="DengXian" panose="02010600030101010101" pitchFamily="2" charset="-122"/>
                            <a:cs typeface="Arial" panose="020B0604020202020204" pitchFamily="34" charset="0"/>
                          </a:rPr>
                          <m:t>𝑖</m:t>
                        </m:r>
                      </m:sub>
                    </m:sSub>
                  </m:oMath>
                </a14:m>
                <a:r>
                  <a:rPr lang="en-US" sz="1600" dirty="0">
                    <a:latin typeface="Arial" panose="020B0604020202020204" pitchFamily="34" charset="0"/>
                    <a:ea typeface="DengXian" panose="02010600030101010101" pitchFamily="2" charset="-122"/>
                  </a:rPr>
                  <a:t> represents </a:t>
                </a:r>
                <a14:m>
                  <m:oMath xmlns:m="http://schemas.openxmlformats.org/officeDocument/2006/math">
                    <m:r>
                      <a:rPr lang="en-US" sz="1600" i="1">
                        <a:latin typeface="Cambria Math" panose="02040503050406030204" pitchFamily="18" charset="0"/>
                        <a:ea typeface="DengXian" panose="02010600030101010101" pitchFamily="2" charset="-122"/>
                        <a:cs typeface="Arial" panose="020B0604020202020204" pitchFamily="34" charset="0"/>
                      </a:rPr>
                      <m:t>𝑝</m:t>
                    </m:r>
                    <m:d>
                      <m:dPr>
                        <m:ctrlPr>
                          <a:rPr lang="en-US" sz="1600" i="1">
                            <a:effectLst/>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DengXian" panose="02010600030101010101" pitchFamily="2" charset="-122"/>
                            <a:cs typeface="Arial" panose="020B0604020202020204" pitchFamily="34" charset="0"/>
                          </a:rPr>
                          <m:t>𝑋</m:t>
                        </m:r>
                      </m:e>
                    </m:d>
                    <m:r>
                      <a:rPr lang="en-US" sz="1600" i="1">
                        <a:latin typeface="Cambria Math" panose="02040503050406030204" pitchFamily="18" charset="0"/>
                        <a:ea typeface="DengXian" panose="02010600030101010101" pitchFamily="2" charset="-122"/>
                        <a:cs typeface="Arial" panose="020B0604020202020204" pitchFamily="34" charset="0"/>
                      </a:rPr>
                      <m:t>, </m:t>
                    </m:r>
                  </m:oMath>
                </a14:m>
                <a:r>
                  <a:rPr lang="en-US" sz="1600" dirty="0"/>
                  <a:t>the probability of a customer being attracted to the full-cut promotion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𝑃𝑟𝑖𝑐𝑒</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𝑇h𝑟𝑒𝑠h𝑜𝑙𝑑</m:t>
                        </m:r>
                      </m:e>
                      <m:sub>
                        <m:r>
                          <a:rPr lang="en-US" sz="1600" i="1">
                            <a:latin typeface="Cambria Math" panose="02040503050406030204" pitchFamily="18" charset="0"/>
                          </a:rPr>
                          <m:t>𝑗</m:t>
                        </m:r>
                      </m:sub>
                    </m:sSub>
                  </m:oMath>
                </a14:m>
                <a:endParaRPr lang="en-US" sz="1600" dirty="0"/>
              </a:p>
            </p:txBody>
          </p:sp>
        </mc:Choice>
        <mc:Fallback xmlns="">
          <p:sp>
            <p:nvSpPr>
              <p:cNvPr id="5" name="Rectangle 4">
                <a:extLst>
                  <a:ext uri="{FF2B5EF4-FFF2-40B4-BE49-F238E27FC236}">
                    <a16:creationId xmlns:a16="http://schemas.microsoft.com/office/drawing/2014/main" id="{5B171714-AEFC-4989-A13D-FB8A0B22FF3A}"/>
                  </a:ext>
                </a:extLst>
              </p:cNvPr>
              <p:cNvSpPr>
                <a:spLocks noRot="1" noChangeAspect="1" noMove="1" noResize="1" noEditPoints="1" noAdjustHandles="1" noChangeArrowheads="1" noChangeShapeType="1" noTextEdit="1"/>
              </p:cNvSpPr>
              <p:nvPr/>
            </p:nvSpPr>
            <p:spPr>
              <a:xfrm>
                <a:off x="240685" y="5541560"/>
                <a:ext cx="12145433" cy="752257"/>
              </a:xfrm>
              <a:prstGeom prst="rect">
                <a:avLst/>
              </a:prstGeom>
              <a:blipFill>
                <a:blip r:embed="rId4"/>
                <a:stretch>
                  <a:fillRect l="-251" b="-7317"/>
                </a:stretch>
              </a:blipFill>
            </p:spPr>
            <p:txBody>
              <a:bodyPr/>
              <a:lstStyle/>
              <a:p>
                <a:r>
                  <a:rPr lang="en-US">
                    <a:noFill/>
                  </a:rPr>
                  <a:t> </a:t>
                </a:r>
              </a:p>
            </p:txBody>
          </p:sp>
        </mc:Fallback>
      </mc:AlternateContent>
    </p:spTree>
    <p:extLst>
      <p:ext uri="{BB962C8B-B14F-4D97-AF65-F5344CB8AC3E}">
        <p14:creationId xmlns:p14="http://schemas.microsoft.com/office/powerpoint/2010/main" val="3180238227"/>
      </p:ext>
    </p:extLst>
  </p:cSld>
  <p:clrMapOvr>
    <a:masterClrMapping/>
  </p:clrMapOvr>
</p:sld>
</file>

<file path=ppt/theme/theme1.xml><?xml version="1.0" encoding="utf-8"?>
<a:theme xmlns:a="http://schemas.openxmlformats.org/drawingml/2006/main" name="Office Theme">
  <a:themeElements>
    <a:clrScheme name="Custom 62">
      <a:dk1>
        <a:sysClr val="windowText" lastClr="000000"/>
      </a:dk1>
      <a:lt1>
        <a:sysClr val="window" lastClr="FFFFFF"/>
      </a:lt1>
      <a:dk2>
        <a:srgbClr val="2D2B2C"/>
      </a:dk2>
      <a:lt2>
        <a:srgbClr val="B2AEAD"/>
      </a:lt2>
      <a:accent1>
        <a:srgbClr val="8BA247"/>
      </a:accent1>
      <a:accent2>
        <a:srgbClr val="4A5F35"/>
      </a:accent2>
      <a:accent3>
        <a:srgbClr val="09708F"/>
      </a:accent3>
      <a:accent4>
        <a:srgbClr val="214247"/>
      </a:accent4>
      <a:accent5>
        <a:srgbClr val="8BD4F5"/>
      </a:accent5>
      <a:accent6>
        <a:srgbClr val="CB442E"/>
      </a:accent6>
      <a:hlink>
        <a:srgbClr val="09708F"/>
      </a:hlink>
      <a:folHlink>
        <a:srgbClr val="214247"/>
      </a:folHlink>
    </a:clrScheme>
    <a:fontScheme name="Custom 44">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12582</TotalTime>
  <Words>7641</Words>
  <Application>Microsoft Office PowerPoint</Application>
  <PresentationFormat>Widescreen</PresentationFormat>
  <Paragraphs>769</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Gill Sans</vt:lpstr>
      <vt:lpstr>Helvetica Light</vt:lpstr>
      <vt:lpstr>Open Sans</vt:lpstr>
      <vt:lpstr>Unilever DIN Offc Pro</vt:lpstr>
      <vt:lpstr>Arial</vt:lpstr>
      <vt:lpstr>Calibri</vt:lpstr>
      <vt:lpstr>Cambria</vt:lpstr>
      <vt:lpstr>Cambria Math</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Presentation Manager</dc:creator>
  <cp:lastModifiedBy> </cp:lastModifiedBy>
  <cp:revision>513</cp:revision>
  <cp:lastPrinted>2019-04-17T02:42:47Z</cp:lastPrinted>
  <dcterms:created xsi:type="dcterms:W3CDTF">2017-02-01T18:28:19Z</dcterms:created>
  <dcterms:modified xsi:type="dcterms:W3CDTF">2019-04-22T12:45:47Z</dcterms:modified>
</cp:coreProperties>
</file>