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Corbel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orbel-bold.fntdata"/><Relationship Id="rId41" Type="http://schemas.openxmlformats.org/officeDocument/2006/relationships/font" Target="fonts/Corbel-regular.fntdata"/><Relationship Id="rId22" Type="http://schemas.openxmlformats.org/officeDocument/2006/relationships/slide" Target="slides/slide16.xml"/><Relationship Id="rId44" Type="http://schemas.openxmlformats.org/officeDocument/2006/relationships/font" Target="fonts/Corbel-boldItalic.fntdata"/><Relationship Id="rId21" Type="http://schemas.openxmlformats.org/officeDocument/2006/relationships/slide" Target="slides/slide15.xml"/><Relationship Id="rId43" Type="http://schemas.openxmlformats.org/officeDocument/2006/relationships/font" Target="fonts/Corbel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24c17ea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24c17ea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437640d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e437640d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e437640d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e437640d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e437640d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e437640d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e437640d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e437640d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e437640d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e437640d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e78aa438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e78aa438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0c3e33750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0c3e33750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e437640d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e437640d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e437640d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e437640d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e437640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e437640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e437640d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e437640d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e437640d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e437640d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e437640d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e437640d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e437640d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e437640d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e437640d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e437640d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e437640d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e437640d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e437640d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e437640d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e437640d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e437640d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e437640d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e437640d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e437640d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e437640d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0c3e3375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0c3e3375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e437640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e437640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e437640d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e437640d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f24c17ea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f24c17ea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f24c17ea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f24c17ea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e437640d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0e437640d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e437640d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e437640d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e437640d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e437640d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e437640d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e437640d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24c17ea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24c17ea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0c3e3375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0c3e3375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e437640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e437640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hameleon10712/NYCU-Software-Testing-2023/blob/main/Lab01/Students.py" TargetMode="External"/><Relationship Id="rId4" Type="http://schemas.openxmlformats.org/officeDocument/2006/relationships/hyperlink" Target="https://github.com/chameleon10712/NYCU-Software-Testing-2023/blob/main/Lab01/StudentsTest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hyperlink" Target="https://github.com/chameleon10712/NYCU-Software-Testing-2023/tree/main/Lab0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hctsai.cs10@nycu.edu.tw" TargetMode="External"/><Relationship Id="rId4" Type="http://schemas.openxmlformats.org/officeDocument/2006/relationships/hyperlink" Target="mailto:xdev11.cs11@nycu.edu.t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chameleon10712/NYCU-Software-Testing-2023/blob/main/.github/workflows/Lab01-CI.yml" TargetMode="External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verage.readthedocs.io/en/7.1.0/" TargetMode="External"/><Relationship Id="rId4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coverage.readthedocs.io/en/7.1.0/branch.html#structurally-partial-branches" TargetMode="External"/><Relationship Id="rId6" Type="http://schemas.openxmlformats.org/officeDocument/2006/relationships/hyperlink" Target="https://plainenglish.io/blog/a-quick-intro-to-to-test-coverage-in-python-9bf299711c6c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ython.org/3/library/unittest.html#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Lab 1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311700" y="3291325"/>
            <a:ext cx="85206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000">
                <a:solidFill>
                  <a:srgbClr val="595959"/>
                </a:solidFill>
              </a:rPr>
              <a:t>Software Testing 2023</a:t>
            </a:r>
            <a:endParaRPr i="1" sz="20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500">
                <a:solidFill>
                  <a:srgbClr val="595959"/>
                </a:solidFill>
              </a:rPr>
              <a:t>2023/02/23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50" y="3132325"/>
            <a:ext cx="8040200" cy="11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50" y="1457313"/>
            <a:ext cx="8509226" cy="1465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Unit Test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Coverage</a:t>
            </a:r>
            <a:endParaRPr/>
          </a:p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Coverage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0" y="1467974"/>
            <a:ext cx="7920700" cy="29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Coverage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75" y="1533940"/>
            <a:ext cx="75723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1</a:t>
            </a:r>
            <a:endParaRPr/>
          </a:p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Part 1 - unittest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In this Lab, you are going to implement unit test for </a:t>
            </a:r>
            <a:r>
              <a:rPr lang="zh-TW" u="sng">
                <a:solidFill>
                  <a:schemeClr val="hlink"/>
                </a:solidFill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  <a:hlinkClick r:id="rId3"/>
              </a:rPr>
              <a:t>Students.py</a:t>
            </a:r>
            <a:r>
              <a:rPr lang="zh-TW">
                <a:latin typeface="Corbel"/>
                <a:ea typeface="Corbel"/>
                <a:cs typeface="Corbel"/>
                <a:sym typeface="Corbel"/>
              </a:rPr>
              <a:t>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spec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There are 4 students in the classroom, who are John, Mary, Thomas, and Jane. Please modify </a:t>
            </a:r>
            <a:r>
              <a:rPr lang="zh-TW" sz="1800" u="sng">
                <a:solidFill>
                  <a:schemeClr val="hlink"/>
                </a:solidFill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  <a:hlinkClick r:id="rId4"/>
              </a:rPr>
              <a:t>StudentsTest.py</a:t>
            </a: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 and add these names to a student object. You need to test for </a:t>
            </a:r>
            <a:r>
              <a:rPr lang="zh-TW" sz="1800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set_name</a:t>
            </a: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 and </a:t>
            </a:r>
            <a:r>
              <a:rPr lang="zh-TW" sz="1800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get_name</a:t>
            </a: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 method in </a:t>
            </a:r>
            <a:r>
              <a:rPr lang="zh-TW" sz="1800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Students Class</a:t>
            </a: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. The required output is listed in page 15.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Part 1 - unittest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spec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In </a:t>
            </a:r>
            <a:r>
              <a:rPr lang="zh-TW" sz="1800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test_1_get_name()</a:t>
            </a: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, you have to test for all the valid ids, and an invalid id using mex. 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Mex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Font typeface="Corbel"/>
              <a:buChar char="■"/>
            </a:pPr>
            <a:r>
              <a:rPr lang="zh-TW" sz="1800">
                <a:latin typeface="Corbel"/>
                <a:ea typeface="Corbel"/>
                <a:cs typeface="Corbel"/>
                <a:sym typeface="Corbel"/>
              </a:rPr>
              <a:t>The mex of a set of integers is the smallest non-negative integer that does not belong to the set.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Part 1 - </a:t>
            </a: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補充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2615"/>
            <a:ext cx="8839202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1"/>
          <p:cNvSpPr txBox="1"/>
          <p:nvPr/>
        </p:nvSpPr>
        <p:spPr>
          <a:xfrm>
            <a:off x="417800" y="4010825"/>
            <a:ext cx="23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spec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50" y="25138"/>
            <a:ext cx="5140908" cy="509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Part 1 - unittest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python3 -m unittest StudentsTest.py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8" name="Google Shape;2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50" y="1888575"/>
            <a:ext cx="3399150" cy="14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#whoami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Software Quality Lab @ EC547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蔡惠喬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u="sng">
                <a:solidFill>
                  <a:schemeClr val="hlink"/>
                </a:solidFill>
                <a:hlinkClick r:id="rId3"/>
              </a:rPr>
              <a:t>hctsai.cs10@nycu.edu.tw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陳舜寧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u="sng">
                <a:solidFill>
                  <a:schemeClr val="hlink"/>
                </a:solidFill>
                <a:hlinkClick r:id="rId4"/>
              </a:rPr>
              <a:t>xdev11.cs11@nycu.edu.tw</a:t>
            </a:r>
            <a:endParaRPr/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Part 2 - coverage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Please test the coverage of your program. Modify Students.py and StudentsTest.py to make coverage to 100%.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Part 2 - coverage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3" name="Google Shape;25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800" y="1092001"/>
            <a:ext cx="5013642" cy="3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1 Submission</a:t>
            </a:r>
            <a:endParaRPr/>
          </a:p>
        </p:txBody>
      </p:sp>
      <p:sp>
        <p:nvSpPr>
          <p:cNvPr id="261" name="Google Shape;26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Submission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Google Shape;26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12816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Please create a directory named </a:t>
            </a:r>
            <a:r>
              <a:rPr lang="zh-TW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Lab01 </a:t>
            </a:r>
            <a:r>
              <a:rPr lang="zh-TW">
                <a:latin typeface="Corbel"/>
                <a:ea typeface="Corbel"/>
                <a:cs typeface="Corbel"/>
                <a:sym typeface="Corbel"/>
              </a:rPr>
              <a:t> in your  </a:t>
            </a:r>
            <a:r>
              <a:rPr lang="zh-TW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&lt;student_id&gt;-ST-2023</a:t>
            </a:r>
            <a:r>
              <a:rPr lang="zh-TW">
                <a:latin typeface="Corbel"/>
                <a:ea typeface="Corbel"/>
                <a:cs typeface="Corbel"/>
                <a:sym typeface="Corbel"/>
              </a:rPr>
              <a:t> repo</a:t>
            </a:r>
            <a:endParaRPr>
              <a:highlight>
                <a:schemeClr val="lt2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Lab01 shall contain </a:t>
            </a:r>
            <a:r>
              <a:rPr lang="zh-TW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Students.py</a:t>
            </a:r>
            <a:r>
              <a:rPr lang="zh-TW">
                <a:latin typeface="Corbel"/>
                <a:ea typeface="Corbel"/>
                <a:cs typeface="Corbel"/>
                <a:sym typeface="Corbel"/>
              </a:rPr>
              <a:t> and </a:t>
            </a:r>
            <a:r>
              <a:rPr lang="zh-TW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StudentsTest.py</a:t>
            </a:r>
            <a:endParaRPr>
              <a:highlight>
                <a:schemeClr val="lt2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70" name="Google Shape;2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34775"/>
            <a:ext cx="87344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Submission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7" name="Google Shape;27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Please add </a:t>
            </a:r>
            <a:r>
              <a:rPr lang="zh-TW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Lab01-CI.yml </a:t>
            </a:r>
            <a:r>
              <a:rPr lang="zh-TW">
                <a:latin typeface="Corbel"/>
                <a:ea typeface="Corbel"/>
                <a:cs typeface="Corbel"/>
                <a:sym typeface="Corbel"/>
              </a:rPr>
              <a:t>to </a:t>
            </a:r>
            <a:r>
              <a:rPr lang="zh-TW">
                <a:highlight>
                  <a:schemeClr val="lt2"/>
                </a:highlight>
                <a:latin typeface="Corbel"/>
                <a:ea typeface="Corbel"/>
                <a:cs typeface="Corbel"/>
                <a:sym typeface="Corbel"/>
              </a:rPr>
              <a:t>.github/workflows</a:t>
            </a:r>
            <a:r>
              <a:rPr lang="zh-TW">
                <a:latin typeface="Corbel"/>
                <a:ea typeface="Corbel"/>
                <a:cs typeface="Corbel"/>
                <a:sym typeface="Corbel"/>
              </a:rPr>
              <a:t>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79" name="Google Shape;2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3725"/>
            <a:ext cx="9144000" cy="179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Submission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7" name="Google Shape;287;p4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Please add Lab 1 CI status badge in your README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8" name="Google Shape;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75" y="1849200"/>
            <a:ext cx="5430550" cy="216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Submission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5" name="Google Shape;29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Please submit your commit url to E3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152400"/>
            <a:ext cx="81967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0" y="998250"/>
            <a:ext cx="8957074" cy="3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3"/>
          <p:cNvPicPr preferRelativeResize="0"/>
          <p:nvPr/>
        </p:nvPicPr>
        <p:blipFill rotWithShape="1">
          <a:blip r:embed="rId3">
            <a:alphaModFix/>
          </a:blip>
          <a:srcRect b="0" l="0" r="0" t="1068"/>
          <a:stretch/>
        </p:blipFill>
        <p:spPr>
          <a:xfrm>
            <a:off x="450525" y="141200"/>
            <a:ext cx="8264627" cy="49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Repo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&lt;student_id&gt;-ST-2023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 collaborators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XDEv11, chameleon10712, skhuang</a:t>
            </a:r>
            <a:endParaRPr/>
          </a:p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Reference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9" name="Google Shape;31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https://coverage.readthedocs.io/en/7.1.0/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https://docs.python.org/3/library/unittest.html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https://coverage.readthedocs.io/en/7.1.0/branch.html#structurally-partial-branches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https://plainenglish.io/blog/a-quick-intro-to-to-test-coverage-in-python-9bf299711c6c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1 CI output</a:t>
            </a:r>
            <a:endParaRPr/>
          </a:p>
        </p:txBody>
      </p:sp>
      <p:sp>
        <p:nvSpPr>
          <p:cNvPr id="326" name="Google Shape;32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650"/>
            <a:ext cx="8839200" cy="446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25" y="152400"/>
            <a:ext cx="75463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75" y="820875"/>
            <a:ext cx="30003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Unit Test</a:t>
            </a:r>
            <a:endParaRPr/>
          </a:p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Unit Test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188575"/>
            <a:ext cx="666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Unit Test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zh-TW">
                <a:latin typeface="Corbel"/>
                <a:ea typeface="Corbel"/>
                <a:cs typeface="Corbel"/>
                <a:sym typeface="Corbel"/>
              </a:rPr>
              <a:t>Python unittest module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Corbel"/>
              <a:buChar char="●"/>
            </a:pPr>
            <a:r>
              <a:rPr lang="zh-TW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unittest doc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88" y="1134450"/>
            <a:ext cx="8388025" cy="40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Unit Test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Unit Test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863" y="1125140"/>
            <a:ext cx="5282269" cy="381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5" y="1526825"/>
            <a:ext cx="7924951" cy="24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3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orbel"/>
                <a:ea typeface="Corbel"/>
                <a:cs typeface="Corbel"/>
                <a:sym typeface="Corbel"/>
              </a:rPr>
              <a:t>Unit Test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