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Corbel"/>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rbel-regular.fntdata"/><Relationship Id="rId20" Type="http://schemas.openxmlformats.org/officeDocument/2006/relationships/slide" Target="slides/slide14.xml"/><Relationship Id="rId42" Type="http://schemas.openxmlformats.org/officeDocument/2006/relationships/font" Target="fonts/Corbel-italic.fntdata"/><Relationship Id="rId41" Type="http://schemas.openxmlformats.org/officeDocument/2006/relationships/font" Target="fonts/Corbel-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Corbel-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10a5811b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110a5811b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10a5811b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10a5811b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10a5811b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10a5811b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10a5811b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10a5811b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10a5811b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10a5811b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10a5811b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10a5811b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10a5811b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10a5811b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10a5811b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110a5811b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13fb47e5e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13fb47e5e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1337858d1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1337858d1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e437640d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e437640d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1337858d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1337858d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119a8ca9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119a8ca9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10a5811b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10a5811b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10a5811b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110a5811b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110a5811b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110a5811b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110a5811b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110a5811b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1337858d1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1337858d1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1337858d1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1337858d1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13fb47e5e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13fb47e5e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1337858d1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1337858d1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0c3e33750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0c3e33750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13fb47e5e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13fb47e5e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110a5811b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110a5811b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110a5811b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110a5811b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110a5811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110a5811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e437640d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e437640d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10a5811b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10a5811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10a5811b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10a5811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e437640d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e437640d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10a5811b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10a5811b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10a5811b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10a5811b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mailto:hctsai.cs10@nycu.edu.tw" TargetMode="External"/><Relationship Id="rId4" Type="http://schemas.openxmlformats.org/officeDocument/2006/relationships/hyperlink" Target="mailto:xdev11.cs11@nycu.edu.t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hyperlink" Target="https://github.com/chameleon10712/NYCU-Software-Testing-2023/tree/main/Lab02"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hyperlink" Target="https://github.com/chameleon10712/NYCU-Software-Testing-2023/blob/main/.github/workflows/Lab02-CI.y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hyperlink" Target="https://docs.python.org/3/library/unittest.mock.html#nesting-patch-decorators" TargetMode="External"/><Relationship Id="rId4" Type="http://schemas.openxmlformats.org/officeDocument/2006/relationships/hyperlink" Target="https://learn.microsoft.com/en-us/visualstudio/test/using-stubs-to-isolate-parts-of-your-application-from-each-other-for-unit-testing?view=vs-2022&amp;tabs=csharp" TargetMode="External"/><Relationship Id="rId5" Type="http://schemas.openxmlformats.org/officeDocument/2006/relationships/hyperlink" Target="https://www.baeldung.com/mockito-spy#simple-spy-example" TargetMode="External"/><Relationship Id="rId6" Type="http://schemas.openxmlformats.org/officeDocument/2006/relationships/hyperlink" Target="https://realpython.com/python-mock-libra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latin typeface="Corbel"/>
                <a:ea typeface="Corbel"/>
                <a:cs typeface="Corbel"/>
                <a:sym typeface="Corbel"/>
              </a:rPr>
              <a:t>Lab 2</a:t>
            </a:r>
            <a:endParaRPr>
              <a:latin typeface="Corbel"/>
              <a:ea typeface="Corbel"/>
              <a:cs typeface="Corbel"/>
              <a:sym typeface="Corbel"/>
            </a:endParaRPr>
          </a:p>
        </p:txBody>
      </p:sp>
      <p:sp>
        <p:nvSpPr>
          <p:cNvPr id="100" name="Google Shape;100;p25"/>
          <p:cNvSpPr txBox="1"/>
          <p:nvPr/>
        </p:nvSpPr>
        <p:spPr>
          <a:xfrm>
            <a:off x="311700" y="3291325"/>
            <a:ext cx="8520600" cy="90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zh-TW" sz="2000">
                <a:solidFill>
                  <a:srgbClr val="595959"/>
                </a:solidFill>
              </a:rPr>
              <a:t>Software Testing 2023</a:t>
            </a:r>
            <a:endParaRPr i="1" sz="2000">
              <a:solidFill>
                <a:srgbClr val="595959"/>
              </a:solidFill>
            </a:endParaRPr>
          </a:p>
          <a:p>
            <a:pPr indent="0" lvl="0" marL="0" rtl="0" algn="ctr">
              <a:spcBef>
                <a:spcPts val="0"/>
              </a:spcBef>
              <a:spcAft>
                <a:spcPts val="0"/>
              </a:spcAft>
              <a:buNone/>
            </a:pPr>
            <a:r>
              <a:t/>
            </a:r>
            <a:endParaRPr sz="900">
              <a:solidFill>
                <a:srgbClr val="595959"/>
              </a:solidFill>
            </a:endParaRPr>
          </a:p>
          <a:p>
            <a:pPr indent="0" lvl="0" marL="0" rtl="0" algn="ctr">
              <a:spcBef>
                <a:spcPts val="0"/>
              </a:spcBef>
              <a:spcAft>
                <a:spcPts val="0"/>
              </a:spcAft>
              <a:buNone/>
            </a:pPr>
            <a:r>
              <a:rPr i="1" lang="zh-TW" sz="1500">
                <a:solidFill>
                  <a:srgbClr val="595959"/>
                </a:solidFill>
              </a:rPr>
              <a:t>2023/03/02</a:t>
            </a:r>
            <a:endParaRPr sz="28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latin typeface="Corbel"/>
                <a:ea typeface="Corbel"/>
                <a:cs typeface="Corbel"/>
                <a:sym typeface="Corbel"/>
              </a:rPr>
              <a:t>The Mock Object</a:t>
            </a:r>
            <a:endParaRPr sz="2400">
              <a:latin typeface="Corbel"/>
              <a:ea typeface="Corbel"/>
              <a:cs typeface="Corbel"/>
              <a:sym typeface="Corbel"/>
            </a:endParaRPr>
          </a:p>
        </p:txBody>
      </p:sp>
      <p:sp>
        <p:nvSpPr>
          <p:cNvPr id="170" name="Google Shape;17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171" name="Google Shape;171;p34"/>
          <p:cNvPicPr preferRelativeResize="0"/>
          <p:nvPr/>
        </p:nvPicPr>
        <p:blipFill>
          <a:blip r:embed="rId3">
            <a:alphaModFix/>
          </a:blip>
          <a:stretch>
            <a:fillRect/>
          </a:stretch>
        </p:blipFill>
        <p:spPr>
          <a:xfrm>
            <a:off x="1457325" y="1920865"/>
            <a:ext cx="6229350" cy="210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latin typeface="Corbel"/>
                <a:ea typeface="Corbel"/>
                <a:cs typeface="Corbel"/>
                <a:sym typeface="Corbel"/>
              </a:rPr>
              <a:t>Lazy Attributes and Methods</a:t>
            </a:r>
            <a:endParaRPr sz="2400">
              <a:latin typeface="Corbel"/>
              <a:ea typeface="Corbel"/>
              <a:cs typeface="Corbel"/>
              <a:sym typeface="Corbel"/>
            </a:endParaRPr>
          </a:p>
        </p:txBody>
      </p:sp>
      <p:sp>
        <p:nvSpPr>
          <p:cNvPr id="178" name="Google Shape;178;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179" name="Google Shape;179;p35"/>
          <p:cNvPicPr preferRelativeResize="0"/>
          <p:nvPr/>
        </p:nvPicPr>
        <p:blipFill>
          <a:blip r:embed="rId3">
            <a:alphaModFix/>
          </a:blip>
          <a:stretch>
            <a:fillRect/>
          </a:stretch>
        </p:blipFill>
        <p:spPr>
          <a:xfrm>
            <a:off x="1155838" y="1458600"/>
            <a:ext cx="6832325" cy="2991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latin typeface="Corbel"/>
                <a:ea typeface="Corbel"/>
                <a:cs typeface="Corbel"/>
                <a:sym typeface="Corbel"/>
              </a:rPr>
              <a:t>Lazy Attributes and Methods</a:t>
            </a:r>
            <a:endParaRPr sz="2400">
              <a:latin typeface="Corbel"/>
              <a:ea typeface="Corbel"/>
              <a:cs typeface="Corbel"/>
              <a:sym typeface="Corbel"/>
            </a:endParaRPr>
          </a:p>
        </p:txBody>
      </p:sp>
      <p:sp>
        <p:nvSpPr>
          <p:cNvPr id="186" name="Google Shape;186;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187" name="Google Shape;187;p36"/>
          <p:cNvPicPr preferRelativeResize="0"/>
          <p:nvPr/>
        </p:nvPicPr>
        <p:blipFill>
          <a:blip r:embed="rId3">
            <a:alphaModFix/>
          </a:blip>
          <a:stretch>
            <a:fillRect/>
          </a:stretch>
        </p:blipFill>
        <p:spPr>
          <a:xfrm>
            <a:off x="981075" y="1951290"/>
            <a:ext cx="718185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latin typeface="Corbel"/>
                <a:ea typeface="Corbel"/>
                <a:cs typeface="Corbel"/>
                <a:sym typeface="Corbel"/>
              </a:rPr>
              <a:t>Lazy Attributes and Methods</a:t>
            </a:r>
            <a:endParaRPr sz="2400">
              <a:latin typeface="Corbel"/>
              <a:ea typeface="Corbel"/>
              <a:cs typeface="Corbel"/>
              <a:sym typeface="Corbel"/>
            </a:endParaRPr>
          </a:p>
        </p:txBody>
      </p:sp>
      <p:sp>
        <p:nvSpPr>
          <p:cNvPr id="194" name="Google Shape;194;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195" name="Google Shape;195;p37"/>
          <p:cNvPicPr preferRelativeResize="0"/>
          <p:nvPr/>
        </p:nvPicPr>
        <p:blipFill>
          <a:blip r:embed="rId3">
            <a:alphaModFix/>
          </a:blip>
          <a:stretch>
            <a:fillRect/>
          </a:stretch>
        </p:blipFill>
        <p:spPr>
          <a:xfrm>
            <a:off x="947738" y="1809365"/>
            <a:ext cx="7248525" cy="198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8"/>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latin typeface="Corbel"/>
                <a:ea typeface="Corbel"/>
                <a:cs typeface="Corbel"/>
                <a:sym typeface="Corbel"/>
              </a:rPr>
              <a:t>return_value</a:t>
            </a:r>
            <a:endParaRPr sz="2400">
              <a:latin typeface="Corbel"/>
              <a:ea typeface="Corbel"/>
              <a:cs typeface="Corbel"/>
              <a:sym typeface="Corbel"/>
            </a:endParaRPr>
          </a:p>
        </p:txBody>
      </p:sp>
      <p:sp>
        <p:nvSpPr>
          <p:cNvPr id="202" name="Google Shape;202;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03" name="Google Shape;203;p38"/>
          <p:cNvPicPr preferRelativeResize="0"/>
          <p:nvPr/>
        </p:nvPicPr>
        <p:blipFill>
          <a:blip r:embed="rId3">
            <a:alphaModFix/>
          </a:blip>
          <a:stretch>
            <a:fillRect/>
          </a:stretch>
        </p:blipFill>
        <p:spPr>
          <a:xfrm>
            <a:off x="923925" y="1757465"/>
            <a:ext cx="7296150" cy="1790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9"/>
          <p:cNvPicPr preferRelativeResize="0"/>
          <p:nvPr/>
        </p:nvPicPr>
        <p:blipFill>
          <a:blip r:embed="rId3">
            <a:alphaModFix/>
          </a:blip>
          <a:stretch>
            <a:fillRect/>
          </a:stretch>
        </p:blipFill>
        <p:spPr>
          <a:xfrm>
            <a:off x="1627213" y="125825"/>
            <a:ext cx="5889576" cy="4891850"/>
          </a:xfrm>
          <a:prstGeom prst="rect">
            <a:avLst/>
          </a:prstGeom>
          <a:noFill/>
          <a:ln>
            <a:noFill/>
          </a:ln>
        </p:spPr>
      </p:pic>
      <p:sp>
        <p:nvSpPr>
          <p:cNvPr id="209" name="Google Shape;20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side_effect()</a:t>
            </a:r>
            <a:endParaRPr/>
          </a:p>
        </p:txBody>
      </p:sp>
      <p:sp>
        <p:nvSpPr>
          <p:cNvPr id="216" name="Google Shape;216;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17" name="Google Shape;217;p40"/>
          <p:cNvPicPr preferRelativeResize="0"/>
          <p:nvPr/>
        </p:nvPicPr>
        <p:blipFill>
          <a:blip r:embed="rId3">
            <a:alphaModFix/>
          </a:blip>
          <a:stretch>
            <a:fillRect/>
          </a:stretch>
        </p:blipFill>
        <p:spPr>
          <a:xfrm>
            <a:off x="1100138" y="2042515"/>
            <a:ext cx="6943725" cy="1562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side_effect()</a:t>
            </a:r>
            <a:endParaRPr/>
          </a:p>
        </p:txBody>
      </p:sp>
      <p:sp>
        <p:nvSpPr>
          <p:cNvPr id="224" name="Google Shape;224;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25" name="Google Shape;225;p41"/>
          <p:cNvPicPr preferRelativeResize="0"/>
          <p:nvPr/>
        </p:nvPicPr>
        <p:blipFill>
          <a:blip r:embed="rId3">
            <a:alphaModFix/>
          </a:blip>
          <a:stretch>
            <a:fillRect/>
          </a:stretch>
        </p:blipFill>
        <p:spPr>
          <a:xfrm>
            <a:off x="583088" y="1615225"/>
            <a:ext cx="7889375" cy="2287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latin typeface="Corbel"/>
                <a:ea typeface="Corbel"/>
                <a:cs typeface="Corbel"/>
                <a:sym typeface="Corbel"/>
              </a:rPr>
              <a:t>patch</a:t>
            </a:r>
            <a:endParaRPr sz="2400">
              <a:latin typeface="Corbel"/>
              <a:ea typeface="Corbel"/>
              <a:cs typeface="Corbel"/>
              <a:sym typeface="Corbel"/>
            </a:endParaRPr>
          </a:p>
        </p:txBody>
      </p:sp>
      <p:sp>
        <p:nvSpPr>
          <p:cNvPr id="232" name="Google Shape;232;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33" name="Google Shape;233;p42"/>
          <p:cNvPicPr preferRelativeResize="0"/>
          <p:nvPr/>
        </p:nvPicPr>
        <p:blipFill>
          <a:blip r:embed="rId3">
            <a:alphaModFix/>
          </a:blip>
          <a:stretch>
            <a:fillRect/>
          </a:stretch>
        </p:blipFill>
        <p:spPr>
          <a:xfrm>
            <a:off x="1155125" y="1923575"/>
            <a:ext cx="6263051" cy="1637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latin typeface="Corbel"/>
                <a:ea typeface="Corbel"/>
                <a:cs typeface="Corbel"/>
                <a:sym typeface="Corbel"/>
              </a:rPr>
              <a:t>patch</a:t>
            </a:r>
            <a:endParaRPr sz="2400">
              <a:latin typeface="Corbel"/>
              <a:ea typeface="Corbel"/>
              <a:cs typeface="Corbel"/>
              <a:sym typeface="Corbel"/>
            </a:endParaRPr>
          </a:p>
        </p:txBody>
      </p:sp>
      <p:sp>
        <p:nvSpPr>
          <p:cNvPr id="240" name="Google Shape;240;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41" name="Google Shape;241;p43"/>
          <p:cNvPicPr preferRelativeResize="0"/>
          <p:nvPr/>
        </p:nvPicPr>
        <p:blipFill>
          <a:blip r:embed="rId3">
            <a:alphaModFix/>
          </a:blip>
          <a:stretch>
            <a:fillRect/>
          </a:stretch>
        </p:blipFill>
        <p:spPr>
          <a:xfrm>
            <a:off x="152400" y="1942165"/>
            <a:ext cx="8839200" cy="13439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#whoami</a:t>
            </a:r>
            <a:endParaRPr/>
          </a:p>
        </p:txBody>
      </p:sp>
      <p:sp>
        <p:nvSpPr>
          <p:cNvPr id="107" name="Google Shape;107;p26"/>
          <p:cNvSpPr txBox="1"/>
          <p:nvPr>
            <p:ph idx="1" type="body"/>
          </p:nvPr>
        </p:nvSpPr>
        <p:spPr>
          <a:xfrm>
            <a:off x="311700" y="1152475"/>
            <a:ext cx="8520600" cy="370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zh-TW"/>
              <a:t>Software Quality Lab @ EC547</a:t>
            </a:r>
            <a:endParaRPr/>
          </a:p>
          <a:p>
            <a:pPr indent="-342900" lvl="0" marL="457200" rtl="0" algn="l">
              <a:lnSpc>
                <a:spcPct val="150000"/>
              </a:lnSpc>
              <a:spcBef>
                <a:spcPts val="0"/>
              </a:spcBef>
              <a:spcAft>
                <a:spcPts val="0"/>
              </a:spcAft>
              <a:buSzPts val="1800"/>
              <a:buChar char="●"/>
            </a:pPr>
            <a:r>
              <a:rPr lang="zh-TW"/>
              <a:t>TA</a:t>
            </a:r>
            <a:endParaRPr/>
          </a:p>
          <a:p>
            <a:pPr indent="-317500" lvl="1" marL="914400" rtl="0" algn="l">
              <a:lnSpc>
                <a:spcPct val="150000"/>
              </a:lnSpc>
              <a:spcBef>
                <a:spcPts val="0"/>
              </a:spcBef>
              <a:spcAft>
                <a:spcPts val="0"/>
              </a:spcAft>
              <a:buSzPts val="1400"/>
              <a:buAutoNum type="alphaLcPeriod"/>
            </a:pPr>
            <a:r>
              <a:rPr lang="zh-TW"/>
              <a:t>蔡惠喬</a:t>
            </a:r>
            <a:endParaRPr/>
          </a:p>
          <a:p>
            <a:pPr indent="-317500" lvl="2" marL="1371600" rtl="0" algn="l">
              <a:lnSpc>
                <a:spcPct val="150000"/>
              </a:lnSpc>
              <a:spcBef>
                <a:spcPts val="0"/>
              </a:spcBef>
              <a:spcAft>
                <a:spcPts val="0"/>
              </a:spcAft>
              <a:buSzPts val="1400"/>
              <a:buChar char="■"/>
            </a:pPr>
            <a:r>
              <a:rPr lang="zh-TW" u="sng">
                <a:solidFill>
                  <a:schemeClr val="hlink"/>
                </a:solidFill>
                <a:hlinkClick r:id="rId3"/>
              </a:rPr>
              <a:t>hctsai.cs10@nycu.edu.tw</a:t>
            </a:r>
            <a:endParaRPr/>
          </a:p>
          <a:p>
            <a:pPr indent="-317500" lvl="1" marL="914400" rtl="0" algn="l">
              <a:lnSpc>
                <a:spcPct val="150000"/>
              </a:lnSpc>
              <a:spcBef>
                <a:spcPts val="0"/>
              </a:spcBef>
              <a:spcAft>
                <a:spcPts val="0"/>
              </a:spcAft>
              <a:buSzPts val="1400"/>
              <a:buAutoNum type="alphaLcPeriod"/>
            </a:pPr>
            <a:r>
              <a:rPr lang="zh-TW"/>
              <a:t>陳舜寧</a:t>
            </a:r>
            <a:endParaRPr/>
          </a:p>
          <a:p>
            <a:pPr indent="-317500" lvl="2" marL="1371600" rtl="0" algn="l">
              <a:lnSpc>
                <a:spcPct val="150000"/>
              </a:lnSpc>
              <a:spcBef>
                <a:spcPts val="0"/>
              </a:spcBef>
              <a:spcAft>
                <a:spcPts val="0"/>
              </a:spcAft>
              <a:buSzPts val="1400"/>
              <a:buChar char="■"/>
            </a:pPr>
            <a:r>
              <a:rPr lang="zh-TW" u="sng">
                <a:solidFill>
                  <a:schemeClr val="hlink"/>
                </a:solidFill>
                <a:hlinkClick r:id="rId4"/>
              </a:rPr>
              <a:t>xdev11.cs11@nycu.edu.tw</a:t>
            </a:r>
            <a:endParaRPr/>
          </a:p>
        </p:txBody>
      </p:sp>
      <p:sp>
        <p:nvSpPr>
          <p:cNvPr id="108" name="Google Shape;10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latin typeface="Corbel"/>
                <a:ea typeface="Corbel"/>
                <a:cs typeface="Corbel"/>
                <a:sym typeface="Corbel"/>
              </a:rPr>
              <a:t>patch</a:t>
            </a:r>
            <a:endParaRPr sz="2400">
              <a:latin typeface="Corbel"/>
              <a:ea typeface="Corbel"/>
              <a:cs typeface="Corbel"/>
              <a:sym typeface="Corbel"/>
            </a:endParaRPr>
          </a:p>
        </p:txBody>
      </p:sp>
      <p:sp>
        <p:nvSpPr>
          <p:cNvPr id="248" name="Google Shape;24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49" name="Google Shape;249;p44"/>
          <p:cNvPicPr preferRelativeResize="0"/>
          <p:nvPr/>
        </p:nvPicPr>
        <p:blipFill rotWithShape="1">
          <a:blip r:embed="rId3">
            <a:alphaModFix/>
          </a:blip>
          <a:srcRect b="0" l="0" r="7646" t="0"/>
          <a:stretch/>
        </p:blipFill>
        <p:spPr>
          <a:xfrm>
            <a:off x="152400" y="1479900"/>
            <a:ext cx="8658399" cy="611000"/>
          </a:xfrm>
          <a:prstGeom prst="rect">
            <a:avLst/>
          </a:prstGeom>
          <a:noFill/>
          <a:ln>
            <a:noFill/>
          </a:ln>
        </p:spPr>
      </p:pic>
      <p:pic>
        <p:nvPicPr>
          <p:cNvPr id="250" name="Google Shape;250;p44"/>
          <p:cNvPicPr preferRelativeResize="0"/>
          <p:nvPr/>
        </p:nvPicPr>
        <p:blipFill>
          <a:blip r:embed="rId4">
            <a:alphaModFix/>
          </a:blip>
          <a:stretch>
            <a:fillRect/>
          </a:stretch>
        </p:blipFill>
        <p:spPr>
          <a:xfrm>
            <a:off x="152400" y="2571750"/>
            <a:ext cx="8658400" cy="1179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latin typeface="Corbel"/>
                <a:ea typeface="Corbel"/>
                <a:cs typeface="Corbel"/>
                <a:sym typeface="Corbel"/>
              </a:rPr>
              <a:t>Nesting Patch Decorators</a:t>
            </a:r>
            <a:endParaRPr sz="2400">
              <a:latin typeface="Corbel"/>
              <a:ea typeface="Corbel"/>
              <a:cs typeface="Corbel"/>
              <a:sym typeface="Corbel"/>
            </a:endParaRPr>
          </a:p>
        </p:txBody>
      </p:sp>
      <p:sp>
        <p:nvSpPr>
          <p:cNvPr id="257" name="Google Shape;257;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58" name="Google Shape;258;p45"/>
          <p:cNvPicPr preferRelativeResize="0"/>
          <p:nvPr/>
        </p:nvPicPr>
        <p:blipFill>
          <a:blip r:embed="rId3">
            <a:alphaModFix/>
          </a:blip>
          <a:stretch>
            <a:fillRect/>
          </a:stretch>
        </p:blipFill>
        <p:spPr>
          <a:xfrm>
            <a:off x="488175" y="1541477"/>
            <a:ext cx="8167657" cy="26087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latin typeface="Corbel"/>
                <a:ea typeface="Corbel"/>
                <a:cs typeface="Corbel"/>
                <a:sym typeface="Corbel"/>
              </a:rPr>
              <a:t>call_count</a:t>
            </a:r>
            <a:endParaRPr sz="2400">
              <a:latin typeface="Corbel"/>
              <a:ea typeface="Corbel"/>
              <a:cs typeface="Corbel"/>
              <a:sym typeface="Corbel"/>
            </a:endParaRPr>
          </a:p>
        </p:txBody>
      </p:sp>
      <p:sp>
        <p:nvSpPr>
          <p:cNvPr id="265" name="Google Shape;265;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66" name="Google Shape;266;p46"/>
          <p:cNvPicPr preferRelativeResize="0"/>
          <p:nvPr/>
        </p:nvPicPr>
        <p:blipFill>
          <a:blip r:embed="rId3">
            <a:alphaModFix/>
          </a:blip>
          <a:stretch>
            <a:fillRect/>
          </a:stretch>
        </p:blipFill>
        <p:spPr>
          <a:xfrm>
            <a:off x="714625" y="1819525"/>
            <a:ext cx="7714749" cy="2063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latin typeface="Corbel"/>
                <a:ea typeface="Corbel"/>
                <a:cs typeface="Corbel"/>
                <a:sym typeface="Corbel"/>
              </a:rPr>
              <a:t>call_args_list</a:t>
            </a:r>
            <a:endParaRPr sz="2400">
              <a:latin typeface="Corbel"/>
              <a:ea typeface="Corbel"/>
              <a:cs typeface="Corbel"/>
              <a:sym typeface="Corbel"/>
            </a:endParaRPr>
          </a:p>
        </p:txBody>
      </p:sp>
      <p:sp>
        <p:nvSpPr>
          <p:cNvPr id="273" name="Google Shape;273;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74" name="Google Shape;274;p47"/>
          <p:cNvPicPr preferRelativeResize="0"/>
          <p:nvPr/>
        </p:nvPicPr>
        <p:blipFill>
          <a:blip r:embed="rId3">
            <a:alphaModFix/>
          </a:blip>
          <a:stretch>
            <a:fillRect/>
          </a:stretch>
        </p:blipFill>
        <p:spPr>
          <a:xfrm>
            <a:off x="771525" y="1413990"/>
            <a:ext cx="7600950" cy="3076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p:nvPr/>
        </p:nvSpPr>
        <p:spPr>
          <a:xfrm>
            <a:off x="357725" y="2255750"/>
            <a:ext cx="8474625" cy="668852"/>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t>Lab 2</a:t>
            </a:r>
            <a:endParaRPr/>
          </a:p>
        </p:txBody>
      </p:sp>
      <p:sp>
        <p:nvSpPr>
          <p:cNvPr id="281" name="Google Shape;281;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Hunger Games</a:t>
            </a:r>
            <a:endParaRPr/>
          </a:p>
        </p:txBody>
      </p:sp>
      <p:sp>
        <p:nvSpPr>
          <p:cNvPr id="288" name="Google Shape;288;p49"/>
          <p:cNvSpPr txBox="1"/>
          <p:nvPr>
            <p:ph idx="1" type="body"/>
          </p:nvPr>
        </p:nvSpPr>
        <p:spPr>
          <a:xfrm>
            <a:off x="311700" y="1152475"/>
            <a:ext cx="8520600" cy="370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zh-TW">
                <a:solidFill>
                  <a:srgbClr val="24292F"/>
                </a:solidFill>
                <a:highlight>
                  <a:srgbClr val="FFFFFF"/>
                </a:highlight>
                <a:latin typeface="Corbel"/>
                <a:ea typeface="Corbel"/>
                <a:cs typeface="Corbel"/>
                <a:sym typeface="Corbel"/>
              </a:rPr>
              <a:t>The nation Utopian select several children each year to fight to death in the annual Hunger Games. Contrast to the old games, the government wants to utilize new technology to assist management. Therefore, the ruler recently asked to develop a random selector app for this significant activity. As a test engineer, the government command you to test for this app.</a:t>
            </a:r>
            <a:endParaRPr>
              <a:latin typeface="Corbel"/>
              <a:ea typeface="Corbel"/>
              <a:cs typeface="Corbel"/>
              <a:sym typeface="Corbel"/>
            </a:endParaRPr>
          </a:p>
        </p:txBody>
      </p:sp>
      <p:sp>
        <p:nvSpPr>
          <p:cNvPr id="289" name="Google Shape;289;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0"/>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Hunger Games</a:t>
            </a:r>
            <a:endParaRPr/>
          </a:p>
        </p:txBody>
      </p:sp>
      <p:sp>
        <p:nvSpPr>
          <p:cNvPr id="296" name="Google Shape;296;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97" name="Google Shape;297;p50"/>
          <p:cNvPicPr preferRelativeResize="0"/>
          <p:nvPr/>
        </p:nvPicPr>
        <p:blipFill>
          <a:blip r:embed="rId3">
            <a:alphaModFix/>
          </a:blip>
          <a:stretch>
            <a:fillRect/>
          </a:stretch>
        </p:blipFill>
        <p:spPr>
          <a:xfrm>
            <a:off x="152400" y="1180840"/>
            <a:ext cx="8696325" cy="3314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1"/>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Requirements</a:t>
            </a:r>
            <a:endParaRPr/>
          </a:p>
        </p:txBody>
      </p:sp>
      <p:sp>
        <p:nvSpPr>
          <p:cNvPr id="304" name="Google Shape;304;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05" name="Google Shape;305;p51"/>
          <p:cNvPicPr preferRelativeResize="0"/>
          <p:nvPr/>
        </p:nvPicPr>
        <p:blipFill>
          <a:blip r:embed="rId3">
            <a:alphaModFix/>
          </a:blip>
          <a:stretch>
            <a:fillRect/>
          </a:stretch>
        </p:blipFill>
        <p:spPr>
          <a:xfrm>
            <a:off x="0" y="1344740"/>
            <a:ext cx="9143999" cy="345967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52"/>
          <p:cNvPicPr preferRelativeResize="0"/>
          <p:nvPr/>
        </p:nvPicPr>
        <p:blipFill>
          <a:blip r:embed="rId3">
            <a:alphaModFix/>
          </a:blip>
          <a:stretch>
            <a:fillRect/>
          </a:stretch>
        </p:blipFill>
        <p:spPr>
          <a:xfrm>
            <a:off x="2046375" y="1524000"/>
            <a:ext cx="4876800" cy="2095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53"/>
          <p:cNvPicPr preferRelativeResize="0"/>
          <p:nvPr/>
        </p:nvPicPr>
        <p:blipFill>
          <a:blip r:embed="rId3">
            <a:alphaModFix/>
          </a:blip>
          <a:stretch>
            <a:fillRect/>
          </a:stretch>
        </p:blipFill>
        <p:spPr>
          <a:xfrm>
            <a:off x="1108563" y="152400"/>
            <a:ext cx="6926885"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GitHub Repo</a:t>
            </a:r>
            <a:endParaRPr/>
          </a:p>
        </p:txBody>
      </p:sp>
      <p:sp>
        <p:nvSpPr>
          <p:cNvPr id="115" name="Google Shape;115;p27"/>
          <p:cNvSpPr txBox="1"/>
          <p:nvPr>
            <p:ph idx="1" type="body"/>
          </p:nvPr>
        </p:nvSpPr>
        <p:spPr>
          <a:xfrm>
            <a:off x="311700" y="1152475"/>
            <a:ext cx="8520600" cy="370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zh-TW"/>
              <a:t>&lt;student_id&gt;-ST-2023</a:t>
            </a:r>
            <a:endParaRPr/>
          </a:p>
          <a:p>
            <a:pPr indent="-342900" lvl="0" marL="457200" rtl="0" algn="l">
              <a:lnSpc>
                <a:spcPct val="150000"/>
              </a:lnSpc>
              <a:spcBef>
                <a:spcPts val="0"/>
              </a:spcBef>
              <a:spcAft>
                <a:spcPts val="0"/>
              </a:spcAft>
              <a:buSzPts val="1800"/>
              <a:buChar char="●"/>
            </a:pPr>
            <a:r>
              <a:rPr lang="zh-TW"/>
              <a:t>Add collaborators</a:t>
            </a:r>
            <a:endParaRPr/>
          </a:p>
          <a:p>
            <a:pPr indent="-317500" lvl="1" marL="914400" rtl="0" algn="l">
              <a:lnSpc>
                <a:spcPct val="150000"/>
              </a:lnSpc>
              <a:spcBef>
                <a:spcPts val="0"/>
              </a:spcBef>
              <a:spcAft>
                <a:spcPts val="0"/>
              </a:spcAft>
              <a:buSzPts val="1400"/>
              <a:buChar char="○"/>
            </a:pPr>
            <a:r>
              <a:rPr lang="zh-TW"/>
              <a:t>XDEv11, chameleon10712, skhuang</a:t>
            </a:r>
            <a:endParaRPr/>
          </a:p>
        </p:txBody>
      </p:sp>
      <p:sp>
        <p:nvSpPr>
          <p:cNvPr id="116" name="Google Shape;11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4"/>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Spec &amp; Code</a:t>
            </a:r>
            <a:endParaRPr/>
          </a:p>
        </p:txBody>
      </p:sp>
      <p:sp>
        <p:nvSpPr>
          <p:cNvPr id="322" name="Google Shape;322;p54"/>
          <p:cNvSpPr txBox="1"/>
          <p:nvPr>
            <p:ph idx="1" type="body"/>
          </p:nvPr>
        </p:nvSpPr>
        <p:spPr>
          <a:xfrm>
            <a:off x="311700" y="1152475"/>
            <a:ext cx="8520600" cy="370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Corbel"/>
              <a:buChar char="●"/>
            </a:pPr>
            <a:r>
              <a:rPr lang="zh-TW" u="sng">
                <a:solidFill>
                  <a:schemeClr val="hlink"/>
                </a:solidFill>
                <a:highlight>
                  <a:srgbClr val="FFFFFF"/>
                </a:highlight>
                <a:latin typeface="Corbel"/>
                <a:ea typeface="Corbel"/>
                <a:cs typeface="Corbel"/>
                <a:sym typeface="Corbel"/>
                <a:hlinkClick r:id="rId3"/>
              </a:rPr>
              <a:t>NYCU-Software-Testing-2023/Lab02/</a:t>
            </a:r>
            <a:endParaRPr>
              <a:latin typeface="Corbel"/>
              <a:ea typeface="Corbel"/>
              <a:cs typeface="Corbel"/>
              <a:sym typeface="Corbel"/>
            </a:endParaRPr>
          </a:p>
        </p:txBody>
      </p:sp>
      <p:sp>
        <p:nvSpPr>
          <p:cNvPr id="323" name="Google Shape;323;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5"/>
          <p:cNvSpPr/>
          <p:nvPr/>
        </p:nvSpPr>
        <p:spPr>
          <a:xfrm>
            <a:off x="357725" y="2255750"/>
            <a:ext cx="8474625" cy="668852"/>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t>Submission</a:t>
            </a:r>
            <a:endParaRPr/>
          </a:p>
        </p:txBody>
      </p:sp>
      <p:sp>
        <p:nvSpPr>
          <p:cNvPr id="330" name="Google Shape;330;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6"/>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Submission</a:t>
            </a:r>
            <a:endParaRPr/>
          </a:p>
        </p:txBody>
      </p:sp>
      <p:sp>
        <p:nvSpPr>
          <p:cNvPr id="337" name="Google Shape;337;p56"/>
          <p:cNvSpPr txBox="1"/>
          <p:nvPr>
            <p:ph idx="1" type="body"/>
          </p:nvPr>
        </p:nvSpPr>
        <p:spPr>
          <a:xfrm>
            <a:off x="311700" y="1152475"/>
            <a:ext cx="8520600" cy="370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Corbel"/>
              <a:buChar char="●"/>
            </a:pPr>
            <a:r>
              <a:rPr lang="zh-TW">
                <a:latin typeface="Corbel"/>
                <a:ea typeface="Corbel"/>
                <a:cs typeface="Corbel"/>
                <a:sym typeface="Corbel"/>
              </a:rPr>
              <a:t>Use </a:t>
            </a:r>
            <a:r>
              <a:rPr lang="zh-TW" u="sng">
                <a:solidFill>
                  <a:schemeClr val="hlink"/>
                </a:solidFill>
                <a:highlight>
                  <a:srgbClr val="F6F8FA"/>
                </a:highlight>
                <a:latin typeface="Corbel"/>
                <a:ea typeface="Corbel"/>
                <a:cs typeface="Corbel"/>
                <a:sym typeface="Corbel"/>
                <a:hlinkClick r:id="rId3"/>
              </a:rPr>
              <a:t>Lab02-CI.yml</a:t>
            </a:r>
            <a:r>
              <a:rPr lang="zh-TW">
                <a:latin typeface="Corbel"/>
                <a:ea typeface="Corbel"/>
                <a:cs typeface="Corbel"/>
                <a:sym typeface="Corbel"/>
              </a:rPr>
              <a:t>, and add Lab02 status badge in your README</a:t>
            </a:r>
            <a:endParaRPr>
              <a:latin typeface="Corbel"/>
              <a:ea typeface="Corbel"/>
              <a:cs typeface="Corbel"/>
              <a:sym typeface="Corbel"/>
            </a:endParaRPr>
          </a:p>
          <a:p>
            <a:pPr indent="-342900" lvl="0" marL="457200" rtl="0" algn="l">
              <a:lnSpc>
                <a:spcPct val="150000"/>
              </a:lnSpc>
              <a:spcBef>
                <a:spcPts val="0"/>
              </a:spcBef>
              <a:spcAft>
                <a:spcPts val="0"/>
              </a:spcAft>
              <a:buSzPts val="1800"/>
              <a:buFont typeface="Corbel"/>
              <a:buChar char="●"/>
            </a:pPr>
            <a:r>
              <a:rPr lang="zh-TW">
                <a:latin typeface="Corbel"/>
                <a:ea typeface="Corbel"/>
                <a:cs typeface="Corbel"/>
                <a:sym typeface="Corbel"/>
              </a:rPr>
              <a:t>Please submit your Github repo </a:t>
            </a:r>
            <a:r>
              <a:rPr lang="zh-TW">
                <a:highlight>
                  <a:schemeClr val="lt2"/>
                </a:highlight>
                <a:latin typeface="Corbel"/>
                <a:ea typeface="Corbel"/>
                <a:cs typeface="Corbel"/>
                <a:sym typeface="Corbel"/>
              </a:rPr>
              <a:t>&lt;student_id&gt;-ST-2023</a:t>
            </a:r>
            <a:r>
              <a:rPr lang="zh-TW">
                <a:latin typeface="Corbel"/>
                <a:ea typeface="Corbel"/>
                <a:cs typeface="Corbel"/>
                <a:sym typeface="Corbel"/>
              </a:rPr>
              <a:t> commit URL to E3</a:t>
            </a:r>
            <a:endParaRPr>
              <a:latin typeface="Corbel"/>
              <a:ea typeface="Corbel"/>
              <a:cs typeface="Corbel"/>
              <a:sym typeface="Corbel"/>
            </a:endParaRPr>
          </a:p>
          <a:p>
            <a:pPr indent="-342900" lvl="0" marL="457200" rtl="0" algn="l">
              <a:lnSpc>
                <a:spcPct val="150000"/>
              </a:lnSpc>
              <a:spcBef>
                <a:spcPts val="0"/>
              </a:spcBef>
              <a:spcAft>
                <a:spcPts val="0"/>
              </a:spcAft>
              <a:buSzPts val="1800"/>
              <a:buFont typeface="Corbel"/>
              <a:buChar char="●"/>
            </a:pPr>
            <a:r>
              <a:rPr lang="zh-TW">
                <a:latin typeface="Corbel"/>
                <a:ea typeface="Corbel"/>
                <a:cs typeface="Corbel"/>
                <a:sym typeface="Corbel"/>
              </a:rPr>
              <a:t>commit URL</a:t>
            </a:r>
            <a:endParaRPr>
              <a:latin typeface="Corbel"/>
              <a:ea typeface="Corbel"/>
              <a:cs typeface="Corbel"/>
              <a:sym typeface="Corbel"/>
            </a:endParaRPr>
          </a:p>
          <a:p>
            <a:pPr indent="-342900" lvl="1" marL="914400" rtl="0" algn="l">
              <a:lnSpc>
                <a:spcPct val="150000"/>
              </a:lnSpc>
              <a:spcBef>
                <a:spcPts val="0"/>
              </a:spcBef>
              <a:spcAft>
                <a:spcPts val="0"/>
              </a:spcAft>
              <a:buSzPts val="1800"/>
              <a:buFont typeface="Corbel"/>
              <a:buChar char="○"/>
            </a:pPr>
            <a:r>
              <a:rPr lang="zh-TW" sz="1800">
                <a:latin typeface="Corbel"/>
                <a:ea typeface="Corbel"/>
                <a:cs typeface="Corbel"/>
                <a:sym typeface="Corbel"/>
              </a:rPr>
              <a:t>refer to Lab 1 submission</a:t>
            </a:r>
            <a:endParaRPr sz="1800">
              <a:latin typeface="Corbel"/>
              <a:ea typeface="Corbel"/>
              <a:cs typeface="Corbel"/>
              <a:sym typeface="Corbel"/>
            </a:endParaRPr>
          </a:p>
        </p:txBody>
      </p:sp>
      <p:sp>
        <p:nvSpPr>
          <p:cNvPr id="338" name="Google Shape;338;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7"/>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latin typeface="Corbel"/>
                <a:ea typeface="Corbel"/>
                <a:cs typeface="Corbel"/>
                <a:sym typeface="Corbel"/>
              </a:rPr>
              <a:t>Reference</a:t>
            </a:r>
            <a:endParaRPr sz="2400">
              <a:latin typeface="Corbel"/>
              <a:ea typeface="Corbel"/>
              <a:cs typeface="Corbel"/>
              <a:sym typeface="Corbel"/>
            </a:endParaRPr>
          </a:p>
        </p:txBody>
      </p:sp>
      <p:sp>
        <p:nvSpPr>
          <p:cNvPr id="345" name="Google Shape;345;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346" name="Google Shape;346;p57"/>
          <p:cNvSpPr txBox="1"/>
          <p:nvPr>
            <p:ph idx="1" type="body"/>
          </p:nvPr>
        </p:nvSpPr>
        <p:spPr>
          <a:xfrm>
            <a:off x="311700" y="1152475"/>
            <a:ext cx="8520600" cy="370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zh-TW" u="sng">
                <a:solidFill>
                  <a:schemeClr val="hlink"/>
                </a:solidFill>
                <a:hlinkClick r:id="rId3"/>
              </a:rPr>
              <a:t>https://docs.python.org/3/library/unittest.mock.html#nesting-patch-decorators</a:t>
            </a:r>
            <a:endParaRPr/>
          </a:p>
          <a:p>
            <a:pPr indent="-342900" lvl="0" marL="457200" rtl="0" algn="l">
              <a:lnSpc>
                <a:spcPct val="150000"/>
              </a:lnSpc>
              <a:spcBef>
                <a:spcPts val="0"/>
              </a:spcBef>
              <a:spcAft>
                <a:spcPts val="0"/>
              </a:spcAft>
              <a:buSzPts val="1800"/>
              <a:buChar char="●"/>
            </a:pPr>
            <a:r>
              <a:rPr lang="zh-TW" u="sng">
                <a:solidFill>
                  <a:schemeClr val="hlink"/>
                </a:solidFill>
                <a:hlinkClick r:id="rId4"/>
              </a:rPr>
              <a:t>https://learn.microsoft.com/en-us/visualstudio/test/using-stubs-to-isolate-parts-of-your-application-from-each-other-for-unit-testing?view=vs-2022&amp;tabs=csharp</a:t>
            </a:r>
            <a:endParaRPr/>
          </a:p>
          <a:p>
            <a:pPr indent="-342900" lvl="0" marL="457200" rtl="0" algn="l">
              <a:lnSpc>
                <a:spcPct val="150000"/>
              </a:lnSpc>
              <a:spcBef>
                <a:spcPts val="0"/>
              </a:spcBef>
              <a:spcAft>
                <a:spcPts val="0"/>
              </a:spcAft>
              <a:buSzPts val="1800"/>
              <a:buChar char="●"/>
            </a:pPr>
            <a:r>
              <a:rPr lang="zh-TW" u="sng">
                <a:solidFill>
                  <a:schemeClr val="hlink"/>
                </a:solidFill>
                <a:hlinkClick r:id="rId5"/>
              </a:rPr>
              <a:t>https://www.baeldung.com/mockito-spy#simple-spy-example</a:t>
            </a:r>
            <a:endParaRPr/>
          </a:p>
          <a:p>
            <a:pPr indent="-342900" lvl="0" marL="457200" rtl="0" algn="l">
              <a:lnSpc>
                <a:spcPct val="150000"/>
              </a:lnSpc>
              <a:spcBef>
                <a:spcPts val="0"/>
              </a:spcBef>
              <a:spcAft>
                <a:spcPts val="0"/>
              </a:spcAft>
              <a:buSzPts val="1800"/>
              <a:buChar char="●"/>
            </a:pPr>
            <a:r>
              <a:rPr lang="zh-TW" u="sng">
                <a:solidFill>
                  <a:schemeClr val="hlink"/>
                </a:solidFill>
                <a:hlinkClick r:id="rId6"/>
              </a:rPr>
              <a:t>https://realpython.com/python-mock-library/</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p:nvPr/>
        </p:nvSpPr>
        <p:spPr>
          <a:xfrm>
            <a:off x="357725" y="2255750"/>
            <a:ext cx="8474625" cy="668852"/>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t>Mock</a:t>
            </a:r>
            <a:endParaRPr/>
          </a:p>
        </p:txBody>
      </p:sp>
      <p:sp>
        <p:nvSpPr>
          <p:cNvPr id="123" name="Google Shape;12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Mocks</a:t>
            </a:r>
            <a:endParaRPr/>
          </a:p>
        </p:txBody>
      </p:sp>
      <p:sp>
        <p:nvSpPr>
          <p:cNvPr id="130" name="Google Shape;130;p29"/>
          <p:cNvSpPr txBox="1"/>
          <p:nvPr>
            <p:ph idx="1" type="body"/>
          </p:nvPr>
        </p:nvSpPr>
        <p:spPr>
          <a:xfrm>
            <a:off x="311700" y="1152475"/>
            <a:ext cx="8520600" cy="370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Corbel"/>
              <a:buChar char="●"/>
            </a:pPr>
            <a:r>
              <a:rPr lang="zh-TW">
                <a:latin typeface="Corbel"/>
                <a:ea typeface="Corbel"/>
                <a:cs typeface="Corbel"/>
                <a:sym typeface="Corbel"/>
              </a:rPr>
              <a:t>Stubs</a:t>
            </a:r>
            <a:endParaRPr>
              <a:latin typeface="Corbel"/>
              <a:ea typeface="Corbel"/>
              <a:cs typeface="Corbel"/>
              <a:sym typeface="Corbel"/>
            </a:endParaRPr>
          </a:p>
          <a:p>
            <a:pPr indent="-342900" lvl="1" marL="914400" rtl="0" algn="l">
              <a:lnSpc>
                <a:spcPct val="150000"/>
              </a:lnSpc>
              <a:spcBef>
                <a:spcPts val="0"/>
              </a:spcBef>
              <a:spcAft>
                <a:spcPts val="0"/>
              </a:spcAft>
              <a:buSzPts val="1800"/>
              <a:buFont typeface="Corbel"/>
              <a:buChar char="○"/>
            </a:pPr>
            <a:r>
              <a:rPr lang="zh-TW" sz="1800">
                <a:latin typeface="Corbel"/>
                <a:ea typeface="Corbel"/>
                <a:cs typeface="Corbel"/>
                <a:sym typeface="Corbel"/>
              </a:rPr>
              <a:t>Provide a canned response to method calls</a:t>
            </a:r>
            <a:endParaRPr sz="1800">
              <a:latin typeface="Corbel"/>
              <a:ea typeface="Corbel"/>
              <a:cs typeface="Corbel"/>
              <a:sym typeface="Corbel"/>
            </a:endParaRPr>
          </a:p>
          <a:p>
            <a:pPr indent="-342900" lvl="0" marL="457200" rtl="0" algn="l">
              <a:lnSpc>
                <a:spcPct val="150000"/>
              </a:lnSpc>
              <a:spcBef>
                <a:spcPts val="0"/>
              </a:spcBef>
              <a:spcAft>
                <a:spcPts val="0"/>
              </a:spcAft>
              <a:buSzPts val="1800"/>
              <a:buFont typeface="Corbel"/>
              <a:buChar char="●"/>
            </a:pPr>
            <a:r>
              <a:rPr lang="zh-TW">
                <a:latin typeface="Corbel"/>
                <a:ea typeface="Corbel"/>
                <a:cs typeface="Corbel"/>
                <a:sym typeface="Corbel"/>
              </a:rPr>
              <a:t>Spy</a:t>
            </a:r>
            <a:endParaRPr>
              <a:latin typeface="Corbel"/>
              <a:ea typeface="Corbel"/>
              <a:cs typeface="Corbel"/>
              <a:sym typeface="Corbel"/>
            </a:endParaRPr>
          </a:p>
          <a:p>
            <a:pPr indent="-342900" lvl="1" marL="914400" rtl="0" algn="l">
              <a:lnSpc>
                <a:spcPct val="150000"/>
              </a:lnSpc>
              <a:spcBef>
                <a:spcPts val="0"/>
              </a:spcBef>
              <a:spcAft>
                <a:spcPts val="0"/>
              </a:spcAft>
              <a:buSzPts val="1800"/>
              <a:buFont typeface="Corbel"/>
              <a:buChar char="○"/>
            </a:pPr>
            <a:r>
              <a:rPr lang="zh-TW" sz="1800">
                <a:latin typeface="Corbel"/>
                <a:ea typeface="Corbel"/>
                <a:cs typeface="Corbel"/>
                <a:sym typeface="Corbel"/>
              </a:rPr>
              <a:t>Real objects that behave like normal except when a specific condition is met</a:t>
            </a:r>
            <a:endParaRPr sz="1800">
              <a:latin typeface="Corbel"/>
              <a:ea typeface="Corbel"/>
              <a:cs typeface="Corbel"/>
              <a:sym typeface="Corbel"/>
            </a:endParaRPr>
          </a:p>
          <a:p>
            <a:pPr indent="-342900" lvl="0" marL="457200" rtl="0" algn="l">
              <a:lnSpc>
                <a:spcPct val="150000"/>
              </a:lnSpc>
              <a:spcBef>
                <a:spcPts val="0"/>
              </a:spcBef>
              <a:spcAft>
                <a:spcPts val="0"/>
              </a:spcAft>
              <a:buSzPts val="1800"/>
              <a:buFont typeface="Corbel"/>
              <a:buChar char="●"/>
            </a:pPr>
            <a:r>
              <a:rPr lang="zh-TW">
                <a:latin typeface="Corbel"/>
                <a:ea typeface="Corbel"/>
                <a:cs typeface="Corbel"/>
                <a:sym typeface="Corbel"/>
              </a:rPr>
              <a:t>Mocks</a:t>
            </a:r>
            <a:endParaRPr>
              <a:latin typeface="Corbel"/>
              <a:ea typeface="Corbel"/>
              <a:cs typeface="Corbel"/>
              <a:sym typeface="Corbel"/>
            </a:endParaRPr>
          </a:p>
          <a:p>
            <a:pPr indent="-342900" lvl="1" marL="914400" rtl="0" algn="l">
              <a:lnSpc>
                <a:spcPct val="150000"/>
              </a:lnSpc>
              <a:spcBef>
                <a:spcPts val="0"/>
              </a:spcBef>
              <a:spcAft>
                <a:spcPts val="0"/>
              </a:spcAft>
              <a:buSzPts val="1800"/>
              <a:buFont typeface="Corbel"/>
              <a:buChar char="○"/>
            </a:pPr>
            <a:r>
              <a:rPr lang="zh-TW" sz="1800">
                <a:latin typeface="Corbel"/>
                <a:ea typeface="Corbel"/>
                <a:cs typeface="Corbel"/>
                <a:sym typeface="Corbel"/>
              </a:rPr>
              <a:t>Verifies behavior (calls) to a method</a:t>
            </a:r>
            <a:endParaRPr sz="1800">
              <a:latin typeface="Corbel"/>
              <a:ea typeface="Corbel"/>
              <a:cs typeface="Corbel"/>
              <a:sym typeface="Corbel"/>
            </a:endParaRPr>
          </a:p>
        </p:txBody>
      </p:sp>
      <p:sp>
        <p:nvSpPr>
          <p:cNvPr id="131" name="Google Shape;131;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Mocks</a:t>
            </a:r>
            <a:endParaRPr/>
          </a:p>
        </p:txBody>
      </p:sp>
      <p:sp>
        <p:nvSpPr>
          <p:cNvPr id="138" name="Google Shape;138;p30"/>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Corbel"/>
              <a:buChar char="●"/>
            </a:pPr>
            <a:r>
              <a:rPr lang="zh-TW">
                <a:latin typeface="Corbel"/>
                <a:ea typeface="Corbel"/>
                <a:cs typeface="Corbel"/>
                <a:sym typeface="Corbel"/>
              </a:rPr>
              <a:t>Eliminates dependencies in the class under test</a:t>
            </a:r>
            <a:endParaRPr>
              <a:latin typeface="Corbel"/>
              <a:ea typeface="Corbel"/>
              <a:cs typeface="Corbel"/>
              <a:sym typeface="Corbel"/>
            </a:endParaRPr>
          </a:p>
        </p:txBody>
      </p:sp>
      <p:sp>
        <p:nvSpPr>
          <p:cNvPr id="139" name="Google Shape;13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140" name="Google Shape;140;p30"/>
          <p:cNvPicPr preferRelativeResize="0"/>
          <p:nvPr/>
        </p:nvPicPr>
        <p:blipFill>
          <a:blip r:embed="rId3">
            <a:alphaModFix/>
          </a:blip>
          <a:stretch>
            <a:fillRect/>
          </a:stretch>
        </p:blipFill>
        <p:spPr>
          <a:xfrm>
            <a:off x="1240250" y="2054925"/>
            <a:ext cx="6015450" cy="171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latin typeface="Corbel"/>
                <a:ea typeface="Corbel"/>
                <a:cs typeface="Corbel"/>
                <a:sym typeface="Corbel"/>
              </a:rPr>
              <a:t>Stub</a:t>
            </a:r>
            <a:endParaRPr sz="2400">
              <a:latin typeface="Corbel"/>
              <a:ea typeface="Corbel"/>
              <a:cs typeface="Corbel"/>
              <a:sym typeface="Corbel"/>
            </a:endParaRPr>
          </a:p>
        </p:txBody>
      </p:sp>
      <p:sp>
        <p:nvSpPr>
          <p:cNvPr id="147" name="Google Shape;14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148" name="Google Shape;148;p31"/>
          <p:cNvPicPr preferRelativeResize="0"/>
          <p:nvPr/>
        </p:nvPicPr>
        <p:blipFill>
          <a:blip r:embed="rId3">
            <a:alphaModFix/>
          </a:blip>
          <a:stretch>
            <a:fillRect/>
          </a:stretch>
        </p:blipFill>
        <p:spPr>
          <a:xfrm>
            <a:off x="1823550" y="1255101"/>
            <a:ext cx="5770525" cy="3489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p:nvPr/>
        </p:nvSpPr>
        <p:spPr>
          <a:xfrm>
            <a:off x="357725" y="2255750"/>
            <a:ext cx="8474625" cy="668852"/>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t>unittest.mock</a:t>
            </a:r>
            <a:endParaRPr/>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latin typeface="Corbel"/>
                <a:ea typeface="Corbel"/>
                <a:cs typeface="Corbel"/>
                <a:sym typeface="Corbel"/>
              </a:rPr>
              <a:t>The Mock Object</a:t>
            </a:r>
            <a:endParaRPr sz="2400">
              <a:latin typeface="Corbel"/>
              <a:ea typeface="Corbel"/>
              <a:cs typeface="Corbel"/>
              <a:sym typeface="Corbel"/>
            </a:endParaRPr>
          </a:p>
        </p:txBody>
      </p:sp>
      <p:sp>
        <p:nvSpPr>
          <p:cNvPr id="162" name="Google Shape;16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163" name="Google Shape;163;p33"/>
          <p:cNvPicPr preferRelativeResize="0"/>
          <p:nvPr/>
        </p:nvPicPr>
        <p:blipFill>
          <a:blip r:embed="rId3">
            <a:alphaModFix/>
          </a:blip>
          <a:stretch>
            <a:fillRect/>
          </a:stretch>
        </p:blipFill>
        <p:spPr>
          <a:xfrm>
            <a:off x="1428750" y="1931015"/>
            <a:ext cx="6286500" cy="188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