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84384" y="616268"/>
            <a:ext cx="7575233" cy="386572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7611"/>
              </a:lnSpc>
              <a:buNone/>
            </a:pPr>
            <a:r>
              <a:rPr lang="en-US" sz="6089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Reimagining Fashion Engagement: Myntra's GenZ Strategy</a:t>
            </a:r>
            <a:endParaRPr lang="en-US" sz="6089" dirty="0"/>
          </a:p>
        </p:txBody>
      </p:sp>
      <p:sp>
        <p:nvSpPr>
          <p:cNvPr id="6" name="Text 3"/>
          <p:cNvSpPr/>
          <p:nvPr/>
        </p:nvSpPr>
        <p:spPr>
          <a:xfrm>
            <a:off x="784384" y="4818102"/>
            <a:ext cx="7575233" cy="21509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24"/>
              </a:lnSpc>
              <a:buNone/>
            </a:pPr>
            <a:r>
              <a:rPr lang="en-US" sz="1765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In today's fast-paced digital world, engaging young fashion enthusiasts requires more than just a static online store. Myntra aims to become the ultimate destination for Gen Z shoppers by weaving social media seamlessly into its platform. This strategy goes beyond traditional e-commerce, creating an interactive, dynamic, and community-driven experience that fuels engagement, drives sales, and fosters brand loyalty.</a:t>
            </a:r>
            <a:endParaRPr lang="en-US" sz="1765" dirty="0"/>
          </a:p>
        </p:txBody>
      </p:sp>
      <p:sp>
        <p:nvSpPr>
          <p:cNvPr id="7" name="Shape 4"/>
          <p:cNvSpPr/>
          <p:nvPr/>
        </p:nvSpPr>
        <p:spPr>
          <a:xfrm>
            <a:off x="784384" y="7237928"/>
            <a:ext cx="358497" cy="358497"/>
          </a:xfrm>
          <a:prstGeom prst="roundRect">
            <a:avLst>
              <a:gd name="adj" fmla="val 255039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04" y="7245548"/>
            <a:ext cx="343257" cy="34325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254919" y="7221141"/>
            <a:ext cx="1711881" cy="3921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88"/>
              </a:lnSpc>
              <a:buNone/>
            </a:pPr>
            <a:r>
              <a:rPr lang="en-US" sz="2206" b="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by Jhanvi Jain</a:t>
            </a:r>
            <a:endParaRPr lang="en-US" sz="2206" dirty="0"/>
          </a:p>
        </p:txBody>
      </p:sp>
      <p:pic>
        <p:nvPicPr>
          <p:cNvPr id="10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39841" y="614720"/>
            <a:ext cx="9408319" cy="139684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The Problem: Disconnected Shopping Experiences</a:t>
            </a:r>
            <a:endParaRPr lang="en-US" sz="4400" dirty="0"/>
          </a:p>
        </p:txBody>
      </p:sp>
      <p:sp>
        <p:nvSpPr>
          <p:cNvPr id="6" name="Shape 3"/>
          <p:cNvSpPr/>
          <p:nvPr/>
        </p:nvSpPr>
        <p:spPr>
          <a:xfrm>
            <a:off x="4439841" y="2598063"/>
            <a:ext cx="502801" cy="502801"/>
          </a:xfrm>
          <a:prstGeom prst="roundRect">
            <a:avLst>
              <a:gd name="adj" fmla="val 13336"/>
            </a:avLst>
          </a:prstGeom>
          <a:solidFill>
            <a:srgbClr val="382748"/>
          </a:solidFill>
          <a:ln/>
        </p:spPr>
      </p:sp>
      <p:sp>
        <p:nvSpPr>
          <p:cNvPr id="7" name="Text 4"/>
          <p:cNvSpPr/>
          <p:nvPr/>
        </p:nvSpPr>
        <p:spPr>
          <a:xfrm>
            <a:off x="4607362" y="2681764"/>
            <a:ext cx="167640" cy="3352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40"/>
              </a:lnSpc>
              <a:buNone/>
            </a:pPr>
            <a:r>
              <a:rPr lang="en-US" sz="264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1</a:t>
            </a:r>
            <a:endParaRPr lang="en-US" sz="2640" dirty="0"/>
          </a:p>
        </p:txBody>
      </p:sp>
      <p:sp>
        <p:nvSpPr>
          <p:cNvPr id="8" name="Text 5"/>
          <p:cNvSpPr/>
          <p:nvPr/>
        </p:nvSpPr>
        <p:spPr>
          <a:xfrm>
            <a:off x="5166122" y="2598063"/>
            <a:ext cx="3631168" cy="3492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Lack of Social Interaction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166122" y="3081338"/>
            <a:ext cx="3866198" cy="25028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16"/>
              </a:lnSpc>
              <a:buNone/>
            </a:pPr>
            <a:r>
              <a:rPr lang="en-US" sz="176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Traditional online shopping platforms often feel isolated, lacking the social elements that resonate with Gen Z. Users crave interaction, inspiration, and a sense of community that goes beyond simply browsing and purchasing.</a:t>
            </a:r>
            <a:endParaRPr lang="en-US" sz="1760" dirty="0"/>
          </a:p>
        </p:txBody>
      </p:sp>
      <p:sp>
        <p:nvSpPr>
          <p:cNvPr id="10" name="Shape 7"/>
          <p:cNvSpPr/>
          <p:nvPr/>
        </p:nvSpPr>
        <p:spPr>
          <a:xfrm>
            <a:off x="9255800" y="2598063"/>
            <a:ext cx="502801" cy="502801"/>
          </a:xfrm>
          <a:prstGeom prst="roundRect">
            <a:avLst>
              <a:gd name="adj" fmla="val 13336"/>
            </a:avLst>
          </a:prstGeom>
          <a:solidFill>
            <a:srgbClr val="382748"/>
          </a:solidFill>
          <a:ln/>
        </p:spPr>
      </p:sp>
      <p:sp>
        <p:nvSpPr>
          <p:cNvPr id="11" name="Text 8"/>
          <p:cNvSpPr/>
          <p:nvPr/>
        </p:nvSpPr>
        <p:spPr>
          <a:xfrm>
            <a:off x="9423321" y="2681764"/>
            <a:ext cx="167640" cy="3352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40"/>
              </a:lnSpc>
              <a:buNone/>
            </a:pPr>
            <a:r>
              <a:rPr lang="en-US" sz="264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2</a:t>
            </a:r>
            <a:endParaRPr lang="en-US" sz="2640" dirty="0"/>
          </a:p>
        </p:txBody>
      </p:sp>
      <p:sp>
        <p:nvSpPr>
          <p:cNvPr id="12" name="Text 9"/>
          <p:cNvSpPr/>
          <p:nvPr/>
        </p:nvSpPr>
        <p:spPr>
          <a:xfrm>
            <a:off x="9982081" y="2598063"/>
            <a:ext cx="2793921" cy="3492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Limited Engagement</a:t>
            </a:r>
            <a:endParaRPr lang="en-US" sz="2200" dirty="0"/>
          </a:p>
        </p:txBody>
      </p:sp>
      <p:sp>
        <p:nvSpPr>
          <p:cNvPr id="13" name="Text 10"/>
          <p:cNvSpPr/>
          <p:nvPr/>
        </p:nvSpPr>
        <p:spPr>
          <a:xfrm>
            <a:off x="9982081" y="3081338"/>
            <a:ext cx="3866198" cy="21452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16"/>
              </a:lnSpc>
              <a:buNone/>
            </a:pPr>
            <a:r>
              <a:rPr lang="en-US" sz="176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Without interactive elements, shopping apps struggle to retain users. Once a purchase is made, the engagement often fades, leading to a decline in app usage and brand loyalty.</a:t>
            </a:r>
            <a:endParaRPr lang="en-US" sz="1760" dirty="0"/>
          </a:p>
        </p:txBody>
      </p:sp>
      <p:sp>
        <p:nvSpPr>
          <p:cNvPr id="14" name="Shape 11"/>
          <p:cNvSpPr/>
          <p:nvPr/>
        </p:nvSpPr>
        <p:spPr>
          <a:xfrm>
            <a:off x="4439841" y="6058972"/>
            <a:ext cx="502801" cy="502801"/>
          </a:xfrm>
          <a:prstGeom prst="roundRect">
            <a:avLst>
              <a:gd name="adj" fmla="val 13336"/>
            </a:avLst>
          </a:prstGeom>
          <a:solidFill>
            <a:srgbClr val="382748"/>
          </a:solidFill>
          <a:ln/>
        </p:spPr>
      </p:sp>
      <p:sp>
        <p:nvSpPr>
          <p:cNvPr id="15" name="Text 12"/>
          <p:cNvSpPr/>
          <p:nvPr/>
        </p:nvSpPr>
        <p:spPr>
          <a:xfrm>
            <a:off x="4607362" y="6142673"/>
            <a:ext cx="167640" cy="3352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40"/>
              </a:lnSpc>
              <a:buNone/>
            </a:pPr>
            <a:r>
              <a:rPr lang="en-US" sz="264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3</a:t>
            </a:r>
            <a:endParaRPr lang="en-US" sz="2640" dirty="0"/>
          </a:p>
        </p:txBody>
      </p:sp>
      <p:sp>
        <p:nvSpPr>
          <p:cNvPr id="16" name="Text 13"/>
          <p:cNvSpPr/>
          <p:nvPr/>
        </p:nvSpPr>
        <p:spPr>
          <a:xfrm>
            <a:off x="5166122" y="6058972"/>
            <a:ext cx="3770828" cy="3492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Missing the Pulse of Trends</a:t>
            </a:r>
            <a:endParaRPr lang="en-US" sz="2200" dirty="0"/>
          </a:p>
        </p:txBody>
      </p:sp>
      <p:sp>
        <p:nvSpPr>
          <p:cNvPr id="17" name="Text 14"/>
          <p:cNvSpPr/>
          <p:nvPr/>
        </p:nvSpPr>
        <p:spPr>
          <a:xfrm>
            <a:off x="5166122" y="6542246"/>
            <a:ext cx="8682038" cy="10726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16"/>
              </a:lnSpc>
              <a:buNone/>
            </a:pPr>
            <a:r>
              <a:rPr lang="en-US" sz="176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Younger shoppers are heavily influenced by social trends and peer recommendations. Lacking a strong social integration limits Myntra's ability to tap into these trends and provide relevant, engaging content.</a:t>
            </a:r>
            <a:endParaRPr lang="en-US" sz="1760" dirty="0"/>
          </a:p>
        </p:txBody>
      </p:sp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793790" y="2177058"/>
            <a:ext cx="11339513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581"/>
              </a:lnSpc>
              <a:buNone/>
            </a:pPr>
            <a:r>
              <a:rPr lang="en-US" sz="4465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The Impact: Lost Revenue and Brand Value</a:t>
            </a:r>
            <a:endParaRPr lang="en-US" sz="4465" dirty="0"/>
          </a:p>
        </p:txBody>
      </p:sp>
      <p:sp>
        <p:nvSpPr>
          <p:cNvPr id="5" name="Text 3"/>
          <p:cNvSpPr/>
          <p:nvPr/>
        </p:nvSpPr>
        <p:spPr>
          <a:xfrm>
            <a:off x="793790" y="3452813"/>
            <a:ext cx="3683913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Decreased Conversion Rates</a:t>
            </a:r>
            <a:endParaRPr lang="en-US" sz="2233" dirty="0"/>
          </a:p>
        </p:txBody>
      </p:sp>
      <p:sp>
        <p:nvSpPr>
          <p:cNvPr id="6" name="Text 4"/>
          <p:cNvSpPr/>
          <p:nvPr/>
        </p:nvSpPr>
        <p:spPr>
          <a:xfrm>
            <a:off x="793790" y="4033957"/>
            <a:ext cx="3978116" cy="18145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58"/>
              </a:lnSpc>
              <a:buNone/>
            </a:pPr>
            <a:r>
              <a:rPr lang="en-US" sz="1786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Limited social interaction and engagement contribute to lower conversion rates, as users are less likely to make purchases without a sense of community and excitement.</a:t>
            </a:r>
            <a:endParaRPr lang="en-US" sz="1786" dirty="0"/>
          </a:p>
        </p:txBody>
      </p:sp>
      <p:sp>
        <p:nvSpPr>
          <p:cNvPr id="7" name="Text 5"/>
          <p:cNvSpPr/>
          <p:nvPr/>
        </p:nvSpPr>
        <p:spPr>
          <a:xfrm>
            <a:off x="5332928" y="3452813"/>
            <a:ext cx="3258860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Reduced Brand Awareness</a:t>
            </a:r>
            <a:endParaRPr lang="en-US" sz="2233" dirty="0"/>
          </a:p>
        </p:txBody>
      </p:sp>
      <p:sp>
        <p:nvSpPr>
          <p:cNvPr id="8" name="Text 6"/>
          <p:cNvSpPr/>
          <p:nvPr/>
        </p:nvSpPr>
        <p:spPr>
          <a:xfrm>
            <a:off x="5332928" y="4033957"/>
            <a:ext cx="3978116" cy="18145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58"/>
              </a:lnSpc>
              <a:buNone/>
            </a:pPr>
            <a:r>
              <a:rPr lang="en-US" sz="1786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Lacking a strong social presence hinders Myntra's ability to reach and connect with Gen Z audiences. This limits brand awareness and leads to missed opportunities for growth.</a:t>
            </a:r>
            <a:endParaRPr lang="en-US" sz="1786" dirty="0"/>
          </a:p>
        </p:txBody>
      </p:sp>
      <p:sp>
        <p:nvSpPr>
          <p:cNvPr id="9" name="Text 7"/>
          <p:cNvSpPr/>
          <p:nvPr/>
        </p:nvSpPr>
        <p:spPr>
          <a:xfrm>
            <a:off x="9872067" y="3452813"/>
            <a:ext cx="3258860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Eroded Customer Loyalty</a:t>
            </a:r>
            <a:endParaRPr lang="en-US" sz="2233" dirty="0"/>
          </a:p>
        </p:txBody>
      </p:sp>
      <p:sp>
        <p:nvSpPr>
          <p:cNvPr id="10" name="Text 8"/>
          <p:cNvSpPr/>
          <p:nvPr/>
        </p:nvSpPr>
        <p:spPr>
          <a:xfrm>
            <a:off x="9872067" y="4033957"/>
            <a:ext cx="3978116" cy="18145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58"/>
              </a:lnSpc>
              <a:buNone/>
            </a:pPr>
            <a:r>
              <a:rPr lang="en-US" sz="1786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Without engaging features and a vibrant social community, Myntra risks losing customers to competitors who offer more interactive and community-driven experiences.</a:t>
            </a:r>
            <a:endParaRPr lang="en-US" sz="1786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997387" y="525780"/>
            <a:ext cx="10031254" cy="5970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702"/>
              </a:lnSpc>
              <a:buNone/>
            </a:pPr>
            <a:r>
              <a:rPr lang="en-US" sz="3762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The Solution: A Social Shopping Revolution</a:t>
            </a:r>
            <a:endParaRPr lang="en-US" sz="3762" dirty="0"/>
          </a:p>
        </p:txBody>
      </p:sp>
      <p:sp>
        <p:nvSpPr>
          <p:cNvPr id="5" name="Shape 3"/>
          <p:cNvSpPr/>
          <p:nvPr/>
        </p:nvSpPr>
        <p:spPr>
          <a:xfrm>
            <a:off x="1272064" y="1504950"/>
            <a:ext cx="23812" cy="6198870"/>
          </a:xfrm>
          <a:prstGeom prst="rect">
            <a:avLst/>
          </a:prstGeom>
          <a:solidFill>
            <a:srgbClr val="FF6680"/>
          </a:solidFill>
          <a:ln/>
        </p:spPr>
      </p:sp>
      <p:sp>
        <p:nvSpPr>
          <p:cNvPr id="6" name="Shape 4"/>
          <p:cNvSpPr/>
          <p:nvPr/>
        </p:nvSpPr>
        <p:spPr>
          <a:xfrm>
            <a:off x="1498937" y="1922859"/>
            <a:ext cx="668774" cy="23813"/>
          </a:xfrm>
          <a:prstGeom prst="rect">
            <a:avLst/>
          </a:prstGeom>
          <a:solidFill>
            <a:srgbClr val="FF6680"/>
          </a:solidFill>
          <a:ln/>
        </p:spPr>
      </p:sp>
      <p:sp>
        <p:nvSpPr>
          <p:cNvPr id="7" name="Shape 5"/>
          <p:cNvSpPr/>
          <p:nvPr/>
        </p:nvSpPr>
        <p:spPr>
          <a:xfrm>
            <a:off x="1069003" y="1719858"/>
            <a:ext cx="429935" cy="429935"/>
          </a:xfrm>
          <a:prstGeom prst="roundRect">
            <a:avLst>
              <a:gd name="adj" fmla="val 13334"/>
            </a:avLst>
          </a:prstGeom>
          <a:solidFill>
            <a:srgbClr val="382748"/>
          </a:solidFill>
          <a:ln/>
        </p:spPr>
      </p:sp>
      <p:sp>
        <p:nvSpPr>
          <p:cNvPr id="8" name="Text 6"/>
          <p:cNvSpPr/>
          <p:nvPr/>
        </p:nvSpPr>
        <p:spPr>
          <a:xfrm>
            <a:off x="1212235" y="1791533"/>
            <a:ext cx="143351" cy="28658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257"/>
              </a:lnSpc>
              <a:buNone/>
            </a:pPr>
            <a:r>
              <a:rPr lang="en-US" sz="225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1</a:t>
            </a:r>
            <a:endParaRPr lang="en-US" sz="2257" dirty="0"/>
          </a:p>
        </p:txBody>
      </p:sp>
      <p:sp>
        <p:nvSpPr>
          <p:cNvPr id="9" name="Text 7"/>
          <p:cNvSpPr/>
          <p:nvPr/>
        </p:nvSpPr>
        <p:spPr>
          <a:xfrm>
            <a:off x="2334935" y="1695926"/>
            <a:ext cx="2388513" cy="2984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351"/>
              </a:lnSpc>
              <a:buNone/>
            </a:pPr>
            <a:r>
              <a:rPr lang="en-US" sz="1881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Live Video</a:t>
            </a:r>
            <a:endParaRPr lang="en-US" sz="1881" dirty="0"/>
          </a:p>
        </p:txBody>
      </p:sp>
      <p:sp>
        <p:nvSpPr>
          <p:cNvPr id="10" name="Text 8"/>
          <p:cNvSpPr/>
          <p:nvPr/>
        </p:nvSpPr>
        <p:spPr>
          <a:xfrm>
            <a:off x="2334935" y="2108954"/>
            <a:ext cx="11298079" cy="6115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407"/>
              </a:lnSpc>
              <a:buNone/>
            </a:pPr>
            <a:r>
              <a:rPr lang="en-US" sz="1505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Live fashion shows, product launches, interactive sessions with influencers and designers, and behind-the-scenes looks at collections provide real-time, engaging content that fuels purchase decisions.</a:t>
            </a:r>
            <a:endParaRPr lang="en-US" sz="1505" dirty="0"/>
          </a:p>
        </p:txBody>
      </p:sp>
      <p:sp>
        <p:nvSpPr>
          <p:cNvPr id="11" name="Shape 9"/>
          <p:cNvSpPr/>
          <p:nvPr/>
        </p:nvSpPr>
        <p:spPr>
          <a:xfrm>
            <a:off x="1498937" y="3520321"/>
            <a:ext cx="668774" cy="23813"/>
          </a:xfrm>
          <a:prstGeom prst="rect">
            <a:avLst/>
          </a:prstGeom>
          <a:solidFill>
            <a:srgbClr val="FF6680"/>
          </a:solidFill>
          <a:ln/>
        </p:spPr>
      </p:sp>
      <p:sp>
        <p:nvSpPr>
          <p:cNvPr id="12" name="Shape 10"/>
          <p:cNvSpPr/>
          <p:nvPr/>
        </p:nvSpPr>
        <p:spPr>
          <a:xfrm>
            <a:off x="1069003" y="3317319"/>
            <a:ext cx="429935" cy="429935"/>
          </a:xfrm>
          <a:prstGeom prst="roundRect">
            <a:avLst>
              <a:gd name="adj" fmla="val 13334"/>
            </a:avLst>
          </a:prstGeom>
          <a:solidFill>
            <a:srgbClr val="382748"/>
          </a:solidFill>
          <a:ln/>
        </p:spPr>
      </p:sp>
      <p:sp>
        <p:nvSpPr>
          <p:cNvPr id="13" name="Text 11"/>
          <p:cNvSpPr/>
          <p:nvPr/>
        </p:nvSpPr>
        <p:spPr>
          <a:xfrm>
            <a:off x="1212235" y="3388995"/>
            <a:ext cx="143351" cy="28658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257"/>
              </a:lnSpc>
              <a:buNone/>
            </a:pPr>
            <a:r>
              <a:rPr lang="en-US" sz="225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2</a:t>
            </a:r>
            <a:endParaRPr lang="en-US" sz="2257" dirty="0"/>
          </a:p>
        </p:txBody>
      </p:sp>
      <p:sp>
        <p:nvSpPr>
          <p:cNvPr id="14" name="Text 12"/>
          <p:cNvSpPr/>
          <p:nvPr/>
        </p:nvSpPr>
        <p:spPr>
          <a:xfrm>
            <a:off x="2334935" y="3293388"/>
            <a:ext cx="2388513" cy="2984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351"/>
              </a:lnSpc>
              <a:buNone/>
            </a:pPr>
            <a:r>
              <a:rPr lang="en-US" sz="1881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Virtual Wardrobe</a:t>
            </a:r>
            <a:endParaRPr lang="en-US" sz="1881" dirty="0"/>
          </a:p>
        </p:txBody>
      </p:sp>
      <p:sp>
        <p:nvSpPr>
          <p:cNvPr id="15" name="Text 13"/>
          <p:cNvSpPr/>
          <p:nvPr/>
        </p:nvSpPr>
        <p:spPr>
          <a:xfrm>
            <a:off x="2334935" y="3706416"/>
            <a:ext cx="11298079" cy="6115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407"/>
              </a:lnSpc>
              <a:buNone/>
            </a:pPr>
            <a:r>
              <a:rPr lang="en-US" sz="1505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Users can share their outfits, get feedback from friends and influencers, and discover styling inspiration, creating a community-driven fashion experience within the app.</a:t>
            </a:r>
            <a:endParaRPr lang="en-US" sz="1505" dirty="0"/>
          </a:p>
        </p:txBody>
      </p:sp>
      <p:sp>
        <p:nvSpPr>
          <p:cNvPr id="16" name="Shape 14"/>
          <p:cNvSpPr/>
          <p:nvPr/>
        </p:nvSpPr>
        <p:spPr>
          <a:xfrm>
            <a:off x="1498937" y="5117783"/>
            <a:ext cx="668774" cy="23813"/>
          </a:xfrm>
          <a:prstGeom prst="rect">
            <a:avLst/>
          </a:prstGeom>
          <a:solidFill>
            <a:srgbClr val="FF6680"/>
          </a:solidFill>
          <a:ln/>
        </p:spPr>
      </p:sp>
      <p:sp>
        <p:nvSpPr>
          <p:cNvPr id="17" name="Shape 15"/>
          <p:cNvSpPr/>
          <p:nvPr/>
        </p:nvSpPr>
        <p:spPr>
          <a:xfrm>
            <a:off x="1069003" y="4914781"/>
            <a:ext cx="429935" cy="429935"/>
          </a:xfrm>
          <a:prstGeom prst="roundRect">
            <a:avLst>
              <a:gd name="adj" fmla="val 13334"/>
            </a:avLst>
          </a:prstGeom>
          <a:solidFill>
            <a:srgbClr val="382748"/>
          </a:solidFill>
          <a:ln/>
        </p:spPr>
      </p:sp>
      <p:sp>
        <p:nvSpPr>
          <p:cNvPr id="18" name="Text 16"/>
          <p:cNvSpPr/>
          <p:nvPr/>
        </p:nvSpPr>
        <p:spPr>
          <a:xfrm>
            <a:off x="1212235" y="4986457"/>
            <a:ext cx="143351" cy="28658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257"/>
              </a:lnSpc>
              <a:buNone/>
            </a:pPr>
            <a:r>
              <a:rPr lang="en-US" sz="225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3</a:t>
            </a:r>
            <a:endParaRPr lang="en-US" sz="2257" dirty="0"/>
          </a:p>
        </p:txBody>
      </p:sp>
      <p:sp>
        <p:nvSpPr>
          <p:cNvPr id="19" name="Text 17"/>
          <p:cNvSpPr/>
          <p:nvPr/>
        </p:nvSpPr>
        <p:spPr>
          <a:xfrm>
            <a:off x="2334935" y="4890849"/>
            <a:ext cx="5251966" cy="2984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351"/>
              </a:lnSpc>
              <a:buNone/>
            </a:pPr>
            <a:r>
              <a:rPr lang="en-US" sz="1881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Notifications &amp; Personalized Recommendations</a:t>
            </a:r>
            <a:endParaRPr lang="en-US" sz="1881" dirty="0"/>
          </a:p>
        </p:txBody>
      </p:sp>
      <p:sp>
        <p:nvSpPr>
          <p:cNvPr id="20" name="Text 18"/>
          <p:cNvSpPr/>
          <p:nvPr/>
        </p:nvSpPr>
        <p:spPr>
          <a:xfrm>
            <a:off x="2334935" y="5303877"/>
            <a:ext cx="11298079" cy="6115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407"/>
              </a:lnSpc>
              <a:buNone/>
            </a:pPr>
            <a:r>
              <a:rPr lang="en-US" sz="1505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Myntra can leverage user data and social trends to deliver personalized product recommendations and notifications about new launches, tailoring the shopping experience to individual preferences.</a:t>
            </a:r>
            <a:endParaRPr lang="en-US" sz="1505" dirty="0"/>
          </a:p>
        </p:txBody>
      </p:sp>
      <p:sp>
        <p:nvSpPr>
          <p:cNvPr id="21" name="Shape 19"/>
          <p:cNvSpPr/>
          <p:nvPr/>
        </p:nvSpPr>
        <p:spPr>
          <a:xfrm>
            <a:off x="1498937" y="6715244"/>
            <a:ext cx="668774" cy="23813"/>
          </a:xfrm>
          <a:prstGeom prst="rect">
            <a:avLst/>
          </a:prstGeom>
          <a:solidFill>
            <a:srgbClr val="FF6680"/>
          </a:solidFill>
          <a:ln/>
        </p:spPr>
      </p:sp>
      <p:sp>
        <p:nvSpPr>
          <p:cNvPr id="22" name="Shape 20"/>
          <p:cNvSpPr/>
          <p:nvPr/>
        </p:nvSpPr>
        <p:spPr>
          <a:xfrm>
            <a:off x="1069003" y="6512243"/>
            <a:ext cx="429935" cy="429935"/>
          </a:xfrm>
          <a:prstGeom prst="roundRect">
            <a:avLst>
              <a:gd name="adj" fmla="val 13334"/>
            </a:avLst>
          </a:prstGeom>
          <a:solidFill>
            <a:srgbClr val="382748"/>
          </a:solidFill>
          <a:ln/>
        </p:spPr>
      </p:sp>
      <p:sp>
        <p:nvSpPr>
          <p:cNvPr id="23" name="Text 21"/>
          <p:cNvSpPr/>
          <p:nvPr/>
        </p:nvSpPr>
        <p:spPr>
          <a:xfrm>
            <a:off x="1212235" y="6583918"/>
            <a:ext cx="143351" cy="28658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257"/>
              </a:lnSpc>
              <a:buNone/>
            </a:pPr>
            <a:r>
              <a:rPr lang="en-US" sz="225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4</a:t>
            </a:r>
            <a:endParaRPr lang="en-US" sz="2257" dirty="0"/>
          </a:p>
        </p:txBody>
      </p:sp>
      <p:sp>
        <p:nvSpPr>
          <p:cNvPr id="24" name="Text 22"/>
          <p:cNvSpPr/>
          <p:nvPr/>
        </p:nvSpPr>
        <p:spPr>
          <a:xfrm>
            <a:off x="2334935" y="6488311"/>
            <a:ext cx="2864763" cy="2984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351"/>
              </a:lnSpc>
              <a:buNone/>
            </a:pPr>
            <a:r>
              <a:rPr lang="en-US" sz="1881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Influencer Collaboration</a:t>
            </a:r>
            <a:endParaRPr lang="en-US" sz="1881" dirty="0"/>
          </a:p>
        </p:txBody>
      </p:sp>
      <p:sp>
        <p:nvSpPr>
          <p:cNvPr id="25" name="Text 23"/>
          <p:cNvSpPr/>
          <p:nvPr/>
        </p:nvSpPr>
        <p:spPr>
          <a:xfrm>
            <a:off x="2334935" y="6901339"/>
            <a:ext cx="11298079" cy="6115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407"/>
              </a:lnSpc>
              <a:buNone/>
            </a:pPr>
            <a:r>
              <a:rPr lang="en-US" sz="1505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Partnerships with popular Gen Z influencers can drive product awareness, boost sales, and create a sense of authenticity and credibility among target audiences.</a:t>
            </a:r>
            <a:endParaRPr lang="en-US" sz="1505" dirty="0"/>
          </a:p>
        </p:txBody>
      </p:sp>
      <p:pic>
        <p:nvPicPr>
          <p:cNvPr id="26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793790" y="1387435"/>
            <a:ext cx="8504634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581"/>
              </a:lnSpc>
              <a:buNone/>
            </a:pPr>
            <a:r>
              <a:rPr lang="en-US" sz="4465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Feasibility and Implementation</a:t>
            </a:r>
            <a:endParaRPr lang="en-US" sz="4465" dirty="0"/>
          </a:p>
        </p:txBody>
      </p:sp>
      <p:sp>
        <p:nvSpPr>
          <p:cNvPr id="5" name="Shape 3"/>
          <p:cNvSpPr/>
          <p:nvPr/>
        </p:nvSpPr>
        <p:spPr>
          <a:xfrm>
            <a:off x="793790" y="2549843"/>
            <a:ext cx="6408063" cy="2032754"/>
          </a:xfrm>
          <a:prstGeom prst="roundRect">
            <a:avLst>
              <a:gd name="adj" fmla="val 3348"/>
            </a:avLst>
          </a:prstGeom>
          <a:solidFill>
            <a:srgbClr val="382748"/>
          </a:solidFill>
          <a:ln/>
        </p:spPr>
      </p:sp>
      <p:sp>
        <p:nvSpPr>
          <p:cNvPr id="6" name="Text 4"/>
          <p:cNvSpPr/>
          <p:nvPr/>
        </p:nvSpPr>
        <p:spPr>
          <a:xfrm>
            <a:off x="1020604" y="2776657"/>
            <a:ext cx="4817388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Existing Social Media Integrations</a:t>
            </a:r>
            <a:endParaRPr lang="en-US" sz="2233" dirty="0"/>
          </a:p>
        </p:txBody>
      </p:sp>
      <p:sp>
        <p:nvSpPr>
          <p:cNvPr id="7" name="Text 5"/>
          <p:cNvSpPr/>
          <p:nvPr/>
        </p:nvSpPr>
        <p:spPr>
          <a:xfrm>
            <a:off x="1020604" y="3267075"/>
            <a:ext cx="5954435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58"/>
              </a:lnSpc>
              <a:buNone/>
            </a:pPr>
            <a:r>
              <a:rPr lang="en-US" sz="1786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Myntra can leverage existing social media APIs and functionalities to streamline the integration process and accelerate development.</a:t>
            </a:r>
            <a:endParaRPr lang="en-US" sz="1786" dirty="0"/>
          </a:p>
        </p:txBody>
      </p:sp>
      <p:sp>
        <p:nvSpPr>
          <p:cNvPr id="8" name="Shape 6"/>
          <p:cNvSpPr/>
          <p:nvPr/>
        </p:nvSpPr>
        <p:spPr>
          <a:xfrm>
            <a:off x="7428667" y="2549843"/>
            <a:ext cx="6408063" cy="2032754"/>
          </a:xfrm>
          <a:prstGeom prst="roundRect">
            <a:avLst>
              <a:gd name="adj" fmla="val 3348"/>
            </a:avLst>
          </a:prstGeom>
          <a:solidFill>
            <a:srgbClr val="382748"/>
          </a:solidFill>
          <a:ln/>
        </p:spPr>
      </p:sp>
      <p:sp>
        <p:nvSpPr>
          <p:cNvPr id="9" name="Text 7"/>
          <p:cNvSpPr/>
          <p:nvPr/>
        </p:nvSpPr>
        <p:spPr>
          <a:xfrm>
            <a:off x="7655481" y="2776657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Tech Stack Expertise</a:t>
            </a:r>
            <a:endParaRPr lang="en-US" sz="2233" dirty="0"/>
          </a:p>
        </p:txBody>
      </p:sp>
      <p:sp>
        <p:nvSpPr>
          <p:cNvPr id="10" name="Text 8"/>
          <p:cNvSpPr/>
          <p:nvPr/>
        </p:nvSpPr>
        <p:spPr>
          <a:xfrm>
            <a:off x="7655481" y="3267075"/>
            <a:ext cx="5954435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58"/>
              </a:lnSpc>
              <a:buNone/>
            </a:pPr>
            <a:r>
              <a:rPr lang="en-US" sz="1786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Myntra's internal development team possesses the technical expertise to develop and implement the required features, ensuring a seamless user experience.</a:t>
            </a:r>
            <a:endParaRPr lang="en-US" sz="1786" dirty="0"/>
          </a:p>
        </p:txBody>
      </p:sp>
      <p:sp>
        <p:nvSpPr>
          <p:cNvPr id="11" name="Shape 9"/>
          <p:cNvSpPr/>
          <p:nvPr/>
        </p:nvSpPr>
        <p:spPr>
          <a:xfrm>
            <a:off x="793790" y="4809411"/>
            <a:ext cx="6408063" cy="2032754"/>
          </a:xfrm>
          <a:prstGeom prst="roundRect">
            <a:avLst>
              <a:gd name="adj" fmla="val 3348"/>
            </a:avLst>
          </a:prstGeom>
          <a:solidFill>
            <a:srgbClr val="382748"/>
          </a:solidFill>
          <a:ln/>
        </p:spPr>
      </p:sp>
      <p:sp>
        <p:nvSpPr>
          <p:cNvPr id="12" name="Text 10"/>
          <p:cNvSpPr/>
          <p:nvPr/>
        </p:nvSpPr>
        <p:spPr>
          <a:xfrm>
            <a:off x="1020604" y="5036225"/>
            <a:ext cx="3542228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User Feedback and Testing</a:t>
            </a:r>
            <a:endParaRPr lang="en-US" sz="2233" dirty="0"/>
          </a:p>
        </p:txBody>
      </p:sp>
      <p:sp>
        <p:nvSpPr>
          <p:cNvPr id="13" name="Text 11"/>
          <p:cNvSpPr/>
          <p:nvPr/>
        </p:nvSpPr>
        <p:spPr>
          <a:xfrm>
            <a:off x="1020604" y="5526643"/>
            <a:ext cx="5954435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58"/>
              </a:lnSpc>
              <a:buNone/>
            </a:pPr>
            <a:r>
              <a:rPr lang="en-US" sz="1786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 phased rollout with user feedback and testing cycles will ensure the success of the new features and address any technical challenges.</a:t>
            </a:r>
            <a:endParaRPr lang="en-US" sz="1786" dirty="0"/>
          </a:p>
        </p:txBody>
      </p:sp>
      <p:sp>
        <p:nvSpPr>
          <p:cNvPr id="14" name="Shape 12"/>
          <p:cNvSpPr/>
          <p:nvPr/>
        </p:nvSpPr>
        <p:spPr>
          <a:xfrm>
            <a:off x="7428667" y="4809411"/>
            <a:ext cx="6408063" cy="2032754"/>
          </a:xfrm>
          <a:prstGeom prst="roundRect">
            <a:avLst>
              <a:gd name="adj" fmla="val 3348"/>
            </a:avLst>
          </a:prstGeom>
          <a:solidFill>
            <a:srgbClr val="382748"/>
          </a:solidFill>
          <a:ln/>
        </p:spPr>
      </p:sp>
      <p:sp>
        <p:nvSpPr>
          <p:cNvPr id="15" name="Text 13"/>
          <p:cNvSpPr/>
          <p:nvPr/>
        </p:nvSpPr>
        <p:spPr>
          <a:xfrm>
            <a:off x="7655481" y="5036225"/>
            <a:ext cx="4250650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Partnerships and Collaboration</a:t>
            </a:r>
            <a:endParaRPr lang="en-US" sz="2233" dirty="0"/>
          </a:p>
        </p:txBody>
      </p:sp>
      <p:sp>
        <p:nvSpPr>
          <p:cNvPr id="16" name="Text 14"/>
          <p:cNvSpPr/>
          <p:nvPr/>
        </p:nvSpPr>
        <p:spPr>
          <a:xfrm>
            <a:off x="7655481" y="5526643"/>
            <a:ext cx="5954435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58"/>
              </a:lnSpc>
              <a:buNone/>
            </a:pPr>
            <a:r>
              <a:rPr lang="en-US" sz="1786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Collaborating with leading social media platforms and influencer marketing agencies can provide valuable insights and resources for a successful implementation.</a:t>
            </a:r>
            <a:endParaRPr lang="en-US" sz="1786" dirty="0"/>
          </a:p>
        </p:txBody>
      </p:sp>
      <p:pic>
        <p:nvPicPr>
          <p:cNvPr id="1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793790" y="1444109"/>
            <a:ext cx="12756952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581"/>
              </a:lnSpc>
              <a:buNone/>
            </a:pPr>
            <a:r>
              <a:rPr lang="en-US" sz="4465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The Benefits: A Flourishing Fashion Ecosystem</a:t>
            </a:r>
            <a:endParaRPr lang="en-US" sz="4465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2606516"/>
            <a:ext cx="566976" cy="566976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793790" y="3400306"/>
            <a:ext cx="3005495" cy="7086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Increased Customer Acquisition</a:t>
            </a:r>
            <a:endParaRPr lang="en-US" sz="2233" dirty="0"/>
          </a:p>
        </p:txBody>
      </p:sp>
      <p:sp>
        <p:nvSpPr>
          <p:cNvPr id="7" name="Text 4"/>
          <p:cNvSpPr/>
          <p:nvPr/>
        </p:nvSpPr>
        <p:spPr>
          <a:xfrm>
            <a:off x="793790" y="4245054"/>
            <a:ext cx="3005495" cy="25403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858"/>
              </a:lnSpc>
              <a:buNone/>
            </a:pPr>
            <a:r>
              <a:rPr lang="en-US" sz="1786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Social features will attract new customers through viral content, influencer marketing, and user-generated content, expanding Myntra's reach within Gen Z.</a:t>
            </a:r>
            <a:endParaRPr lang="en-US" sz="1786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446" y="2606516"/>
            <a:ext cx="566976" cy="566976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139446" y="3400306"/>
            <a:ext cx="3005614" cy="7086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Enhanced Customer Engagement</a:t>
            </a:r>
            <a:endParaRPr lang="en-US" sz="2233" dirty="0"/>
          </a:p>
        </p:txBody>
      </p:sp>
      <p:sp>
        <p:nvSpPr>
          <p:cNvPr id="10" name="Text 6"/>
          <p:cNvSpPr/>
          <p:nvPr/>
        </p:nvSpPr>
        <p:spPr>
          <a:xfrm>
            <a:off x="4139446" y="4245054"/>
            <a:ext cx="3005614" cy="25403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858"/>
              </a:lnSpc>
              <a:buNone/>
            </a:pPr>
            <a:r>
              <a:rPr lang="en-US" sz="1786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Interactive features, personalized recommendations, and a sense of community will drive repeat visits, increase user time spent on the app, and foster brand loyalty.</a:t>
            </a:r>
            <a:endParaRPr lang="en-US" sz="1786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221" y="2606516"/>
            <a:ext cx="566976" cy="566976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5221" y="3400306"/>
            <a:ext cx="3005614" cy="7086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Elevated Conversion Rates</a:t>
            </a:r>
            <a:endParaRPr lang="en-US" sz="2233" dirty="0"/>
          </a:p>
        </p:txBody>
      </p:sp>
      <p:sp>
        <p:nvSpPr>
          <p:cNvPr id="13" name="Text 8"/>
          <p:cNvSpPr/>
          <p:nvPr/>
        </p:nvSpPr>
        <p:spPr>
          <a:xfrm>
            <a:off x="7485221" y="4245054"/>
            <a:ext cx="3005614" cy="25403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858"/>
              </a:lnSpc>
              <a:buNone/>
            </a:pPr>
            <a:r>
              <a:rPr lang="en-US" sz="1786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Real-time shopping experiences, influencer recommendations, and user-generated content will directly influence purchase decisions, leading to higher conversion rates.</a:t>
            </a:r>
            <a:endParaRPr lang="en-US" sz="1786" dirty="0"/>
          </a:p>
        </p:txBody>
      </p:sp>
      <p:pic>
        <p:nvPicPr>
          <p:cNvPr id="1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0997" y="2606516"/>
            <a:ext cx="566976" cy="566976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830997" y="3400306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Boosted Revenue</a:t>
            </a:r>
            <a:endParaRPr lang="en-US" sz="2233" dirty="0"/>
          </a:p>
        </p:txBody>
      </p:sp>
      <p:sp>
        <p:nvSpPr>
          <p:cNvPr id="16" name="Text 10"/>
          <p:cNvSpPr/>
          <p:nvPr/>
        </p:nvSpPr>
        <p:spPr>
          <a:xfrm>
            <a:off x="10830997" y="3890724"/>
            <a:ext cx="3005614" cy="25403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858"/>
              </a:lnSpc>
              <a:buNone/>
            </a:pPr>
            <a:r>
              <a:rPr lang="en-US" sz="1786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Increased customer acquisition, engagement, and conversion rates will result in significant revenue growth for Myntra, solidifying its position as a market leader.</a:t>
            </a:r>
            <a:endParaRPr lang="en-US" sz="1786" dirty="0"/>
          </a:p>
        </p:txBody>
      </p:sp>
      <p:pic>
        <p:nvPicPr>
          <p:cNvPr id="17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2024-06-27T12:51:16Z</dcterms:created>
  <dcterms:modified xsi:type="dcterms:W3CDTF">2024-06-27T12:51:16Z</dcterms:modified>
</cp:coreProperties>
</file>