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9" r:id="rId4"/>
    <p:sldId id="261" r:id="rId5"/>
    <p:sldId id="262" r:id="rId6"/>
    <p:sldId id="263"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2E4D18-3C60-4255-9F4F-7419E032F8DA}" type="datetimeFigureOut">
              <a:rPr lang="zh-CN" altLang="en-US" smtClean="0"/>
              <a:t>2023/5/17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A78569-F32D-4DDB-8557-8106A89B4C60}" type="slidenum">
              <a:rPr lang="zh-CN" altLang="en-US" smtClean="0"/>
              <a:t>‹#›</a:t>
            </a:fld>
            <a:endParaRPr lang="zh-CN" altLang="en-US"/>
          </a:p>
        </p:txBody>
      </p:sp>
    </p:spTree>
    <p:extLst>
      <p:ext uri="{BB962C8B-B14F-4D97-AF65-F5344CB8AC3E}">
        <p14:creationId xmlns:p14="http://schemas.microsoft.com/office/powerpoint/2010/main" val="3771512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be975a09-8488-43ae-82b1-1ff951fb5f76.source.3.zh-Hans</a:t>
            </a:r>
            <a:endParaRPr lang="zh-CN" altLang="en-US" dirty="0"/>
          </a:p>
        </p:txBody>
      </p:sp>
      <p:sp>
        <p:nvSpPr>
          <p:cNvPr id="4" name="灯片编号占位符 3"/>
          <p:cNvSpPr>
            <a:spLocks noGrp="1"/>
          </p:cNvSpPr>
          <p:nvPr>
            <p:ph type="sldNum" sz="quarter" idx="10"/>
          </p:nvPr>
        </p:nvSpPr>
        <p:spPr/>
        <p:txBody>
          <a:bodyPr/>
          <a:lstStyle/>
          <a:p>
            <a:fld id="{354BAF2A-B706-447D-B949-457F7B61B2FD}" type="slidenum">
              <a:rPr lang="zh-CN" altLang="en-US" smtClean="0"/>
              <a:t>3</a:t>
            </a:fld>
            <a:endParaRPr lang="zh-CN" altLang="en-US"/>
          </a:p>
        </p:txBody>
      </p:sp>
    </p:spTree>
    <p:extLst>
      <p:ext uri="{BB962C8B-B14F-4D97-AF65-F5344CB8AC3E}">
        <p14:creationId xmlns:p14="http://schemas.microsoft.com/office/powerpoint/2010/main" val="3592685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64548187-c85d-4ef4-9e53-0831496356ea.source.3.zh-Hans</a:t>
            </a:r>
            <a:endParaRPr lang="zh-CN" altLang="en-US" dirty="0"/>
          </a:p>
        </p:txBody>
      </p:sp>
      <p:sp>
        <p:nvSpPr>
          <p:cNvPr id="4" name="灯片编号占位符 3"/>
          <p:cNvSpPr>
            <a:spLocks noGrp="1"/>
          </p:cNvSpPr>
          <p:nvPr>
            <p:ph type="sldNum" sz="quarter" idx="10"/>
          </p:nvPr>
        </p:nvSpPr>
        <p:spPr/>
        <p:txBody>
          <a:bodyPr/>
          <a:lstStyle/>
          <a:p>
            <a:fld id="{354BAF2A-B706-447D-B949-457F7B61B2FD}" type="slidenum">
              <a:rPr lang="zh-CN" altLang="en-US" smtClean="0"/>
              <a:t>4</a:t>
            </a:fld>
            <a:endParaRPr lang="zh-CN" altLang="en-US"/>
          </a:p>
        </p:txBody>
      </p:sp>
    </p:spTree>
    <p:extLst>
      <p:ext uri="{BB962C8B-B14F-4D97-AF65-F5344CB8AC3E}">
        <p14:creationId xmlns:p14="http://schemas.microsoft.com/office/powerpoint/2010/main" val="1062264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64548187-c85d-4ef4-9e53-0831496356ea.source.3.zh-Hans</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4BAF2A-B706-447D-B949-457F7B61B2F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49620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64548187-c85d-4ef4-9e53-0831496356ea.source.3.zh-Hans</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4BAF2A-B706-447D-B949-457F7B61B2F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8137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E2AB1-85FE-D8B4-4DCB-120E452B301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B936A07-D9CB-DA0C-6A74-8E60D520DA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84B7C99-9C1D-D30E-794F-5C8DEBACC8B6}"/>
              </a:ext>
            </a:extLst>
          </p:cNvPr>
          <p:cNvSpPr>
            <a:spLocks noGrp="1"/>
          </p:cNvSpPr>
          <p:nvPr>
            <p:ph type="dt" sz="half" idx="10"/>
          </p:nvPr>
        </p:nvSpPr>
        <p:spPr/>
        <p:txBody>
          <a:bodyPr/>
          <a:lstStyle/>
          <a:p>
            <a:fld id="{9929F937-978B-41A3-8FCB-5C6C6262753D}" type="datetimeFigureOut">
              <a:rPr lang="zh-CN" altLang="en-US" smtClean="0"/>
              <a:t>2023/5/17</a:t>
            </a:fld>
            <a:endParaRPr lang="zh-CN" altLang="en-US"/>
          </a:p>
        </p:txBody>
      </p:sp>
      <p:sp>
        <p:nvSpPr>
          <p:cNvPr id="5" name="页脚占位符 4">
            <a:extLst>
              <a:ext uri="{FF2B5EF4-FFF2-40B4-BE49-F238E27FC236}">
                <a16:creationId xmlns:a16="http://schemas.microsoft.com/office/drawing/2014/main" id="{10D3530F-AA65-2927-A16E-A5467D01DB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D7B288-C234-F450-7DC4-334DB829E02F}"/>
              </a:ext>
            </a:extLst>
          </p:cNvPr>
          <p:cNvSpPr>
            <a:spLocks noGrp="1"/>
          </p:cNvSpPr>
          <p:nvPr>
            <p:ph type="sldNum" sz="quarter" idx="12"/>
          </p:nvPr>
        </p:nvSpPr>
        <p:spPr/>
        <p:txBody>
          <a:bodyPr/>
          <a:lstStyle/>
          <a:p>
            <a:fld id="{605C2725-F635-47EA-94FA-7A5B20E9126A}" type="slidenum">
              <a:rPr lang="zh-CN" altLang="en-US" smtClean="0"/>
              <a:t>‹#›</a:t>
            </a:fld>
            <a:endParaRPr lang="zh-CN" altLang="en-US"/>
          </a:p>
        </p:txBody>
      </p:sp>
    </p:spTree>
    <p:extLst>
      <p:ext uri="{BB962C8B-B14F-4D97-AF65-F5344CB8AC3E}">
        <p14:creationId xmlns:p14="http://schemas.microsoft.com/office/powerpoint/2010/main" val="347791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23017-F8A7-0734-BD66-B6A811598FF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7E412E8-C1B7-6545-CE06-0B4C9EB01DB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6123D4-809C-C381-0FC2-33A43D88D26E}"/>
              </a:ext>
            </a:extLst>
          </p:cNvPr>
          <p:cNvSpPr>
            <a:spLocks noGrp="1"/>
          </p:cNvSpPr>
          <p:nvPr>
            <p:ph type="dt" sz="half" idx="10"/>
          </p:nvPr>
        </p:nvSpPr>
        <p:spPr/>
        <p:txBody>
          <a:bodyPr/>
          <a:lstStyle/>
          <a:p>
            <a:fld id="{9929F937-978B-41A3-8FCB-5C6C6262753D}" type="datetimeFigureOut">
              <a:rPr lang="zh-CN" altLang="en-US" smtClean="0"/>
              <a:t>2023/5/17</a:t>
            </a:fld>
            <a:endParaRPr lang="zh-CN" altLang="en-US"/>
          </a:p>
        </p:txBody>
      </p:sp>
      <p:sp>
        <p:nvSpPr>
          <p:cNvPr id="5" name="页脚占位符 4">
            <a:extLst>
              <a:ext uri="{FF2B5EF4-FFF2-40B4-BE49-F238E27FC236}">
                <a16:creationId xmlns:a16="http://schemas.microsoft.com/office/drawing/2014/main" id="{8089F71A-ABE3-708B-EDEC-59459FE1A4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2332F2-9A8A-872D-B341-102F5EE1EAF4}"/>
              </a:ext>
            </a:extLst>
          </p:cNvPr>
          <p:cNvSpPr>
            <a:spLocks noGrp="1"/>
          </p:cNvSpPr>
          <p:nvPr>
            <p:ph type="sldNum" sz="quarter" idx="12"/>
          </p:nvPr>
        </p:nvSpPr>
        <p:spPr/>
        <p:txBody>
          <a:bodyPr/>
          <a:lstStyle/>
          <a:p>
            <a:fld id="{605C2725-F635-47EA-94FA-7A5B20E9126A}" type="slidenum">
              <a:rPr lang="zh-CN" altLang="en-US" smtClean="0"/>
              <a:t>‹#›</a:t>
            </a:fld>
            <a:endParaRPr lang="zh-CN" altLang="en-US"/>
          </a:p>
        </p:txBody>
      </p:sp>
    </p:spTree>
    <p:extLst>
      <p:ext uri="{BB962C8B-B14F-4D97-AF65-F5344CB8AC3E}">
        <p14:creationId xmlns:p14="http://schemas.microsoft.com/office/powerpoint/2010/main" val="264556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03D239A-A82D-92BA-8CFA-A77009FEC15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0F3A8D1-4EA6-1BF7-156B-C404664E993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F71A41-7683-732A-9FB4-8498B6659CAA}"/>
              </a:ext>
            </a:extLst>
          </p:cNvPr>
          <p:cNvSpPr>
            <a:spLocks noGrp="1"/>
          </p:cNvSpPr>
          <p:nvPr>
            <p:ph type="dt" sz="half" idx="10"/>
          </p:nvPr>
        </p:nvSpPr>
        <p:spPr/>
        <p:txBody>
          <a:bodyPr/>
          <a:lstStyle/>
          <a:p>
            <a:fld id="{9929F937-978B-41A3-8FCB-5C6C6262753D}" type="datetimeFigureOut">
              <a:rPr lang="zh-CN" altLang="en-US" smtClean="0"/>
              <a:t>2023/5/17</a:t>
            </a:fld>
            <a:endParaRPr lang="zh-CN" altLang="en-US"/>
          </a:p>
        </p:txBody>
      </p:sp>
      <p:sp>
        <p:nvSpPr>
          <p:cNvPr id="5" name="页脚占位符 4">
            <a:extLst>
              <a:ext uri="{FF2B5EF4-FFF2-40B4-BE49-F238E27FC236}">
                <a16:creationId xmlns:a16="http://schemas.microsoft.com/office/drawing/2014/main" id="{A46FD635-203A-9173-DC66-81861495DE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D84AEC-4C1A-3D1B-FC16-05FD03DF9303}"/>
              </a:ext>
            </a:extLst>
          </p:cNvPr>
          <p:cNvSpPr>
            <a:spLocks noGrp="1"/>
          </p:cNvSpPr>
          <p:nvPr>
            <p:ph type="sldNum" sz="quarter" idx="12"/>
          </p:nvPr>
        </p:nvSpPr>
        <p:spPr/>
        <p:txBody>
          <a:bodyPr/>
          <a:lstStyle/>
          <a:p>
            <a:fld id="{605C2725-F635-47EA-94FA-7A5B20E9126A}" type="slidenum">
              <a:rPr lang="zh-CN" altLang="en-US" smtClean="0"/>
              <a:t>‹#›</a:t>
            </a:fld>
            <a:endParaRPr lang="zh-CN" altLang="en-US"/>
          </a:p>
        </p:txBody>
      </p:sp>
    </p:spTree>
    <p:extLst>
      <p:ext uri="{BB962C8B-B14F-4D97-AF65-F5344CB8AC3E}">
        <p14:creationId xmlns:p14="http://schemas.microsoft.com/office/powerpoint/2010/main" val="3067310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OfficePLUS">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0808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22DE67-E039-4360-9FE8-510440A5916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8979EBC-2EF4-4B84-9AD9-17C945FAB7A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2DF712-3CD6-47F9-AFC7-873F5C560309}"/>
              </a:ext>
            </a:extLst>
          </p:cNvPr>
          <p:cNvSpPr>
            <a:spLocks noGrp="1"/>
          </p:cNvSpPr>
          <p:nvPr>
            <p:ph type="dt" sz="half" idx="10"/>
          </p:nvPr>
        </p:nvSpPr>
        <p:spPr/>
        <p:txBody>
          <a:bodyPr/>
          <a:lstStyle/>
          <a:p>
            <a:fld id="{81DEB314-1A2E-459A-AA4B-52BC10A5F072}" type="datetimeFigureOut">
              <a:rPr lang="zh-CN" altLang="en-US" smtClean="0"/>
              <a:t>2023/5/17</a:t>
            </a:fld>
            <a:endParaRPr lang="zh-CN" altLang="en-US"/>
          </a:p>
        </p:txBody>
      </p:sp>
      <p:sp>
        <p:nvSpPr>
          <p:cNvPr id="5" name="页脚占位符 4">
            <a:extLst>
              <a:ext uri="{FF2B5EF4-FFF2-40B4-BE49-F238E27FC236}">
                <a16:creationId xmlns:a16="http://schemas.microsoft.com/office/drawing/2014/main" id="{3BE5A73A-2E2F-485B-BC1A-29D3A37148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65B80E-834D-4212-8D74-7F1190E4D6A0}"/>
              </a:ext>
            </a:extLst>
          </p:cNvPr>
          <p:cNvSpPr>
            <a:spLocks noGrp="1"/>
          </p:cNvSpPr>
          <p:nvPr>
            <p:ph type="sldNum" sz="quarter" idx="12"/>
          </p:nvPr>
        </p:nvSpPr>
        <p:spPr/>
        <p:txBody>
          <a:bodyPr/>
          <a:lstStyle/>
          <a:p>
            <a:fld id="{C04E22A5-FC71-4DE0-BE5F-57E006AB1468}" type="slidenum">
              <a:rPr lang="zh-CN" altLang="en-US" smtClean="0"/>
              <a:t>‹#›</a:t>
            </a:fld>
            <a:endParaRPr lang="zh-CN" altLang="en-US"/>
          </a:p>
        </p:txBody>
      </p:sp>
    </p:spTree>
    <p:extLst>
      <p:ext uri="{BB962C8B-B14F-4D97-AF65-F5344CB8AC3E}">
        <p14:creationId xmlns:p14="http://schemas.microsoft.com/office/powerpoint/2010/main" val="3938034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3A6BE2-9AC0-7A66-7224-93BAD110AAD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DCDBA3E-117F-B80A-A55E-AF5529F0068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633087E-8FEB-DF39-37B5-FB16718A4918}"/>
              </a:ext>
            </a:extLst>
          </p:cNvPr>
          <p:cNvSpPr>
            <a:spLocks noGrp="1"/>
          </p:cNvSpPr>
          <p:nvPr>
            <p:ph type="dt" sz="half" idx="10"/>
          </p:nvPr>
        </p:nvSpPr>
        <p:spPr/>
        <p:txBody>
          <a:bodyPr/>
          <a:lstStyle/>
          <a:p>
            <a:fld id="{9929F937-978B-41A3-8FCB-5C6C6262753D}" type="datetimeFigureOut">
              <a:rPr lang="zh-CN" altLang="en-US" smtClean="0"/>
              <a:t>2023/5/17</a:t>
            </a:fld>
            <a:endParaRPr lang="zh-CN" altLang="en-US"/>
          </a:p>
        </p:txBody>
      </p:sp>
      <p:sp>
        <p:nvSpPr>
          <p:cNvPr id="5" name="页脚占位符 4">
            <a:extLst>
              <a:ext uri="{FF2B5EF4-FFF2-40B4-BE49-F238E27FC236}">
                <a16:creationId xmlns:a16="http://schemas.microsoft.com/office/drawing/2014/main" id="{79D880A5-BF0D-2F19-E9AC-142EBA309C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9FAA01-FAC5-5B10-A42A-4B9F45F2AA2C}"/>
              </a:ext>
            </a:extLst>
          </p:cNvPr>
          <p:cNvSpPr>
            <a:spLocks noGrp="1"/>
          </p:cNvSpPr>
          <p:nvPr>
            <p:ph type="sldNum" sz="quarter" idx="12"/>
          </p:nvPr>
        </p:nvSpPr>
        <p:spPr/>
        <p:txBody>
          <a:bodyPr/>
          <a:lstStyle/>
          <a:p>
            <a:fld id="{605C2725-F635-47EA-94FA-7A5B20E9126A}" type="slidenum">
              <a:rPr lang="zh-CN" altLang="en-US" smtClean="0"/>
              <a:t>‹#›</a:t>
            </a:fld>
            <a:endParaRPr lang="zh-CN" altLang="en-US"/>
          </a:p>
        </p:txBody>
      </p:sp>
    </p:spTree>
    <p:extLst>
      <p:ext uri="{BB962C8B-B14F-4D97-AF65-F5344CB8AC3E}">
        <p14:creationId xmlns:p14="http://schemas.microsoft.com/office/powerpoint/2010/main" val="928639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097CEA-EA0C-90C2-1A8A-5511D47A807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7FB23AE-4CF4-E405-4D55-F6AEC7DECB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F715E00-45C6-C08A-BDE6-0565C7413583}"/>
              </a:ext>
            </a:extLst>
          </p:cNvPr>
          <p:cNvSpPr>
            <a:spLocks noGrp="1"/>
          </p:cNvSpPr>
          <p:nvPr>
            <p:ph type="dt" sz="half" idx="10"/>
          </p:nvPr>
        </p:nvSpPr>
        <p:spPr/>
        <p:txBody>
          <a:bodyPr/>
          <a:lstStyle/>
          <a:p>
            <a:fld id="{9929F937-978B-41A3-8FCB-5C6C6262753D}" type="datetimeFigureOut">
              <a:rPr lang="zh-CN" altLang="en-US" smtClean="0"/>
              <a:t>2023/5/17</a:t>
            </a:fld>
            <a:endParaRPr lang="zh-CN" altLang="en-US"/>
          </a:p>
        </p:txBody>
      </p:sp>
      <p:sp>
        <p:nvSpPr>
          <p:cNvPr id="5" name="页脚占位符 4">
            <a:extLst>
              <a:ext uri="{FF2B5EF4-FFF2-40B4-BE49-F238E27FC236}">
                <a16:creationId xmlns:a16="http://schemas.microsoft.com/office/drawing/2014/main" id="{F87228CA-5A3F-B967-6DB1-1D916347F8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056E54-09DE-2A87-CEDB-65A966ED0633}"/>
              </a:ext>
            </a:extLst>
          </p:cNvPr>
          <p:cNvSpPr>
            <a:spLocks noGrp="1"/>
          </p:cNvSpPr>
          <p:nvPr>
            <p:ph type="sldNum" sz="quarter" idx="12"/>
          </p:nvPr>
        </p:nvSpPr>
        <p:spPr/>
        <p:txBody>
          <a:bodyPr/>
          <a:lstStyle/>
          <a:p>
            <a:fld id="{605C2725-F635-47EA-94FA-7A5B20E9126A}" type="slidenum">
              <a:rPr lang="zh-CN" altLang="en-US" smtClean="0"/>
              <a:t>‹#›</a:t>
            </a:fld>
            <a:endParaRPr lang="zh-CN" altLang="en-US"/>
          </a:p>
        </p:txBody>
      </p:sp>
    </p:spTree>
    <p:extLst>
      <p:ext uri="{BB962C8B-B14F-4D97-AF65-F5344CB8AC3E}">
        <p14:creationId xmlns:p14="http://schemas.microsoft.com/office/powerpoint/2010/main" val="3683570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311E8-437B-6BC7-2F8E-4CBD89F1FB3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30EFAD6-2134-AE77-0004-798EEBBA580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65BA06E-38C2-5C4B-7D35-5AE1C57FB27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8402B1C-B61B-4072-74AF-C8F6D04AF9D9}"/>
              </a:ext>
            </a:extLst>
          </p:cNvPr>
          <p:cNvSpPr>
            <a:spLocks noGrp="1"/>
          </p:cNvSpPr>
          <p:nvPr>
            <p:ph type="dt" sz="half" idx="10"/>
          </p:nvPr>
        </p:nvSpPr>
        <p:spPr/>
        <p:txBody>
          <a:bodyPr/>
          <a:lstStyle/>
          <a:p>
            <a:fld id="{9929F937-978B-41A3-8FCB-5C6C6262753D}" type="datetimeFigureOut">
              <a:rPr lang="zh-CN" altLang="en-US" smtClean="0"/>
              <a:t>2023/5/17</a:t>
            </a:fld>
            <a:endParaRPr lang="zh-CN" altLang="en-US"/>
          </a:p>
        </p:txBody>
      </p:sp>
      <p:sp>
        <p:nvSpPr>
          <p:cNvPr id="6" name="页脚占位符 5">
            <a:extLst>
              <a:ext uri="{FF2B5EF4-FFF2-40B4-BE49-F238E27FC236}">
                <a16:creationId xmlns:a16="http://schemas.microsoft.com/office/drawing/2014/main" id="{FBA0AF9B-1810-2EE9-4CC3-CDD36212A90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9C7203-1F39-4D09-4E84-851FD55D87C4}"/>
              </a:ext>
            </a:extLst>
          </p:cNvPr>
          <p:cNvSpPr>
            <a:spLocks noGrp="1"/>
          </p:cNvSpPr>
          <p:nvPr>
            <p:ph type="sldNum" sz="quarter" idx="12"/>
          </p:nvPr>
        </p:nvSpPr>
        <p:spPr/>
        <p:txBody>
          <a:bodyPr/>
          <a:lstStyle/>
          <a:p>
            <a:fld id="{605C2725-F635-47EA-94FA-7A5B20E9126A}" type="slidenum">
              <a:rPr lang="zh-CN" altLang="en-US" smtClean="0"/>
              <a:t>‹#›</a:t>
            </a:fld>
            <a:endParaRPr lang="zh-CN" altLang="en-US"/>
          </a:p>
        </p:txBody>
      </p:sp>
    </p:spTree>
    <p:extLst>
      <p:ext uri="{BB962C8B-B14F-4D97-AF65-F5344CB8AC3E}">
        <p14:creationId xmlns:p14="http://schemas.microsoft.com/office/powerpoint/2010/main" val="145163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DBE702-C70B-A79B-5A6C-D4C1B904E60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CC53D73-08F2-4D8C-164A-2AB221BF5B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82BD3A1-69E9-FE14-E95F-F7538CB2C6E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AECBFC6-2A68-9FF4-D224-8B3DB4980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8753A64-FE49-AA89-FF13-43C6841FFC7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B12AA67-82AB-27A9-FA4E-C808A373B017}"/>
              </a:ext>
            </a:extLst>
          </p:cNvPr>
          <p:cNvSpPr>
            <a:spLocks noGrp="1"/>
          </p:cNvSpPr>
          <p:nvPr>
            <p:ph type="dt" sz="half" idx="10"/>
          </p:nvPr>
        </p:nvSpPr>
        <p:spPr/>
        <p:txBody>
          <a:bodyPr/>
          <a:lstStyle/>
          <a:p>
            <a:fld id="{9929F937-978B-41A3-8FCB-5C6C6262753D}" type="datetimeFigureOut">
              <a:rPr lang="zh-CN" altLang="en-US" smtClean="0"/>
              <a:t>2023/5/17</a:t>
            </a:fld>
            <a:endParaRPr lang="zh-CN" altLang="en-US"/>
          </a:p>
        </p:txBody>
      </p:sp>
      <p:sp>
        <p:nvSpPr>
          <p:cNvPr id="8" name="页脚占位符 7">
            <a:extLst>
              <a:ext uri="{FF2B5EF4-FFF2-40B4-BE49-F238E27FC236}">
                <a16:creationId xmlns:a16="http://schemas.microsoft.com/office/drawing/2014/main" id="{08F3B786-C5EE-6CBD-F05C-3F05B2F5774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A6E8088-EE85-8189-BEEA-2E53A91E3C5F}"/>
              </a:ext>
            </a:extLst>
          </p:cNvPr>
          <p:cNvSpPr>
            <a:spLocks noGrp="1"/>
          </p:cNvSpPr>
          <p:nvPr>
            <p:ph type="sldNum" sz="quarter" idx="12"/>
          </p:nvPr>
        </p:nvSpPr>
        <p:spPr/>
        <p:txBody>
          <a:bodyPr/>
          <a:lstStyle/>
          <a:p>
            <a:fld id="{605C2725-F635-47EA-94FA-7A5B20E9126A}" type="slidenum">
              <a:rPr lang="zh-CN" altLang="en-US" smtClean="0"/>
              <a:t>‹#›</a:t>
            </a:fld>
            <a:endParaRPr lang="zh-CN" altLang="en-US"/>
          </a:p>
        </p:txBody>
      </p:sp>
    </p:spTree>
    <p:extLst>
      <p:ext uri="{BB962C8B-B14F-4D97-AF65-F5344CB8AC3E}">
        <p14:creationId xmlns:p14="http://schemas.microsoft.com/office/powerpoint/2010/main" val="2816676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52B04-3643-B385-09AC-93FD34C8104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F9911B6-7B67-81B0-E0BF-50E9675AF721}"/>
              </a:ext>
            </a:extLst>
          </p:cNvPr>
          <p:cNvSpPr>
            <a:spLocks noGrp="1"/>
          </p:cNvSpPr>
          <p:nvPr>
            <p:ph type="dt" sz="half" idx="10"/>
          </p:nvPr>
        </p:nvSpPr>
        <p:spPr/>
        <p:txBody>
          <a:bodyPr/>
          <a:lstStyle/>
          <a:p>
            <a:fld id="{9929F937-978B-41A3-8FCB-5C6C6262753D}" type="datetimeFigureOut">
              <a:rPr lang="zh-CN" altLang="en-US" smtClean="0"/>
              <a:t>2023/5/17</a:t>
            </a:fld>
            <a:endParaRPr lang="zh-CN" altLang="en-US"/>
          </a:p>
        </p:txBody>
      </p:sp>
      <p:sp>
        <p:nvSpPr>
          <p:cNvPr id="4" name="页脚占位符 3">
            <a:extLst>
              <a:ext uri="{FF2B5EF4-FFF2-40B4-BE49-F238E27FC236}">
                <a16:creationId xmlns:a16="http://schemas.microsoft.com/office/drawing/2014/main" id="{20BA29C3-4171-0123-B8C9-31675573D67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A466F1F-6692-CBF4-0C19-7C7492AB265A}"/>
              </a:ext>
            </a:extLst>
          </p:cNvPr>
          <p:cNvSpPr>
            <a:spLocks noGrp="1"/>
          </p:cNvSpPr>
          <p:nvPr>
            <p:ph type="sldNum" sz="quarter" idx="12"/>
          </p:nvPr>
        </p:nvSpPr>
        <p:spPr/>
        <p:txBody>
          <a:bodyPr/>
          <a:lstStyle/>
          <a:p>
            <a:fld id="{605C2725-F635-47EA-94FA-7A5B20E9126A}" type="slidenum">
              <a:rPr lang="zh-CN" altLang="en-US" smtClean="0"/>
              <a:t>‹#›</a:t>
            </a:fld>
            <a:endParaRPr lang="zh-CN" altLang="en-US"/>
          </a:p>
        </p:txBody>
      </p:sp>
    </p:spTree>
    <p:extLst>
      <p:ext uri="{BB962C8B-B14F-4D97-AF65-F5344CB8AC3E}">
        <p14:creationId xmlns:p14="http://schemas.microsoft.com/office/powerpoint/2010/main" val="1311293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299ACCD-DF97-6262-6151-EDD6B1798AC7}"/>
              </a:ext>
            </a:extLst>
          </p:cNvPr>
          <p:cNvSpPr>
            <a:spLocks noGrp="1"/>
          </p:cNvSpPr>
          <p:nvPr>
            <p:ph type="dt" sz="half" idx="10"/>
          </p:nvPr>
        </p:nvSpPr>
        <p:spPr/>
        <p:txBody>
          <a:bodyPr/>
          <a:lstStyle/>
          <a:p>
            <a:fld id="{9929F937-978B-41A3-8FCB-5C6C6262753D}" type="datetimeFigureOut">
              <a:rPr lang="zh-CN" altLang="en-US" smtClean="0"/>
              <a:t>2023/5/17</a:t>
            </a:fld>
            <a:endParaRPr lang="zh-CN" altLang="en-US"/>
          </a:p>
        </p:txBody>
      </p:sp>
      <p:sp>
        <p:nvSpPr>
          <p:cNvPr id="3" name="页脚占位符 2">
            <a:extLst>
              <a:ext uri="{FF2B5EF4-FFF2-40B4-BE49-F238E27FC236}">
                <a16:creationId xmlns:a16="http://schemas.microsoft.com/office/drawing/2014/main" id="{E415D1B4-7365-3A70-0507-A4CA105EA6A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C91BF02-BD2C-9944-C504-45E32F36A346}"/>
              </a:ext>
            </a:extLst>
          </p:cNvPr>
          <p:cNvSpPr>
            <a:spLocks noGrp="1"/>
          </p:cNvSpPr>
          <p:nvPr>
            <p:ph type="sldNum" sz="quarter" idx="12"/>
          </p:nvPr>
        </p:nvSpPr>
        <p:spPr/>
        <p:txBody>
          <a:bodyPr/>
          <a:lstStyle/>
          <a:p>
            <a:fld id="{605C2725-F635-47EA-94FA-7A5B20E9126A}" type="slidenum">
              <a:rPr lang="zh-CN" altLang="en-US" smtClean="0"/>
              <a:t>‹#›</a:t>
            </a:fld>
            <a:endParaRPr lang="zh-CN" altLang="en-US"/>
          </a:p>
        </p:txBody>
      </p:sp>
    </p:spTree>
    <p:extLst>
      <p:ext uri="{BB962C8B-B14F-4D97-AF65-F5344CB8AC3E}">
        <p14:creationId xmlns:p14="http://schemas.microsoft.com/office/powerpoint/2010/main" val="2621035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F6D1ED-381C-B0C9-CA71-5D3136769F8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CCED04D-2874-C2BF-AEA9-D4F6CB0FE8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E169334-603B-B1AA-150F-A0E45C457A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FEA5384-CC91-D21B-F77D-E0CE82BF913C}"/>
              </a:ext>
            </a:extLst>
          </p:cNvPr>
          <p:cNvSpPr>
            <a:spLocks noGrp="1"/>
          </p:cNvSpPr>
          <p:nvPr>
            <p:ph type="dt" sz="half" idx="10"/>
          </p:nvPr>
        </p:nvSpPr>
        <p:spPr/>
        <p:txBody>
          <a:bodyPr/>
          <a:lstStyle/>
          <a:p>
            <a:fld id="{9929F937-978B-41A3-8FCB-5C6C6262753D}" type="datetimeFigureOut">
              <a:rPr lang="zh-CN" altLang="en-US" smtClean="0"/>
              <a:t>2023/5/17</a:t>
            </a:fld>
            <a:endParaRPr lang="zh-CN" altLang="en-US"/>
          </a:p>
        </p:txBody>
      </p:sp>
      <p:sp>
        <p:nvSpPr>
          <p:cNvPr id="6" name="页脚占位符 5">
            <a:extLst>
              <a:ext uri="{FF2B5EF4-FFF2-40B4-BE49-F238E27FC236}">
                <a16:creationId xmlns:a16="http://schemas.microsoft.com/office/drawing/2014/main" id="{1F7DEF1D-4331-4499-E7F6-EA02275D3D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39B9C6-FF63-166B-6C07-42F218FCC835}"/>
              </a:ext>
            </a:extLst>
          </p:cNvPr>
          <p:cNvSpPr>
            <a:spLocks noGrp="1"/>
          </p:cNvSpPr>
          <p:nvPr>
            <p:ph type="sldNum" sz="quarter" idx="12"/>
          </p:nvPr>
        </p:nvSpPr>
        <p:spPr/>
        <p:txBody>
          <a:bodyPr/>
          <a:lstStyle/>
          <a:p>
            <a:fld id="{605C2725-F635-47EA-94FA-7A5B20E9126A}" type="slidenum">
              <a:rPr lang="zh-CN" altLang="en-US" smtClean="0"/>
              <a:t>‹#›</a:t>
            </a:fld>
            <a:endParaRPr lang="zh-CN" altLang="en-US"/>
          </a:p>
        </p:txBody>
      </p:sp>
    </p:spTree>
    <p:extLst>
      <p:ext uri="{BB962C8B-B14F-4D97-AF65-F5344CB8AC3E}">
        <p14:creationId xmlns:p14="http://schemas.microsoft.com/office/powerpoint/2010/main" val="1410197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C4B327-F55C-49DD-9B81-07758CF77B3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EED62EC-8564-44B3-7D36-887E50D0B3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41BA897-20E3-F976-FAFF-625A0C9963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D02ABFF-1F72-971A-C9E8-CA1EA034684C}"/>
              </a:ext>
            </a:extLst>
          </p:cNvPr>
          <p:cNvSpPr>
            <a:spLocks noGrp="1"/>
          </p:cNvSpPr>
          <p:nvPr>
            <p:ph type="dt" sz="half" idx="10"/>
          </p:nvPr>
        </p:nvSpPr>
        <p:spPr/>
        <p:txBody>
          <a:bodyPr/>
          <a:lstStyle/>
          <a:p>
            <a:fld id="{9929F937-978B-41A3-8FCB-5C6C6262753D}" type="datetimeFigureOut">
              <a:rPr lang="zh-CN" altLang="en-US" smtClean="0"/>
              <a:t>2023/5/17</a:t>
            </a:fld>
            <a:endParaRPr lang="zh-CN" altLang="en-US"/>
          </a:p>
        </p:txBody>
      </p:sp>
      <p:sp>
        <p:nvSpPr>
          <p:cNvPr id="6" name="页脚占位符 5">
            <a:extLst>
              <a:ext uri="{FF2B5EF4-FFF2-40B4-BE49-F238E27FC236}">
                <a16:creationId xmlns:a16="http://schemas.microsoft.com/office/drawing/2014/main" id="{A7B904D4-FDD1-6724-3FB0-4AD453ED23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E7D7EAB-5318-3AEA-8A70-4BF65E7E7708}"/>
              </a:ext>
            </a:extLst>
          </p:cNvPr>
          <p:cNvSpPr>
            <a:spLocks noGrp="1"/>
          </p:cNvSpPr>
          <p:nvPr>
            <p:ph type="sldNum" sz="quarter" idx="12"/>
          </p:nvPr>
        </p:nvSpPr>
        <p:spPr/>
        <p:txBody>
          <a:bodyPr/>
          <a:lstStyle/>
          <a:p>
            <a:fld id="{605C2725-F635-47EA-94FA-7A5B20E9126A}" type="slidenum">
              <a:rPr lang="zh-CN" altLang="en-US" smtClean="0"/>
              <a:t>‹#›</a:t>
            </a:fld>
            <a:endParaRPr lang="zh-CN" altLang="en-US"/>
          </a:p>
        </p:txBody>
      </p:sp>
    </p:spTree>
    <p:extLst>
      <p:ext uri="{BB962C8B-B14F-4D97-AF65-F5344CB8AC3E}">
        <p14:creationId xmlns:p14="http://schemas.microsoft.com/office/powerpoint/2010/main" val="1303976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AECF67-7263-88C7-91B9-3D1380A151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6A6A07F-E02A-3FC0-385E-92128CB720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15759B-030D-83EA-BC2D-568ECD2676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9F937-978B-41A3-8FCB-5C6C6262753D}" type="datetimeFigureOut">
              <a:rPr lang="zh-CN" altLang="en-US" smtClean="0"/>
              <a:t>2023/5/17</a:t>
            </a:fld>
            <a:endParaRPr lang="zh-CN" altLang="en-US"/>
          </a:p>
        </p:txBody>
      </p:sp>
      <p:sp>
        <p:nvSpPr>
          <p:cNvPr id="5" name="页脚占位符 4">
            <a:extLst>
              <a:ext uri="{FF2B5EF4-FFF2-40B4-BE49-F238E27FC236}">
                <a16:creationId xmlns:a16="http://schemas.microsoft.com/office/drawing/2014/main" id="{C6E4C3D0-D502-EFBD-1046-91AB47AF19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C1EB362-CE02-AF68-5528-D39CE00667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5C2725-F635-47EA-94FA-7A5B20E9126A}" type="slidenum">
              <a:rPr lang="zh-CN" altLang="en-US" smtClean="0"/>
              <a:t>‹#›</a:t>
            </a:fld>
            <a:endParaRPr lang="zh-CN" altLang="en-US"/>
          </a:p>
        </p:txBody>
      </p:sp>
    </p:spTree>
    <p:extLst>
      <p:ext uri="{BB962C8B-B14F-4D97-AF65-F5344CB8AC3E}">
        <p14:creationId xmlns:p14="http://schemas.microsoft.com/office/powerpoint/2010/main" val="3203508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F2F33A-C9B7-3B8C-0CA1-A9D568DC66E0}"/>
              </a:ext>
            </a:extLst>
          </p:cNvPr>
          <p:cNvSpPr>
            <a:spLocks noGrp="1"/>
          </p:cNvSpPr>
          <p:nvPr>
            <p:ph type="ctrTitle"/>
          </p:nvPr>
        </p:nvSpPr>
        <p:spPr/>
        <p:txBody>
          <a:bodyPr/>
          <a:lstStyle/>
          <a:p>
            <a:r>
              <a:rPr lang="zh-CN" altLang="en-US" dirty="0"/>
              <a:t>近代以前日本的朝鲜观</a:t>
            </a:r>
          </a:p>
        </p:txBody>
      </p:sp>
      <p:sp>
        <p:nvSpPr>
          <p:cNvPr id="3" name="副标题 2">
            <a:extLst>
              <a:ext uri="{FF2B5EF4-FFF2-40B4-BE49-F238E27FC236}">
                <a16:creationId xmlns:a16="http://schemas.microsoft.com/office/drawing/2014/main" id="{F1FA7D2F-F732-F679-8267-52A0BA86F802}"/>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90092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955160-774B-167E-3D85-4DB22A022E69}"/>
              </a:ext>
            </a:extLst>
          </p:cNvPr>
          <p:cNvSpPr>
            <a:spLocks noGrp="1"/>
          </p:cNvSpPr>
          <p:nvPr>
            <p:ph type="title"/>
          </p:nvPr>
        </p:nvSpPr>
        <p:spPr/>
        <p:txBody>
          <a:bodyPr/>
          <a:lstStyle/>
          <a:p>
            <a:r>
              <a:rPr lang="zh-CN" altLang="en-US" b="1" dirty="0"/>
              <a:t>日本对朝鲜观念的演变</a:t>
            </a:r>
          </a:p>
        </p:txBody>
      </p:sp>
      <p:sp>
        <p:nvSpPr>
          <p:cNvPr id="3" name="内容占位符 2">
            <a:extLst>
              <a:ext uri="{FF2B5EF4-FFF2-40B4-BE49-F238E27FC236}">
                <a16:creationId xmlns:a16="http://schemas.microsoft.com/office/drawing/2014/main" id="{924A3E19-F6E0-9543-5DB2-621C83300DD8}"/>
              </a:ext>
            </a:extLst>
          </p:cNvPr>
          <p:cNvSpPr>
            <a:spLocks noGrp="1"/>
          </p:cNvSpPr>
          <p:nvPr>
            <p:ph idx="1"/>
          </p:nvPr>
        </p:nvSpPr>
        <p:spPr/>
        <p:txBody>
          <a:bodyPr>
            <a:normAutofit/>
          </a:bodyPr>
          <a:lstStyle/>
          <a:p>
            <a:pPr>
              <a:lnSpc>
                <a:spcPct val="150000"/>
              </a:lnSpc>
            </a:pPr>
            <a:r>
              <a:rPr lang="zh-CN" altLang="en-US" sz="3200" dirty="0"/>
              <a:t>在近代以前，日本对朝鲜“是什么”的看法经历了一个不断演变的过程，虽然保持着事实上平等的地位，但是日本始终保持着蔑视、敌视妄图征服朝鲜的观念。其间曾几次侵入朝鲜半岛，对朝鲜的认知和反应共同塑造了日本的朝鲜观。</a:t>
            </a:r>
          </a:p>
        </p:txBody>
      </p:sp>
    </p:spTree>
    <p:extLst>
      <p:ext uri="{BB962C8B-B14F-4D97-AF65-F5344CB8AC3E}">
        <p14:creationId xmlns:p14="http://schemas.microsoft.com/office/powerpoint/2010/main" val="252638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1966" y="1336774"/>
            <a:ext cx="11977361" cy="4393515"/>
            <a:chOff x="-51966" y="1336774"/>
            <a:chExt cx="11977361" cy="4393515"/>
          </a:xfrm>
        </p:grpSpPr>
        <p:sp>
          <p:nvSpPr>
            <p:cNvPr id="4" name="椭圆 3">
              <a:extLst>
                <a:ext uri="{FF2B5EF4-FFF2-40B4-BE49-F238E27FC236}">
                  <a16:creationId xmlns:a16="http://schemas.microsoft.com/office/drawing/2014/main" id="{FF34571A-0F0D-4502-802A-FF7D0CD3E1A5}"/>
                </a:ext>
              </a:extLst>
            </p:cNvPr>
            <p:cNvSpPr/>
            <p:nvPr/>
          </p:nvSpPr>
          <p:spPr>
            <a:xfrm>
              <a:off x="4007877" y="2641600"/>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en-GB" sz="1200">
                <a:solidFill>
                  <a:srgbClr val="FFFFFF"/>
                </a:solidFill>
              </a:endParaRPr>
            </a:p>
          </p:txBody>
        </p:sp>
        <p:sp>
          <p:nvSpPr>
            <p:cNvPr id="13" name="椭圆 12">
              <a:extLst>
                <a:ext uri="{FF2B5EF4-FFF2-40B4-BE49-F238E27FC236}">
                  <a16:creationId xmlns:a16="http://schemas.microsoft.com/office/drawing/2014/main" id="{0CCD3291-DD3F-4D3F-A452-6B3AB428EECD}"/>
                </a:ext>
              </a:extLst>
            </p:cNvPr>
            <p:cNvSpPr/>
            <p:nvPr/>
          </p:nvSpPr>
          <p:spPr>
            <a:xfrm>
              <a:off x="8027424" y="2641600"/>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en-GB" sz="1200">
                <a:solidFill>
                  <a:srgbClr val="FFFFFF"/>
                </a:solidFill>
              </a:endParaRPr>
            </a:p>
          </p:txBody>
        </p:sp>
        <p:grpSp>
          <p:nvGrpSpPr>
            <p:cNvPr id="5" name="组合 4">
              <a:extLst>
                <a:ext uri="{FF2B5EF4-FFF2-40B4-BE49-F238E27FC236}">
                  <a16:creationId xmlns:a16="http://schemas.microsoft.com/office/drawing/2014/main" id="{EC5A6042-0631-4FA5-BF58-7AB31EB942D0}"/>
                </a:ext>
              </a:extLst>
            </p:cNvPr>
            <p:cNvGrpSpPr/>
            <p:nvPr/>
          </p:nvGrpSpPr>
          <p:grpSpPr>
            <a:xfrm>
              <a:off x="-51966" y="1336774"/>
              <a:ext cx="11977361" cy="2906499"/>
              <a:chOff x="-51966" y="1336774"/>
              <a:chExt cx="11977361" cy="2906499"/>
            </a:xfrm>
          </p:grpSpPr>
          <p:grpSp>
            <p:nvGrpSpPr>
              <p:cNvPr id="8" name="组合 7">
                <a:extLst>
                  <a:ext uri="{FF2B5EF4-FFF2-40B4-BE49-F238E27FC236}">
                    <a16:creationId xmlns:a16="http://schemas.microsoft.com/office/drawing/2014/main" id="{61680FAB-E063-44E0-8F81-FC6441D0F8C9}"/>
                  </a:ext>
                </a:extLst>
              </p:cNvPr>
              <p:cNvGrpSpPr/>
              <p:nvPr/>
            </p:nvGrpSpPr>
            <p:grpSpPr>
              <a:xfrm>
                <a:off x="-51966" y="1368757"/>
                <a:ext cx="4506404" cy="2689686"/>
                <a:chOff x="727434" y="2559962"/>
                <a:chExt cx="3592935" cy="2144474"/>
              </a:xfrm>
            </p:grpSpPr>
            <p:sp>
              <p:nvSpPr>
                <p:cNvPr id="2" name="椭圆 1">
                  <a:extLst>
                    <a:ext uri="{FF2B5EF4-FFF2-40B4-BE49-F238E27FC236}">
                      <a16:creationId xmlns:a16="http://schemas.microsoft.com/office/drawing/2014/main" id="{E85192D2-3734-4B52-B3C1-A73975E98FE3}"/>
                    </a:ext>
                  </a:extLst>
                </p:cNvPr>
                <p:cNvSpPr/>
                <p:nvPr/>
              </p:nvSpPr>
              <p:spPr>
                <a:xfrm>
                  <a:off x="909416" y="2559962"/>
                  <a:ext cx="3112317" cy="2144474"/>
                </a:xfrm>
                <a:prstGeom prst="ellipse">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50000"/>
                    </a:lnSpc>
                    <a:buSzPct val="25000"/>
                    <a:defRPr/>
                  </a:pPr>
                  <a:endParaRPr kumimoji="0" lang="en-US" altLang="zh-CN" sz="1400" b="1" i="0" u="none" strike="noStrike" kern="1200" cap="none" spc="0" normalizeH="0" baseline="0" noProof="0" dirty="0">
                    <a:ln>
                      <a:noFill/>
                    </a:ln>
                    <a:solidFill>
                      <a:schemeClr val="tx1"/>
                    </a:solidFill>
                    <a:effectLst/>
                    <a:uLnTx/>
                    <a:uFillTx/>
                  </a:endParaRPr>
                </a:p>
              </p:txBody>
            </p:sp>
            <p:sp>
              <p:nvSpPr>
                <p:cNvPr id="6" name="文本框 5">
                  <a:extLst>
                    <a:ext uri="{FF2B5EF4-FFF2-40B4-BE49-F238E27FC236}">
                      <a16:creationId xmlns:a16="http://schemas.microsoft.com/office/drawing/2014/main" id="{BC8C4DBE-FEE8-4917-AE12-F84DF4B20FB8}"/>
                    </a:ext>
                  </a:extLst>
                </p:cNvPr>
                <p:cNvSpPr txBox="1"/>
                <p:nvPr/>
              </p:nvSpPr>
              <p:spPr>
                <a:xfrm>
                  <a:off x="727434" y="3188317"/>
                  <a:ext cx="3592935" cy="294467"/>
                </a:xfrm>
                <a:prstGeom prst="rect">
                  <a:avLst/>
                </a:prstGeom>
                <a:noFill/>
              </p:spPr>
              <p:txBody>
                <a:bodyPr wrap="square" rtlCol="0">
                  <a:spAutoFit/>
                </a:bodyPr>
                <a:lstStyle/>
                <a:p>
                  <a:pPr algn="ctr"/>
                  <a:r>
                    <a:rPr kumimoji="0" lang="zh-CN" altLang="en-US" b="1" i="0" u="none" strike="noStrike" kern="12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rPr>
                    <a:t>视朝鲜半岛诸国为朝贡国观念的滋长</a:t>
                  </a:r>
                  <a:endParaRPr kumimoji="0" lang="en-US" b="1" i="0" u="none" strike="noStrike" kern="12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endParaRPr>
                </a:p>
              </p:txBody>
            </p:sp>
            <p:sp>
              <p:nvSpPr>
                <p:cNvPr id="7" name="文本框 6">
                  <a:extLst>
                    <a:ext uri="{FF2B5EF4-FFF2-40B4-BE49-F238E27FC236}">
                      <a16:creationId xmlns:a16="http://schemas.microsoft.com/office/drawing/2014/main" id="{36133B4B-F321-4537-82E7-69F56CC24AD8}"/>
                    </a:ext>
                  </a:extLst>
                </p:cNvPr>
                <p:cNvSpPr txBox="1"/>
                <p:nvPr/>
              </p:nvSpPr>
              <p:spPr>
                <a:xfrm>
                  <a:off x="1598189" y="3755432"/>
                  <a:ext cx="1734770" cy="338177"/>
                </a:xfrm>
                <a:prstGeom prst="rect">
                  <a:avLst/>
                </a:prstGeom>
                <a:noFill/>
              </p:spPr>
              <p:txBody>
                <a:bodyPr wrap="square" rtlCol="0">
                  <a:spAutoFit/>
                </a:bodyPr>
                <a:lstStyle/>
                <a:p>
                  <a:pPr algn="ctr">
                    <a:lnSpc>
                      <a:spcPct val="150000"/>
                    </a:lnSpc>
                  </a:pPr>
                  <a:r>
                    <a:rPr kumimoji="0" lang="zh-CN" altLang="en-US" sz="1600" i="0" u="none" strike="noStrike" kern="12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rPr>
                    <a:t>三世纪</a:t>
                  </a:r>
                  <a:r>
                    <a:rPr kumimoji="0" lang="en-US" altLang="zh-CN" sz="1600" i="0" u="none" strike="noStrike" kern="12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rPr>
                    <a:t>~</a:t>
                  </a:r>
                  <a:r>
                    <a:rPr kumimoji="0" lang="zh-CN" altLang="en-US" sz="1600" i="0" u="none" strike="noStrike" kern="12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rPr>
                    <a:t>六</a:t>
                  </a:r>
                  <a:r>
                    <a:rPr lang="zh-CN" altLang="en-US" sz="1600" dirty="0">
                      <a:latin typeface="等线" panose="02010600030101010101" pitchFamily="2" charset="-122"/>
                      <a:ea typeface="等线" panose="02010600030101010101" pitchFamily="2" charset="-122"/>
                    </a:rPr>
                    <a:t>世纪</a:t>
                  </a:r>
                  <a:endParaRPr kumimoji="0" lang="en-GB" sz="1600" i="0" u="none" strike="noStrike" kern="12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endParaRPr>
                </a:p>
              </p:txBody>
            </p:sp>
          </p:grpSp>
          <p:grpSp>
            <p:nvGrpSpPr>
              <p:cNvPr id="9" name="组合 8">
                <a:extLst>
                  <a:ext uri="{FF2B5EF4-FFF2-40B4-BE49-F238E27FC236}">
                    <a16:creationId xmlns:a16="http://schemas.microsoft.com/office/drawing/2014/main" id="{FCB23A94-37A8-466F-842A-8FB275827392}"/>
                  </a:ext>
                </a:extLst>
              </p:cNvPr>
              <p:cNvGrpSpPr/>
              <p:nvPr/>
            </p:nvGrpSpPr>
            <p:grpSpPr>
              <a:xfrm>
                <a:off x="4206588" y="1336774"/>
                <a:ext cx="3771260" cy="2897652"/>
                <a:chOff x="917993" y="2534463"/>
                <a:chExt cx="3006808" cy="2310284"/>
              </a:xfrm>
            </p:grpSpPr>
            <p:sp>
              <p:nvSpPr>
                <p:cNvPr id="10" name="椭圆 9">
                  <a:extLst>
                    <a:ext uri="{FF2B5EF4-FFF2-40B4-BE49-F238E27FC236}">
                      <a16:creationId xmlns:a16="http://schemas.microsoft.com/office/drawing/2014/main" id="{0E89F20B-80A4-4C65-ADB6-2CDF3974A0B5}"/>
                    </a:ext>
                  </a:extLst>
                </p:cNvPr>
                <p:cNvSpPr/>
                <p:nvPr/>
              </p:nvSpPr>
              <p:spPr>
                <a:xfrm>
                  <a:off x="917993" y="2534463"/>
                  <a:ext cx="3006808" cy="2310284"/>
                </a:xfrm>
                <a:prstGeom prst="ellipse">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50000"/>
                    </a:lnSpc>
                    <a:buSzPct val="25000"/>
                    <a:defRPr/>
                  </a:pPr>
                  <a:endParaRPr kumimoji="0" lang="en-US" altLang="zh-CN" sz="1400" b="1" i="0" u="none" strike="noStrike" kern="1200" cap="none" spc="0" normalizeH="0" baseline="0" noProof="0" dirty="0">
                    <a:ln>
                      <a:noFill/>
                    </a:ln>
                    <a:solidFill>
                      <a:schemeClr val="tx1"/>
                    </a:solidFill>
                    <a:effectLst/>
                    <a:uLnTx/>
                    <a:uFillTx/>
                  </a:endParaRPr>
                </a:p>
              </p:txBody>
            </p:sp>
            <p:sp>
              <p:nvSpPr>
                <p:cNvPr id="11" name="文本框 10">
                  <a:extLst>
                    <a:ext uri="{FF2B5EF4-FFF2-40B4-BE49-F238E27FC236}">
                      <a16:creationId xmlns:a16="http://schemas.microsoft.com/office/drawing/2014/main" id="{429FB0EE-9486-4F2B-BAFF-F9728832D6F6}"/>
                    </a:ext>
                  </a:extLst>
                </p:cNvPr>
                <p:cNvSpPr txBox="1"/>
                <p:nvPr/>
              </p:nvSpPr>
              <p:spPr>
                <a:xfrm>
                  <a:off x="1193809" y="3188317"/>
                  <a:ext cx="2568656" cy="294467"/>
                </a:xfrm>
                <a:prstGeom prst="rect">
                  <a:avLst/>
                </a:prstGeom>
                <a:noFill/>
              </p:spPr>
              <p:txBody>
                <a:bodyPr wrap="square" rtlCol="0">
                  <a:spAutoFit/>
                </a:bodyPr>
                <a:lstStyle/>
                <a:p>
                  <a:pPr algn="ctr"/>
                  <a:r>
                    <a:rPr kumimoji="0" lang="zh-CN" altLang="en-US" b="1" i="0" u="none" strike="noStrike" kern="12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rPr>
                    <a:t>对朝鲜蔑视观念的产生与发展</a:t>
                  </a:r>
                  <a:endParaRPr kumimoji="0" lang="en-US" b="1" i="0" u="none" strike="noStrike" kern="12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endParaRPr>
                </a:p>
              </p:txBody>
            </p:sp>
            <p:sp>
              <p:nvSpPr>
                <p:cNvPr id="12" name="文本框 11">
                  <a:extLst>
                    <a:ext uri="{FF2B5EF4-FFF2-40B4-BE49-F238E27FC236}">
                      <a16:creationId xmlns:a16="http://schemas.microsoft.com/office/drawing/2014/main" id="{A53E99A9-900D-4421-BE0B-02F823E75598}"/>
                    </a:ext>
                  </a:extLst>
                </p:cNvPr>
                <p:cNvSpPr txBox="1"/>
                <p:nvPr/>
              </p:nvSpPr>
              <p:spPr>
                <a:xfrm>
                  <a:off x="1509022" y="3755729"/>
                  <a:ext cx="1824751" cy="338177"/>
                </a:xfrm>
                <a:prstGeom prst="rect">
                  <a:avLst/>
                </a:prstGeom>
                <a:noFill/>
              </p:spPr>
              <p:txBody>
                <a:bodyPr wrap="square" rtlCol="0">
                  <a:spAutoFit/>
                </a:bodyPr>
                <a:lstStyle/>
                <a:p>
                  <a:pPr algn="ctr">
                    <a:lnSpc>
                      <a:spcPct val="150000"/>
                    </a:lnSpc>
                  </a:pPr>
                  <a:r>
                    <a:rPr kumimoji="0" lang="en-GB" sz="1200" i="0" u="none" strike="noStrike" kern="12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rPr>
                    <a:t>.</a:t>
                  </a:r>
                  <a:r>
                    <a:rPr kumimoji="0" lang="zh-CN" altLang="en-US" sz="1600" i="0" u="none" strike="noStrike" kern="12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rPr>
                    <a:t>六世纪末</a:t>
                  </a:r>
                  <a:r>
                    <a:rPr kumimoji="0" lang="en-US" altLang="zh-CN" sz="1600" i="0" u="none" strike="noStrike" kern="12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rPr>
                    <a:t>~</a:t>
                  </a:r>
                  <a:r>
                    <a:rPr kumimoji="0" lang="zh-CN" altLang="en-US" sz="1600" i="0" u="none" strike="noStrike" kern="12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rPr>
                    <a:t>十五世纪末</a:t>
                  </a:r>
                  <a:endParaRPr kumimoji="0" lang="en-GB" sz="1600" i="0" u="none" strike="noStrike" kern="12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endParaRPr>
                </a:p>
              </p:txBody>
            </p:sp>
          </p:grpSp>
          <p:grpSp>
            <p:nvGrpSpPr>
              <p:cNvPr id="14" name="组合 13">
                <a:extLst>
                  <a:ext uri="{FF2B5EF4-FFF2-40B4-BE49-F238E27FC236}">
                    <a16:creationId xmlns:a16="http://schemas.microsoft.com/office/drawing/2014/main" id="{9001FFC5-2F92-478F-BE4D-2F1F98DF6DE1}"/>
                  </a:ext>
                </a:extLst>
              </p:cNvPr>
              <p:cNvGrpSpPr/>
              <p:nvPr/>
            </p:nvGrpSpPr>
            <p:grpSpPr>
              <a:xfrm>
                <a:off x="8154135" y="1345621"/>
                <a:ext cx="3771260" cy="2897652"/>
                <a:chOff x="860588" y="2541517"/>
                <a:chExt cx="3006807" cy="2310285"/>
              </a:xfrm>
            </p:grpSpPr>
            <p:sp>
              <p:nvSpPr>
                <p:cNvPr id="15" name="椭圆 14">
                  <a:extLst>
                    <a:ext uri="{FF2B5EF4-FFF2-40B4-BE49-F238E27FC236}">
                      <a16:creationId xmlns:a16="http://schemas.microsoft.com/office/drawing/2014/main" id="{812E346A-E1CA-4844-88A3-4E602BC89947}"/>
                    </a:ext>
                  </a:extLst>
                </p:cNvPr>
                <p:cNvSpPr/>
                <p:nvPr/>
              </p:nvSpPr>
              <p:spPr>
                <a:xfrm>
                  <a:off x="860588" y="2541517"/>
                  <a:ext cx="3006807" cy="2310285"/>
                </a:xfrm>
                <a:prstGeom prst="ellipse">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50000"/>
                    </a:lnSpc>
                    <a:buSzPct val="25000"/>
                    <a:defRPr/>
                  </a:pPr>
                  <a:endParaRPr kumimoji="0" lang="en-US" altLang="zh-CN" sz="1400" b="1" i="0" u="none" strike="noStrike" kern="1200" cap="none" spc="0" normalizeH="0" baseline="0" noProof="0" dirty="0">
                    <a:ln>
                      <a:noFill/>
                    </a:ln>
                    <a:solidFill>
                      <a:schemeClr val="tx1"/>
                    </a:solidFill>
                    <a:effectLst/>
                    <a:uLnTx/>
                    <a:uFillTx/>
                  </a:endParaRPr>
                </a:p>
              </p:txBody>
            </p:sp>
            <p:sp>
              <p:nvSpPr>
                <p:cNvPr id="16" name="文本框 15">
                  <a:extLst>
                    <a:ext uri="{FF2B5EF4-FFF2-40B4-BE49-F238E27FC236}">
                      <a16:creationId xmlns:a16="http://schemas.microsoft.com/office/drawing/2014/main" id="{B6CA1974-A2BD-44D2-BF49-9F41D3C94FF2}"/>
                    </a:ext>
                  </a:extLst>
                </p:cNvPr>
                <p:cNvSpPr txBox="1"/>
                <p:nvPr/>
              </p:nvSpPr>
              <p:spPr>
                <a:xfrm>
                  <a:off x="1380073" y="3195069"/>
                  <a:ext cx="1932728" cy="294467"/>
                </a:xfrm>
                <a:prstGeom prst="rect">
                  <a:avLst/>
                </a:prstGeom>
                <a:noFill/>
              </p:spPr>
              <p:txBody>
                <a:bodyPr wrap="square" rtlCol="0">
                  <a:spAutoFit/>
                </a:bodyPr>
                <a:lstStyle/>
                <a:p>
                  <a:pPr algn="ctr"/>
                  <a:r>
                    <a:rPr kumimoji="0" lang="zh-CN" altLang="en-US" b="1" i="0" u="none" strike="noStrike" kern="12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rPr>
                    <a:t>敌视朝鲜观念的形成</a:t>
                  </a:r>
                  <a:endParaRPr kumimoji="0" lang="en-US" b="1" i="0" u="none" strike="noStrike" kern="12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endParaRPr>
                </a:p>
              </p:txBody>
            </p:sp>
            <p:sp>
              <p:nvSpPr>
                <p:cNvPr id="17" name="文本框 16">
                  <a:extLst>
                    <a:ext uri="{FF2B5EF4-FFF2-40B4-BE49-F238E27FC236}">
                      <a16:creationId xmlns:a16="http://schemas.microsoft.com/office/drawing/2014/main" id="{1790F9B0-BE8B-46C9-9B7A-BEC12A56D847}"/>
                    </a:ext>
                  </a:extLst>
                </p:cNvPr>
                <p:cNvSpPr txBox="1"/>
                <p:nvPr/>
              </p:nvSpPr>
              <p:spPr>
                <a:xfrm>
                  <a:off x="1289632" y="3755730"/>
                  <a:ext cx="2148719" cy="338177"/>
                </a:xfrm>
                <a:prstGeom prst="rect">
                  <a:avLst/>
                </a:prstGeom>
                <a:noFill/>
              </p:spPr>
              <p:txBody>
                <a:bodyPr wrap="square" rtlCol="0">
                  <a:spAutoFit/>
                </a:bodyPr>
                <a:lstStyle/>
                <a:p>
                  <a:pPr algn="ctr">
                    <a:lnSpc>
                      <a:spcPct val="150000"/>
                    </a:lnSpc>
                  </a:pPr>
                  <a:r>
                    <a:rPr kumimoji="0" lang="en-GB" sz="1600" i="0" u="none" strike="noStrike" kern="12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rPr>
                    <a:t>1570</a:t>
                  </a:r>
                  <a:r>
                    <a:rPr kumimoji="0" lang="zh-CN" altLang="en-US" sz="1600" i="0" u="none" strike="noStrike" kern="12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rPr>
                    <a:t>年代</a:t>
                  </a:r>
                  <a:r>
                    <a:rPr kumimoji="0" lang="en-US" altLang="zh-CN" sz="1600" i="0" u="none" strike="noStrike" kern="12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rPr>
                    <a:t>~1875</a:t>
                  </a:r>
                  <a:r>
                    <a:rPr kumimoji="0" lang="zh-CN" altLang="en-US" sz="1600" i="0" u="none" strike="noStrike" kern="12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rPr>
                    <a:t>“江华岛事件”</a:t>
                  </a:r>
                  <a:endParaRPr kumimoji="0" lang="en-GB" sz="1600" i="0" u="none" strike="noStrike" kern="12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endParaRPr>
                </a:p>
              </p:txBody>
            </p:sp>
          </p:grpSp>
        </p:grpSp>
        <p:sp>
          <p:nvSpPr>
            <p:cNvPr id="23" name="矩形: 圆角 22">
              <a:extLst>
                <a:ext uri="{FF2B5EF4-FFF2-40B4-BE49-F238E27FC236}">
                  <a16:creationId xmlns:a16="http://schemas.microsoft.com/office/drawing/2014/main" id="{CA21251B-8104-42DC-A295-F5BB14FE169C}"/>
                </a:ext>
              </a:extLst>
            </p:cNvPr>
            <p:cNvSpPr/>
            <p:nvPr/>
          </p:nvSpPr>
          <p:spPr>
            <a:xfrm>
              <a:off x="1455938" y="4758431"/>
              <a:ext cx="9414892" cy="971858"/>
            </a:xfrm>
            <a:prstGeom prst="roundRect">
              <a:avLst>
                <a:gd name="adj" fmla="val 50000"/>
              </a:avLst>
            </a:prstGeom>
            <a:pattFill prst="pct5">
              <a:fgClr>
                <a:srgbClr val="E4E6EA"/>
              </a:fgClr>
              <a:bgClr>
                <a:srgbClr val="ADB5BF"/>
              </a:bgClr>
            </a:patt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zh-CN" altLang="en-US" sz="4000" dirty="0"/>
                <a:t>日本对朝鲜观念的变化发展历程</a:t>
              </a:r>
              <a:endParaRPr lang="en-GB" sz="4000" dirty="0"/>
            </a:p>
          </p:txBody>
        </p:sp>
      </p:grpSp>
    </p:spTree>
    <p:extLst>
      <p:ext uri="{BB962C8B-B14F-4D97-AF65-F5344CB8AC3E}">
        <p14:creationId xmlns:p14="http://schemas.microsoft.com/office/powerpoint/2010/main" val="275832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858000"/>
            <a:chOff x="0" y="0"/>
            <a:chExt cx="12192000" cy="6858000"/>
          </a:xfrm>
        </p:grpSpPr>
        <p:sp>
          <p:nvSpPr>
            <p:cNvPr id="23" name="矩形 22">
              <a:extLst>
                <a:ext uri="{FF2B5EF4-FFF2-40B4-BE49-F238E27FC236}">
                  <a16:creationId xmlns:a16="http://schemas.microsoft.com/office/drawing/2014/main" id="{7766EE3C-2B28-47DF-BEF4-09B051EFD2D2}"/>
                </a:ext>
              </a:extLst>
            </p:cNvPr>
            <p:cNvSpPr/>
            <p:nvPr/>
          </p:nvSpPr>
          <p:spPr>
            <a:xfrm>
              <a:off x="0" y="0"/>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 name="组合 5">
              <a:extLst>
                <a:ext uri="{FF2B5EF4-FFF2-40B4-BE49-F238E27FC236}">
                  <a16:creationId xmlns:a16="http://schemas.microsoft.com/office/drawing/2014/main" id="{25BF76E4-8451-4C18-9D27-368E5E5B866B}"/>
                </a:ext>
              </a:extLst>
            </p:cNvPr>
            <p:cNvGrpSpPr/>
            <p:nvPr/>
          </p:nvGrpSpPr>
          <p:grpSpPr>
            <a:xfrm>
              <a:off x="542139" y="1437835"/>
              <a:ext cx="10658000" cy="1457352"/>
              <a:chOff x="673941" y="1430721"/>
              <a:chExt cx="10658000" cy="1457352"/>
            </a:xfrm>
          </p:grpSpPr>
          <p:sp>
            <p:nvSpPr>
              <p:cNvPr id="5" name="矩形: 圆角 4">
                <a:extLst>
                  <a:ext uri="{FF2B5EF4-FFF2-40B4-BE49-F238E27FC236}">
                    <a16:creationId xmlns:a16="http://schemas.microsoft.com/office/drawing/2014/main" id="{9C61BCA5-22B8-4C54-957D-AE4BA43F62B1}"/>
                  </a:ext>
                </a:extLst>
              </p:cNvPr>
              <p:cNvSpPr/>
              <p:nvPr/>
            </p:nvSpPr>
            <p:spPr>
              <a:xfrm>
                <a:off x="708272" y="1430721"/>
                <a:ext cx="10623669" cy="145735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0F826998-EBD5-4ABE-9750-BF98C5B80CB6}"/>
                  </a:ext>
                </a:extLst>
              </p:cNvPr>
              <p:cNvGrpSpPr/>
              <p:nvPr/>
            </p:nvGrpSpPr>
            <p:grpSpPr>
              <a:xfrm>
                <a:off x="673941" y="1905226"/>
                <a:ext cx="10623668" cy="486991"/>
                <a:chOff x="673941" y="1943075"/>
                <a:chExt cx="10623668" cy="486991"/>
              </a:xfrm>
            </p:grpSpPr>
            <p:sp>
              <p:nvSpPr>
                <p:cNvPr id="49" name="文本框 48">
                  <a:extLst>
                    <a:ext uri="{FF2B5EF4-FFF2-40B4-BE49-F238E27FC236}">
                      <a16:creationId xmlns:a16="http://schemas.microsoft.com/office/drawing/2014/main" id="{6ABB9D24-76CA-4653-A88B-B9E116ED09A3}"/>
                    </a:ext>
                  </a:extLst>
                </p:cNvPr>
                <p:cNvSpPr txBox="1"/>
                <p:nvPr/>
              </p:nvSpPr>
              <p:spPr>
                <a:xfrm>
                  <a:off x="673941" y="1943075"/>
                  <a:ext cx="3088828" cy="461665"/>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2400" b="1" dirty="0">
                      <a:solidFill>
                        <a:schemeClr val="accent1"/>
                      </a:solidFill>
                      <a:latin typeface="等线" panose="02010600030101010101" pitchFamily="2" charset="-122"/>
                      <a:ea typeface="等线" panose="02010600030101010101" pitchFamily="2" charset="-122"/>
                    </a:rPr>
                    <a:t> </a:t>
                  </a:r>
                  <a:r>
                    <a:rPr lang="zh-CN" altLang="en-US" sz="2400" b="1" dirty="0">
                      <a:solidFill>
                        <a:schemeClr val="accent1"/>
                      </a:solidFill>
                      <a:latin typeface="等线" panose="02010600030101010101" pitchFamily="2" charset="-122"/>
                      <a:ea typeface="等线" panose="02010600030101010101" pitchFamily="2" charset="-122"/>
                    </a:rPr>
                    <a:t>神话传说的思想遗产</a:t>
                  </a:r>
                  <a:endParaRPr lang="en-US" altLang="zh-CN" sz="2400" b="1" dirty="0">
                    <a:solidFill>
                      <a:schemeClr val="accent1"/>
                    </a:solidFill>
                    <a:latin typeface="等线" panose="02010600030101010101" pitchFamily="2" charset="-122"/>
                    <a:ea typeface="等线" panose="02010600030101010101" pitchFamily="2" charset="-122"/>
                  </a:endParaRPr>
                </a:p>
              </p:txBody>
            </p:sp>
            <p:sp>
              <p:nvSpPr>
                <p:cNvPr id="56" name="矩形 55">
                  <a:extLst>
                    <a:ext uri="{FF2B5EF4-FFF2-40B4-BE49-F238E27FC236}">
                      <a16:creationId xmlns:a16="http://schemas.microsoft.com/office/drawing/2014/main" id="{23BE0566-F46B-483F-9C62-4D0974050C84}"/>
                    </a:ext>
                  </a:extLst>
                </p:cNvPr>
                <p:cNvSpPr/>
                <p:nvPr/>
              </p:nvSpPr>
              <p:spPr>
                <a:xfrm>
                  <a:off x="3762769" y="1964426"/>
                  <a:ext cx="7534840" cy="465640"/>
                </a:xfrm>
                <a:prstGeom prst="rect">
                  <a:avLst/>
                </a:prstGeom>
              </p:spPr>
              <p:txBody>
                <a:bodyPr wrap="square" anchor="t" anchorCtr="0">
                  <a:spAutoFit/>
                </a:bodyPr>
                <a:lstStyle/>
                <a:p>
                  <a:pPr>
                    <a:lnSpc>
                      <a:spcPct val="150000"/>
                    </a:lnSpc>
                  </a:pPr>
                  <a:r>
                    <a:rPr lang="zh-CN" altLang="en-US" dirty="0">
                      <a:latin typeface="等线" panose="02010600030101010101" pitchFamily="2" charset="-122"/>
                      <a:ea typeface="等线" panose="02010600030101010101" pitchFamily="2" charset="-122"/>
                    </a:rPr>
                    <a:t>神功皇后征服三韩传说可以看做日本将朝鲜视为其朝贡国家的观念的缘起</a:t>
                  </a:r>
                  <a:endParaRPr lang="en-US" altLang="zh-CN" dirty="0">
                    <a:latin typeface="等线" panose="02010600030101010101" pitchFamily="2" charset="-122"/>
                    <a:ea typeface="等线" panose="02010600030101010101" pitchFamily="2" charset="-122"/>
                  </a:endParaRPr>
                </a:p>
              </p:txBody>
            </p:sp>
          </p:grpSp>
        </p:grpSp>
        <p:grpSp>
          <p:nvGrpSpPr>
            <p:cNvPr id="25" name="组合 24">
              <a:extLst>
                <a:ext uri="{FF2B5EF4-FFF2-40B4-BE49-F238E27FC236}">
                  <a16:creationId xmlns:a16="http://schemas.microsoft.com/office/drawing/2014/main" id="{9B43725F-6835-4566-BCB5-169B34E6C466}"/>
                </a:ext>
              </a:extLst>
            </p:cNvPr>
            <p:cNvGrpSpPr/>
            <p:nvPr/>
          </p:nvGrpSpPr>
          <p:grpSpPr>
            <a:xfrm>
              <a:off x="576469" y="3164014"/>
              <a:ext cx="10623669" cy="1457352"/>
              <a:chOff x="708271" y="1744282"/>
              <a:chExt cx="10623669" cy="1457352"/>
            </a:xfrm>
          </p:grpSpPr>
          <p:sp>
            <p:nvSpPr>
              <p:cNvPr id="26" name="矩形: 圆角 25">
                <a:extLst>
                  <a:ext uri="{FF2B5EF4-FFF2-40B4-BE49-F238E27FC236}">
                    <a16:creationId xmlns:a16="http://schemas.microsoft.com/office/drawing/2014/main" id="{083233E7-59B3-4CD0-973A-A8F2F56825BF}"/>
                  </a:ext>
                </a:extLst>
              </p:cNvPr>
              <p:cNvSpPr/>
              <p:nvPr/>
            </p:nvSpPr>
            <p:spPr>
              <a:xfrm>
                <a:off x="708271" y="1744282"/>
                <a:ext cx="10623669" cy="145735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7" name="组合 26">
                <a:extLst>
                  <a:ext uri="{FF2B5EF4-FFF2-40B4-BE49-F238E27FC236}">
                    <a16:creationId xmlns:a16="http://schemas.microsoft.com/office/drawing/2014/main" id="{B6BCFB51-DA21-4204-846F-2D64597F7C02}"/>
                  </a:ext>
                </a:extLst>
              </p:cNvPr>
              <p:cNvGrpSpPr/>
              <p:nvPr/>
            </p:nvGrpSpPr>
            <p:grpSpPr>
              <a:xfrm>
                <a:off x="946732" y="1971311"/>
                <a:ext cx="9938888" cy="881139"/>
                <a:chOff x="946732" y="2009160"/>
                <a:chExt cx="9938888" cy="881139"/>
              </a:xfrm>
            </p:grpSpPr>
            <p:sp>
              <p:nvSpPr>
                <p:cNvPr id="28" name="文本框 27">
                  <a:extLst>
                    <a:ext uri="{FF2B5EF4-FFF2-40B4-BE49-F238E27FC236}">
                      <a16:creationId xmlns:a16="http://schemas.microsoft.com/office/drawing/2014/main" id="{7321BA57-8C64-474C-9EA0-EDFEF5F64D33}"/>
                    </a:ext>
                  </a:extLst>
                </p:cNvPr>
                <p:cNvSpPr txBox="1"/>
                <p:nvPr/>
              </p:nvSpPr>
              <p:spPr>
                <a:xfrm>
                  <a:off x="946732" y="2279974"/>
                  <a:ext cx="2282333" cy="461665"/>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2400" b="1" dirty="0">
                      <a:solidFill>
                        <a:schemeClr val="accent1"/>
                      </a:solidFill>
                      <a:latin typeface="等线" panose="02010600030101010101" pitchFamily="2" charset="-122"/>
                      <a:ea typeface="等线" panose="02010600030101010101" pitchFamily="2" charset="-122"/>
                    </a:rPr>
                    <a:t> </a:t>
                  </a:r>
                  <a:r>
                    <a:rPr lang="zh-CN" altLang="en-US" sz="2400" b="1" dirty="0">
                      <a:solidFill>
                        <a:schemeClr val="accent1"/>
                      </a:solidFill>
                      <a:latin typeface="等线" panose="02010600030101010101" pitchFamily="2" charset="-122"/>
                      <a:ea typeface="等线" panose="02010600030101010101" pitchFamily="2" charset="-122"/>
                    </a:rPr>
                    <a:t>任那问题</a:t>
                  </a:r>
                  <a:endParaRPr lang="en-US" altLang="zh-CN" sz="2400" b="1" dirty="0">
                    <a:solidFill>
                      <a:schemeClr val="accent1"/>
                    </a:solidFill>
                    <a:latin typeface="等线" panose="02010600030101010101" pitchFamily="2" charset="-122"/>
                    <a:ea typeface="等线" panose="02010600030101010101" pitchFamily="2" charset="-122"/>
                  </a:endParaRPr>
                </a:p>
              </p:txBody>
            </p:sp>
            <p:sp>
              <p:nvSpPr>
                <p:cNvPr id="29" name="矩形 28">
                  <a:extLst>
                    <a:ext uri="{FF2B5EF4-FFF2-40B4-BE49-F238E27FC236}">
                      <a16:creationId xmlns:a16="http://schemas.microsoft.com/office/drawing/2014/main" id="{68AB7C5F-36D1-445E-89E7-E89B6969399A}"/>
                    </a:ext>
                  </a:extLst>
                </p:cNvPr>
                <p:cNvSpPr/>
                <p:nvPr/>
              </p:nvSpPr>
              <p:spPr>
                <a:xfrm>
                  <a:off x="3805534" y="2009160"/>
                  <a:ext cx="7080086" cy="881139"/>
                </a:xfrm>
                <a:prstGeom prst="rect">
                  <a:avLst/>
                </a:prstGeom>
              </p:spPr>
              <p:txBody>
                <a:bodyPr wrap="square" anchor="t" anchorCtr="0">
                  <a:spAutoFit/>
                </a:bodyPr>
                <a:lstStyle/>
                <a:p>
                  <a:pPr>
                    <a:lnSpc>
                      <a:spcPct val="150000"/>
                    </a:lnSpc>
                  </a:pPr>
                  <a:r>
                    <a:rPr lang="zh-CN" altLang="en-US" dirty="0">
                      <a:latin typeface="等线" panose="02010600030101010101" pitchFamily="2" charset="-122"/>
                      <a:ea typeface="等线" panose="02010600030101010101" pitchFamily="2" charset="-122"/>
                    </a:rPr>
                    <a:t>任那日本府的建立虽不能表明日本对于朝鲜岛屿有所统治，但仍是交流逐渐频繁的标志，这表明日本对朝的认知已经进入一个明确的阶段</a:t>
                  </a:r>
                  <a:endParaRPr lang="en-US" altLang="zh-CN" dirty="0">
                    <a:latin typeface="等线" panose="02010600030101010101" pitchFamily="2" charset="-122"/>
                    <a:ea typeface="等线" panose="02010600030101010101" pitchFamily="2" charset="-122"/>
                  </a:endParaRPr>
                </a:p>
              </p:txBody>
            </p:sp>
          </p:grpSp>
        </p:grpSp>
        <p:grpSp>
          <p:nvGrpSpPr>
            <p:cNvPr id="30" name="组合 29">
              <a:extLst>
                <a:ext uri="{FF2B5EF4-FFF2-40B4-BE49-F238E27FC236}">
                  <a16:creationId xmlns:a16="http://schemas.microsoft.com/office/drawing/2014/main" id="{E3692897-FB5E-4327-846C-A7F44F587E44}"/>
                </a:ext>
              </a:extLst>
            </p:cNvPr>
            <p:cNvGrpSpPr/>
            <p:nvPr/>
          </p:nvGrpSpPr>
          <p:grpSpPr>
            <a:xfrm>
              <a:off x="542139" y="4858598"/>
              <a:ext cx="10623669" cy="1457351"/>
              <a:chOff x="673941" y="2026248"/>
              <a:chExt cx="10623669" cy="1457351"/>
            </a:xfrm>
          </p:grpSpPr>
          <p:sp>
            <p:nvSpPr>
              <p:cNvPr id="31" name="矩形: 圆角 30">
                <a:extLst>
                  <a:ext uri="{FF2B5EF4-FFF2-40B4-BE49-F238E27FC236}">
                    <a16:creationId xmlns:a16="http://schemas.microsoft.com/office/drawing/2014/main" id="{A5BF34F6-01B5-44F1-B41B-BD516C832E46}"/>
                  </a:ext>
                </a:extLst>
              </p:cNvPr>
              <p:cNvSpPr/>
              <p:nvPr/>
            </p:nvSpPr>
            <p:spPr>
              <a:xfrm>
                <a:off x="673941" y="2026248"/>
                <a:ext cx="10623669" cy="145735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a:extLst>
                  <a:ext uri="{FF2B5EF4-FFF2-40B4-BE49-F238E27FC236}">
                    <a16:creationId xmlns:a16="http://schemas.microsoft.com/office/drawing/2014/main" id="{CF2AEFB8-5D35-4F16-BE46-D17316BDEDA4}"/>
                  </a:ext>
                </a:extLst>
              </p:cNvPr>
              <p:cNvGrpSpPr/>
              <p:nvPr/>
            </p:nvGrpSpPr>
            <p:grpSpPr>
              <a:xfrm>
                <a:off x="1007357" y="2227290"/>
                <a:ext cx="9878756" cy="957286"/>
                <a:chOff x="1007357" y="2265139"/>
                <a:chExt cx="9878756" cy="957286"/>
              </a:xfrm>
            </p:grpSpPr>
            <p:sp>
              <p:nvSpPr>
                <p:cNvPr id="33" name="文本框 32">
                  <a:extLst>
                    <a:ext uri="{FF2B5EF4-FFF2-40B4-BE49-F238E27FC236}">
                      <a16:creationId xmlns:a16="http://schemas.microsoft.com/office/drawing/2014/main" id="{2AF605D2-1893-4A9B-9916-F01E829C944B}"/>
                    </a:ext>
                  </a:extLst>
                </p:cNvPr>
                <p:cNvSpPr txBox="1"/>
                <p:nvPr/>
              </p:nvSpPr>
              <p:spPr>
                <a:xfrm>
                  <a:off x="1007357" y="2391428"/>
                  <a:ext cx="2585869" cy="830997"/>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2400" b="1" dirty="0">
                      <a:solidFill>
                        <a:schemeClr val="accent1"/>
                      </a:solidFill>
                      <a:latin typeface="等线" panose="02010600030101010101" pitchFamily="2" charset="-122"/>
                      <a:ea typeface="等线" panose="02010600030101010101" pitchFamily="2" charset="-122"/>
                    </a:rPr>
                    <a:t> </a:t>
                  </a:r>
                  <a:r>
                    <a:rPr lang="zh-CN" altLang="en-US" sz="2400" b="1" dirty="0">
                      <a:solidFill>
                        <a:schemeClr val="accent1"/>
                      </a:solidFill>
                      <a:latin typeface="等线" panose="02010600030101010101" pitchFamily="2" charset="-122"/>
                      <a:ea typeface="等线" panose="02010600030101010101" pitchFamily="2" charset="-122"/>
                    </a:rPr>
                    <a:t>寻求朝贡合法性</a:t>
                  </a:r>
                  <a:endParaRPr lang="en-US" altLang="zh-CN" sz="2400" b="1" dirty="0">
                    <a:solidFill>
                      <a:schemeClr val="accent1"/>
                    </a:solidFill>
                    <a:latin typeface="等线" panose="02010600030101010101" pitchFamily="2" charset="-122"/>
                    <a:ea typeface="等线" panose="02010600030101010101" pitchFamily="2" charset="-122"/>
                  </a:endParaRPr>
                </a:p>
                <a:p>
                  <a:pPr algn="l"/>
                  <a:r>
                    <a:rPr lang="zh-CN" altLang="en-US" sz="2400" dirty="0">
                      <a:solidFill>
                        <a:schemeClr val="accent1"/>
                      </a:solidFill>
                      <a:latin typeface="等线" panose="02010600030101010101" pitchFamily="2" charset="-122"/>
                      <a:ea typeface="等线" panose="02010600030101010101" pitchFamily="2" charset="-122"/>
                    </a:rPr>
                    <a:t> 统治意识的滋生</a:t>
                  </a:r>
                  <a:endParaRPr lang="en-US" altLang="zh-CN" sz="2400" b="1" dirty="0">
                    <a:solidFill>
                      <a:schemeClr val="accent1"/>
                    </a:solidFill>
                    <a:latin typeface="等线" panose="02010600030101010101" pitchFamily="2" charset="-122"/>
                    <a:ea typeface="等线" panose="02010600030101010101" pitchFamily="2" charset="-122"/>
                  </a:endParaRPr>
                </a:p>
              </p:txBody>
            </p:sp>
            <p:sp>
              <p:nvSpPr>
                <p:cNvPr id="34" name="矩形 33">
                  <a:extLst>
                    <a:ext uri="{FF2B5EF4-FFF2-40B4-BE49-F238E27FC236}">
                      <a16:creationId xmlns:a16="http://schemas.microsoft.com/office/drawing/2014/main" id="{42C5613A-773D-448A-8DE6-E2D559E1A8C3}"/>
                    </a:ext>
                  </a:extLst>
                </p:cNvPr>
                <p:cNvSpPr/>
                <p:nvPr/>
              </p:nvSpPr>
              <p:spPr>
                <a:xfrm>
                  <a:off x="3806027" y="2265139"/>
                  <a:ext cx="7080086" cy="881139"/>
                </a:xfrm>
                <a:prstGeom prst="rect">
                  <a:avLst/>
                </a:prstGeom>
              </p:spPr>
              <p:txBody>
                <a:bodyPr wrap="square" anchor="t" anchorCtr="0">
                  <a:spAutoFit/>
                </a:bodyPr>
                <a:lstStyle/>
                <a:p>
                  <a:pPr>
                    <a:lnSpc>
                      <a:spcPct val="150000"/>
                    </a:lnSpc>
                  </a:pPr>
                  <a:r>
                    <a:rPr lang="zh-CN" altLang="en-US" dirty="0">
                      <a:latin typeface="等线" panose="02010600030101010101" pitchFamily="2" charset="-122"/>
                      <a:ea typeface="等线" panose="02010600030101010101" pitchFamily="2" charset="-122"/>
                    </a:rPr>
                    <a:t>经过一个世纪的努力，虽然没有征服朝鲜半岛，但获得中国南朝政府以及统辖朝鲜半岛的部分国家的承认，统治意识由此滋生并不断强化。</a:t>
                  </a:r>
                  <a:endParaRPr lang="en-US" altLang="zh-CN" dirty="0">
                    <a:latin typeface="等线" panose="02010600030101010101" pitchFamily="2" charset="-122"/>
                    <a:ea typeface="等线" panose="02010600030101010101" pitchFamily="2" charset="-122"/>
                  </a:endParaRPr>
                </a:p>
              </p:txBody>
            </p:sp>
          </p:grpSp>
        </p:grpSp>
        <p:sp>
          <p:nvSpPr>
            <p:cNvPr id="35" name="文本框 34">
              <a:extLst>
                <a:ext uri="{FF2B5EF4-FFF2-40B4-BE49-F238E27FC236}">
                  <a16:creationId xmlns:a16="http://schemas.microsoft.com/office/drawing/2014/main" id="{8388C4D0-F41E-4712-8894-BD63D5BB7201}"/>
                </a:ext>
              </a:extLst>
            </p:cNvPr>
            <p:cNvSpPr txBox="1"/>
            <p:nvPr/>
          </p:nvSpPr>
          <p:spPr>
            <a:xfrm>
              <a:off x="542139" y="497280"/>
              <a:ext cx="7882770" cy="584775"/>
            </a:xfrm>
            <a:prstGeom prst="rect">
              <a:avLst/>
            </a:prstGeom>
            <a:noFill/>
          </p:spPr>
          <p:txBody>
            <a:bodyPr vert="horz" wrap="square" rtlCol="0">
              <a:spAutoFit/>
            </a:bodyPr>
            <a:lstStyle/>
            <a:p>
              <a:r>
                <a:rPr kumimoji="0" lang="zh-CN" altLang="en-US" sz="3200" b="1" i="0" u="none" strike="noStrike" kern="1200" cap="none" spc="0" normalizeH="0" baseline="0" noProof="0" dirty="0">
                  <a:ln>
                    <a:noFill/>
                  </a:ln>
                  <a:effectLst/>
                  <a:uLnTx/>
                  <a:uFillTx/>
                  <a:latin typeface="等线 Light" panose="02010600030101010101" pitchFamily="2" charset="-122"/>
                  <a:ea typeface="等线 Light" panose="02010600030101010101" pitchFamily="2" charset="-122"/>
                </a:rPr>
                <a:t>视朝鲜半岛诸国为朝贡国观念的滋长</a:t>
              </a:r>
              <a:endParaRPr kumimoji="0" lang="en-US" altLang="zh-CN" sz="3200" b="1" i="0" u="none" strike="noStrike" kern="1200" cap="none" spc="0" normalizeH="0" baseline="0" noProof="0" dirty="0">
                <a:ln>
                  <a:noFill/>
                </a:ln>
                <a:effectLst/>
                <a:uLnTx/>
                <a:uFillTx/>
                <a:latin typeface="等线 Light" panose="02010600030101010101" pitchFamily="2" charset="-122"/>
                <a:ea typeface="等线 Light" panose="02010600030101010101" pitchFamily="2" charset="-122"/>
              </a:endParaRPr>
            </a:p>
          </p:txBody>
        </p:sp>
      </p:grpSp>
    </p:spTree>
    <p:extLst>
      <p:ext uri="{BB962C8B-B14F-4D97-AF65-F5344CB8AC3E}">
        <p14:creationId xmlns:p14="http://schemas.microsoft.com/office/powerpoint/2010/main" val="34363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858000"/>
            <a:chOff x="0" y="0"/>
            <a:chExt cx="12192000" cy="6858000"/>
          </a:xfrm>
        </p:grpSpPr>
        <p:sp>
          <p:nvSpPr>
            <p:cNvPr id="23" name="矩形 22">
              <a:extLst>
                <a:ext uri="{FF2B5EF4-FFF2-40B4-BE49-F238E27FC236}">
                  <a16:creationId xmlns:a16="http://schemas.microsoft.com/office/drawing/2014/main" id="{7766EE3C-2B28-47DF-BEF4-09B051EFD2D2}"/>
                </a:ext>
              </a:extLst>
            </p:cNvPr>
            <p:cNvSpPr/>
            <p:nvPr/>
          </p:nvSpPr>
          <p:spPr>
            <a:xfrm>
              <a:off x="0" y="0"/>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a:ea typeface="等线"/>
                <a:cs typeface="+mn-cs"/>
              </a:endParaRPr>
            </a:p>
          </p:txBody>
        </p:sp>
        <p:grpSp>
          <p:nvGrpSpPr>
            <p:cNvPr id="6" name="组合 5">
              <a:extLst>
                <a:ext uri="{FF2B5EF4-FFF2-40B4-BE49-F238E27FC236}">
                  <a16:creationId xmlns:a16="http://schemas.microsoft.com/office/drawing/2014/main" id="{25BF76E4-8451-4C18-9D27-368E5E5B866B}"/>
                </a:ext>
              </a:extLst>
            </p:cNvPr>
            <p:cNvGrpSpPr/>
            <p:nvPr/>
          </p:nvGrpSpPr>
          <p:grpSpPr>
            <a:xfrm>
              <a:off x="576470" y="1437835"/>
              <a:ext cx="10623669" cy="1457352"/>
              <a:chOff x="708272" y="1430721"/>
              <a:chExt cx="10623669" cy="1457352"/>
            </a:xfrm>
          </p:grpSpPr>
          <p:sp>
            <p:nvSpPr>
              <p:cNvPr id="5" name="矩形: 圆角 4">
                <a:extLst>
                  <a:ext uri="{FF2B5EF4-FFF2-40B4-BE49-F238E27FC236}">
                    <a16:creationId xmlns:a16="http://schemas.microsoft.com/office/drawing/2014/main" id="{9C61BCA5-22B8-4C54-957D-AE4BA43F62B1}"/>
                  </a:ext>
                </a:extLst>
              </p:cNvPr>
              <p:cNvSpPr/>
              <p:nvPr/>
            </p:nvSpPr>
            <p:spPr>
              <a:xfrm>
                <a:off x="708272" y="1430721"/>
                <a:ext cx="10623669" cy="145735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a:cs typeface="+mn-cs"/>
                </a:endParaRPr>
              </a:p>
            </p:txBody>
          </p:sp>
          <p:grpSp>
            <p:nvGrpSpPr>
              <p:cNvPr id="4" name="组合 3">
                <a:extLst>
                  <a:ext uri="{FF2B5EF4-FFF2-40B4-BE49-F238E27FC236}">
                    <a16:creationId xmlns:a16="http://schemas.microsoft.com/office/drawing/2014/main" id="{0F826998-EBD5-4ABE-9750-BF98C5B80CB6}"/>
                  </a:ext>
                </a:extLst>
              </p:cNvPr>
              <p:cNvGrpSpPr/>
              <p:nvPr/>
            </p:nvGrpSpPr>
            <p:grpSpPr>
              <a:xfrm>
                <a:off x="891946" y="1718827"/>
                <a:ext cx="10405663" cy="881139"/>
                <a:chOff x="891946" y="1756676"/>
                <a:chExt cx="10405663" cy="881139"/>
              </a:xfrm>
            </p:grpSpPr>
            <p:sp>
              <p:nvSpPr>
                <p:cNvPr id="49" name="文本框 48">
                  <a:extLst>
                    <a:ext uri="{FF2B5EF4-FFF2-40B4-BE49-F238E27FC236}">
                      <a16:creationId xmlns:a16="http://schemas.microsoft.com/office/drawing/2014/main" id="{6ABB9D24-76CA-4653-A88B-B9E116ED09A3}"/>
                    </a:ext>
                  </a:extLst>
                </p:cNvPr>
                <p:cNvSpPr txBox="1"/>
                <p:nvPr/>
              </p:nvSpPr>
              <p:spPr>
                <a:xfrm>
                  <a:off x="891946" y="1922937"/>
                  <a:ext cx="3088828" cy="461665"/>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4472C4"/>
                      </a:solidFill>
                      <a:effectLst/>
                      <a:uLnTx/>
                      <a:uFillTx/>
                      <a:latin typeface="等线" panose="02010600030101010101" pitchFamily="2" charset="-122"/>
                      <a:ea typeface="等线" panose="02010600030101010101" pitchFamily="2" charset="-122"/>
                      <a:cs typeface="+mn-cs"/>
                    </a:rPr>
                    <a:t> </a:t>
                  </a:r>
                  <a:r>
                    <a:rPr kumimoji="0" lang="zh-CN" altLang="en-US" sz="2400" b="1" i="0" u="none" strike="noStrike" kern="1200" cap="none" spc="0" normalizeH="0" baseline="0" noProof="0" dirty="0">
                      <a:ln>
                        <a:noFill/>
                      </a:ln>
                      <a:solidFill>
                        <a:srgbClr val="4472C4"/>
                      </a:solidFill>
                      <a:effectLst/>
                      <a:uLnTx/>
                      <a:uFillTx/>
                      <a:latin typeface="等线" panose="02010600030101010101" pitchFamily="2" charset="-122"/>
                      <a:ea typeface="等线" panose="02010600030101010101" pitchFamily="2" charset="-122"/>
                      <a:cs typeface="+mn-cs"/>
                    </a:rPr>
                    <a:t>日本的华夷观念</a:t>
                  </a:r>
                  <a:endParaRPr kumimoji="0" lang="en-US" altLang="zh-CN" sz="2400" b="1" i="0" u="none" strike="noStrike" kern="1200" cap="none" spc="0" normalizeH="0" baseline="0" noProof="0" dirty="0">
                    <a:ln>
                      <a:noFill/>
                    </a:ln>
                    <a:solidFill>
                      <a:srgbClr val="4472C4"/>
                    </a:solidFill>
                    <a:effectLst/>
                    <a:uLnTx/>
                    <a:uFillTx/>
                    <a:latin typeface="等线" panose="02010600030101010101" pitchFamily="2" charset="-122"/>
                    <a:ea typeface="等线" panose="02010600030101010101" pitchFamily="2" charset="-122"/>
                    <a:cs typeface="+mn-cs"/>
                  </a:endParaRPr>
                </a:p>
              </p:txBody>
            </p:sp>
            <p:sp>
              <p:nvSpPr>
                <p:cNvPr id="56" name="矩形 55">
                  <a:extLst>
                    <a:ext uri="{FF2B5EF4-FFF2-40B4-BE49-F238E27FC236}">
                      <a16:creationId xmlns:a16="http://schemas.microsoft.com/office/drawing/2014/main" id="{23BE0566-F46B-483F-9C62-4D0974050C84}"/>
                    </a:ext>
                  </a:extLst>
                </p:cNvPr>
                <p:cNvSpPr/>
                <p:nvPr/>
              </p:nvSpPr>
              <p:spPr>
                <a:xfrm>
                  <a:off x="3762769" y="1756676"/>
                  <a:ext cx="7534840" cy="881139"/>
                </a:xfrm>
                <a:prstGeom prst="rect">
                  <a:avLst/>
                </a:prstGeom>
              </p:spPr>
              <p:txBody>
                <a:bodyPr wrap="square" anchor="t" anchorCtr="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学习中国的华夷思想，承载武士精神，具有强烈的军事色彩，对朝鲜政权的优越感和蔑视与日俱增，甚至将藩国这一称呼应用到中国的称谓上</a:t>
                  </a:r>
                  <a:endPar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grpSp>
        </p:grpSp>
        <p:grpSp>
          <p:nvGrpSpPr>
            <p:cNvPr id="25" name="组合 24">
              <a:extLst>
                <a:ext uri="{FF2B5EF4-FFF2-40B4-BE49-F238E27FC236}">
                  <a16:creationId xmlns:a16="http://schemas.microsoft.com/office/drawing/2014/main" id="{9B43725F-6835-4566-BCB5-169B34E6C466}"/>
                </a:ext>
              </a:extLst>
            </p:cNvPr>
            <p:cNvGrpSpPr/>
            <p:nvPr/>
          </p:nvGrpSpPr>
          <p:grpSpPr>
            <a:xfrm>
              <a:off x="576469" y="3164014"/>
              <a:ext cx="10623669" cy="1457352"/>
              <a:chOff x="708271" y="1744282"/>
              <a:chExt cx="10623669" cy="1457352"/>
            </a:xfrm>
          </p:grpSpPr>
          <p:sp>
            <p:nvSpPr>
              <p:cNvPr id="26" name="矩形: 圆角 25">
                <a:extLst>
                  <a:ext uri="{FF2B5EF4-FFF2-40B4-BE49-F238E27FC236}">
                    <a16:creationId xmlns:a16="http://schemas.microsoft.com/office/drawing/2014/main" id="{083233E7-59B3-4CD0-973A-A8F2F56825BF}"/>
                  </a:ext>
                </a:extLst>
              </p:cNvPr>
              <p:cNvSpPr/>
              <p:nvPr/>
            </p:nvSpPr>
            <p:spPr>
              <a:xfrm>
                <a:off x="708271" y="1744282"/>
                <a:ext cx="10623669" cy="145735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a:ea typeface="等线"/>
                  <a:cs typeface="+mn-cs"/>
                </a:endParaRPr>
              </a:p>
            </p:txBody>
          </p:sp>
          <p:grpSp>
            <p:nvGrpSpPr>
              <p:cNvPr id="27" name="组合 26">
                <a:extLst>
                  <a:ext uri="{FF2B5EF4-FFF2-40B4-BE49-F238E27FC236}">
                    <a16:creationId xmlns:a16="http://schemas.microsoft.com/office/drawing/2014/main" id="{B6BCFB51-DA21-4204-846F-2D64597F7C02}"/>
                  </a:ext>
                </a:extLst>
              </p:cNvPr>
              <p:cNvGrpSpPr/>
              <p:nvPr/>
            </p:nvGrpSpPr>
            <p:grpSpPr>
              <a:xfrm>
                <a:off x="891946" y="1971311"/>
                <a:ext cx="9993674" cy="856067"/>
                <a:chOff x="891946" y="2009160"/>
                <a:chExt cx="9993674" cy="856067"/>
              </a:xfrm>
            </p:grpSpPr>
            <p:sp>
              <p:nvSpPr>
                <p:cNvPr id="28" name="文本框 27">
                  <a:extLst>
                    <a:ext uri="{FF2B5EF4-FFF2-40B4-BE49-F238E27FC236}">
                      <a16:creationId xmlns:a16="http://schemas.microsoft.com/office/drawing/2014/main" id="{7321BA57-8C64-474C-9EA0-EDFEF5F64D33}"/>
                    </a:ext>
                  </a:extLst>
                </p:cNvPr>
                <p:cNvSpPr txBox="1"/>
                <p:nvPr/>
              </p:nvSpPr>
              <p:spPr>
                <a:xfrm>
                  <a:off x="891946" y="2034230"/>
                  <a:ext cx="3066431" cy="830997"/>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4472C4"/>
                      </a:solidFill>
                      <a:effectLst/>
                      <a:uLnTx/>
                      <a:uFillTx/>
                      <a:latin typeface="等线" panose="02010600030101010101" pitchFamily="2" charset="-122"/>
                      <a:ea typeface="等线" panose="02010600030101010101" pitchFamily="2" charset="-122"/>
                      <a:cs typeface="+mn-cs"/>
                    </a:rPr>
                    <a:t>        </a:t>
                  </a:r>
                  <a:r>
                    <a:rPr kumimoji="0" lang="zh-CN" altLang="en-US" sz="2400" b="1" i="0" u="none" strike="noStrike" kern="1200" cap="none" spc="0" normalizeH="0" baseline="0" noProof="0" dirty="0">
                      <a:ln>
                        <a:noFill/>
                      </a:ln>
                      <a:solidFill>
                        <a:srgbClr val="4472C4"/>
                      </a:solidFill>
                      <a:effectLst/>
                      <a:uLnTx/>
                      <a:uFillTx/>
                      <a:latin typeface="等线" panose="02010600030101010101" pitchFamily="2" charset="-122"/>
                      <a:ea typeface="等线" panose="02010600030101010101" pitchFamily="2" charset="-122"/>
                      <a:cs typeface="+mn-cs"/>
                    </a:rPr>
                    <a:t>白江之战</a:t>
                  </a:r>
                  <a:endParaRPr kumimoji="0" lang="en-US" altLang="zh-CN" sz="2400" b="1" i="0" u="none" strike="noStrike" kern="1200" cap="none" spc="0" normalizeH="0" baseline="0" noProof="0" dirty="0">
                    <a:ln>
                      <a:noFill/>
                    </a:ln>
                    <a:solidFill>
                      <a:srgbClr val="4472C4"/>
                    </a:solidFill>
                    <a:effectLst/>
                    <a:uLnTx/>
                    <a:uFillTx/>
                    <a:latin typeface="等线" panose="02010600030101010101" pitchFamily="2" charset="-122"/>
                    <a:ea typeface="等线" panose="02010600030101010101" pitchFamily="2" charset="-122"/>
                    <a:cs typeface="+mn-cs"/>
                  </a:endParaRPr>
                </a:p>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4472C4"/>
                      </a:solidFill>
                      <a:effectLst/>
                      <a:uLnTx/>
                      <a:uFillTx/>
                      <a:latin typeface="等线" panose="02010600030101010101" pitchFamily="2" charset="-122"/>
                      <a:ea typeface="等线" panose="02010600030101010101" pitchFamily="2" charset="-122"/>
                      <a:cs typeface="+mn-cs"/>
                    </a:rPr>
                    <a:t>  与日本的朝鲜观</a:t>
                  </a:r>
                  <a:endParaRPr kumimoji="0" lang="en-US" altLang="zh-CN" sz="2400" b="1" i="0" u="none" strike="noStrike" kern="1200" cap="none" spc="0" normalizeH="0" baseline="0" noProof="0" dirty="0">
                    <a:ln>
                      <a:noFill/>
                    </a:ln>
                    <a:solidFill>
                      <a:srgbClr val="4472C4"/>
                    </a:solidFill>
                    <a:effectLst/>
                    <a:uLnTx/>
                    <a:uFillTx/>
                    <a:latin typeface="等线" panose="02010600030101010101" pitchFamily="2" charset="-122"/>
                    <a:ea typeface="等线" panose="02010600030101010101" pitchFamily="2" charset="-122"/>
                    <a:cs typeface="+mn-cs"/>
                  </a:endParaRPr>
                </a:p>
              </p:txBody>
            </p:sp>
            <p:sp>
              <p:nvSpPr>
                <p:cNvPr id="29" name="矩形 28">
                  <a:extLst>
                    <a:ext uri="{FF2B5EF4-FFF2-40B4-BE49-F238E27FC236}">
                      <a16:creationId xmlns:a16="http://schemas.microsoft.com/office/drawing/2014/main" id="{68AB7C5F-36D1-445E-89E7-E89B6969399A}"/>
                    </a:ext>
                  </a:extLst>
                </p:cNvPr>
                <p:cNvSpPr/>
                <p:nvPr/>
              </p:nvSpPr>
              <p:spPr>
                <a:xfrm>
                  <a:off x="3805534" y="2009160"/>
                  <a:ext cx="7080086" cy="465640"/>
                </a:xfrm>
                <a:prstGeom prst="rect">
                  <a:avLst/>
                </a:prstGeom>
              </p:spPr>
              <p:txBody>
                <a:bodyPr wrap="square" anchor="t" anchorCtr="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grpSp>
        </p:grpSp>
        <p:grpSp>
          <p:nvGrpSpPr>
            <p:cNvPr id="30" name="组合 29">
              <a:extLst>
                <a:ext uri="{FF2B5EF4-FFF2-40B4-BE49-F238E27FC236}">
                  <a16:creationId xmlns:a16="http://schemas.microsoft.com/office/drawing/2014/main" id="{E3692897-FB5E-4327-846C-A7F44F587E44}"/>
                </a:ext>
              </a:extLst>
            </p:cNvPr>
            <p:cNvGrpSpPr/>
            <p:nvPr/>
          </p:nvGrpSpPr>
          <p:grpSpPr>
            <a:xfrm>
              <a:off x="542139" y="4858598"/>
              <a:ext cx="10623669" cy="1457351"/>
              <a:chOff x="673941" y="2026248"/>
              <a:chExt cx="10623669" cy="1457351"/>
            </a:xfrm>
          </p:grpSpPr>
          <p:sp>
            <p:nvSpPr>
              <p:cNvPr id="31" name="矩形: 圆角 30">
                <a:extLst>
                  <a:ext uri="{FF2B5EF4-FFF2-40B4-BE49-F238E27FC236}">
                    <a16:creationId xmlns:a16="http://schemas.microsoft.com/office/drawing/2014/main" id="{A5BF34F6-01B5-44F1-B41B-BD516C832E46}"/>
                  </a:ext>
                </a:extLst>
              </p:cNvPr>
              <p:cNvSpPr/>
              <p:nvPr/>
            </p:nvSpPr>
            <p:spPr>
              <a:xfrm>
                <a:off x="673941" y="2026248"/>
                <a:ext cx="10623669" cy="145735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a:cs typeface="+mn-cs"/>
                </a:endParaRPr>
              </a:p>
            </p:txBody>
          </p:sp>
          <p:grpSp>
            <p:nvGrpSpPr>
              <p:cNvPr id="32" name="组合 31">
                <a:extLst>
                  <a:ext uri="{FF2B5EF4-FFF2-40B4-BE49-F238E27FC236}">
                    <a16:creationId xmlns:a16="http://schemas.microsoft.com/office/drawing/2014/main" id="{CF2AEFB8-5D35-4F16-BE46-D17316BDEDA4}"/>
                  </a:ext>
                </a:extLst>
              </p:cNvPr>
              <p:cNvGrpSpPr/>
              <p:nvPr/>
            </p:nvGrpSpPr>
            <p:grpSpPr>
              <a:xfrm>
                <a:off x="1007357" y="2072372"/>
                <a:ext cx="9878263" cy="1296637"/>
                <a:chOff x="1007357" y="2110221"/>
                <a:chExt cx="9878263" cy="1296637"/>
              </a:xfrm>
            </p:grpSpPr>
            <p:sp>
              <p:nvSpPr>
                <p:cNvPr id="33" name="文本框 32">
                  <a:extLst>
                    <a:ext uri="{FF2B5EF4-FFF2-40B4-BE49-F238E27FC236}">
                      <a16:creationId xmlns:a16="http://schemas.microsoft.com/office/drawing/2014/main" id="{2AF605D2-1893-4A9B-9916-F01E829C944B}"/>
                    </a:ext>
                  </a:extLst>
                </p:cNvPr>
                <p:cNvSpPr txBox="1"/>
                <p:nvPr/>
              </p:nvSpPr>
              <p:spPr>
                <a:xfrm>
                  <a:off x="1007357" y="2391428"/>
                  <a:ext cx="2585869" cy="830997"/>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4472C4"/>
                      </a:solidFill>
                      <a:effectLst/>
                      <a:uLnTx/>
                      <a:uFillTx/>
                      <a:latin typeface="等线" panose="02010600030101010101" pitchFamily="2" charset="-122"/>
                      <a:ea typeface="等线" panose="02010600030101010101" pitchFamily="2" charset="-122"/>
                      <a:cs typeface="+mn-cs"/>
                    </a:rPr>
                    <a:t>  日本的神国思想</a:t>
                  </a:r>
                  <a:endParaRPr kumimoji="0" lang="en-US" altLang="zh-CN" sz="2400" b="1" i="0" u="none" strike="noStrike" kern="1200" cap="none" spc="0" normalizeH="0" baseline="0" noProof="0" dirty="0">
                    <a:ln>
                      <a:noFill/>
                    </a:ln>
                    <a:solidFill>
                      <a:srgbClr val="4472C4"/>
                    </a:solidFill>
                    <a:effectLst/>
                    <a:uLnTx/>
                    <a:uFillTx/>
                    <a:latin typeface="等线" panose="02010600030101010101" pitchFamily="2" charset="-122"/>
                    <a:ea typeface="等线" panose="02010600030101010101" pitchFamily="2" charset="-122"/>
                    <a:cs typeface="+mn-cs"/>
                  </a:endParaRPr>
                </a:p>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4472C4"/>
                      </a:solidFill>
                      <a:effectLst/>
                      <a:uLnTx/>
                      <a:uFillTx/>
                      <a:latin typeface="等线" panose="02010600030101010101" pitchFamily="2" charset="-122"/>
                      <a:ea typeface="等线" panose="02010600030101010101" pitchFamily="2" charset="-122"/>
                      <a:cs typeface="+mn-cs"/>
                    </a:rPr>
                    <a:t>       与朝鲜观</a:t>
                  </a:r>
                  <a:endParaRPr kumimoji="0" lang="en-US" altLang="zh-CN" sz="2400" b="1" i="0" u="none" strike="noStrike" kern="1200" cap="none" spc="0" normalizeH="0" baseline="0" noProof="0" dirty="0">
                    <a:ln>
                      <a:noFill/>
                    </a:ln>
                    <a:solidFill>
                      <a:srgbClr val="4472C4"/>
                    </a:solidFill>
                    <a:effectLst/>
                    <a:uLnTx/>
                    <a:uFillTx/>
                    <a:latin typeface="等线" panose="02010600030101010101" pitchFamily="2" charset="-122"/>
                    <a:ea typeface="等线" panose="02010600030101010101" pitchFamily="2" charset="-122"/>
                    <a:cs typeface="+mn-cs"/>
                  </a:endParaRPr>
                </a:p>
              </p:txBody>
            </p:sp>
            <p:sp>
              <p:nvSpPr>
                <p:cNvPr id="34" name="矩形 33">
                  <a:extLst>
                    <a:ext uri="{FF2B5EF4-FFF2-40B4-BE49-F238E27FC236}">
                      <a16:creationId xmlns:a16="http://schemas.microsoft.com/office/drawing/2014/main" id="{42C5613A-773D-448A-8DE6-E2D559E1A8C3}"/>
                    </a:ext>
                  </a:extLst>
                </p:cNvPr>
                <p:cNvSpPr/>
                <p:nvPr/>
              </p:nvSpPr>
              <p:spPr>
                <a:xfrm>
                  <a:off x="3805534" y="2110221"/>
                  <a:ext cx="7080086" cy="1296637"/>
                </a:xfrm>
                <a:prstGeom prst="rect">
                  <a:avLst/>
                </a:prstGeom>
              </p:spPr>
              <p:txBody>
                <a:bodyPr wrap="square" anchor="t" anchorCtr="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a:solidFill>
                        <a:prstClr val="black"/>
                      </a:solidFill>
                      <a:latin typeface="等线" panose="02010600030101010101" pitchFamily="2" charset="-122"/>
                      <a:ea typeface="等线" panose="02010600030101010101" pitchFamily="2" charset="-122"/>
                    </a:rPr>
                    <a:t>自视神国，并回绝元朝派遣的遣使，并且在元朝进兵攻打日本列岛告败后，神国思想得到进一步助长，并对高丽等国更加不满，即使在明朝为得到肯定，接受封号，但其对朝鲜蔑视的态度始终存在</a:t>
                  </a:r>
                  <a:endPar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grpSp>
        </p:grpSp>
        <p:sp>
          <p:nvSpPr>
            <p:cNvPr id="35" name="文本框 34">
              <a:extLst>
                <a:ext uri="{FF2B5EF4-FFF2-40B4-BE49-F238E27FC236}">
                  <a16:creationId xmlns:a16="http://schemas.microsoft.com/office/drawing/2014/main" id="{8388C4D0-F41E-4712-8894-BD63D5BB7201}"/>
                </a:ext>
              </a:extLst>
            </p:cNvPr>
            <p:cNvSpPr txBox="1"/>
            <p:nvPr/>
          </p:nvSpPr>
          <p:spPr>
            <a:xfrm>
              <a:off x="542139" y="497280"/>
              <a:ext cx="7882770" cy="584775"/>
            </a:xfrm>
            <a:prstGeom prst="rect">
              <a:avLst/>
            </a:prstGeom>
            <a:noFill/>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等线 Light" panose="02010600030101010101" pitchFamily="2" charset="-122"/>
                  <a:ea typeface="等线 Light" panose="02010600030101010101" pitchFamily="2" charset="-122"/>
                  <a:cs typeface="+mn-cs"/>
                </a:rPr>
                <a:t>对朝鲜蔑视观念的产生与发展</a:t>
              </a:r>
              <a:endParaRPr kumimoji="0" lang="en-US" altLang="zh-CN" sz="3200" b="1" i="0" u="none" strike="noStrike" kern="1200" cap="none" spc="0" normalizeH="0" baseline="0" noProof="0" dirty="0">
                <a:ln>
                  <a:noFill/>
                </a:ln>
                <a:solidFill>
                  <a:prstClr val="black"/>
                </a:solidFill>
                <a:effectLst/>
                <a:uLnTx/>
                <a:uFillTx/>
                <a:latin typeface="等线 Light" panose="02010600030101010101" pitchFamily="2" charset="-122"/>
                <a:ea typeface="等线 Light" panose="02010600030101010101" pitchFamily="2" charset="-122"/>
                <a:cs typeface="+mn-cs"/>
              </a:endParaRPr>
            </a:p>
          </p:txBody>
        </p:sp>
      </p:grpSp>
      <p:sp>
        <p:nvSpPr>
          <p:cNvPr id="7" name="文本框 6">
            <a:extLst>
              <a:ext uri="{FF2B5EF4-FFF2-40B4-BE49-F238E27FC236}">
                <a16:creationId xmlns:a16="http://schemas.microsoft.com/office/drawing/2014/main" id="{6CDF7B12-0F3B-7444-B1D1-C21A19A54E7B}"/>
              </a:ext>
            </a:extLst>
          </p:cNvPr>
          <p:cNvSpPr txBox="1"/>
          <p:nvPr/>
        </p:nvSpPr>
        <p:spPr>
          <a:xfrm>
            <a:off x="3630967" y="3250967"/>
            <a:ext cx="7253264" cy="1296637"/>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白江之战后日本虽遭受重挫，但是其本土没有受到攻击，外界的刺激没有严重到改变日本对朝鲜半岛的固有认知的地步，他们甘愿臣服唐朝而并未从根本上改变对朝鲜半岛的态度</a:t>
            </a:r>
            <a:endPar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464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858000"/>
            <a:chOff x="0" y="0"/>
            <a:chExt cx="12192000" cy="6858000"/>
          </a:xfrm>
        </p:grpSpPr>
        <p:sp>
          <p:nvSpPr>
            <p:cNvPr id="23" name="矩形 22">
              <a:extLst>
                <a:ext uri="{FF2B5EF4-FFF2-40B4-BE49-F238E27FC236}">
                  <a16:creationId xmlns:a16="http://schemas.microsoft.com/office/drawing/2014/main" id="{7766EE3C-2B28-47DF-BEF4-09B051EFD2D2}"/>
                </a:ext>
              </a:extLst>
            </p:cNvPr>
            <p:cNvSpPr/>
            <p:nvPr/>
          </p:nvSpPr>
          <p:spPr>
            <a:xfrm>
              <a:off x="0" y="0"/>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a:ea typeface="等线"/>
                <a:cs typeface="+mn-cs"/>
              </a:endParaRPr>
            </a:p>
          </p:txBody>
        </p:sp>
        <p:grpSp>
          <p:nvGrpSpPr>
            <p:cNvPr id="6" name="组合 5">
              <a:extLst>
                <a:ext uri="{FF2B5EF4-FFF2-40B4-BE49-F238E27FC236}">
                  <a16:creationId xmlns:a16="http://schemas.microsoft.com/office/drawing/2014/main" id="{25BF76E4-8451-4C18-9D27-368E5E5B866B}"/>
                </a:ext>
              </a:extLst>
            </p:cNvPr>
            <p:cNvGrpSpPr/>
            <p:nvPr/>
          </p:nvGrpSpPr>
          <p:grpSpPr>
            <a:xfrm>
              <a:off x="576470" y="1437835"/>
              <a:ext cx="10623669" cy="1457352"/>
              <a:chOff x="708272" y="1430721"/>
              <a:chExt cx="10623669" cy="1457352"/>
            </a:xfrm>
          </p:grpSpPr>
          <p:sp>
            <p:nvSpPr>
              <p:cNvPr id="5" name="矩形: 圆角 4">
                <a:extLst>
                  <a:ext uri="{FF2B5EF4-FFF2-40B4-BE49-F238E27FC236}">
                    <a16:creationId xmlns:a16="http://schemas.microsoft.com/office/drawing/2014/main" id="{9C61BCA5-22B8-4C54-957D-AE4BA43F62B1}"/>
                  </a:ext>
                </a:extLst>
              </p:cNvPr>
              <p:cNvSpPr/>
              <p:nvPr/>
            </p:nvSpPr>
            <p:spPr>
              <a:xfrm>
                <a:off x="708272" y="1430721"/>
                <a:ext cx="10623669" cy="145735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a:cs typeface="+mn-cs"/>
                </a:endParaRPr>
              </a:p>
            </p:txBody>
          </p:sp>
          <p:grpSp>
            <p:nvGrpSpPr>
              <p:cNvPr id="4" name="组合 3">
                <a:extLst>
                  <a:ext uri="{FF2B5EF4-FFF2-40B4-BE49-F238E27FC236}">
                    <a16:creationId xmlns:a16="http://schemas.microsoft.com/office/drawing/2014/main" id="{0F826998-EBD5-4ABE-9750-BF98C5B80CB6}"/>
                  </a:ext>
                </a:extLst>
              </p:cNvPr>
              <p:cNvGrpSpPr/>
              <p:nvPr/>
            </p:nvGrpSpPr>
            <p:grpSpPr>
              <a:xfrm>
                <a:off x="891946" y="1736183"/>
                <a:ext cx="10160193" cy="881139"/>
                <a:chOff x="891946" y="1774032"/>
                <a:chExt cx="10160193" cy="881139"/>
              </a:xfrm>
            </p:grpSpPr>
            <p:sp>
              <p:nvSpPr>
                <p:cNvPr id="49" name="文本框 48">
                  <a:extLst>
                    <a:ext uri="{FF2B5EF4-FFF2-40B4-BE49-F238E27FC236}">
                      <a16:creationId xmlns:a16="http://schemas.microsoft.com/office/drawing/2014/main" id="{6ABB9D24-76CA-4653-A88B-B9E116ED09A3}"/>
                    </a:ext>
                  </a:extLst>
                </p:cNvPr>
                <p:cNvSpPr txBox="1"/>
                <p:nvPr/>
              </p:nvSpPr>
              <p:spPr>
                <a:xfrm>
                  <a:off x="891946" y="1922937"/>
                  <a:ext cx="3088828" cy="461665"/>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4472C4"/>
                      </a:solidFill>
                      <a:effectLst/>
                      <a:uLnTx/>
                      <a:uFillTx/>
                      <a:latin typeface="等线" panose="02010600030101010101" pitchFamily="2" charset="-122"/>
                      <a:ea typeface="等线" panose="02010600030101010101" pitchFamily="2" charset="-122"/>
                      <a:cs typeface="+mn-cs"/>
                    </a:rPr>
                    <a:t> </a:t>
                  </a:r>
                  <a:r>
                    <a:rPr kumimoji="0" lang="zh-CN" altLang="en-US" sz="2400" b="1" i="0" u="none" strike="noStrike" kern="1200" cap="none" spc="0" normalizeH="0" baseline="0" noProof="0" dirty="0">
                      <a:ln>
                        <a:noFill/>
                      </a:ln>
                      <a:solidFill>
                        <a:srgbClr val="4472C4"/>
                      </a:solidFill>
                      <a:effectLst/>
                      <a:uLnTx/>
                      <a:uFillTx/>
                      <a:latin typeface="等线" panose="02010600030101010101" pitchFamily="2" charset="-122"/>
                      <a:ea typeface="等线" panose="02010600030101010101" pitchFamily="2" charset="-122"/>
                      <a:cs typeface="+mn-cs"/>
                    </a:rPr>
                    <a:t>万历朝鲜战争</a:t>
                  </a:r>
                  <a:endParaRPr kumimoji="0" lang="en-US" altLang="zh-CN" sz="2400" b="1" i="0" u="none" strike="noStrike" kern="1200" cap="none" spc="0" normalizeH="0" baseline="0" noProof="0" dirty="0">
                    <a:ln>
                      <a:noFill/>
                    </a:ln>
                    <a:solidFill>
                      <a:srgbClr val="4472C4"/>
                    </a:solidFill>
                    <a:effectLst/>
                    <a:uLnTx/>
                    <a:uFillTx/>
                    <a:latin typeface="等线" panose="02010600030101010101" pitchFamily="2" charset="-122"/>
                    <a:ea typeface="等线" panose="02010600030101010101" pitchFamily="2" charset="-122"/>
                    <a:cs typeface="+mn-cs"/>
                  </a:endParaRPr>
                </a:p>
              </p:txBody>
            </p:sp>
            <p:sp>
              <p:nvSpPr>
                <p:cNvPr id="56" name="矩形 55">
                  <a:extLst>
                    <a:ext uri="{FF2B5EF4-FFF2-40B4-BE49-F238E27FC236}">
                      <a16:creationId xmlns:a16="http://schemas.microsoft.com/office/drawing/2014/main" id="{23BE0566-F46B-483F-9C62-4D0974050C84}"/>
                    </a:ext>
                  </a:extLst>
                </p:cNvPr>
                <p:cNvSpPr/>
                <p:nvPr/>
              </p:nvSpPr>
              <p:spPr>
                <a:xfrm>
                  <a:off x="3517299" y="1774032"/>
                  <a:ext cx="7534840" cy="881139"/>
                </a:xfrm>
                <a:prstGeom prst="rect">
                  <a:avLst/>
                </a:prstGeom>
              </p:spPr>
              <p:txBody>
                <a:bodyPr wrap="square" anchor="t" anchorCtr="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带来的冲击远不如白江战争，加速丰臣政权的灭亡，而德川加康的整治以及积极开展对外贸易，并在明朝的默许下恢复了对朝贸易</a:t>
                  </a:r>
                  <a:endPar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grpSp>
        </p:grpSp>
        <p:grpSp>
          <p:nvGrpSpPr>
            <p:cNvPr id="25" name="组合 24">
              <a:extLst>
                <a:ext uri="{FF2B5EF4-FFF2-40B4-BE49-F238E27FC236}">
                  <a16:creationId xmlns:a16="http://schemas.microsoft.com/office/drawing/2014/main" id="{9B43725F-6835-4566-BCB5-169B34E6C466}"/>
                </a:ext>
              </a:extLst>
            </p:cNvPr>
            <p:cNvGrpSpPr/>
            <p:nvPr/>
          </p:nvGrpSpPr>
          <p:grpSpPr>
            <a:xfrm>
              <a:off x="319066" y="3164014"/>
              <a:ext cx="10881072" cy="1457352"/>
              <a:chOff x="450868" y="1744282"/>
              <a:chExt cx="10881072" cy="1457352"/>
            </a:xfrm>
          </p:grpSpPr>
          <p:sp>
            <p:nvSpPr>
              <p:cNvPr id="26" name="矩形: 圆角 25">
                <a:extLst>
                  <a:ext uri="{FF2B5EF4-FFF2-40B4-BE49-F238E27FC236}">
                    <a16:creationId xmlns:a16="http://schemas.microsoft.com/office/drawing/2014/main" id="{083233E7-59B3-4CD0-973A-A8F2F56825BF}"/>
                  </a:ext>
                </a:extLst>
              </p:cNvPr>
              <p:cNvSpPr/>
              <p:nvPr/>
            </p:nvSpPr>
            <p:spPr>
              <a:xfrm>
                <a:off x="708271" y="1744282"/>
                <a:ext cx="10623669" cy="145735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a:ea typeface="等线"/>
                  <a:cs typeface="+mn-cs"/>
                </a:endParaRPr>
              </a:p>
            </p:txBody>
          </p:sp>
          <p:grpSp>
            <p:nvGrpSpPr>
              <p:cNvPr id="27" name="组合 26">
                <a:extLst>
                  <a:ext uri="{FF2B5EF4-FFF2-40B4-BE49-F238E27FC236}">
                    <a16:creationId xmlns:a16="http://schemas.microsoft.com/office/drawing/2014/main" id="{B6BCFB51-DA21-4204-846F-2D64597F7C02}"/>
                  </a:ext>
                </a:extLst>
              </p:cNvPr>
              <p:cNvGrpSpPr/>
              <p:nvPr/>
            </p:nvGrpSpPr>
            <p:grpSpPr>
              <a:xfrm>
                <a:off x="450868" y="1971311"/>
                <a:ext cx="10434752" cy="694485"/>
                <a:chOff x="450868" y="2009160"/>
                <a:chExt cx="10434752" cy="694485"/>
              </a:xfrm>
            </p:grpSpPr>
            <p:sp>
              <p:nvSpPr>
                <p:cNvPr id="28" name="文本框 27">
                  <a:extLst>
                    <a:ext uri="{FF2B5EF4-FFF2-40B4-BE49-F238E27FC236}">
                      <a16:creationId xmlns:a16="http://schemas.microsoft.com/office/drawing/2014/main" id="{7321BA57-8C64-474C-9EA0-EDFEF5F64D33}"/>
                    </a:ext>
                  </a:extLst>
                </p:cNvPr>
                <p:cNvSpPr txBox="1"/>
                <p:nvPr/>
              </p:nvSpPr>
              <p:spPr>
                <a:xfrm>
                  <a:off x="450868" y="2241980"/>
                  <a:ext cx="3066431" cy="461665"/>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4472C4"/>
                      </a:solidFill>
                      <a:effectLst/>
                      <a:uLnTx/>
                      <a:uFillTx/>
                      <a:latin typeface="等线" panose="02010600030101010101" pitchFamily="2" charset="-122"/>
                      <a:ea typeface="等线" panose="02010600030101010101" pitchFamily="2" charset="-122"/>
                      <a:cs typeface="+mn-cs"/>
                    </a:rPr>
                    <a:t>        </a:t>
                  </a:r>
                  <a:r>
                    <a:rPr kumimoji="0" lang="zh-CN" altLang="en-US" sz="2400" b="1" i="0" u="none" strike="noStrike" kern="1200" cap="none" spc="0" normalizeH="0" baseline="0" noProof="0" dirty="0">
                      <a:ln>
                        <a:noFill/>
                      </a:ln>
                      <a:solidFill>
                        <a:srgbClr val="4472C4"/>
                      </a:solidFill>
                      <a:effectLst/>
                      <a:uLnTx/>
                      <a:uFillTx/>
                      <a:latin typeface="等线" panose="02010600030101010101" pitchFamily="2" charset="-122"/>
                      <a:ea typeface="等线" panose="02010600030101010101" pitchFamily="2" charset="-122"/>
                      <a:cs typeface="+mn-cs"/>
                    </a:rPr>
                    <a:t>锁国政策</a:t>
                  </a:r>
                  <a:endParaRPr kumimoji="0" lang="en-US" altLang="zh-CN" sz="2400" b="1" i="0" u="none" strike="noStrike" kern="1200" cap="none" spc="0" normalizeH="0" baseline="0" noProof="0" dirty="0">
                    <a:ln>
                      <a:noFill/>
                    </a:ln>
                    <a:solidFill>
                      <a:srgbClr val="4472C4"/>
                    </a:solidFill>
                    <a:effectLst/>
                    <a:uLnTx/>
                    <a:uFillTx/>
                    <a:latin typeface="等线" panose="02010600030101010101" pitchFamily="2" charset="-122"/>
                    <a:ea typeface="等线" panose="02010600030101010101" pitchFamily="2" charset="-122"/>
                    <a:cs typeface="+mn-cs"/>
                  </a:endParaRPr>
                </a:p>
              </p:txBody>
            </p:sp>
            <p:sp>
              <p:nvSpPr>
                <p:cNvPr id="29" name="矩形 28">
                  <a:extLst>
                    <a:ext uri="{FF2B5EF4-FFF2-40B4-BE49-F238E27FC236}">
                      <a16:creationId xmlns:a16="http://schemas.microsoft.com/office/drawing/2014/main" id="{68AB7C5F-36D1-445E-89E7-E89B6969399A}"/>
                    </a:ext>
                  </a:extLst>
                </p:cNvPr>
                <p:cNvSpPr/>
                <p:nvPr/>
              </p:nvSpPr>
              <p:spPr>
                <a:xfrm>
                  <a:off x="3805534" y="2009160"/>
                  <a:ext cx="7080086" cy="465640"/>
                </a:xfrm>
                <a:prstGeom prst="rect">
                  <a:avLst/>
                </a:prstGeom>
              </p:spPr>
              <p:txBody>
                <a:bodyPr wrap="square" anchor="t" anchorCtr="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grpSp>
        </p:grpSp>
        <p:grpSp>
          <p:nvGrpSpPr>
            <p:cNvPr id="30" name="组合 29">
              <a:extLst>
                <a:ext uri="{FF2B5EF4-FFF2-40B4-BE49-F238E27FC236}">
                  <a16:creationId xmlns:a16="http://schemas.microsoft.com/office/drawing/2014/main" id="{E3692897-FB5E-4327-846C-A7F44F587E44}"/>
                </a:ext>
              </a:extLst>
            </p:cNvPr>
            <p:cNvGrpSpPr/>
            <p:nvPr/>
          </p:nvGrpSpPr>
          <p:grpSpPr>
            <a:xfrm>
              <a:off x="542139" y="4745359"/>
              <a:ext cx="10623669" cy="1712135"/>
              <a:chOff x="673941" y="1913009"/>
              <a:chExt cx="10623669" cy="1712135"/>
            </a:xfrm>
          </p:grpSpPr>
          <p:sp>
            <p:nvSpPr>
              <p:cNvPr id="31" name="矩形: 圆角 30">
                <a:extLst>
                  <a:ext uri="{FF2B5EF4-FFF2-40B4-BE49-F238E27FC236}">
                    <a16:creationId xmlns:a16="http://schemas.microsoft.com/office/drawing/2014/main" id="{A5BF34F6-01B5-44F1-B41B-BD516C832E46}"/>
                  </a:ext>
                </a:extLst>
              </p:cNvPr>
              <p:cNvSpPr/>
              <p:nvPr/>
            </p:nvSpPr>
            <p:spPr>
              <a:xfrm>
                <a:off x="673941" y="2026248"/>
                <a:ext cx="10623669" cy="145735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a:cs typeface="+mn-cs"/>
                </a:endParaRPr>
              </a:p>
            </p:txBody>
          </p:sp>
          <p:grpSp>
            <p:nvGrpSpPr>
              <p:cNvPr id="32" name="组合 31">
                <a:extLst>
                  <a:ext uri="{FF2B5EF4-FFF2-40B4-BE49-F238E27FC236}">
                    <a16:creationId xmlns:a16="http://schemas.microsoft.com/office/drawing/2014/main" id="{CF2AEFB8-5D35-4F16-BE46-D17316BDEDA4}"/>
                  </a:ext>
                </a:extLst>
              </p:cNvPr>
              <p:cNvGrpSpPr/>
              <p:nvPr/>
            </p:nvGrpSpPr>
            <p:grpSpPr>
              <a:xfrm>
                <a:off x="1007357" y="1913009"/>
                <a:ext cx="9968855" cy="1712135"/>
                <a:chOff x="1007357" y="1950858"/>
                <a:chExt cx="9968855" cy="1712135"/>
              </a:xfrm>
            </p:grpSpPr>
            <p:sp>
              <p:nvSpPr>
                <p:cNvPr id="33" name="文本框 32">
                  <a:extLst>
                    <a:ext uri="{FF2B5EF4-FFF2-40B4-BE49-F238E27FC236}">
                      <a16:creationId xmlns:a16="http://schemas.microsoft.com/office/drawing/2014/main" id="{2AF605D2-1893-4A9B-9916-F01E829C944B}"/>
                    </a:ext>
                  </a:extLst>
                </p:cNvPr>
                <p:cNvSpPr txBox="1"/>
                <p:nvPr/>
              </p:nvSpPr>
              <p:spPr>
                <a:xfrm>
                  <a:off x="1007357" y="2576094"/>
                  <a:ext cx="2585869" cy="461665"/>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4472C4"/>
                      </a:solidFill>
                      <a:effectLst/>
                      <a:uLnTx/>
                      <a:uFillTx/>
                      <a:latin typeface="等线" panose="02010600030101010101" pitchFamily="2" charset="-122"/>
                      <a:ea typeface="等线" panose="02010600030101010101" pitchFamily="2" charset="-122"/>
                      <a:cs typeface="+mn-cs"/>
                    </a:rPr>
                    <a:t>  征韩论的出台</a:t>
                  </a:r>
                  <a:endParaRPr kumimoji="0" lang="en-US" altLang="zh-CN" sz="2400" b="1" i="0" u="none" strike="noStrike" kern="1200" cap="none" spc="0" normalizeH="0" baseline="0" noProof="0" dirty="0">
                    <a:ln>
                      <a:noFill/>
                    </a:ln>
                    <a:solidFill>
                      <a:srgbClr val="4472C4"/>
                    </a:solidFill>
                    <a:effectLst/>
                    <a:uLnTx/>
                    <a:uFillTx/>
                    <a:latin typeface="等线" panose="02010600030101010101" pitchFamily="2" charset="-122"/>
                    <a:ea typeface="等线" panose="02010600030101010101" pitchFamily="2" charset="-122"/>
                    <a:cs typeface="+mn-cs"/>
                  </a:endParaRPr>
                </a:p>
              </p:txBody>
            </p:sp>
            <p:sp>
              <p:nvSpPr>
                <p:cNvPr id="34" name="矩形 33">
                  <a:extLst>
                    <a:ext uri="{FF2B5EF4-FFF2-40B4-BE49-F238E27FC236}">
                      <a16:creationId xmlns:a16="http://schemas.microsoft.com/office/drawing/2014/main" id="{42C5613A-773D-448A-8DE6-E2D559E1A8C3}"/>
                    </a:ext>
                  </a:extLst>
                </p:cNvPr>
                <p:cNvSpPr/>
                <p:nvPr/>
              </p:nvSpPr>
              <p:spPr>
                <a:xfrm>
                  <a:off x="3517299" y="1950858"/>
                  <a:ext cx="7458913" cy="1712135"/>
                </a:xfrm>
                <a:prstGeom prst="rect">
                  <a:avLst/>
                </a:prstGeom>
              </p:spPr>
              <p:txBody>
                <a:bodyPr wrap="square" anchor="t" anchorCtr="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殖民时代的到来，以及面临国内外严峻的危机，矛盾不断激化，日本面临着沦为殖民地或半殖民地的威胁。在资本主义的冲击下，阶层抗争时有发生，此时政界人士提出转内乱为外，并且以中国为中心的东亚朝贡体系随</a:t>
                  </a: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1840</a:t>
                  </a: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年鸦片战争逐渐瓦解，这也给“征韩论”的出台提供了条件</a:t>
                  </a:r>
                  <a:endPar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grpSp>
        </p:grpSp>
        <p:sp>
          <p:nvSpPr>
            <p:cNvPr id="35" name="文本框 34">
              <a:extLst>
                <a:ext uri="{FF2B5EF4-FFF2-40B4-BE49-F238E27FC236}">
                  <a16:creationId xmlns:a16="http://schemas.microsoft.com/office/drawing/2014/main" id="{8388C4D0-F41E-4712-8894-BD63D5BB7201}"/>
                </a:ext>
              </a:extLst>
            </p:cNvPr>
            <p:cNvSpPr txBox="1"/>
            <p:nvPr/>
          </p:nvSpPr>
          <p:spPr>
            <a:xfrm>
              <a:off x="542139" y="497280"/>
              <a:ext cx="7882770" cy="584775"/>
            </a:xfrm>
            <a:prstGeom prst="rect">
              <a:avLst/>
            </a:prstGeom>
            <a:noFill/>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等线 Light" panose="02010600030101010101" pitchFamily="2" charset="-122"/>
                  <a:ea typeface="等线 Light" panose="02010600030101010101" pitchFamily="2" charset="-122"/>
                  <a:cs typeface="+mn-cs"/>
                </a:rPr>
                <a:t>敌视朝鲜观念的形成</a:t>
              </a:r>
              <a:endParaRPr kumimoji="0" lang="en-US" altLang="zh-CN" sz="3200" b="1" i="0" u="none" strike="noStrike" kern="1200" cap="none" spc="0" normalizeH="0" baseline="0" noProof="0" dirty="0">
                <a:ln>
                  <a:noFill/>
                </a:ln>
                <a:solidFill>
                  <a:prstClr val="black"/>
                </a:solidFill>
                <a:effectLst/>
                <a:uLnTx/>
                <a:uFillTx/>
                <a:latin typeface="等线 Light" panose="02010600030101010101" pitchFamily="2" charset="-122"/>
                <a:ea typeface="等线 Light" panose="02010600030101010101" pitchFamily="2" charset="-122"/>
                <a:cs typeface="+mn-cs"/>
              </a:endParaRPr>
            </a:p>
          </p:txBody>
        </p:sp>
      </p:grpSp>
      <p:sp>
        <p:nvSpPr>
          <p:cNvPr id="7" name="文本框 6">
            <a:extLst>
              <a:ext uri="{FF2B5EF4-FFF2-40B4-BE49-F238E27FC236}">
                <a16:creationId xmlns:a16="http://schemas.microsoft.com/office/drawing/2014/main" id="{6CDF7B12-0F3B-7444-B1D1-C21A19A54E7B}"/>
              </a:ext>
            </a:extLst>
          </p:cNvPr>
          <p:cNvSpPr txBox="1"/>
          <p:nvPr/>
        </p:nvSpPr>
        <p:spPr>
          <a:xfrm>
            <a:off x="3391938" y="3007128"/>
            <a:ext cx="7643674" cy="1712135"/>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锁国时期日本隔绝与外界的文化交流，使得一系列试图证明日本文化的正统性、独立性和优越性的学说和战略体系逐步形成，极力鼓吹“神功皇后征服三韩”、“丰臣秀吉侵华、侵朝”所谓的丰功伟业，从而成为日本军国主义思想的基础</a:t>
            </a:r>
            <a:endPar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01652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nt">
      <a:majorFont>
        <a:latin typeface="等线 Light"/>
        <a:ea typeface="等线 Light"/>
        <a:cs typeface=""/>
      </a:majorFont>
      <a:minorFont>
        <a:latin typeface="等线"/>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639</Words>
  <Application>Microsoft Office PowerPoint</Application>
  <PresentationFormat>宽屏</PresentationFormat>
  <Paragraphs>42</Paragraphs>
  <Slides>6</Slides>
  <Notes>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等线 Light</vt:lpstr>
      <vt:lpstr>Arial</vt:lpstr>
      <vt:lpstr>Office 主题​​</vt:lpstr>
      <vt:lpstr>近代以前日本的朝鲜观</vt:lpstr>
      <vt:lpstr>日本对朝鲜观念的演变</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近代以前日本的朝鲜观</dc:title>
  <dc:creator>hao wei'xiong</dc:creator>
  <cp:lastModifiedBy>hao wei'xiong</cp:lastModifiedBy>
  <cp:revision>2</cp:revision>
  <dcterms:created xsi:type="dcterms:W3CDTF">2023-05-16T17:12:35Z</dcterms:created>
  <dcterms:modified xsi:type="dcterms:W3CDTF">2023-05-16T18:32:59Z</dcterms:modified>
</cp:coreProperties>
</file>