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88" r:id="rId3"/>
    <p:sldId id="589" r:id="rId4"/>
    <p:sldId id="590" r:id="rId5"/>
    <p:sldId id="591" r:id="rId6"/>
    <p:sldId id="551" r:id="rId7"/>
    <p:sldId id="592" r:id="rId8"/>
    <p:sldId id="593" r:id="rId9"/>
    <p:sldId id="594" r:id="rId10"/>
    <p:sldId id="454" r:id="rId11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FF"/>
    <a:srgbClr val="FFFF66"/>
    <a:srgbClr val="99FF99"/>
    <a:srgbClr val="CC3300"/>
    <a:srgbClr val="C1FFC1"/>
    <a:srgbClr val="FF99FF"/>
    <a:srgbClr val="33CC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5" autoAdjust="0"/>
    <p:restoredTop sz="93963" autoAdjust="0"/>
  </p:normalViewPr>
  <p:slideViewPr>
    <p:cSldViewPr>
      <p:cViewPr varScale="1">
        <p:scale>
          <a:sx n="68" d="100"/>
          <a:sy n="68" d="100"/>
        </p:scale>
        <p:origin x="5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136560" y="24482"/>
            <a:ext cx="889514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53344"/>
            <a:ext cx="11233248" cy="45259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797152"/>
            <a:ext cx="6400800" cy="120305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电子科技大学 信息与软件工程学院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实验一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862411" y="3448050"/>
            <a:ext cx="93610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000" b="1" spc="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简单加解密算法设计与实现</a:t>
            </a:r>
            <a:endParaRPr lang="zh-CN" altLang="en-US" sz="4000" b="1" spc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D2056F6-EAEA-4265-B46E-89E6D3DFD35F}" type="datetime2"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2021年10月10日</a:t>
            </a:fld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中所有来自于网络的图片和素材仅用于教学，并保证在未经原作者同意的情况下，不用于任何商业目的。</a:t>
            </a: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E5A4-C153-4A31-9018-33E309E0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0E72A-4ED0-4445-A0B8-2DD825C7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替换与移位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替换加密</a:t>
            </a:r>
            <a:endParaRPr lang="en-US" altLang="zh-CN" dirty="0"/>
          </a:p>
          <a:p>
            <a:pPr lvl="2"/>
            <a:r>
              <a:rPr lang="zh-CN" altLang="en-US" dirty="0"/>
              <a:t>替换加密保留了明文中字符的排列顺序，通过将原始字符替代为其他字符的方式来隐藏原始的信息。</a:t>
            </a:r>
            <a:endParaRPr lang="en-US" altLang="zh-CN" dirty="0"/>
          </a:p>
          <a:p>
            <a:pPr lvl="1"/>
            <a:r>
              <a:rPr lang="zh-CN" altLang="en-US" dirty="0"/>
              <a:t>移位加密</a:t>
            </a:r>
            <a:endParaRPr lang="en-US" altLang="zh-CN" dirty="0"/>
          </a:p>
          <a:p>
            <a:pPr lvl="2"/>
            <a:r>
              <a:rPr lang="zh-CN" altLang="zh-CN" dirty="0"/>
              <a:t>移位加密只是调整了明文中字符的位置，字符本身并没有改变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700353-4C68-4298-BF75-70D4554C7EE2}"/>
              </a:ext>
            </a:extLst>
          </p:cNvPr>
          <p:cNvSpPr txBox="1"/>
          <p:nvPr/>
        </p:nvSpPr>
        <p:spPr>
          <a:xfrm>
            <a:off x="2423592" y="486916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替换与移位是实现加解密变换的基本思路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替换加密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1" y="1319938"/>
            <a:ext cx="1079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最早有文献记载的替换加密为凯撒加密算法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1371" y="2039488"/>
            <a:ext cx="3098544" cy="3944121"/>
            <a:chOff x="431371" y="2039488"/>
            <a:chExt cx="3098544" cy="3944121"/>
          </a:xfrm>
        </p:grpSpPr>
        <p:pic>
          <p:nvPicPr>
            <p:cNvPr id="5" name="Picture 4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72" y="2039488"/>
              <a:ext cx="2667000" cy="328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1371" y="5583499"/>
              <a:ext cx="30985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807" rIns="96807" anchor="ctr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70C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盖乌斯</a:t>
              </a:r>
              <a:r>
                <a:rPr lang="en-US" altLang="zh-CN" sz="2000" dirty="0">
                  <a:solidFill>
                    <a:srgbClr val="0070C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·</a:t>
              </a:r>
              <a:r>
                <a:rPr lang="zh-CN" altLang="en-US" sz="2000" dirty="0">
                  <a:solidFill>
                    <a:srgbClr val="0070C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尤利乌斯</a:t>
              </a:r>
              <a:r>
                <a:rPr lang="en-US" altLang="zh-CN" sz="2000" dirty="0">
                  <a:solidFill>
                    <a:srgbClr val="0070C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·</a:t>
              </a:r>
              <a:r>
                <a:rPr lang="zh-CN" altLang="en-US" sz="2000" dirty="0">
                  <a:solidFill>
                    <a:srgbClr val="0070C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恺撒 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529915" y="2039488"/>
            <a:ext cx="7886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凯撒又被称为凯撒大帝，是杰出的军事统帅、政治家，被视为罗马帝国的奠基者。他曾经出任高卢总督，花了</a:t>
            </a: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年时间征服了高卢全境（基本就是现在的法国），公元前</a:t>
            </a: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44</a:t>
            </a:r>
            <a:r>
              <a:rPr lang="zh-CN" altLang="en-US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年，凯撒遭到众多元老院成员暗杀身亡 。他的</a:t>
            </a: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高卢战记</a:t>
            </a: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中包含了第一次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有史料记载的加密信息</a:t>
            </a:r>
            <a:r>
              <a:rPr lang="zh-CN" altLang="en-US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的使用的事例 。</a:t>
            </a:r>
          </a:p>
          <a:p>
            <a:pPr algn="just"/>
            <a:endParaRPr lang="zh-CN" altLang="en-US" sz="20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49" y="3682550"/>
            <a:ext cx="6984776" cy="15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735960" y="428836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每个字母往后移动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个位置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871864" y="4221088"/>
            <a:ext cx="0" cy="5087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87888" y="4221088"/>
            <a:ext cx="0" cy="5087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79776" y="5325613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明文： 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veni,vidi,vici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我来，我见，我征服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79776" y="569494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密文： 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yhql,ylgl,ylfl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替换加密的算法模型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1" y="1319938"/>
            <a:ext cx="1079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替换加密的算法模式可以抽象为：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FF6526-6C89-4025-A254-3C5DD6CB4204}"/>
                  </a:ext>
                </a:extLst>
              </p:cNvPr>
              <p:cNvSpPr txBox="1"/>
              <p:nvPr/>
            </p:nvSpPr>
            <p:spPr>
              <a:xfrm>
                <a:off x="3647728" y="2348880"/>
                <a:ext cx="34624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M+k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26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FF6526-6C89-4025-A254-3C5DD6CB4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2348880"/>
                <a:ext cx="3462486" cy="492443"/>
              </a:xfrm>
              <a:prstGeom prst="rect">
                <a:avLst/>
              </a:prstGeom>
              <a:blipFill>
                <a:blip r:embed="rId2"/>
                <a:stretch>
                  <a:fillRect l="-352" t="-29630" r="-6514" b="-49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6F23556-A72E-4CE0-AD2C-ADBD7F6971A4}"/>
              </a:ext>
            </a:extLst>
          </p:cNvPr>
          <p:cNvSpPr txBox="1"/>
          <p:nvPr/>
        </p:nvSpPr>
        <p:spPr>
          <a:xfrm>
            <a:off x="2711624" y="23796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加密：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B714D9-098C-45F4-88D3-6C15474BE48C}"/>
              </a:ext>
            </a:extLst>
          </p:cNvPr>
          <p:cNvSpPr txBox="1"/>
          <p:nvPr/>
        </p:nvSpPr>
        <p:spPr>
          <a:xfrm>
            <a:off x="2711624" y="30689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5E32AF8-DC50-4B56-82D5-244B294BB1AF}"/>
                  </a:ext>
                </a:extLst>
              </p:cNvPr>
              <p:cNvSpPr txBox="1"/>
              <p:nvPr/>
            </p:nvSpPr>
            <p:spPr>
              <a:xfrm>
                <a:off x="3652292" y="3087717"/>
                <a:ext cx="33807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C-k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26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5E32AF8-DC50-4B56-82D5-244B294B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92" y="3087717"/>
                <a:ext cx="3380734" cy="492443"/>
              </a:xfrm>
              <a:prstGeom prst="rect">
                <a:avLst/>
              </a:prstGeom>
              <a:blipFill>
                <a:blip r:embed="rId3"/>
                <a:stretch>
                  <a:fillRect t="-31250" r="-64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0599BDA-5368-46E0-9BD0-898441F7283D}"/>
              </a:ext>
            </a:extLst>
          </p:cNvPr>
          <p:cNvSpPr txBox="1"/>
          <p:nvPr/>
        </p:nvSpPr>
        <p:spPr>
          <a:xfrm>
            <a:off x="1847528" y="383950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其中：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为明文字母对应的数值（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0-25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为密文字母对应的数值（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0-25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为密钥（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1-25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55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替换加密算法实现思路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1" y="1319938"/>
            <a:ext cx="1079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替换加密算法的实现可参考以下思路：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F23556-A72E-4CE0-AD2C-ADBD7F6971A4}"/>
              </a:ext>
            </a:extLst>
          </p:cNvPr>
          <p:cNvSpPr txBox="1"/>
          <p:nvPr/>
        </p:nvSpPr>
        <p:spPr>
          <a:xfrm>
            <a:off x="1307468" y="1988840"/>
            <a:ext cx="9577064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、密钥生成：随机生成一个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1-25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之间的数值作为密钥；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、加密算法：将输入的明文字符串转换为一个整数数组，依次对数组中对应的字母编码进行加密运算，得到转换后的密文字母编码，将编码转换为字母得到密文；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、解密算法：将输入的密文字符串转换为一个整数数组，依次对数组中对应的字母编码进行解密运算，得到转换后的明文字母编码，将编码转换为字母得到明文。</a:t>
            </a:r>
          </a:p>
        </p:txBody>
      </p:sp>
    </p:spTree>
    <p:extLst>
      <p:ext uri="{BB962C8B-B14F-4D97-AF65-F5344CB8AC3E}">
        <p14:creationId xmlns:p14="http://schemas.microsoft.com/office/powerpoint/2010/main" val="1671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移位加密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352" y="1308160"/>
            <a:ext cx="11569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斯巴达手杖是一种利用工具实现的移位加密算法，类似这样：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07735" y="2348880"/>
            <a:ext cx="3528392" cy="2429175"/>
            <a:chOff x="3331871" y="3152233"/>
            <a:chExt cx="4280120" cy="31832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1871" y="3152233"/>
              <a:ext cx="4280120" cy="257823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97112" y="5730466"/>
              <a:ext cx="2749636" cy="604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Sparta </a:t>
              </a:r>
              <a:r>
                <a:rPr lang="en-US" altLang="zh-CN" sz="24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Scytale</a:t>
              </a:r>
              <a:endPara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091D-73C2-42F6-98BD-0D73AB53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移位加密的算法模型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80BED-84B3-48C3-8535-510D8DEE412E}"/>
              </a:ext>
            </a:extLst>
          </p:cNvPr>
          <p:cNvSpPr/>
          <p:nvPr/>
        </p:nvSpPr>
        <p:spPr>
          <a:xfrm>
            <a:off x="528911" y="1126827"/>
            <a:ext cx="112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假定木棍的截面为一个正六边型，字条缠绕方向和文字书写方向为自上而下，自右向左，简单的示意如图所示。</a:t>
            </a:r>
            <a:endParaRPr lang="zh-CN" altLang="en-US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8CA1AF-FAAD-4B4E-9AE4-4E5A05CF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2233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8E72CFC-E255-4CF0-A938-132F61D25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93226"/>
              </p:ext>
            </p:extLst>
          </p:nvPr>
        </p:nvGraphicFramePr>
        <p:xfrm>
          <a:off x="1120643" y="2060848"/>
          <a:ext cx="1852274" cy="304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1111428" imgH="1828800" progId="Visio.Drawing.15">
                  <p:embed/>
                </p:oleObj>
              </mc:Choice>
              <mc:Fallback>
                <p:oleObj name="Visio" r:id="rId3" imgW="1111428" imgH="18288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643" y="2060848"/>
                        <a:ext cx="1852274" cy="3048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47D35E80-A74C-4D34-9D25-6FC4788A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1268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B4F5DB7-A1F2-4687-A9C0-568BB9EA9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74106"/>
              </p:ext>
            </p:extLst>
          </p:nvPr>
        </p:nvGraphicFramePr>
        <p:xfrm>
          <a:off x="1120643" y="1772816"/>
          <a:ext cx="5424603" cy="415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5" imgW="3270202" imgH="2501900" progId="Visio.Drawing.15">
                  <p:embed/>
                </p:oleObj>
              </mc:Choice>
              <mc:Fallback>
                <p:oleObj name="Visio" r:id="rId5" imgW="3270202" imgH="25019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643" y="1772816"/>
                        <a:ext cx="5424603" cy="415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98388B3-1056-4315-892C-07AD53AF1E92}"/>
              </a:ext>
            </a:extLst>
          </p:cNvPr>
          <p:cNvSpPr txBox="1"/>
          <p:nvPr/>
        </p:nvSpPr>
        <p:spPr>
          <a:xfrm>
            <a:off x="6835532" y="260999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密钥：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K=6</a:t>
            </a:r>
            <a:endParaRPr lang="zh-CN" altLang="en-US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A5CC9-D331-4149-944D-5C13822D7BA3}"/>
              </a:ext>
            </a:extLst>
          </p:cNvPr>
          <p:cNvSpPr txBox="1"/>
          <p:nvPr/>
        </p:nvSpPr>
        <p:spPr>
          <a:xfrm>
            <a:off x="6835532" y="3158033"/>
            <a:ext cx="535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加密：将明文按列写入一个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的矩阵，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N=Lmod6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，如果余数不为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需要加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；然后按行输出，得到密文。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A7F153-E0F8-474C-98B0-35DEE6E0A9B3}"/>
              </a:ext>
            </a:extLst>
          </p:cNvPr>
          <p:cNvSpPr txBox="1"/>
          <p:nvPr/>
        </p:nvSpPr>
        <p:spPr>
          <a:xfrm>
            <a:off x="6835532" y="4412067"/>
            <a:ext cx="535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解密：将密文按行写入一个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的矩阵，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N=Lmod6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；然后按列输出，得到明文。</a:t>
            </a:r>
          </a:p>
        </p:txBody>
      </p:sp>
    </p:spTree>
    <p:extLst>
      <p:ext uri="{BB962C8B-B14F-4D97-AF65-F5344CB8AC3E}">
        <p14:creationId xmlns:p14="http://schemas.microsoft.com/office/powerpoint/2010/main" val="12830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58C95-5592-4539-AF1B-45EBAFA1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移位加密算法实现思路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CC4D3F-5678-46DD-8898-0964536F0069}"/>
              </a:ext>
            </a:extLst>
          </p:cNvPr>
          <p:cNvSpPr/>
          <p:nvPr/>
        </p:nvSpPr>
        <p:spPr>
          <a:xfrm>
            <a:off x="623391" y="1319938"/>
            <a:ext cx="1079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移位加密算法的实现可参考以下思路：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03641B-9B44-48CC-9201-8CB9B68371DD}"/>
              </a:ext>
            </a:extLst>
          </p:cNvPr>
          <p:cNvSpPr txBox="1"/>
          <p:nvPr/>
        </p:nvSpPr>
        <p:spPr>
          <a:xfrm>
            <a:off x="1307468" y="1813626"/>
            <a:ext cx="9577064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、密钥生成：随机生成一个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3-6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之间的数值作为密钥；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、加密算法：依据明文长度生成一个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的二维数组，其中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为密钥，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mod 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或（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mod 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+1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，将输入的明文字符串按列写入数组，二维数组中未使用的元素可统一填充为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；然后按行输出得到密文；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、解密算法：依据密文长度生成一个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的二维数组，其中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为密钥，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N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mod 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或（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mod k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+1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，将输入的密文字符串按行写入数组，二维数组中未使用的元素可统一填充为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；然后按列输出得到明文；</a:t>
            </a:r>
          </a:p>
        </p:txBody>
      </p:sp>
    </p:spTree>
    <p:extLst>
      <p:ext uri="{BB962C8B-B14F-4D97-AF65-F5344CB8AC3E}">
        <p14:creationId xmlns:p14="http://schemas.microsoft.com/office/powerpoint/2010/main" val="3332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BA82-2FF4-42A1-908A-E498029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9D387-AF1E-4070-8EA3-8F947D3B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00" dirty="0">
                <a:cs typeface="Times New Roman" panose="02020603050405020304" pitchFamily="18" charset="0"/>
              </a:rPr>
              <a:t>实现替代和移位加密算法原型；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cs typeface="Times New Roman" panose="02020603050405020304" pitchFamily="18" charset="0"/>
              </a:rPr>
              <a:t>验证实现算法的正确性，例如，加密结果验证、解密结果验证等；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cs typeface="Times New Roman" panose="02020603050405020304" pitchFamily="18" charset="0"/>
              </a:rPr>
              <a:t>记录实验过程，并对实验结果进行截图。</a:t>
            </a:r>
            <a:endParaRPr lang="en-US" altLang="zh-CN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9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18436</TotalTime>
  <Words>775</Words>
  <Application>Microsoft Office PowerPoint</Application>
  <PresentationFormat>宽屏</PresentationFormat>
  <Paragraphs>53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Visio</vt:lpstr>
      <vt:lpstr>实验一</vt:lpstr>
      <vt:lpstr>实验原理</vt:lpstr>
      <vt:lpstr>替换加密</vt:lpstr>
      <vt:lpstr>替换加密的算法模型</vt:lpstr>
      <vt:lpstr>替换加密算法实现思路</vt:lpstr>
      <vt:lpstr>移位加密</vt:lpstr>
      <vt:lpstr>移位加密的算法模型</vt:lpstr>
      <vt:lpstr>移位加密算法实现思路</vt:lpstr>
      <vt:lpstr>实验要求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</cp:lastModifiedBy>
  <cp:revision>828</cp:revision>
  <dcterms:created xsi:type="dcterms:W3CDTF">2013-10-09T01:13:35Z</dcterms:created>
  <dcterms:modified xsi:type="dcterms:W3CDTF">2021-10-10T14:53:11Z</dcterms:modified>
</cp:coreProperties>
</file>