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2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56169-7AF5-4CAB-9A17-72B23646F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95F24-2793-42AE-91EC-AD29C91BAE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54F9C6-D948-4827-A108-31A7440AC07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1" descr="cb_tex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1170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blackWhite">
          <a:xfrm>
            <a:off x="0" y="5164138"/>
            <a:ext cx="12192000" cy="169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blackWhite">
          <a:xfrm>
            <a:off x="0" y="0"/>
            <a:ext cx="12192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 userDrawn="1"/>
        </p:nvSpPr>
        <p:spPr bwMode="auto">
          <a:xfrm>
            <a:off x="8151813" y="-1346200"/>
            <a:ext cx="4021137" cy="1139825"/>
          </a:xfrm>
          <a:prstGeom prst="rect">
            <a:avLst/>
          </a:prstGeom>
          <a:noFill/>
          <a:ln w="9525" algn="ctr">
            <a:solidFill>
              <a:srgbClr val="5A707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FF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Indications in green = Live content 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CCFF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Indications in white  = Edit  in master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Indications in blue    = Locked elements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Indications in black   = Optional elements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29" descr="cb_title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4702175"/>
            <a:ext cx="97726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blackWhite">
          <a:xfrm>
            <a:off x="0" y="6597650"/>
            <a:ext cx="12192000" cy="2603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blackWhite">
          <a:xfrm>
            <a:off x="0" y="0"/>
            <a:ext cx="12192000" cy="3333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6" name="Rectangle 34"/>
          <p:cNvSpPr>
            <a:spLocks noChangeArrowheads="1"/>
          </p:cNvSpPr>
          <p:nvPr userDrawn="1"/>
        </p:nvSpPr>
        <p:spPr bwMode="auto">
          <a:xfrm>
            <a:off x="5554663" y="6621463"/>
            <a:ext cx="1079500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de-DE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 </a:t>
            </a:r>
            <a:fld id="{DBF284EA-B18A-4520-AAEE-74A5D5610217}" type="slidenum">
              <a:rPr kumimoji="0" lang="zh-CN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r>
              <a:rPr kumimoji="0" lang="de-DE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-</a:t>
            </a:r>
            <a:endParaRPr kumimoji="0" lang="de-DE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51205" indent="-28575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6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6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6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6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6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6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6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152400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" name="Rectangle 3"/>
          <p:cNvSpPr>
            <a:spLocks noChangeArrowheads="1"/>
          </p:cNvSpPr>
          <p:nvPr/>
        </p:nvSpPr>
        <p:spPr bwMode="auto">
          <a:xfrm>
            <a:off x="2325688" y="257175"/>
            <a:ext cx="3198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zh-CN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起点</a:t>
            </a: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载体     目标    手段    对象    情境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710" y="434252"/>
            <a:ext cx="10972800" cy="1143000"/>
          </a:xfrm>
        </p:spPr>
        <p:txBody>
          <a:bodyPr/>
          <a:lstStyle/>
          <a:p>
            <a:r>
              <a:rPr lang="zh-CN" altLang="en-US" dirty="0"/>
              <a:t>中国大学</a:t>
            </a:r>
            <a:r>
              <a:rPr lang="en-US" altLang="zh-CN" dirty="0"/>
              <a:t>MOOC</a:t>
            </a:r>
            <a:r>
              <a:rPr lang="zh-CN" altLang="en-US" dirty="0"/>
              <a:t>（慕课）</a:t>
            </a:r>
            <a:br>
              <a:rPr lang="en-US" altLang="zh-CN" dirty="0"/>
            </a:br>
            <a:r>
              <a:rPr lang="en-US" altLang="zh-CN" dirty="0"/>
              <a:t>https://www.icourse163.org/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710" y="2157842"/>
            <a:ext cx="8979977" cy="40690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245" y="1598295"/>
            <a:ext cx="4878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第一步：注册（请实名）、登录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836" y="1098974"/>
            <a:ext cx="6205105" cy="25068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6" y="4067501"/>
            <a:ext cx="9206401" cy="191380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6691" y="637309"/>
            <a:ext cx="411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第二步：搜索课程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764" y="1062029"/>
            <a:ext cx="4036290" cy="50936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6764" y="600364"/>
            <a:ext cx="326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第三步：进入学习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6724" y="1523847"/>
            <a:ext cx="380429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小贴士：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     加入课程以后，页面左侧有指示栏，可分别点击进入。课件由视频和</a:t>
            </a:r>
            <a:r>
              <a:rPr lang="en-US" altLang="zh-CN" sz="2000" dirty="0" err="1">
                <a:solidFill>
                  <a:schemeClr val="bg1"/>
                </a:solidFill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</a:rPr>
              <a:t>组成，</a:t>
            </a:r>
            <a:r>
              <a:rPr lang="en-US" altLang="zh-CN" sz="2000" dirty="0" err="1">
                <a:solidFill>
                  <a:schemeClr val="bg1"/>
                </a:solidFill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</a:rPr>
              <a:t>可供下载。每一单元设有单元测验，请同学们留意单元测验截止时间。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    本课程的课程成绩评定标准分为两个部分，第一部分是单元测验，占总成绩的百分之四十，第二部分是考试，占总成绩的百分之六十。本课程合格证书的获得要求课程成绩不低于</a:t>
            </a:r>
            <a:r>
              <a:rPr lang="en-US" altLang="zh-CN" sz="2000" dirty="0">
                <a:solidFill>
                  <a:schemeClr val="bg1"/>
                </a:solidFill>
              </a:rPr>
              <a:t>60</a:t>
            </a:r>
            <a:r>
              <a:rPr lang="zh-CN" altLang="en-US" sz="2000" dirty="0">
                <a:solidFill>
                  <a:schemeClr val="bg1"/>
                </a:solidFill>
              </a:rPr>
              <a:t>分。（</a:t>
            </a:r>
            <a:r>
              <a:rPr lang="zh-CN" altLang="en-US" sz="2000" b="1" dirty="0">
                <a:solidFill>
                  <a:srgbClr val="FF0000"/>
                </a:solidFill>
              </a:rPr>
              <a:t>注：本学期取消期末考试，成绩全部由单元测试和单元作业构成）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151418" y="1062030"/>
            <a:ext cx="4294909" cy="509363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998538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本课程第</a:t>
            </a:r>
            <a:r>
              <a:rPr lang="en-US" altLang="zh-CN" dirty="0"/>
              <a:t>12</a:t>
            </a:r>
            <a:r>
              <a:rPr lang="zh-CN" altLang="en-US" dirty="0"/>
              <a:t>期重要时间点：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66296" y="1855788"/>
            <a:ext cx="7104380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单元测试随课程开始，开始时间：</a:t>
            </a:r>
            <a:r>
              <a:rPr lang="en-US" altLang="zh-CN" dirty="0">
                <a:solidFill>
                  <a:schemeClr val="bg1"/>
                </a:solidFill>
              </a:rPr>
              <a:t>2023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日</a:t>
            </a:r>
            <a:r>
              <a:rPr lang="en-US" altLang="zh-CN" dirty="0">
                <a:solidFill>
                  <a:schemeClr val="bg1"/>
                </a:solidFill>
              </a:rPr>
              <a:t>0:30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单元作业题随课程开始，开始时间：开始时间：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2023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年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月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日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0:30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b="1" dirty="0">
                <a:solidFill>
                  <a:srgbClr val="FF0000"/>
                </a:solidFill>
              </a:rPr>
              <a:t>单元测试结束时间：</a:t>
            </a:r>
            <a:r>
              <a:rPr lang="en-US" altLang="zh-CN" b="1" dirty="0">
                <a:solidFill>
                  <a:srgbClr val="FF0000"/>
                </a:solidFill>
              </a:rPr>
              <a:t>2023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en-US" altLang="zh-CN" b="1" dirty="0">
                <a:solidFill>
                  <a:srgbClr val="FF0000"/>
                </a:solidFill>
              </a:rPr>
              <a:t>23:30</a:t>
            </a:r>
            <a:r>
              <a:rPr lang="zh-CN" altLang="en-US" b="1" dirty="0">
                <a:solidFill>
                  <a:srgbClr val="FF0000"/>
                </a:solidFill>
              </a:rPr>
              <a:t>分。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  <a:p>
            <a:pPr algn="l"/>
            <a:r>
              <a:rPr lang="zh-CN" altLang="en-US" b="1" dirty="0">
                <a:solidFill>
                  <a:srgbClr val="FF0000"/>
                </a:solidFill>
              </a:rPr>
              <a:t>单元作业结束时间：</a:t>
            </a:r>
            <a:r>
              <a:rPr lang="en-US" altLang="zh-CN" b="1" dirty="0">
                <a:solidFill>
                  <a:srgbClr val="FF0000"/>
                </a:solidFill>
              </a:rPr>
              <a:t>2023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en-US" altLang="zh-CN" b="1" dirty="0">
                <a:solidFill>
                  <a:srgbClr val="FF0000"/>
                </a:solidFill>
              </a:rPr>
              <a:t>23:30</a:t>
            </a:r>
            <a:r>
              <a:rPr lang="zh-CN" altLang="en-US" b="1" dirty="0">
                <a:solidFill>
                  <a:srgbClr val="FF0000"/>
                </a:solidFill>
              </a:rPr>
              <a:t>分。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2023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日</a:t>
            </a:r>
            <a:r>
              <a:rPr lang="en-US" altLang="zh-CN" dirty="0">
                <a:solidFill>
                  <a:schemeClr val="bg1"/>
                </a:solidFill>
              </a:rPr>
              <a:t>00:00</a:t>
            </a:r>
            <a:r>
              <a:rPr lang="zh-CN" altLang="en-US" dirty="0">
                <a:solidFill>
                  <a:schemeClr val="bg1"/>
                </a:solidFill>
              </a:rPr>
              <a:t>开始互评，</a:t>
            </a:r>
            <a:r>
              <a:rPr lang="en-US" altLang="zh-CN" dirty="0">
                <a:solidFill>
                  <a:srgbClr val="FF0000"/>
                </a:solidFill>
              </a:rPr>
              <a:t>2022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13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r>
              <a:rPr lang="en-US" altLang="zh-CN" dirty="0">
                <a:solidFill>
                  <a:srgbClr val="FF0000"/>
                </a:solidFill>
              </a:rPr>
              <a:t>23:30</a:t>
            </a:r>
            <a:r>
              <a:rPr lang="zh-CN" altLang="en-US" dirty="0">
                <a:solidFill>
                  <a:srgbClr val="FF0000"/>
                </a:solidFill>
              </a:rPr>
              <a:t>互评结束！</a:t>
            </a:r>
            <a:endParaRPr lang="zh-CN" altLang="en-US" dirty="0">
              <a:solidFill>
                <a:srgbClr val="FF0000"/>
              </a:solidFill>
            </a:endParaRPr>
          </a:p>
          <a:p>
            <a:pPr algn="l"/>
            <a:endParaRPr lang="zh-CN" altLang="en-US" dirty="0">
              <a:solidFill>
                <a:srgbClr val="FF0000"/>
              </a:solidFill>
            </a:endParaRPr>
          </a:p>
          <a:p>
            <a:pPr algn="l"/>
            <a:r>
              <a:rPr lang="zh-CN" altLang="en-US" b="1" dirty="0">
                <a:solidFill>
                  <a:srgbClr val="FF0000"/>
                </a:solidFill>
              </a:rPr>
              <a:t>成绩发布时间：</a:t>
            </a:r>
            <a:r>
              <a:rPr lang="en-US" altLang="zh-CN" b="1" dirty="0">
                <a:solidFill>
                  <a:srgbClr val="FF0000"/>
                </a:solidFill>
              </a:rPr>
              <a:t>2023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14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en-US" altLang="zh-CN" b="1" dirty="0">
                <a:solidFill>
                  <a:srgbClr val="FF0000"/>
                </a:solidFill>
              </a:rPr>
              <a:t>0:00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请同学们把握好时间，及时完成作业！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若不能完成互评，则单元作业最后得分只能为总分的</a:t>
            </a:r>
            <a:r>
              <a:rPr lang="en-US" altLang="zh-CN" dirty="0">
                <a:solidFill>
                  <a:srgbClr val="FF0000"/>
                </a:solidFill>
              </a:rPr>
              <a:t>50%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  <a:endParaRPr lang="en-US" altLang="zh-CN" dirty="0">
              <a:solidFill>
                <a:srgbClr val="FF0000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5cf7d9b-33ac-4737-9a08-1df2d2b162a3"/>
  <p:tag name="COMMONDATA" val="eyJoZGlkIjoiZDk2YzJjYjFiNDhjYjhmMGFiNGQ5OTc2YTUwNGJlODUifQ=="/>
</p:tagLst>
</file>

<file path=ppt/theme/theme1.xml><?xml version="1.0" encoding="utf-8"?>
<a:theme xmlns:a="http://schemas.openxmlformats.org/drawingml/2006/main" name="Group_bluepearl">
  <a:themeElements>
    <a:clrScheme name="Group_bluepearl 1">
      <a:dk1>
        <a:srgbClr val="CCCCFF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2DB6B3"/>
      </a:accent2>
      <a:accent3>
        <a:srgbClr val="AAAAAA"/>
      </a:accent3>
      <a:accent4>
        <a:srgbClr val="DADADA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Group_bluepearl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noFill/>
          <a:rou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Group_bluepearl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WPS 演示</Application>
  <PresentationFormat>宽屏</PresentationFormat>
  <Paragraphs>37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黑体</vt:lpstr>
      <vt:lpstr>Times New Roman</vt:lpstr>
      <vt:lpstr>微软雅黑</vt:lpstr>
      <vt:lpstr>Arial Unicode MS</vt:lpstr>
      <vt:lpstr>等线</vt:lpstr>
      <vt:lpstr>Group_bluepearl</vt:lpstr>
      <vt:lpstr>中国大学MOOC（慕课） https://www.icourse163.org/</vt:lpstr>
      <vt:lpstr>PowerPoint 演示文稿</vt:lpstr>
      <vt:lpstr>PowerPoint 演示文稿</vt:lpstr>
      <vt:lpstr>本课程第11期重要时间点：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中国大学MOOC（慕课） https://www.icourse163.org/</dc:title>
  <dc:creator>lenovo</dc:creator>
  <cp:lastModifiedBy>Claude</cp:lastModifiedBy>
  <cp:revision>16</cp:revision>
  <dcterms:created xsi:type="dcterms:W3CDTF">2018-03-06T02:25:00Z</dcterms:created>
  <dcterms:modified xsi:type="dcterms:W3CDTF">2023-03-08T10:23:43Z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350DC78AD7DA4CCB9804447D656A3487</vt:lpwstr>
  </property>
  <property fmtid="{D5CDD505-2E9C-101B-9397-08002B2CF9AE}" pid="3" name="KSOProductBuildVer">
    <vt:lpwstr>2052-11.1.0.13703</vt:lpwstr>
  </property>
</Properties>
</file>