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1" r:id="rId7"/>
    <p:sldId id="259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A5F8C-0A46-EAEB-7C07-1AA4325B1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0D692E-C78B-CEAE-8A59-BD79C3DBE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52190-7C21-8E42-54CA-AED5F8D0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014D-1717-434A-8DFF-E7363AEA29CE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88750-09C9-4E91-3981-096061CF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54764-3BC3-4ECE-B095-79202232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5E70-13D2-4573-AA90-D031C0F97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53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1ACC-CBA0-D693-BB1D-AF3C9E0F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0E7576-B995-42D6-C5C2-C56402CD8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0854E-1022-D0CC-538E-1E259EC5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014D-1717-434A-8DFF-E7363AEA29CE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0555B-29B3-98D6-A697-7721B797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94D49-00BF-E214-5D51-BDB44C9D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5E70-13D2-4573-AA90-D031C0F97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52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472FE0-86DC-B6D2-DC83-8D2517659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567266-12DC-F452-0A6C-C4E305112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C16FE-11AE-6DED-CD9A-9491FA59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014D-1717-434A-8DFF-E7363AEA29CE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F42BE-A2D6-4665-1FA0-E6991F96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36F04-690C-8BFC-EF33-3991AA01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5E70-13D2-4573-AA90-D031C0F97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3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5647C-FA62-946B-E77C-FCCF3100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CD25D-39B8-3E53-F46B-7BA201BC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2FF54-9281-CF29-3C90-5362C62D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014D-1717-434A-8DFF-E7363AEA29CE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62BB9-2E76-4C71-B4C6-E1B0302F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87095-D00A-55DB-9194-C27805D7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5E70-13D2-4573-AA90-D031C0F97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6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83204-F629-3A62-16FD-6327B2CD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6B6DC-21B8-125F-A1AA-52F471E99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C6AEA-CE2E-A356-C79F-6CF03D3D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014D-1717-434A-8DFF-E7363AEA29CE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76E2E-0AEA-B761-34FD-7DE3D83B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166AF-12D9-F42C-9174-7B76EABE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5E70-13D2-4573-AA90-D031C0F97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6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DA8F6-51F8-D449-680F-47BE1231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D2CE9-214A-7615-2669-BE6AA27EB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91A415-1448-8F5E-427F-B8205CBC4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FECFB-B57E-CA9F-AD5F-F57B135F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014D-1717-434A-8DFF-E7363AEA29CE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57A3C5-A478-6DA9-F624-145F2973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B8158-E207-E57C-ED81-E81B4A2D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5E70-13D2-4573-AA90-D031C0F97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5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FA734-006E-A989-B0C3-F9A3BD0A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4FF031-55A7-07E3-8E2E-98A06B92E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E8DC55-814A-4CF1-E61A-4525BF704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288FED-F8D8-D99F-3CDD-2DB0E9CFC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C06713-7F1E-0727-A02A-15B067FC3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EFAE63-F59D-D108-E2C2-B3D0D3CF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014D-1717-434A-8DFF-E7363AEA29CE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483168-A173-E51D-E7CE-487E0E47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6DFCBF-260D-6518-D13B-A744740D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5E70-13D2-4573-AA90-D031C0F97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0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8D2BE-998B-E58A-04CF-3A873175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F24CF1-C3AE-A956-2B7E-6DD233CC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014D-1717-434A-8DFF-E7363AEA29CE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8E8626-6A22-44B2-75F0-D575C2E6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F99F00-D538-C94F-7BE7-30426E5E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5E70-13D2-4573-AA90-D031C0F97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7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A9C73A-4751-591C-95BA-B3251E81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014D-1717-434A-8DFF-E7363AEA29CE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70D46E-5FDF-D306-BC91-8A02DC5C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438954-2CD9-3D98-6CE5-27234663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5E70-13D2-4573-AA90-D031C0F97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3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2DC93-E402-57D2-516F-0214EE02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FEC8E-3B4C-C1A3-45AD-294B978A4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75443D-2CE6-8266-A4E5-5AF8A46FC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1D4A06-1CF5-8D59-D781-6A1EE313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014D-1717-434A-8DFF-E7363AEA29CE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4B084B-2925-793D-1155-AAC89416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D5389F-DE66-B422-C23D-55B7551F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5E70-13D2-4573-AA90-D031C0F97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19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24DBD-B890-8DFF-229A-7EF782E3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D56D25-6D3A-0024-BC41-4098A9407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1249DA-C1EF-9E95-E84D-23E8F87C5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D7915D-4C7D-66E9-6C0B-31560051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014D-1717-434A-8DFF-E7363AEA29CE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1A95D0-9EB7-E30E-C70D-96062733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CE4623-2E65-59EE-1FA7-92EC3560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5E70-13D2-4573-AA90-D031C0F97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3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A83AC9-B26B-1C24-7C81-9C6B65E8F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874F69-785A-6E0F-7560-4177A8B22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5F99D-267F-711C-B138-0BC088878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D014D-1717-434A-8DFF-E7363AEA29CE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3B2F6-59CA-6B28-682F-C1503485F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8EAB1-774D-055C-DA1B-CB2CE63CA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75E70-13D2-4573-AA90-D031C0F97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75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A4%BE%E4%BC%9A%E5%8A%9F%E8%83%BD/8238266?fromModule=lemma_inlink" TargetMode="External"/><Relationship Id="rId2" Type="http://schemas.openxmlformats.org/officeDocument/2006/relationships/hyperlink" Target="https://baike.baidu.com/item/%E4%B8%89%E6%95%99/4813686?fromModule=lemma_inlink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jfif"/><Relationship Id="rId4" Type="http://schemas.openxmlformats.org/officeDocument/2006/relationships/hyperlink" Target="https://baike.baidu.com/item/%E4%B8%89%E6%95%99%E5%90%88%E6%B5%81/2754945?fromModule=lemma_inlin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4%BC%A0%E7%BB%9F%E7%A4%BE%E4%BC%9A/4883585?fromModule=lemma_inlink" TargetMode="External"/><Relationship Id="rId13" Type="http://schemas.openxmlformats.org/officeDocument/2006/relationships/hyperlink" Target="https://baike.baidu.com/item/%E5%AE%8B%E5%AD%9D%E5%AE%97/1083989?fromModule=lemma_inlink" TargetMode="External"/><Relationship Id="rId3" Type="http://schemas.openxmlformats.org/officeDocument/2006/relationships/hyperlink" Target="https://baike.baidu.com/item/%E4%B8%AD%E5%9B%BD%E6%96%87%E5%8C%96/1498?fromModule=lemma_inlink" TargetMode="External"/><Relationship Id="rId7" Type="http://schemas.openxmlformats.org/officeDocument/2006/relationships/hyperlink" Target="https://baike.baidu.com/item/%E6%84%8F%E8%AF%86%E5%BD%A2%E6%80%81/92719?fromModule=lemma_inlink" TargetMode="External"/><Relationship Id="rId12" Type="http://schemas.openxmlformats.org/officeDocument/2006/relationships/hyperlink" Target="https://baike.baidu.com/item/%E5%84%92%E5%AD%A6/249474?fromModule=lemma_inlink" TargetMode="External"/><Relationship Id="rId17" Type="http://schemas.openxmlformats.org/officeDocument/2006/relationships/image" Target="../media/image3.jpg"/><Relationship Id="rId2" Type="http://schemas.openxmlformats.org/officeDocument/2006/relationships/hyperlink" Target="https://baike.baidu.com/item/%E5%8C%97%E5%91%A8/913798?fromModule=lemma_inlink" TargetMode="External"/><Relationship Id="rId16" Type="http://schemas.openxmlformats.org/officeDocument/2006/relationships/hyperlink" Target="https://baike.baidu.com/item/%E5%B0%A7%E8%88%9C/279024?fromModule=lemma_inlink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baike.baidu.com/item/%E5%84%92%E5%AE%B6/945629?fromModule=lemma_inlink" TargetMode="External"/><Relationship Id="rId11" Type="http://schemas.openxmlformats.org/officeDocument/2006/relationships/hyperlink" Target="https://baike.baidu.com/item/%E6%AD%A2%E8%A7%82%E5%8F%8C%E4%BF%AE/2902948?fromModule=lemma_inlink" TargetMode="External"/><Relationship Id="rId5" Type="http://schemas.openxmlformats.org/officeDocument/2006/relationships/hyperlink" Target="https://baike.baidu.com/item/%E5%8C%97%E5%AE%8B/396063?fromModule=lemma_inlink" TargetMode="External"/><Relationship Id="rId15" Type="http://schemas.openxmlformats.org/officeDocument/2006/relationships/hyperlink" Target="https://baike.baidu.com/item/%E4%BB%B2%E5%B0%BC/9861190?fromModule=lemma_inlink" TargetMode="External"/><Relationship Id="rId10" Type="http://schemas.openxmlformats.org/officeDocument/2006/relationships/hyperlink" Target="https://baike.baidu.com/item/%E5%85%B8%E7%AB%A0%E5%88%B6%E5%BA%A6/9404318?fromModule=lemma_inlink" TargetMode="External"/><Relationship Id="rId4" Type="http://schemas.openxmlformats.org/officeDocument/2006/relationships/hyperlink" Target="https://baike.baidu.com/item/%E9%9A%8B%E5%94%90/8550815?fromModule=lemma_inlink" TargetMode="External"/><Relationship Id="rId9" Type="http://schemas.openxmlformats.org/officeDocument/2006/relationships/hyperlink" Target="https://baike.baidu.com/item/%E7%A4%BC%E4%BB%AA%E8%A7%84%E8%8C%83/2146406?fromModule=lemma_inlink" TargetMode="External"/><Relationship Id="rId14" Type="http://schemas.openxmlformats.org/officeDocument/2006/relationships/hyperlink" Target="https://baike.baidu.com/item/%E6%9C%B1%E5%85%83%E7%92%8B/25626?fromModule=lemma_inlin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449B7-F92A-FCC4-4166-93E3E6427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0" y="1331913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儒释道融合的过程以及历史缘由</a:t>
            </a:r>
          </a:p>
        </p:txBody>
      </p:sp>
    </p:spTree>
    <p:extLst>
      <p:ext uri="{BB962C8B-B14F-4D97-AF65-F5344CB8AC3E}">
        <p14:creationId xmlns:p14="http://schemas.microsoft.com/office/powerpoint/2010/main" val="300184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A1DA4-3D4D-3B23-5AF3-82B8E5E0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1" y="-890588"/>
            <a:ext cx="6172200" cy="178117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儒释道三教合一概念的从无到有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A45DE-47B0-2B0F-8E49-FFEF7EA9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588" y="1206500"/>
            <a:ext cx="6172200" cy="51371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i="0" dirty="0">
                <a:effectLst/>
                <a:latin typeface="Helvetica Neue"/>
              </a:rPr>
              <a:t>   “</a:t>
            </a:r>
            <a:r>
              <a:rPr lang="zh-CN" altLang="en-US" sz="2000" b="1" i="0" u="none" strike="noStrike" dirty="0"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三教</a:t>
            </a:r>
            <a:r>
              <a:rPr lang="zh-CN" altLang="en-US" sz="2000" b="1" i="0" dirty="0">
                <a:effectLst/>
                <a:latin typeface="Helvetica Neue"/>
              </a:rPr>
              <a:t>”，指的是儒、释（佛）、道三家。三教概念的发展，可以分几个阶段，魏晋南北朝</a:t>
            </a:r>
            <a:r>
              <a:rPr lang="zh-CN" altLang="en-US" sz="2000" b="1" i="0" u="none" strike="noStrike" dirty="0">
                <a:effectLst/>
                <a:latin typeface="Helvetica Neue"/>
              </a:rPr>
              <a:t>梁武帝</a:t>
            </a:r>
            <a:r>
              <a:rPr lang="zh-CN" altLang="en-US" sz="2000" b="1" i="0" dirty="0">
                <a:effectLst/>
                <a:latin typeface="Helvetica Neue"/>
              </a:rPr>
              <a:t>是一个阶段，唐宋是一个阶段，元明清是一个阶段。最初的阶段里，虽然有三教的连称，不过彼此是独立的，当然相互间都有影响，儒、佛、道三者之所以相提并论，则是偏重于它们</a:t>
            </a:r>
            <a:r>
              <a:rPr lang="zh-CN" altLang="en-US" sz="2000" b="1" i="0" u="none" strike="noStrike" dirty="0"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社会功能</a:t>
            </a:r>
            <a:r>
              <a:rPr lang="zh-CN" altLang="en-US" sz="2000" b="1" i="0" dirty="0">
                <a:effectLst/>
                <a:latin typeface="Helvetica Neue"/>
              </a:rPr>
              <a:t>的互补。中间的阶段是一个过渡的阶段，主要在于彼此内在意识上的流通融合，逐步变成你中有我，我中有你，但就其主流而言，依然各树一帜。只有最后的阶段才出现真正宗教形态上的三教合一。其中，第二阶段是在继续第一阶段三教功能互补的基础上更添新内容，第三阶段亦是在前二个阶段的底子上再演化出来“三教合一”的新成份，这也反映了</a:t>
            </a:r>
            <a:r>
              <a:rPr lang="zh-CN" altLang="en-US" sz="2000" b="1" i="0" u="none" strike="noStrike" dirty="0">
                <a:effectLst/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三教合流</a:t>
            </a:r>
            <a:r>
              <a:rPr lang="zh-CN" altLang="en-US" sz="2000" b="1" i="0" dirty="0">
                <a:effectLst/>
                <a:latin typeface="Helvetica Neue"/>
              </a:rPr>
              <a:t>的趋势越来越大。</a:t>
            </a:r>
            <a:endParaRPr lang="zh-CN" altLang="en-US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097755-729F-620F-77B0-978EC8ACCD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212" y="1976565"/>
            <a:ext cx="4512225" cy="33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6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28DAB-B9E7-ABBA-59B0-74B95CB3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609" y="79899"/>
            <a:ext cx="3790765" cy="736848"/>
          </a:xfrm>
        </p:spPr>
        <p:txBody>
          <a:bodyPr/>
          <a:lstStyle/>
          <a:p>
            <a:r>
              <a:rPr lang="zh-CN" altLang="en-US" b="1" dirty="0">
                <a:latin typeface="+mn-ea"/>
                <a:ea typeface="+mn-ea"/>
              </a:rPr>
              <a:t>融合迹象的考证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D751A4-0A6A-A66D-B320-0FA1CD46C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740" y="816747"/>
            <a:ext cx="4801448" cy="5610687"/>
          </a:xfrm>
        </p:spPr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i="0" dirty="0">
                <a:effectLst/>
                <a:latin typeface="+mn-ea"/>
              </a:rPr>
              <a:t>     以</a:t>
            </a:r>
            <a:r>
              <a:rPr lang="en-US" altLang="zh-CN" b="1" i="0" dirty="0">
                <a:effectLst/>
                <a:latin typeface="+mn-ea"/>
              </a:rPr>
              <a:t>"</a:t>
            </a:r>
            <a:r>
              <a:rPr lang="zh-CN" altLang="en-US" b="1" i="0" dirty="0">
                <a:effectLst/>
                <a:latin typeface="+mn-ea"/>
              </a:rPr>
              <a:t>三教</a:t>
            </a:r>
            <a:r>
              <a:rPr lang="en-US" altLang="zh-CN" b="1" i="0" dirty="0">
                <a:effectLst/>
                <a:latin typeface="+mn-ea"/>
              </a:rPr>
              <a:t>"</a:t>
            </a:r>
            <a:r>
              <a:rPr lang="zh-CN" altLang="en-US" b="1" i="0" dirty="0">
                <a:effectLst/>
                <a:latin typeface="+mn-ea"/>
              </a:rPr>
              <a:t>统称儒释道</a:t>
            </a:r>
            <a:r>
              <a:rPr lang="en-US" altLang="zh-CN" b="1" i="0" dirty="0">
                <a:effectLst/>
                <a:latin typeface="+mn-ea"/>
              </a:rPr>
              <a:t>,</a:t>
            </a:r>
            <a:r>
              <a:rPr lang="zh-CN" altLang="en-US" b="1" i="0" dirty="0">
                <a:effectLst/>
                <a:latin typeface="+mn-ea"/>
              </a:rPr>
              <a:t>始于</a:t>
            </a:r>
            <a:r>
              <a:rPr lang="zh-CN" altLang="en-US" b="1" i="0" u="none" strike="noStrike" dirty="0">
                <a:effectLst/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北周</a:t>
            </a:r>
            <a:r>
              <a:rPr lang="zh-CN" altLang="en-US" b="1" i="0" dirty="0">
                <a:effectLst/>
                <a:latin typeface="+mn-ea"/>
              </a:rPr>
              <a:t>时期</a:t>
            </a:r>
            <a:r>
              <a:rPr lang="en-US" altLang="zh-CN" b="1" i="0" dirty="0">
                <a:effectLst/>
                <a:latin typeface="+mn-ea"/>
              </a:rPr>
              <a:t>,</a:t>
            </a:r>
            <a:r>
              <a:rPr lang="zh-CN" altLang="en-US" b="1" i="0" dirty="0">
                <a:effectLst/>
                <a:latin typeface="+mn-ea"/>
              </a:rPr>
              <a:t>约公元</a:t>
            </a:r>
            <a:r>
              <a:rPr lang="en-US" altLang="zh-CN" b="1" i="0" dirty="0">
                <a:effectLst/>
                <a:latin typeface="+mn-ea"/>
              </a:rPr>
              <a:t>6</a:t>
            </a:r>
            <a:r>
              <a:rPr lang="zh-CN" altLang="en-US" b="1" i="0" dirty="0">
                <a:effectLst/>
                <a:latin typeface="+mn-ea"/>
              </a:rPr>
              <a:t>世纪中后</a:t>
            </a:r>
            <a:r>
              <a:rPr lang="en-US" altLang="zh-CN" b="1" i="0" dirty="0">
                <a:effectLst/>
                <a:latin typeface="+mn-ea"/>
              </a:rPr>
              <a:t>,</a:t>
            </a:r>
            <a:r>
              <a:rPr lang="zh-CN" altLang="en-US" b="1" i="0" u="none" strike="noStrike" dirty="0">
                <a:effectLst/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中国文化</a:t>
            </a:r>
            <a:r>
              <a:rPr lang="zh-CN" altLang="en-US" b="1" i="0" dirty="0">
                <a:effectLst/>
                <a:latin typeface="+mn-ea"/>
              </a:rPr>
              <a:t>逐渐形成儒释道三足鼎立之势。经过</a:t>
            </a:r>
            <a:r>
              <a:rPr lang="zh-CN" altLang="en-US" b="1" i="0" u="none" strike="noStrike" dirty="0">
                <a:effectLst/>
                <a:latin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隋唐</a:t>
            </a:r>
            <a:r>
              <a:rPr lang="zh-CN" altLang="en-US" b="1" i="0" dirty="0">
                <a:effectLst/>
                <a:latin typeface="+mn-ea"/>
              </a:rPr>
              <a:t>时期的三教讲论与融通</a:t>
            </a:r>
            <a:r>
              <a:rPr lang="en-US" altLang="zh-CN" b="1" i="0" dirty="0">
                <a:effectLst/>
                <a:latin typeface="+mn-ea"/>
              </a:rPr>
              <a:t>,</a:t>
            </a:r>
            <a:r>
              <a:rPr lang="zh-CN" altLang="en-US" b="1" i="0" dirty="0">
                <a:effectLst/>
                <a:latin typeface="+mn-ea"/>
              </a:rPr>
              <a:t>三教合流在</a:t>
            </a:r>
            <a:r>
              <a:rPr lang="zh-CN" altLang="en-US" b="1" i="0" u="none" strike="noStrike" dirty="0">
                <a:effectLst/>
                <a:latin typeface="+mn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北宋</a:t>
            </a:r>
            <a:r>
              <a:rPr lang="zh-CN" altLang="en-US" b="1" i="0" dirty="0">
                <a:effectLst/>
                <a:latin typeface="+mn-ea"/>
              </a:rPr>
              <a:t>已经大致成型</a:t>
            </a:r>
            <a:r>
              <a:rPr lang="en-US" altLang="zh-CN" b="1" i="0" dirty="0">
                <a:effectLst/>
                <a:latin typeface="+mn-ea"/>
              </a:rPr>
              <a:t>,</a:t>
            </a:r>
            <a:r>
              <a:rPr lang="zh-CN" altLang="en-US" b="1" i="0" dirty="0">
                <a:effectLst/>
                <a:latin typeface="+mn-ea"/>
              </a:rPr>
              <a:t>明代以后则成社会主流思想。</a:t>
            </a:r>
            <a:r>
              <a:rPr lang="zh-CN" altLang="en-US" b="1" i="0" u="none" strike="noStrike" dirty="0">
                <a:effectLst/>
                <a:latin typeface="+mn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儒家</a:t>
            </a:r>
            <a:r>
              <a:rPr lang="zh-CN" altLang="en-US" b="1" i="0" dirty="0">
                <a:effectLst/>
                <a:latin typeface="+mn-ea"/>
              </a:rPr>
              <a:t>的主要功能当然是“治世”</a:t>
            </a:r>
            <a:r>
              <a:rPr lang="en-US" altLang="zh-CN" b="1" i="0" dirty="0">
                <a:effectLst/>
                <a:latin typeface="+mn-ea"/>
              </a:rPr>
              <a:t>, </a:t>
            </a:r>
            <a:r>
              <a:rPr lang="zh-CN" altLang="en-US" b="1" i="0" dirty="0">
                <a:effectLst/>
                <a:latin typeface="+mn-ea"/>
              </a:rPr>
              <a:t>它是一种治理国家的</a:t>
            </a:r>
            <a:r>
              <a:rPr lang="zh-CN" altLang="en-US" b="1" i="0" u="none" strike="noStrike" dirty="0">
                <a:effectLst/>
                <a:latin typeface="+mn-e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意识形态</a:t>
            </a:r>
            <a:r>
              <a:rPr lang="en-US" altLang="zh-CN" b="1" i="0" dirty="0">
                <a:effectLst/>
                <a:latin typeface="+mn-ea"/>
              </a:rPr>
              <a:t>, </a:t>
            </a:r>
            <a:r>
              <a:rPr lang="zh-CN" altLang="en-US" b="1" i="0" dirty="0">
                <a:effectLst/>
                <a:latin typeface="+mn-ea"/>
              </a:rPr>
              <a:t>确立了中国</a:t>
            </a:r>
            <a:r>
              <a:rPr lang="zh-CN" altLang="en-US" b="1" i="0" u="none" strike="noStrike" dirty="0">
                <a:effectLst/>
                <a:latin typeface="+mn-e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传统社会</a:t>
            </a:r>
            <a:r>
              <a:rPr lang="zh-CN" altLang="en-US" b="1" i="0" dirty="0">
                <a:effectLst/>
                <a:latin typeface="+mn-ea"/>
              </a:rPr>
              <a:t>的</a:t>
            </a:r>
            <a:r>
              <a:rPr lang="zh-CN" altLang="en-US" b="1" i="0" u="none" strike="noStrike" dirty="0">
                <a:effectLst/>
                <a:latin typeface="+mn-e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礼仪规范</a:t>
            </a:r>
            <a:r>
              <a:rPr lang="zh-CN" altLang="en-US" b="1" i="0" dirty="0">
                <a:effectLst/>
                <a:latin typeface="+mn-ea"/>
              </a:rPr>
              <a:t>与</a:t>
            </a:r>
            <a:r>
              <a:rPr lang="zh-CN" altLang="en-US" b="1" i="0" u="none" strike="noStrike" dirty="0">
                <a:effectLst/>
                <a:latin typeface="+mn-ea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典章制度</a:t>
            </a:r>
            <a:r>
              <a:rPr lang="zh-CN" altLang="en-US" b="1" i="0" dirty="0">
                <a:effectLst/>
                <a:latin typeface="+mn-ea"/>
              </a:rPr>
              <a:t>。道教的功能主要是“治身”</a:t>
            </a:r>
            <a:r>
              <a:rPr lang="en-US" altLang="zh-CN" b="1" i="0" dirty="0">
                <a:effectLst/>
                <a:latin typeface="+mn-ea"/>
              </a:rPr>
              <a:t>, </a:t>
            </a:r>
            <a:r>
              <a:rPr lang="zh-CN" altLang="en-US" b="1" i="0" dirty="0">
                <a:effectLst/>
                <a:latin typeface="+mn-ea"/>
              </a:rPr>
              <a:t>长生不老的神仙生活</a:t>
            </a:r>
            <a:r>
              <a:rPr lang="en-US" altLang="zh-CN" b="1" i="0" dirty="0">
                <a:effectLst/>
                <a:latin typeface="+mn-ea"/>
              </a:rPr>
              <a:t>, </a:t>
            </a:r>
            <a:r>
              <a:rPr lang="zh-CN" altLang="en-US" b="1" i="0" dirty="0">
                <a:effectLst/>
                <a:latin typeface="+mn-ea"/>
              </a:rPr>
              <a:t>中国人素来心向往之。佛教的功能主要是“治心”</a:t>
            </a:r>
            <a:r>
              <a:rPr lang="en-US" altLang="zh-CN" b="1" i="0" dirty="0">
                <a:effectLst/>
                <a:latin typeface="+mn-ea"/>
              </a:rPr>
              <a:t>, </a:t>
            </a:r>
            <a:r>
              <a:rPr lang="zh-CN" altLang="en-US" b="1" i="0" dirty="0">
                <a:effectLst/>
                <a:latin typeface="+mn-ea"/>
              </a:rPr>
              <a:t>在消除烦恼的心性修养方面</a:t>
            </a:r>
            <a:r>
              <a:rPr lang="en-US" altLang="zh-CN" b="1" i="0" dirty="0">
                <a:effectLst/>
                <a:latin typeface="+mn-ea"/>
              </a:rPr>
              <a:t>, </a:t>
            </a:r>
            <a:r>
              <a:rPr lang="zh-CN" altLang="en-US" b="1" i="0" dirty="0">
                <a:effectLst/>
                <a:latin typeface="+mn-ea"/>
              </a:rPr>
              <a:t>有着明显的优势。有关心性修养的丰厚思想资源</a:t>
            </a:r>
            <a:r>
              <a:rPr lang="en-US" altLang="zh-CN" b="1" i="0" dirty="0">
                <a:effectLst/>
                <a:latin typeface="+mn-ea"/>
              </a:rPr>
              <a:t>, </a:t>
            </a:r>
            <a:r>
              <a:rPr lang="zh-CN" altLang="en-US" b="1" i="0" dirty="0">
                <a:effectLst/>
                <a:latin typeface="+mn-ea"/>
              </a:rPr>
              <a:t>特别是禅宗的“明心见性”、华严宗的“理事无碍”、天台宗的“</a:t>
            </a:r>
            <a:r>
              <a:rPr lang="zh-CN" altLang="en-US" b="1" i="0" u="none" strike="noStrike" dirty="0">
                <a:effectLst/>
                <a:latin typeface="+mn-ea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止观双修</a:t>
            </a:r>
            <a:r>
              <a:rPr lang="zh-CN" altLang="en-US" b="1" i="0" dirty="0">
                <a:effectLst/>
                <a:latin typeface="+mn-ea"/>
              </a:rPr>
              <a:t>”等</a:t>
            </a:r>
            <a:r>
              <a:rPr lang="en-US" altLang="zh-CN" b="1" i="0" dirty="0">
                <a:effectLst/>
                <a:latin typeface="+mn-ea"/>
              </a:rPr>
              <a:t>, </a:t>
            </a:r>
            <a:r>
              <a:rPr lang="zh-CN" altLang="en-US" b="1" i="0" dirty="0">
                <a:effectLst/>
                <a:latin typeface="+mn-ea"/>
              </a:rPr>
              <a:t>成了宋代</a:t>
            </a:r>
            <a:r>
              <a:rPr lang="zh-CN" altLang="en-US" b="1" i="0" u="none" strike="noStrike" dirty="0">
                <a:effectLst/>
                <a:latin typeface="+mn-ea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儒学</a:t>
            </a:r>
            <a:r>
              <a:rPr lang="zh-CN" altLang="en-US" b="1" i="0" dirty="0">
                <a:effectLst/>
                <a:latin typeface="+mn-ea"/>
              </a:rPr>
              <a:t>发展的重要源头。佛道两教</a:t>
            </a:r>
            <a:r>
              <a:rPr lang="en-US" altLang="zh-CN" b="1" i="0" dirty="0">
                <a:effectLst/>
                <a:latin typeface="+mn-ea"/>
              </a:rPr>
              <a:t>, </a:t>
            </a:r>
            <a:r>
              <a:rPr lang="zh-CN" altLang="en-US" b="1" i="0" dirty="0">
                <a:effectLst/>
                <a:latin typeface="+mn-ea"/>
              </a:rPr>
              <a:t>因此配合实践儒家的伦理规范。尤其是佛教</a:t>
            </a:r>
            <a:r>
              <a:rPr lang="en-US" altLang="zh-CN" b="1" i="0" dirty="0">
                <a:effectLst/>
                <a:latin typeface="+mn-ea"/>
              </a:rPr>
              <a:t>, </a:t>
            </a:r>
            <a:r>
              <a:rPr lang="zh-CN" altLang="en-US" b="1" i="0" dirty="0">
                <a:effectLst/>
                <a:latin typeface="+mn-ea"/>
              </a:rPr>
              <a:t>在民间社会还承担了许多慈善救济的实际功能。唐高祖李渊下诏</a:t>
            </a:r>
            <a:r>
              <a:rPr lang="en-US" altLang="zh-CN" b="1" i="0" dirty="0">
                <a:effectLst/>
                <a:latin typeface="+mn-ea"/>
              </a:rPr>
              <a:t>, </a:t>
            </a:r>
            <a:r>
              <a:rPr lang="zh-CN" altLang="en-US" b="1" i="0" dirty="0">
                <a:effectLst/>
                <a:latin typeface="+mn-ea"/>
              </a:rPr>
              <a:t>称“三教虽异</a:t>
            </a:r>
            <a:r>
              <a:rPr lang="en-US" altLang="zh-CN" b="1" i="0" dirty="0">
                <a:effectLst/>
                <a:latin typeface="+mn-ea"/>
              </a:rPr>
              <a:t>, </a:t>
            </a:r>
            <a:r>
              <a:rPr lang="zh-CN" altLang="en-US" b="1" i="0" dirty="0">
                <a:effectLst/>
                <a:latin typeface="+mn-ea"/>
              </a:rPr>
              <a:t>善归一揆”。</a:t>
            </a:r>
            <a:r>
              <a:rPr lang="zh-CN" altLang="en-US" b="1" i="0" u="none" strike="noStrike" dirty="0">
                <a:effectLst/>
                <a:latin typeface="+mn-ea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宋孝宗</a:t>
            </a:r>
            <a:r>
              <a:rPr lang="zh-CN" altLang="en-US" b="1" i="0" dirty="0">
                <a:effectLst/>
                <a:latin typeface="+mn-ea"/>
              </a:rPr>
              <a:t>写</a:t>
            </a:r>
            <a:r>
              <a:rPr lang="en-US" altLang="zh-CN" b="1" i="0" dirty="0">
                <a:effectLst/>
                <a:latin typeface="+mn-ea"/>
              </a:rPr>
              <a:t>《</a:t>
            </a:r>
            <a:r>
              <a:rPr lang="zh-CN" altLang="en-US" b="1" i="0" dirty="0">
                <a:effectLst/>
                <a:latin typeface="+mn-ea"/>
              </a:rPr>
              <a:t>原道论</a:t>
            </a:r>
            <a:r>
              <a:rPr lang="en-US" altLang="zh-CN" b="1" i="0" dirty="0">
                <a:effectLst/>
                <a:latin typeface="+mn-ea"/>
              </a:rPr>
              <a:t>》, </a:t>
            </a:r>
            <a:r>
              <a:rPr lang="zh-CN" altLang="en-US" b="1" i="0" dirty="0">
                <a:effectLst/>
                <a:latin typeface="+mn-ea"/>
              </a:rPr>
              <a:t>提倡“以佛修心</a:t>
            </a:r>
            <a:r>
              <a:rPr lang="en-US" altLang="zh-CN" b="1" i="0" dirty="0">
                <a:effectLst/>
                <a:latin typeface="+mn-ea"/>
              </a:rPr>
              <a:t>, </a:t>
            </a:r>
            <a:r>
              <a:rPr lang="zh-CN" altLang="en-US" b="1" i="0" dirty="0">
                <a:effectLst/>
                <a:latin typeface="+mn-ea"/>
              </a:rPr>
              <a:t>以老治身</a:t>
            </a:r>
            <a:r>
              <a:rPr lang="en-US" altLang="zh-CN" b="1" i="0" dirty="0">
                <a:effectLst/>
                <a:latin typeface="+mn-ea"/>
              </a:rPr>
              <a:t>, </a:t>
            </a:r>
            <a:r>
              <a:rPr lang="zh-CN" altLang="en-US" b="1" i="0" dirty="0">
                <a:effectLst/>
                <a:latin typeface="+mn-ea"/>
              </a:rPr>
              <a:t>以儒治世。”明太祖</a:t>
            </a:r>
            <a:r>
              <a:rPr lang="zh-CN" altLang="en-US" b="1" i="0" u="none" strike="noStrike" dirty="0">
                <a:effectLst/>
                <a:latin typeface="+mn-ea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朱元璋</a:t>
            </a:r>
            <a:r>
              <a:rPr lang="zh-CN" altLang="en-US" b="1" i="0" dirty="0">
                <a:effectLst/>
                <a:latin typeface="+mn-ea"/>
              </a:rPr>
              <a:t>在</a:t>
            </a:r>
            <a:r>
              <a:rPr lang="en-US" altLang="zh-CN" b="1" i="0" dirty="0">
                <a:effectLst/>
                <a:latin typeface="+mn-ea"/>
              </a:rPr>
              <a:t>《</a:t>
            </a:r>
            <a:r>
              <a:rPr lang="zh-CN" altLang="en-US" b="1" i="0" dirty="0">
                <a:effectLst/>
                <a:latin typeface="+mn-ea"/>
              </a:rPr>
              <a:t>三教论</a:t>
            </a:r>
            <a:r>
              <a:rPr lang="en-US" altLang="zh-CN" b="1" i="0" dirty="0">
                <a:effectLst/>
                <a:latin typeface="+mn-ea"/>
              </a:rPr>
              <a:t>》</a:t>
            </a:r>
            <a:r>
              <a:rPr lang="zh-CN" altLang="en-US" b="1" i="0" dirty="0">
                <a:effectLst/>
                <a:latin typeface="+mn-ea"/>
              </a:rPr>
              <a:t>里说</a:t>
            </a:r>
            <a:r>
              <a:rPr lang="en-US" altLang="zh-CN" b="1" i="0" dirty="0">
                <a:effectLst/>
                <a:latin typeface="+mn-ea"/>
              </a:rPr>
              <a:t>:“</a:t>
            </a:r>
            <a:r>
              <a:rPr lang="zh-CN" altLang="en-US" b="1" i="0" dirty="0">
                <a:effectLst/>
                <a:latin typeface="+mn-ea"/>
              </a:rPr>
              <a:t>于斯三教</a:t>
            </a:r>
            <a:r>
              <a:rPr lang="en-US" altLang="zh-CN" b="1" i="0" dirty="0">
                <a:effectLst/>
                <a:latin typeface="+mn-ea"/>
              </a:rPr>
              <a:t>, </a:t>
            </a:r>
            <a:r>
              <a:rPr lang="zh-CN" altLang="en-US" b="1" i="0" dirty="0">
                <a:effectLst/>
                <a:latin typeface="+mn-ea"/>
              </a:rPr>
              <a:t>除</a:t>
            </a:r>
            <a:r>
              <a:rPr lang="zh-CN" altLang="en-US" b="1" i="0" u="none" strike="noStrike" dirty="0">
                <a:effectLst/>
                <a:latin typeface="+mn-ea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仲尼</a:t>
            </a:r>
            <a:r>
              <a:rPr lang="zh-CN" altLang="en-US" b="1" i="0" dirty="0">
                <a:effectLst/>
                <a:latin typeface="+mn-ea"/>
              </a:rPr>
              <a:t>之道祖</a:t>
            </a:r>
            <a:r>
              <a:rPr lang="zh-CN" altLang="en-US" b="1" i="0" u="none" strike="noStrike" dirty="0">
                <a:effectLst/>
                <a:latin typeface="+mn-ea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尧舜</a:t>
            </a:r>
            <a:r>
              <a:rPr lang="en-US" altLang="zh-CN" b="1" i="0" dirty="0">
                <a:effectLst/>
                <a:latin typeface="+mn-ea"/>
              </a:rPr>
              <a:t>, </a:t>
            </a:r>
            <a:r>
              <a:rPr lang="zh-CN" altLang="en-US" b="1" i="0" dirty="0">
                <a:effectLst/>
                <a:latin typeface="+mn-ea"/>
              </a:rPr>
              <a:t>率三王</a:t>
            </a:r>
            <a:r>
              <a:rPr lang="en-US" altLang="zh-CN" b="1" i="0" dirty="0">
                <a:effectLst/>
                <a:latin typeface="+mn-ea"/>
              </a:rPr>
              <a:t>, </a:t>
            </a:r>
            <a:r>
              <a:rPr lang="zh-CN" altLang="en-US" b="1" i="0" dirty="0">
                <a:effectLst/>
                <a:latin typeface="+mn-ea"/>
              </a:rPr>
              <a:t>删</a:t>
            </a:r>
            <a:r>
              <a:rPr lang="en-US" altLang="zh-CN" b="1" i="0" dirty="0">
                <a:effectLst/>
                <a:latin typeface="+mn-ea"/>
              </a:rPr>
              <a:t>《</a:t>
            </a:r>
            <a:r>
              <a:rPr lang="zh-CN" altLang="en-US" b="1" i="0" dirty="0">
                <a:effectLst/>
                <a:latin typeface="+mn-ea"/>
              </a:rPr>
              <a:t>诗</a:t>
            </a:r>
            <a:r>
              <a:rPr lang="en-US" altLang="zh-CN" b="1" i="0" dirty="0">
                <a:effectLst/>
                <a:latin typeface="+mn-ea"/>
              </a:rPr>
              <a:t>》</a:t>
            </a:r>
            <a:r>
              <a:rPr lang="zh-CN" altLang="en-US" b="1" i="0" dirty="0">
                <a:effectLst/>
                <a:latin typeface="+mn-ea"/>
              </a:rPr>
              <a:t>制典</a:t>
            </a:r>
            <a:r>
              <a:rPr lang="en-US" altLang="zh-CN" b="1" i="0" dirty="0">
                <a:effectLst/>
                <a:latin typeface="+mn-ea"/>
              </a:rPr>
              <a:t>, </a:t>
            </a:r>
            <a:r>
              <a:rPr lang="zh-CN" altLang="en-US" b="1" i="0" dirty="0">
                <a:effectLst/>
                <a:latin typeface="+mn-ea"/>
              </a:rPr>
              <a:t>万世永赖</a:t>
            </a:r>
            <a:r>
              <a:rPr lang="en-US" altLang="zh-CN" b="1" i="0" dirty="0">
                <a:effectLst/>
                <a:latin typeface="+mn-ea"/>
              </a:rPr>
              <a:t>;</a:t>
            </a:r>
            <a:r>
              <a:rPr lang="zh-CN" altLang="en-US" b="1" i="0" dirty="0">
                <a:effectLst/>
                <a:latin typeface="+mn-ea"/>
              </a:rPr>
              <a:t>其佛仙之幽灵</a:t>
            </a:r>
            <a:r>
              <a:rPr lang="en-US" altLang="zh-CN" b="1" i="0" dirty="0">
                <a:effectLst/>
                <a:latin typeface="+mn-ea"/>
              </a:rPr>
              <a:t>, </a:t>
            </a:r>
            <a:r>
              <a:rPr lang="zh-CN" altLang="en-US" b="1" i="0" dirty="0">
                <a:effectLst/>
                <a:latin typeface="+mn-ea"/>
              </a:rPr>
              <a:t>暗助王纲</a:t>
            </a:r>
            <a:r>
              <a:rPr lang="en-US" altLang="zh-CN" b="1" i="0" dirty="0">
                <a:effectLst/>
                <a:latin typeface="+mn-ea"/>
              </a:rPr>
              <a:t>, </a:t>
            </a:r>
            <a:r>
              <a:rPr lang="zh-CN" altLang="en-US" b="1" i="0" dirty="0">
                <a:effectLst/>
                <a:latin typeface="+mn-ea"/>
              </a:rPr>
              <a:t>益世无穷</a:t>
            </a:r>
            <a:r>
              <a:rPr lang="en-US" altLang="zh-CN" b="1" i="0" dirty="0">
                <a:effectLst/>
                <a:latin typeface="+mn-ea"/>
              </a:rPr>
              <a:t>, </a:t>
            </a:r>
            <a:r>
              <a:rPr lang="zh-CN" altLang="en-US" b="1" i="0" dirty="0">
                <a:effectLst/>
                <a:latin typeface="+mn-ea"/>
              </a:rPr>
              <a:t>唯常是吉。</a:t>
            </a:r>
            <a:r>
              <a:rPr lang="en-US" altLang="zh-CN" b="1" i="0" dirty="0">
                <a:effectLst/>
                <a:latin typeface="+mn-ea"/>
              </a:rPr>
              <a:t>……</a:t>
            </a:r>
            <a:r>
              <a:rPr lang="zh-CN" altLang="en-US" b="1" i="0" dirty="0">
                <a:effectLst/>
                <a:latin typeface="+mn-ea"/>
              </a:rPr>
              <a:t>三教之立</a:t>
            </a:r>
            <a:r>
              <a:rPr lang="en-US" altLang="zh-CN" b="1" i="0" dirty="0">
                <a:effectLst/>
                <a:latin typeface="+mn-ea"/>
              </a:rPr>
              <a:t>, </a:t>
            </a:r>
            <a:r>
              <a:rPr lang="zh-CN" altLang="en-US" b="1" i="0" dirty="0">
                <a:effectLst/>
                <a:latin typeface="+mn-ea"/>
              </a:rPr>
              <a:t>虽持身荣俭之不同</a:t>
            </a:r>
            <a:r>
              <a:rPr lang="en-US" altLang="zh-CN" b="1" i="0" dirty="0">
                <a:effectLst/>
                <a:latin typeface="+mn-ea"/>
              </a:rPr>
              <a:t>, </a:t>
            </a:r>
            <a:r>
              <a:rPr lang="zh-CN" altLang="en-US" b="1" i="0" dirty="0">
                <a:effectLst/>
                <a:latin typeface="+mn-ea"/>
              </a:rPr>
              <a:t>其所济给之理一。然于斯世之愚人</a:t>
            </a:r>
            <a:r>
              <a:rPr lang="en-US" altLang="zh-CN" b="1" i="0" dirty="0">
                <a:effectLst/>
                <a:latin typeface="+mn-ea"/>
              </a:rPr>
              <a:t>, </a:t>
            </a:r>
            <a:r>
              <a:rPr lang="zh-CN" altLang="en-US" b="1" i="0" dirty="0">
                <a:effectLst/>
                <a:latin typeface="+mn-ea"/>
              </a:rPr>
              <a:t>于斯三教</a:t>
            </a:r>
            <a:r>
              <a:rPr lang="en-US" altLang="zh-CN" b="1" i="0" dirty="0">
                <a:effectLst/>
                <a:latin typeface="+mn-ea"/>
              </a:rPr>
              <a:t>, </a:t>
            </a:r>
            <a:r>
              <a:rPr lang="zh-CN" altLang="en-US" b="1" i="0" dirty="0">
                <a:effectLst/>
                <a:latin typeface="+mn-ea"/>
              </a:rPr>
              <a:t>有不可缺者。”</a:t>
            </a:r>
            <a:endParaRPr lang="zh-CN" altLang="en-US" b="1" dirty="0">
              <a:latin typeface="+mn-ea"/>
            </a:endParaRPr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CFDB73F0-D24A-1360-0F05-EE2FCD8D5B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8" r="12218"/>
          <a:stretch>
            <a:fillRect/>
          </a:stretch>
        </p:blipFill>
        <p:spPr>
          <a:xfrm>
            <a:off x="5360741" y="992187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425635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CB197-E87A-F342-6111-8EDDC687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53"/>
            <a:ext cx="10515600" cy="1325563"/>
          </a:xfrm>
        </p:spPr>
        <p:txBody>
          <a:bodyPr/>
          <a:lstStyle/>
          <a:p>
            <a:r>
              <a:rPr lang="zh-CN" altLang="en-US" b="1" dirty="0"/>
              <a:t>         相互融合需要面对的思想矛盾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DC63FD-149F-4652-82C1-031CCDE61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151" y="1102644"/>
            <a:ext cx="4065973" cy="76019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              道家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D4348A-F58E-FB5F-3561-A447462EE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4996" y="2131010"/>
            <a:ext cx="4273749" cy="37571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dirty="0"/>
              <a:t>主张顺自然、因物性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zh-CN" altLang="en-US" b="1" dirty="0"/>
              <a:t>内部存在着消极无为、积极无为两种不同的学说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zh-CN" altLang="en-US" b="1" dirty="0"/>
              <a:t>个体的人重于社会的人</a:t>
            </a:r>
            <a:endParaRPr lang="en-US" altLang="zh-CN" b="1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0CEEFF-C0AF-F938-BD8D-8311B1524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77753"/>
            <a:ext cx="5164585" cy="692827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              儒家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FF1413-FD7A-639B-0B87-C6CAE4AC2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5596" y="2167306"/>
            <a:ext cx="4392227" cy="3684588"/>
          </a:xfrm>
        </p:spPr>
        <p:txBody>
          <a:bodyPr/>
          <a:lstStyle/>
          <a:p>
            <a:r>
              <a:rPr lang="zh-CN" altLang="en-US" b="1" dirty="0"/>
              <a:t>有为，强调制名（礼）教、规范人性</a:t>
            </a:r>
            <a:endParaRPr lang="en-US" altLang="zh-CN" b="1" dirty="0"/>
          </a:p>
          <a:p>
            <a:r>
              <a:rPr lang="zh-CN" altLang="en-US" b="1" dirty="0"/>
              <a:t>根据时代需求吸收不同的思想</a:t>
            </a:r>
            <a:endParaRPr lang="en-US" altLang="zh-CN" b="1" dirty="0"/>
          </a:p>
          <a:p>
            <a:r>
              <a:rPr lang="zh-CN" altLang="en-US" b="1" dirty="0"/>
              <a:t>社会的人重于个体的人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233995E-0C9A-EEA6-C523-C273FDF8328B}"/>
              </a:ext>
            </a:extLst>
          </p:cNvPr>
          <p:cNvSpPr/>
          <p:nvPr/>
        </p:nvSpPr>
        <p:spPr>
          <a:xfrm>
            <a:off x="2155692" y="5016353"/>
            <a:ext cx="7734031" cy="14864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无为不是不为，是为了更好的有为</a:t>
            </a:r>
            <a:endParaRPr lang="en-US" altLang="zh-CN" dirty="0"/>
          </a:p>
          <a:p>
            <a:pPr algn="ctr"/>
            <a:r>
              <a:rPr lang="zh-CN" altLang="en-US" dirty="0"/>
              <a:t>出仕无为而而顺其自然，入仕有为而而富民安邦</a:t>
            </a:r>
            <a:endParaRPr lang="en-US" altLang="zh-CN" dirty="0"/>
          </a:p>
          <a:p>
            <a:pPr algn="ctr"/>
            <a:r>
              <a:rPr lang="zh-CN" altLang="en-US" dirty="0"/>
              <a:t>尊重自然本性，辅以名教规范</a:t>
            </a:r>
            <a:endParaRPr lang="en-US" altLang="zh-CN" dirty="0"/>
          </a:p>
        </p:txBody>
      </p:sp>
      <p:sp>
        <p:nvSpPr>
          <p:cNvPr id="9" name="箭头: 左右 8">
            <a:extLst>
              <a:ext uri="{FF2B5EF4-FFF2-40B4-BE49-F238E27FC236}">
                <a16:creationId xmlns:a16="http://schemas.microsoft.com/office/drawing/2014/main" id="{EC7623B0-16AD-4658-1B31-A62E254E44C6}"/>
              </a:ext>
            </a:extLst>
          </p:cNvPr>
          <p:cNvSpPr/>
          <p:nvPr/>
        </p:nvSpPr>
        <p:spPr>
          <a:xfrm>
            <a:off x="4966264" y="1206780"/>
            <a:ext cx="2112885" cy="692827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存异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3E528301-1FD6-EEE9-DAC7-79AFE76AA5C0}"/>
              </a:ext>
            </a:extLst>
          </p:cNvPr>
          <p:cNvSpPr/>
          <p:nvPr/>
        </p:nvSpPr>
        <p:spPr>
          <a:xfrm>
            <a:off x="5592932" y="4504162"/>
            <a:ext cx="958788" cy="483164"/>
          </a:xfrm>
          <a:prstGeom prst="downArrow">
            <a:avLst>
              <a:gd name="adj1" fmla="val 72222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求同</a:t>
            </a:r>
          </a:p>
        </p:txBody>
      </p:sp>
    </p:spTree>
    <p:extLst>
      <p:ext uri="{BB962C8B-B14F-4D97-AF65-F5344CB8AC3E}">
        <p14:creationId xmlns:p14="http://schemas.microsoft.com/office/powerpoint/2010/main" val="14433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CB197-E87A-F342-6111-8EDDC687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49"/>
            <a:ext cx="10515600" cy="1325563"/>
          </a:xfrm>
        </p:spPr>
        <p:txBody>
          <a:bodyPr/>
          <a:lstStyle/>
          <a:p>
            <a:r>
              <a:rPr lang="zh-CN" altLang="en-US" b="1" dirty="0"/>
              <a:t>         相互融合需要面对的思想矛盾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DC63FD-149F-4652-82C1-031CCDE61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1630" y="1370814"/>
            <a:ext cx="4065973" cy="76019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              佛教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D4348A-F58E-FB5F-3561-A447462EE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7820" y="2261656"/>
            <a:ext cx="4273749" cy="37571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dirty="0"/>
              <a:t>出世主义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zh-CN" altLang="en-US" b="1" dirty="0"/>
              <a:t>形坏神不灭，自身因果报应</a:t>
            </a:r>
            <a:endParaRPr lang="en-US" altLang="zh-CN" b="1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0CEEFF-C0AF-F938-BD8D-8311B1524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22707" y="1432958"/>
            <a:ext cx="5164585" cy="692827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              儒家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FF1413-FD7A-639B-0B87-C6CAE4AC2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2733" y="2334249"/>
            <a:ext cx="4392227" cy="3684588"/>
          </a:xfrm>
        </p:spPr>
        <p:txBody>
          <a:bodyPr/>
          <a:lstStyle/>
          <a:p>
            <a:r>
              <a:rPr lang="zh-CN" altLang="en-US" b="1" dirty="0"/>
              <a:t>入世主义</a:t>
            </a:r>
            <a:endParaRPr lang="en-US" altLang="zh-CN" b="1" dirty="0"/>
          </a:p>
          <a:p>
            <a:r>
              <a:rPr lang="zh-CN" altLang="en-US" b="1" dirty="0"/>
              <a:t>积善之家，必有余庆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233995E-0C9A-EEA6-C523-C273FDF8328B}"/>
              </a:ext>
            </a:extLst>
          </p:cNvPr>
          <p:cNvSpPr/>
          <p:nvPr/>
        </p:nvSpPr>
        <p:spPr>
          <a:xfrm>
            <a:off x="2228984" y="4682701"/>
            <a:ext cx="7734031" cy="14864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忘言得意</a:t>
            </a:r>
            <a:endParaRPr lang="en-US" altLang="zh-CN" dirty="0"/>
          </a:p>
          <a:p>
            <a:pPr algn="ctr"/>
            <a:r>
              <a:rPr lang="zh-CN" altLang="en-US" dirty="0"/>
              <a:t>智解顿悟</a:t>
            </a:r>
            <a:endParaRPr lang="en-US" altLang="zh-CN" dirty="0"/>
          </a:p>
          <a:p>
            <a:pPr algn="ctr"/>
            <a:r>
              <a:rPr lang="zh-CN" altLang="en-US" dirty="0"/>
              <a:t>积极入世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D136C5-105F-BE40-3FD0-741E89AE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863" y="1470633"/>
            <a:ext cx="2127688" cy="7132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8F2FB5-7685-ECD0-6661-8B7F9DBC9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753" y="3929409"/>
            <a:ext cx="1400492" cy="7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4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40E60-5EFA-D918-5428-AD1D70C89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50" y="2814222"/>
            <a:ext cx="11496583" cy="121624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ea typeface="+mn-ea"/>
              </a:rPr>
              <a:t>思想的对立显而易见，那么为何还可以相互融合？</a:t>
            </a:r>
            <a:br>
              <a:rPr lang="en-US" altLang="zh-CN" dirty="0">
                <a:ea typeface="+mn-ea"/>
              </a:rPr>
            </a:br>
            <a:endParaRPr lang="zh-CN" alt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172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FA739-8085-17C1-CE58-4B8526A8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中国文化的发展历史，就是儒释道相互斗争又融合的历史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909B7-833E-2AF0-765F-35A47DB48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401"/>
            <a:ext cx="10515600" cy="199177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/>
              <a:t>    中国文化源远流长，博大精深。无数的本土学派以及外来文化在长期历史的发展过程中，在矛盾冲突中互相吸收和融合，并从东晋开始至隋唐时期，中国文化逐渐确立了以儒家为主体，儒释道三教各自独标旗帜，同时又合力互补以应用于社会的基本格局。从此我们就可以看出，中国文化发展的主基调就是丰富多彩、生机勃勃的。想要脱离三教来了解中国历史文化背景是不现实的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3BDA8A-D12E-E110-B487-CF3E2B3EE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40" y="3781886"/>
            <a:ext cx="6077320" cy="261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0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3DB91-4000-B82A-EAF5-A515B67A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00636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+mn-ea"/>
                <a:ea typeface="+mn-ea"/>
              </a:rPr>
              <a:t>求同存异，相互补充，相互吸收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47916-DC5C-AA5F-8F89-AEBB415B7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6199"/>
            <a:ext cx="5669132" cy="433725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CN" altLang="en-US" sz="2400" dirty="0"/>
              <a:t>    </a:t>
            </a:r>
            <a:r>
              <a:rPr lang="zh-CN" altLang="en-US" sz="2400" b="1" dirty="0"/>
              <a:t>儒释道三教正是因为在历史上相互补充、相互吸收以构成中国文化的基本格局、中华民族的基本精神，而也正是这种务实、开放、容纳、吸收、融会的精神的存在，才使得各派思想文化之间存在动力去相互融合。用动态的眼光去看待问题，根据不同的历史环境去总结适合环境的思想，在保持各自个体独立性”的同时，做到你中有我，我中有你，在“异”中求“同”。这种思想造就了如今的中华文化，也是我们在中华文化长河的发展中最值得学习的精神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D46985-48E1-ECF9-815B-95177EAD1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893" y="1855434"/>
            <a:ext cx="4492827" cy="33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3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984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Helvetica Neue</vt:lpstr>
      <vt:lpstr>等线</vt:lpstr>
      <vt:lpstr>等线 Light</vt:lpstr>
      <vt:lpstr>Arial</vt:lpstr>
      <vt:lpstr>Office 主题​​</vt:lpstr>
      <vt:lpstr>儒释道融合的过程以及历史缘由</vt:lpstr>
      <vt:lpstr>儒释道三教合一概念的从无到有</vt:lpstr>
      <vt:lpstr>融合迹象的考证</vt:lpstr>
      <vt:lpstr>         相互融合需要面对的思想矛盾</vt:lpstr>
      <vt:lpstr>         相互融合需要面对的思想矛盾</vt:lpstr>
      <vt:lpstr>思想的对立显而易见，那么为何还可以相互融合？ </vt:lpstr>
      <vt:lpstr>中国文化的发展历史，就是儒释道相互斗争又融合的历史</vt:lpstr>
      <vt:lpstr>求同存异，相互补充，相互吸收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儒释道融合的过程以及历史缘由</dc:title>
  <dc:creator>hao wei'xiong</dc:creator>
  <cp:lastModifiedBy>hao wei'xiong</cp:lastModifiedBy>
  <cp:revision>2</cp:revision>
  <dcterms:created xsi:type="dcterms:W3CDTF">2023-04-15T16:38:54Z</dcterms:created>
  <dcterms:modified xsi:type="dcterms:W3CDTF">2023-04-15T18:53:13Z</dcterms:modified>
</cp:coreProperties>
</file>