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56958-1A02-1D53-02A6-5D3E75C255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AEAB48-DBF1-D14E-0317-074FA1CD0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0B7899-94C4-3A26-44D3-B290EA1A7CD3}"/>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CB642FCF-F743-A52E-CAE6-D4511EC5C8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3F70B1-B4A8-E71A-B1FD-9E35901B753A}"/>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169786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62466-E047-3BD0-898D-310368A476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81E43C-E012-59E5-7A16-DE0AC519E4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D3B7F5-8E9B-EEA0-BDA9-E18159F6623F}"/>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C16B5B16-63FC-D96F-5198-36E20F9F4F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A97072-8B2E-E838-D035-F654F94A21A6}"/>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334111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9D5372-F904-62EF-6252-D968B32E79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C7F06F-8649-3F81-3E80-3CA8C130625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94E5E9-BEDC-8273-14F4-2CEA4ED4E5AF}"/>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AD56A946-8456-D00F-04E7-C5EA04939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EDEC0-A3FC-588F-2440-0C4FE674E1AF}"/>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114572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01035-37F8-842E-F216-568BBB0508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F392D0-A6B9-1DB6-7D95-B7E0505151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29E2BE-603C-F1E4-7A88-3E975965B9F1}"/>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E2216858-2FD4-3F7B-8622-92D2911C0C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BCF7F6-FF1C-45A9-0B50-065143EBD829}"/>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17074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73CE3-1562-1895-7B90-1518781FFD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17E3EC-A71C-4770-CE1E-1FC614122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2FD719-7CFF-AB67-D559-CE5628F091A1}"/>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287F5FAF-D90C-FAD3-137B-8BB7A50ECC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88B80C-2A87-7EFB-8364-875D1D0D6F62}"/>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14223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11B75-7163-68EE-D0DA-29AB4F255F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4024B2-CE5E-43AA-6B64-CE639B187A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B0A702-4BF9-C01B-C864-BDA14F9A8D2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B81C7DF-9D3A-B290-7470-D34D423A7887}"/>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6" name="页脚占位符 5">
            <a:extLst>
              <a:ext uri="{FF2B5EF4-FFF2-40B4-BE49-F238E27FC236}">
                <a16:creationId xmlns:a16="http://schemas.microsoft.com/office/drawing/2014/main" id="{6DA9ADE9-684D-B502-79BB-EAE6FFD9FC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53BFC2-22C3-3CAF-71A2-5725CD1D1E43}"/>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143239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F4196-4E23-76BE-37B2-0FF5FC4E6A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A6FD54-40C1-DF89-4DC5-9D035EFE97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EA7BA3-3DF3-21D2-2EFD-F81D96DFB9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1481E4C-A842-871B-5542-E0A197232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64AA58-990A-439D-4C46-601AA6815B1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4EC84D-A600-427F-8D1B-E0FFD6C9F891}"/>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8" name="页脚占位符 7">
            <a:extLst>
              <a:ext uri="{FF2B5EF4-FFF2-40B4-BE49-F238E27FC236}">
                <a16:creationId xmlns:a16="http://schemas.microsoft.com/office/drawing/2014/main" id="{44813A71-489C-E868-8F66-55D15AB8FD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9A933A-C3C5-FB0F-5D42-C3C4AA25939D}"/>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228529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AB768-1262-B080-2E54-7FD40B937B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8F1FBC-7BC0-66A2-40F6-ADC85034EFB1}"/>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4" name="页脚占位符 3">
            <a:extLst>
              <a:ext uri="{FF2B5EF4-FFF2-40B4-BE49-F238E27FC236}">
                <a16:creationId xmlns:a16="http://schemas.microsoft.com/office/drawing/2014/main" id="{16367499-1B91-173C-A771-C3194BE4DF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65191B-0408-7EDF-5A29-C4B7D564C259}"/>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373639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0BB2C0-F738-8864-02ED-4D24F7ACF396}"/>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3" name="页脚占位符 2">
            <a:extLst>
              <a:ext uri="{FF2B5EF4-FFF2-40B4-BE49-F238E27FC236}">
                <a16:creationId xmlns:a16="http://schemas.microsoft.com/office/drawing/2014/main" id="{97C30546-9FEF-E75D-749C-6CA78A195C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9D362BE-A8B0-0B37-768C-94D1CAF6F9C5}"/>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429159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599F7-1396-00A3-55DB-0B3F000E1F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EEADA0-E817-BA69-E0FD-BE5B52905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6A4BAF-339E-A7AC-6D08-4EEA5D6F2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164D98-3B6E-C337-5AF0-FB5433010FB4}"/>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6" name="页脚占位符 5">
            <a:extLst>
              <a:ext uri="{FF2B5EF4-FFF2-40B4-BE49-F238E27FC236}">
                <a16:creationId xmlns:a16="http://schemas.microsoft.com/office/drawing/2014/main" id="{318E4274-8926-F565-0839-5D6E505442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B69576-CBE4-3D34-C555-686B084F738B}"/>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13543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CBDA0-D0AC-5104-BCF7-BEFEE38711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AE62C6-0EBF-73A5-E812-DC87C8CE89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BA8FF3-BF77-9D2A-B31F-1AB66D4DA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F3DABE-F159-4B26-0C86-D6FDA58C8137}"/>
              </a:ext>
            </a:extLst>
          </p:cNvPr>
          <p:cNvSpPr>
            <a:spLocks noGrp="1"/>
          </p:cNvSpPr>
          <p:nvPr>
            <p:ph type="dt" sz="half" idx="10"/>
          </p:nvPr>
        </p:nvSpPr>
        <p:spPr/>
        <p:txBody>
          <a:bodyPr/>
          <a:lstStyle/>
          <a:p>
            <a:fld id="{BFAE12BC-ECDE-401F-AB5F-B0868843B109}" type="datetimeFigureOut">
              <a:rPr lang="zh-CN" altLang="en-US" smtClean="0"/>
              <a:t>2023/5/13</a:t>
            </a:fld>
            <a:endParaRPr lang="zh-CN" altLang="en-US"/>
          </a:p>
        </p:txBody>
      </p:sp>
      <p:sp>
        <p:nvSpPr>
          <p:cNvPr id="6" name="页脚占位符 5">
            <a:extLst>
              <a:ext uri="{FF2B5EF4-FFF2-40B4-BE49-F238E27FC236}">
                <a16:creationId xmlns:a16="http://schemas.microsoft.com/office/drawing/2014/main" id="{5FC80E2A-61F6-A497-1A81-AD023B90F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8B7357-7316-A934-8A64-DF6095D69D0D}"/>
              </a:ext>
            </a:extLst>
          </p:cNvPr>
          <p:cNvSpPr>
            <a:spLocks noGrp="1"/>
          </p:cNvSpPr>
          <p:nvPr>
            <p:ph type="sldNum" sz="quarter" idx="12"/>
          </p:nvPr>
        </p:nvSpPr>
        <p:spPr/>
        <p:txBody>
          <a:body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47208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5E842C-DA81-95A4-4CCC-61A3024559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1CA7BF1-3406-A834-73CC-6E245344E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2CB0C9-FEB0-C1F6-0BE0-55867C307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E12BC-ECDE-401F-AB5F-B0868843B109}" type="datetimeFigureOut">
              <a:rPr lang="zh-CN" altLang="en-US" smtClean="0"/>
              <a:t>2023/5/13</a:t>
            </a:fld>
            <a:endParaRPr lang="zh-CN" altLang="en-US"/>
          </a:p>
        </p:txBody>
      </p:sp>
      <p:sp>
        <p:nvSpPr>
          <p:cNvPr id="5" name="页脚占位符 4">
            <a:extLst>
              <a:ext uri="{FF2B5EF4-FFF2-40B4-BE49-F238E27FC236}">
                <a16:creationId xmlns:a16="http://schemas.microsoft.com/office/drawing/2014/main" id="{40A4A926-875D-D0E6-A7C9-0AF72923F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20773E-7C69-C73B-4A14-7CDEBB906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F833D-474C-43F7-AD1D-719C2F29FBD4}" type="slidenum">
              <a:rPr lang="zh-CN" altLang="en-US" smtClean="0"/>
              <a:t>‹#›</a:t>
            </a:fld>
            <a:endParaRPr lang="zh-CN" altLang="en-US"/>
          </a:p>
        </p:txBody>
      </p:sp>
    </p:spTree>
    <p:extLst>
      <p:ext uri="{BB962C8B-B14F-4D97-AF65-F5344CB8AC3E}">
        <p14:creationId xmlns:p14="http://schemas.microsoft.com/office/powerpoint/2010/main" val="143447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56B2A6-A6FA-B3A4-B35E-71D75387BA7B}"/>
              </a:ext>
            </a:extLst>
          </p:cNvPr>
          <p:cNvSpPr txBox="1"/>
          <p:nvPr/>
        </p:nvSpPr>
        <p:spPr>
          <a:xfrm>
            <a:off x="991519" y="197346"/>
            <a:ext cx="9311977" cy="6463308"/>
          </a:xfrm>
          <a:prstGeom prst="rect">
            <a:avLst/>
          </a:prstGeom>
          <a:noFill/>
        </p:spPr>
        <p:txBody>
          <a:bodyPr wrap="square" rtlCol="0">
            <a:spAutoFit/>
          </a:bodyPr>
          <a:lstStyle/>
          <a:p>
            <a:pPr algn="l"/>
            <a:r>
              <a:rPr lang="zh-CN" altLang="en-US" b="0" i="0" dirty="0">
                <a:solidFill>
                  <a:srgbClr val="333333"/>
                </a:solidFill>
                <a:effectLst/>
                <a:latin typeface="Arial" panose="020B0604020202020204" pitchFamily="34" charset="0"/>
              </a:rPr>
              <a:t>在</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月</a:t>
            </a:r>
            <a:r>
              <a:rPr lang="en-US" altLang="zh-CN" b="0" i="0" dirty="0">
                <a:solidFill>
                  <a:srgbClr val="333333"/>
                </a:solidFill>
                <a:effectLst/>
                <a:latin typeface="Arial" panose="020B0604020202020204" pitchFamily="34" charset="0"/>
              </a:rPr>
              <a:t>5</a:t>
            </a:r>
            <a:r>
              <a:rPr lang="zh-CN" altLang="en-US" b="0" i="0" dirty="0">
                <a:solidFill>
                  <a:srgbClr val="333333"/>
                </a:solidFill>
                <a:effectLst/>
                <a:latin typeface="Arial" panose="020B0604020202020204" pitchFamily="34" charset="0"/>
              </a:rPr>
              <a:t>日，韩国政府宣布替日本企业支付二战时期，日本强征劳工的赔偿和利息。</a:t>
            </a:r>
          </a:p>
          <a:p>
            <a:pPr algn="l"/>
            <a:r>
              <a:rPr lang="zh-CN" altLang="en-US" b="0" i="0" dirty="0">
                <a:solidFill>
                  <a:srgbClr val="333333"/>
                </a:solidFill>
                <a:effectLst/>
                <a:latin typeface="Arial" panose="020B0604020202020204" pitchFamily="34" charset="0"/>
              </a:rPr>
              <a:t>对于这样的行为，韩国爱国人士表达了他们的意见，他们表示，“我们抗议这项亲日不爱国的协议，该协议缺乏道歉和合法的赔偿。”</a:t>
            </a:r>
          </a:p>
          <a:p>
            <a:pPr algn="l"/>
            <a:r>
              <a:rPr lang="zh-CN" altLang="en-US" b="0" i="0" dirty="0">
                <a:solidFill>
                  <a:srgbClr val="333333"/>
                </a:solidFill>
                <a:effectLst/>
                <a:latin typeface="Arial" panose="020B0604020202020204" pitchFamily="34" charset="0"/>
              </a:rPr>
              <a:t>民事诉讼</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庭外和解</a:t>
            </a:r>
          </a:p>
          <a:p>
            <a:pPr algn="l"/>
            <a:r>
              <a:rPr lang="zh-CN" altLang="en-US" b="0" i="0" dirty="0">
                <a:solidFill>
                  <a:srgbClr val="333333"/>
                </a:solidFill>
                <a:effectLst/>
                <a:latin typeface="Arial" panose="020B0604020202020204" pitchFamily="34" charset="0"/>
              </a:rPr>
              <a:t>韩国民众那是相当不满，韩国在野党也表示，这是屈辱外交。</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尹锡悦在韩日首脑会谈前一天，即</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月</a:t>
            </a:r>
            <a:r>
              <a:rPr lang="en-US" altLang="zh-CN" b="0" i="0" dirty="0">
                <a:solidFill>
                  <a:srgbClr val="333333"/>
                </a:solidFill>
                <a:effectLst/>
                <a:latin typeface="Arial" panose="020B0604020202020204" pitchFamily="34" charset="0"/>
              </a:rPr>
              <a:t>15</a:t>
            </a:r>
            <a:r>
              <a:rPr lang="zh-CN" altLang="en-US" b="0" i="0" dirty="0">
                <a:solidFill>
                  <a:srgbClr val="333333"/>
                </a:solidFill>
                <a:effectLst/>
                <a:latin typeface="Arial" panose="020B0604020202020204" pitchFamily="34" charset="0"/>
              </a:rPr>
              <a:t>日接受</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读卖新闻</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采访时，就韩国政府提出的二战日本强征韩籍劳工索赔问题第三方代赔方案表示，该解决方案不会导致日后行使追偿权。韩媒称，这也等于是省略了充分听取意见的程序，打出了韩国政府的底牌。</a:t>
            </a:r>
          </a:p>
          <a:p>
            <a:pPr algn="l"/>
            <a:r>
              <a:rPr lang="zh-CN" altLang="en-US" b="0" i="0" dirty="0">
                <a:solidFill>
                  <a:srgbClr val="333333"/>
                </a:solidFill>
                <a:effectLst/>
                <a:latin typeface="Arial" panose="020B0604020202020204" pitchFamily="34" charset="0"/>
              </a:rPr>
              <a:t>　　在韩日首脑会谈后，尹锡悦受到强烈批评，他于</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月</a:t>
            </a:r>
            <a:r>
              <a:rPr lang="en-US" altLang="zh-CN" b="0" i="0" dirty="0">
                <a:solidFill>
                  <a:srgbClr val="333333"/>
                </a:solidFill>
                <a:effectLst/>
                <a:latin typeface="Arial" panose="020B0604020202020204" pitchFamily="34" charset="0"/>
              </a:rPr>
              <a:t>21</a:t>
            </a:r>
            <a:r>
              <a:rPr lang="zh-CN" altLang="en-US" b="0" i="0" dirty="0">
                <a:solidFill>
                  <a:srgbClr val="333333"/>
                </a:solidFill>
                <a:effectLst/>
                <a:latin typeface="Arial" panose="020B0604020202020204" pitchFamily="34" charset="0"/>
              </a:rPr>
              <a:t>日回应称，“我本可以成为对史上最糟糕韩日关系置之不理的总统，但我认为，若连我也想刺激敌对性民族主义和反日情绪，将其用于国内政治，就违背了作为总统的职责。”</a:t>
            </a:r>
          </a:p>
          <a:p>
            <a:endParaRPr lang="en-US" altLang="zh-CN" dirty="0"/>
          </a:p>
          <a:p>
            <a:r>
              <a:rPr lang="en-US" altLang="zh-CN" dirty="0"/>
              <a:t>3</a:t>
            </a:r>
            <a:r>
              <a:rPr lang="zh-CN" altLang="en-US" dirty="0"/>
              <a:t>月</a:t>
            </a:r>
            <a:r>
              <a:rPr lang="en-US" altLang="zh-CN" dirty="0"/>
              <a:t>16</a:t>
            </a:r>
            <a:r>
              <a:rPr lang="zh-CN" altLang="en-US" dirty="0"/>
              <a:t>日，韩国总统尹锡悦开启了为期两天的访日行程，这也被外界视为韩日关系的“破冰之旅”。总体来看，尹总统的此次访日活动，不仅着实、有效地缓和了日韩间剑拔弩张的紧张关系，也促使日韩关系发展呈现出新的时代特征。</a:t>
            </a:r>
            <a:endParaRPr lang="en-US" altLang="zh-CN" dirty="0"/>
          </a:p>
          <a:p>
            <a:endParaRPr lang="en-US" altLang="zh-CN" dirty="0"/>
          </a:p>
          <a:p>
            <a:r>
              <a:rPr lang="zh-CN" altLang="en-US" dirty="0"/>
              <a:t>韩国民间团体</a:t>
            </a:r>
            <a:r>
              <a:rPr lang="en-US" altLang="zh-CN" dirty="0"/>
              <a:t>4</a:t>
            </a:r>
            <a:r>
              <a:rPr lang="zh-CN" altLang="en-US" dirty="0"/>
              <a:t>月</a:t>
            </a:r>
            <a:r>
              <a:rPr lang="en-US" altLang="zh-CN" dirty="0"/>
              <a:t>25</a:t>
            </a:r>
            <a:r>
              <a:rPr lang="zh-CN" altLang="en-US" dirty="0"/>
              <a:t>日下午在美国驻韩国大使馆前举行抗议集会，谴责美国情报机构对韩国政府实施有组织、有系统地窃听和监听，称这是无视韩国主权及法律的行为，对韩国的安保造成了严重侵害。参加抗议的</a:t>
            </a:r>
            <a:r>
              <a:rPr lang="en-US" altLang="zh-CN" dirty="0"/>
              <a:t>6·15</a:t>
            </a:r>
            <a:r>
              <a:rPr lang="zh-CN" altLang="en-US" dirty="0"/>
              <a:t>共同宣言南方委员会方面指出，近期在社交媒体上曝光的</a:t>
            </a:r>
            <a:r>
              <a:rPr lang="en-US" altLang="zh-CN" dirty="0"/>
              <a:t>100</a:t>
            </a:r>
            <a:r>
              <a:rPr lang="zh-CN" altLang="en-US" dirty="0"/>
              <a:t>多页美国政府机密文件当中，有</a:t>
            </a:r>
            <a:r>
              <a:rPr lang="en-US" altLang="zh-CN" dirty="0"/>
              <a:t>60</a:t>
            </a:r>
            <a:r>
              <a:rPr lang="zh-CN" altLang="en-US" dirty="0"/>
              <a:t>多页的文件是美国中央情报局或美国国防部联合参谋部制作的，美国国防部长奥斯汀也承认了这些文件是</a:t>
            </a:r>
            <a:r>
              <a:rPr lang="en-US" altLang="zh-CN" dirty="0"/>
              <a:t>2</a:t>
            </a:r>
            <a:r>
              <a:rPr lang="zh-CN" altLang="en-US" dirty="0"/>
              <a:t>月</a:t>
            </a:r>
            <a:r>
              <a:rPr lang="en-US" altLang="zh-CN" dirty="0"/>
              <a:t>28</a:t>
            </a:r>
            <a:r>
              <a:rPr lang="zh-CN" altLang="en-US" dirty="0"/>
              <a:t>日和</a:t>
            </a:r>
            <a:r>
              <a:rPr lang="en-US" altLang="zh-CN" dirty="0"/>
              <a:t>3</a:t>
            </a:r>
            <a:r>
              <a:rPr lang="zh-CN" altLang="en-US" dirty="0"/>
              <a:t>月</a:t>
            </a:r>
            <a:r>
              <a:rPr lang="en-US" altLang="zh-CN" dirty="0"/>
              <a:t>1</a:t>
            </a:r>
            <a:r>
              <a:rPr lang="zh-CN" altLang="en-US" dirty="0"/>
              <a:t>日制作的。这再次证实了美国政府对同盟国进行有组织、有系统地监听或者窃听行动，这是践踏他国法律、严重危害他国安全、无视别国主权的行为，应该予以严正谴责。</a:t>
            </a:r>
          </a:p>
        </p:txBody>
      </p:sp>
    </p:spTree>
    <p:extLst>
      <p:ext uri="{BB962C8B-B14F-4D97-AF65-F5344CB8AC3E}">
        <p14:creationId xmlns:p14="http://schemas.microsoft.com/office/powerpoint/2010/main" val="305909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56B2A6-A6FA-B3A4-B35E-71D75387BA7B}"/>
              </a:ext>
            </a:extLst>
          </p:cNvPr>
          <p:cNvSpPr txBox="1"/>
          <p:nvPr/>
        </p:nvSpPr>
        <p:spPr>
          <a:xfrm>
            <a:off x="991519" y="197346"/>
            <a:ext cx="9311977" cy="4524315"/>
          </a:xfrm>
          <a:prstGeom prst="rect">
            <a:avLst/>
          </a:prstGeom>
          <a:noFill/>
        </p:spPr>
        <p:txBody>
          <a:bodyPr wrap="square" rtlCol="0">
            <a:spAutoFit/>
          </a:bodyPr>
          <a:lstStyle/>
          <a:p>
            <a:pPr algn="l"/>
            <a:r>
              <a:rPr lang="zh-CN" altLang="en-US" b="0" i="0" dirty="0">
                <a:solidFill>
                  <a:srgbClr val="000000"/>
                </a:solidFill>
                <a:effectLst/>
                <a:latin typeface="Microsoft Yahei" panose="020B0503020204020204" pitchFamily="34" charset="-122"/>
                <a:ea typeface="Microsoft Yahei" panose="020B0503020204020204" pitchFamily="34" charset="-122"/>
              </a:rPr>
              <a:t>韩联社华盛顿</a:t>
            </a:r>
            <a:r>
              <a:rPr lang="en-US" altLang="zh-CN" b="0" i="0" dirty="0">
                <a:solidFill>
                  <a:srgbClr val="000000"/>
                </a:solidFill>
                <a:effectLst/>
                <a:latin typeface="Microsoft Yahei" panose="020B0503020204020204" pitchFamily="34" charset="-122"/>
                <a:ea typeface="Microsoft Yahei" panose="020B0503020204020204" pitchFamily="34" charset="-122"/>
              </a:rPr>
              <a:t>4</a:t>
            </a:r>
            <a:r>
              <a:rPr lang="zh-CN" altLang="en-US" b="0" i="0" dirty="0">
                <a:solidFill>
                  <a:srgbClr val="000000"/>
                </a:solidFill>
                <a:effectLst/>
                <a:latin typeface="Microsoft Yahei" panose="020B0503020204020204" pitchFamily="34" charset="-122"/>
                <a:ea typeface="Microsoft Yahei" panose="020B0503020204020204" pitchFamily="34" charset="-122"/>
              </a:rPr>
              <a:t>月</a:t>
            </a:r>
            <a:r>
              <a:rPr lang="en-US" altLang="zh-CN" b="0" i="0" dirty="0">
                <a:solidFill>
                  <a:srgbClr val="000000"/>
                </a:solidFill>
                <a:effectLst/>
                <a:latin typeface="Microsoft Yahei" panose="020B0503020204020204" pitchFamily="34" charset="-122"/>
                <a:ea typeface="Microsoft Yahei" panose="020B0503020204020204" pitchFamily="34" charset="-122"/>
              </a:rPr>
              <a:t>24</a:t>
            </a:r>
            <a:r>
              <a:rPr lang="zh-CN" altLang="en-US" b="0" i="0" dirty="0">
                <a:solidFill>
                  <a:srgbClr val="000000"/>
                </a:solidFill>
                <a:effectLst/>
                <a:latin typeface="Microsoft Yahei" panose="020B0503020204020204" pitchFamily="34" charset="-122"/>
                <a:ea typeface="Microsoft Yahei" panose="020B0503020204020204" pitchFamily="34" charset="-122"/>
              </a:rPr>
              <a:t>日电 韩国总统尹锡悦和夫人金建希</a:t>
            </a:r>
            <a:r>
              <a:rPr lang="en-US" altLang="zh-CN" b="0" i="0" dirty="0">
                <a:solidFill>
                  <a:srgbClr val="000000"/>
                </a:solidFill>
                <a:effectLst/>
                <a:latin typeface="Microsoft Yahei" panose="020B0503020204020204" pitchFamily="34" charset="-122"/>
                <a:ea typeface="Microsoft Yahei" panose="020B0503020204020204" pitchFamily="34" charset="-122"/>
              </a:rPr>
              <a:t>24</a:t>
            </a:r>
            <a:r>
              <a:rPr lang="zh-CN" altLang="en-US" b="0" i="0" dirty="0">
                <a:solidFill>
                  <a:srgbClr val="000000"/>
                </a:solidFill>
                <a:effectLst/>
                <a:latin typeface="Microsoft Yahei" panose="020B0503020204020204" pitchFamily="34" charset="-122"/>
                <a:ea typeface="Microsoft Yahei" panose="020B0503020204020204" pitchFamily="34" charset="-122"/>
              </a:rPr>
              <a:t>日搭乘总统专机“空军一号”飞抵美国华盛顿安德鲁斯空军基地，正式开启为期</a:t>
            </a:r>
            <a:r>
              <a:rPr lang="en-US" altLang="zh-CN" b="0" i="0" dirty="0">
                <a:solidFill>
                  <a:srgbClr val="000000"/>
                </a:solidFill>
                <a:effectLst/>
                <a:latin typeface="Microsoft Yahei" panose="020B0503020204020204" pitchFamily="34" charset="-122"/>
                <a:ea typeface="Microsoft Yahei" panose="020B0503020204020204" pitchFamily="34" charset="-122"/>
              </a:rPr>
              <a:t>7</a:t>
            </a:r>
            <a:r>
              <a:rPr lang="zh-CN" altLang="en-US" b="0" i="0" dirty="0">
                <a:solidFill>
                  <a:srgbClr val="000000"/>
                </a:solidFill>
                <a:effectLst/>
                <a:latin typeface="Microsoft Yahei" panose="020B0503020204020204" pitchFamily="34" charset="-122"/>
                <a:ea typeface="Microsoft Yahei" panose="020B0503020204020204" pitchFamily="34" charset="-122"/>
              </a:rPr>
              <a:t>天的对美国事访问行程。</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algn="l"/>
            <a:endParaRPr lang="en-US" altLang="zh-CN" dirty="0">
              <a:solidFill>
                <a:srgbClr val="000000"/>
              </a:solidFill>
              <a:latin typeface="Microsoft Yahei" panose="020B0503020204020204" pitchFamily="34" charset="-122"/>
              <a:ea typeface="Microsoft Yahei" panose="020B0503020204020204" pitchFamily="34" charset="-122"/>
            </a:endParaRPr>
          </a:p>
          <a:p>
            <a:pPr algn="l"/>
            <a:r>
              <a:rPr lang="zh-CN" altLang="en-US" dirty="0"/>
              <a:t>地时间</a:t>
            </a:r>
            <a:r>
              <a:rPr lang="en-US" altLang="zh-CN" dirty="0"/>
              <a:t>4</a:t>
            </a:r>
            <a:r>
              <a:rPr lang="zh-CN" altLang="en-US" dirty="0"/>
              <a:t>月</a:t>
            </a:r>
            <a:r>
              <a:rPr lang="en-US" altLang="zh-CN" dirty="0"/>
              <a:t>26</a:t>
            </a:r>
            <a:r>
              <a:rPr lang="zh-CN" altLang="en-US" dirty="0"/>
              <a:t>日晚，尹锡悦参加了美国总统拜登为其举办的国宴，并在后者邀请下当场演唱了美国歌手唐</a:t>
            </a:r>
            <a:r>
              <a:rPr lang="en-US" altLang="zh-CN" dirty="0"/>
              <a:t>·</a:t>
            </a:r>
            <a:r>
              <a:rPr lang="zh-CN" altLang="en-US" dirty="0"/>
              <a:t>麦克莱恩的歌曲</a:t>
            </a:r>
            <a:r>
              <a:rPr lang="en-US" altLang="zh-CN" dirty="0"/>
              <a:t>《</a:t>
            </a:r>
            <a:r>
              <a:rPr lang="zh-CN" altLang="en-US" dirty="0"/>
              <a:t>美国派</a:t>
            </a:r>
            <a:r>
              <a:rPr lang="en-US" altLang="zh-CN" dirty="0"/>
              <a:t>》</a:t>
            </a:r>
            <a:r>
              <a:rPr lang="zh-CN" altLang="en-US" dirty="0"/>
              <a:t>，让拜登等人大为惊讶。有人称此举为“秦王命赵王鼓瑟”。</a:t>
            </a:r>
            <a:endParaRPr lang="en-US" altLang="zh-CN" dirty="0"/>
          </a:p>
          <a:p>
            <a:pPr algn="l"/>
            <a:endParaRPr lang="en-US" altLang="zh-CN" dirty="0"/>
          </a:p>
          <a:p>
            <a:pPr algn="l"/>
            <a:r>
              <a:rPr lang="zh-CN" altLang="en-US" b="0" i="0" dirty="0">
                <a:solidFill>
                  <a:srgbClr val="000000"/>
                </a:solidFill>
                <a:effectLst/>
                <a:latin typeface="PingFang SC"/>
              </a:rPr>
              <a:t>新华社首尔</a:t>
            </a:r>
            <a:r>
              <a:rPr lang="en-US" altLang="zh-CN" b="0" i="0" dirty="0">
                <a:solidFill>
                  <a:srgbClr val="000000"/>
                </a:solidFill>
                <a:effectLst/>
                <a:latin typeface="PingFang SC"/>
              </a:rPr>
              <a:t>5</a:t>
            </a:r>
            <a:r>
              <a:rPr lang="zh-CN" altLang="en-US" b="0" i="0" dirty="0">
                <a:solidFill>
                  <a:srgbClr val="000000"/>
                </a:solidFill>
                <a:effectLst/>
                <a:latin typeface="PingFang SC"/>
              </a:rPr>
              <a:t>月</a:t>
            </a:r>
            <a:r>
              <a:rPr lang="en-US" altLang="zh-CN" b="0" i="0" dirty="0">
                <a:solidFill>
                  <a:srgbClr val="000000"/>
                </a:solidFill>
                <a:effectLst/>
                <a:latin typeface="PingFang SC"/>
              </a:rPr>
              <a:t>9</a:t>
            </a:r>
            <a:r>
              <a:rPr lang="zh-CN" altLang="en-US" b="0" i="0" dirty="0">
                <a:solidFill>
                  <a:srgbClr val="000000"/>
                </a:solidFill>
                <a:effectLst/>
                <a:latin typeface="PingFang SC"/>
              </a:rPr>
              <a:t>日电 日本首相岸田文雄</a:t>
            </a:r>
            <a:r>
              <a:rPr lang="en-US" altLang="zh-CN" b="0" i="0" dirty="0">
                <a:solidFill>
                  <a:srgbClr val="000000"/>
                </a:solidFill>
                <a:effectLst/>
                <a:latin typeface="PingFang SC"/>
              </a:rPr>
              <a:t>7</a:t>
            </a:r>
            <a:r>
              <a:rPr lang="zh-CN" altLang="en-US" b="0" i="0" dirty="0">
                <a:solidFill>
                  <a:srgbClr val="000000"/>
                </a:solidFill>
                <a:effectLst/>
                <a:latin typeface="PingFang SC"/>
              </a:rPr>
              <a:t>日到访韩国，与韩国总统尹锡悦举行会谈。除了访问活动之外，迎接他的还有韩国民众接连两天的抗议。</a:t>
            </a:r>
          </a:p>
          <a:p>
            <a:pPr algn="l"/>
            <a:r>
              <a:rPr lang="zh-CN" altLang="en-US" b="0" i="0" dirty="0">
                <a:solidFill>
                  <a:srgbClr val="000000"/>
                </a:solidFill>
                <a:effectLst/>
                <a:latin typeface="PingFang SC"/>
              </a:rPr>
              <a:t>　　这是韩日领导人时隔</a:t>
            </a:r>
            <a:r>
              <a:rPr lang="en-US" altLang="zh-CN" b="0" i="0" dirty="0">
                <a:solidFill>
                  <a:srgbClr val="000000"/>
                </a:solidFill>
                <a:effectLst/>
                <a:latin typeface="PingFang SC"/>
              </a:rPr>
              <a:t>50</a:t>
            </a:r>
            <a:r>
              <a:rPr lang="zh-CN" altLang="en-US" b="0" i="0" dirty="0">
                <a:solidFill>
                  <a:srgbClr val="000000"/>
                </a:solidFill>
                <a:effectLst/>
                <a:latin typeface="PingFang SC"/>
              </a:rPr>
              <a:t>多天再次见面。然而，日方无意就历史问题道歉，韩方对日政策缺乏国内共识，两国关系改善前景难言乐观。</a:t>
            </a:r>
          </a:p>
          <a:p>
            <a:pPr algn="l"/>
            <a:r>
              <a:rPr lang="zh-CN" altLang="en-US" b="0" i="0" dirty="0">
                <a:solidFill>
                  <a:srgbClr val="000000"/>
                </a:solidFill>
                <a:effectLst/>
                <a:latin typeface="PingFang SC"/>
              </a:rPr>
              <a:t>　　与此同时，韩日关系变动离不开美国幕后操纵。挑动日韩对立的是美国，如今撮合两国“和解”的也是美国。日久见人心，最终，美国想拼凑反华小圈子的图谋，也终将是个图谋。</a:t>
            </a:r>
          </a:p>
          <a:p>
            <a:pPr algn="l"/>
            <a:endParaRPr lang="en-US" altLang="zh-CN" dirty="0"/>
          </a:p>
          <a:p>
            <a:pPr algn="l"/>
            <a:endParaRPr lang="en-US" altLang="zh-CN" dirty="0"/>
          </a:p>
          <a:p>
            <a:pPr algn="l"/>
            <a:endParaRPr lang="zh-CN" altLang="en-US" dirty="0"/>
          </a:p>
        </p:txBody>
      </p:sp>
    </p:spTree>
    <p:extLst>
      <p:ext uri="{BB962C8B-B14F-4D97-AF65-F5344CB8AC3E}">
        <p14:creationId xmlns:p14="http://schemas.microsoft.com/office/powerpoint/2010/main" val="1151168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682</Words>
  <Application>Microsoft Office PowerPoint</Application>
  <PresentationFormat>宽屏</PresentationFormat>
  <Paragraphs>18</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PingFang SC</vt:lpstr>
      <vt:lpstr>等线</vt:lpstr>
      <vt:lpstr>等线 Light</vt:lpstr>
      <vt:lpstr>Microsoft Yahei</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 怀宇</dc:creator>
  <cp:lastModifiedBy>贾 怀宇</cp:lastModifiedBy>
  <cp:revision>1</cp:revision>
  <dcterms:created xsi:type="dcterms:W3CDTF">2023-05-13T09:03:17Z</dcterms:created>
  <dcterms:modified xsi:type="dcterms:W3CDTF">2023-05-13T09:34:41Z</dcterms:modified>
</cp:coreProperties>
</file>