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77" r:id="rId3"/>
    <p:sldId id="318" r:id="rId4"/>
    <p:sldId id="278" r:id="rId5"/>
    <p:sldId id="279" r:id="rId6"/>
    <p:sldId id="280" r:id="rId7"/>
    <p:sldId id="281" r:id="rId8"/>
    <p:sldId id="283" r:id="rId9"/>
    <p:sldId id="284" r:id="rId10"/>
    <p:sldId id="285" r:id="rId11"/>
    <p:sldId id="319" r:id="rId12"/>
    <p:sldId id="286" r:id="rId13"/>
    <p:sldId id="317" r:id="rId14"/>
    <p:sldId id="320" r:id="rId15"/>
    <p:sldId id="290" r:id="rId16"/>
    <p:sldId id="321" r:id="rId17"/>
    <p:sldId id="322" r:id="rId18"/>
    <p:sldId id="294" r:id="rId19"/>
    <p:sldId id="296" r:id="rId20"/>
    <p:sldId id="298" r:id="rId21"/>
    <p:sldId id="314" r:id="rId22"/>
    <p:sldId id="300" r:id="rId23"/>
    <p:sldId id="303" r:id="rId24"/>
    <p:sldId id="323" r:id="rId25"/>
    <p:sldId id="324" r:id="rId26"/>
    <p:sldId id="312" r:id="rId27"/>
    <p:sldId id="325" r:id="rId28"/>
    <p:sldId id="32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CC29"/>
    <a:srgbClr val="FFFF00"/>
    <a:srgbClr val="120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6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186">
            <a:extLst>
              <a:ext uri="{FF2B5EF4-FFF2-40B4-BE49-F238E27FC236}">
                <a16:creationId xmlns:a16="http://schemas.microsoft.com/office/drawing/2014/main" id="{B6157044-11DA-4E0D-97A6-FD90D16D7D72}"/>
              </a:ext>
            </a:extLst>
          </p:cNvPr>
          <p:cNvSpPr/>
          <p:nvPr/>
        </p:nvSpPr>
        <p:spPr>
          <a:xfrm>
            <a:off x="2031644" y="3645024"/>
            <a:ext cx="5492684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87">
            <a:extLst>
              <a:ext uri="{FF2B5EF4-FFF2-40B4-BE49-F238E27FC236}">
                <a16:creationId xmlns:a16="http://schemas.microsoft.com/office/drawing/2014/main" id="{5B34AC6E-D0EA-429C-B115-92753A53C434}"/>
              </a:ext>
            </a:extLst>
          </p:cNvPr>
          <p:cNvSpPr txBox="1"/>
          <p:nvPr/>
        </p:nvSpPr>
        <p:spPr>
          <a:xfrm>
            <a:off x="2375942" y="3738457"/>
            <a:ext cx="5000139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输入输出设备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6F1F03F-6784-4285-BFF8-4FEE3DD53FC5}"/>
              </a:ext>
            </a:extLst>
          </p:cNvPr>
          <p:cNvGrpSpPr/>
          <p:nvPr/>
        </p:nvGrpSpPr>
        <p:grpSpPr>
          <a:xfrm>
            <a:off x="1958769" y="3645024"/>
            <a:ext cx="2960374" cy="3097047"/>
            <a:chOff x="1956944" y="3743727"/>
            <a:chExt cx="2960374" cy="309704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A5962C0-8268-451E-B5E7-751D5BB5A961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圆角矩形 189">
                <a:extLst>
                  <a:ext uri="{FF2B5EF4-FFF2-40B4-BE49-F238E27FC236}">
                    <a16:creationId xmlns:a16="http://schemas.microsoft.com/office/drawing/2014/main" id="{DB7BBDEE-D038-4957-A74E-0E8F6860A6A0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2" name="圆角矩形 190">
                <a:extLst>
                  <a:ext uri="{FF2B5EF4-FFF2-40B4-BE49-F238E27FC236}">
                    <a16:creationId xmlns:a16="http://schemas.microsoft.com/office/drawing/2014/main" id="{D0D7843F-E28F-4DB2-8069-23D1D9F146DF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30" name="Picture 2" descr="C:\Users\Administrator\Desktop\手.png">
              <a:extLst>
                <a:ext uri="{FF2B5EF4-FFF2-40B4-BE49-F238E27FC236}">
                  <a16:creationId xmlns:a16="http://schemas.microsoft.com/office/drawing/2014/main" id="{4EB92340-51AD-4A97-A153-9589AC773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5CD8D0E-812F-4103-81D6-DC81630BB254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AC565BE0-F195-4412-B013-C72273FE854B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2B78D640-FB3E-424D-B67D-164DE468E11B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 计算机组成原理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139 L 0.52066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1649F96-140E-4B37-BB29-149096A2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57" y="848478"/>
            <a:ext cx="439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例. 2513字符发生器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34A7CF6-78BC-4940-8332-7E97BFA5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376448"/>
            <a:ext cx="426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可提供64种字符点阵 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8386C922-D3E1-4C4A-A61B-7F040685C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64" y="93093"/>
            <a:ext cx="4521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(1) 专用字符发生器</a:t>
            </a:r>
            <a:r>
              <a:rPr lang="en-US" altLang="zh-CN" sz="2800" b="1"/>
              <a:t>(ROM)</a:t>
            </a:r>
            <a:r>
              <a:rPr lang="zh-CN" altLang="en-US" sz="2800" b="1"/>
              <a:t>   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E8064F8-828E-46B6-9CAE-E6EC52200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419" y="1361088"/>
            <a:ext cx="2301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(5点</a:t>
            </a:r>
            <a:r>
              <a:rPr lang="en-US" altLang="zh-CN" sz="2400" b="1">
                <a:sym typeface="Symbol" pitchFamily="18" charset="2"/>
              </a:rPr>
              <a:t></a:t>
            </a:r>
            <a:r>
              <a:rPr lang="zh-CN" altLang="en-US" sz="2400" b="1"/>
              <a:t>8线) </a:t>
            </a:r>
          </a:p>
        </p:txBody>
      </p:sp>
      <p:grpSp>
        <p:nvGrpSpPr>
          <p:cNvPr id="7" name="Group 78">
            <a:extLst>
              <a:ext uri="{FF2B5EF4-FFF2-40B4-BE49-F238E27FC236}">
                <a16:creationId xmlns:a16="http://schemas.microsoft.com/office/drawing/2014/main" id="{67D0B0D7-4A1D-4F7F-B656-46127BC930E5}"/>
              </a:ext>
            </a:extLst>
          </p:cNvPr>
          <p:cNvGrpSpPr>
            <a:grpSpLocks/>
          </p:cNvGrpSpPr>
          <p:nvPr/>
        </p:nvGrpSpPr>
        <p:grpSpPr bwMode="auto">
          <a:xfrm>
            <a:off x="569764" y="1924777"/>
            <a:ext cx="979488" cy="1638300"/>
            <a:chOff x="3348" y="2711"/>
            <a:chExt cx="617" cy="1032"/>
          </a:xfrm>
        </p:grpSpPr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id="{6E95E74A-20C9-47F7-BA4A-1ACAEAD26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2919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9" name="Text Box 71">
              <a:extLst>
                <a:ext uri="{FF2B5EF4-FFF2-40B4-BE49-F238E27FC236}">
                  <a16:creationId xmlns:a16="http://schemas.microsoft.com/office/drawing/2014/main" id="{9C001C26-37CA-4CD2-9651-7907D86CB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3015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10" name="Text Box 72">
              <a:extLst>
                <a:ext uri="{FF2B5EF4-FFF2-40B4-BE49-F238E27FC236}">
                  <a16:creationId xmlns:a16="http://schemas.microsoft.com/office/drawing/2014/main" id="{E1C03609-5FCE-41D8-9CC6-EDA412032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312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11" name="Text Box 73">
              <a:extLst>
                <a:ext uri="{FF2B5EF4-FFF2-40B4-BE49-F238E27FC236}">
                  <a16:creationId xmlns:a16="http://schemas.microsoft.com/office/drawing/2014/main" id="{E996FA2D-B0A5-4E8B-887D-C58F664B2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322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12" name="Text Box 74">
              <a:extLst>
                <a:ext uri="{FF2B5EF4-FFF2-40B4-BE49-F238E27FC236}">
                  <a16:creationId xmlns:a16="http://schemas.microsoft.com/office/drawing/2014/main" id="{1F0DD4D9-3F22-44B9-8FA8-D80AAB78C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332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13" name="Text Box 75">
              <a:extLst>
                <a:ext uri="{FF2B5EF4-FFF2-40B4-BE49-F238E27FC236}">
                  <a16:creationId xmlns:a16="http://schemas.microsoft.com/office/drawing/2014/main" id="{B0CB98BE-75BB-4481-A540-63E3901F3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343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14" name="Text Box 76">
              <a:extLst>
                <a:ext uri="{FF2B5EF4-FFF2-40B4-BE49-F238E27FC236}">
                  <a16:creationId xmlns:a16="http://schemas.microsoft.com/office/drawing/2014/main" id="{2437AD84-4DA6-4018-9A5D-69A69C347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281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  <p:sp>
          <p:nvSpPr>
            <p:cNvPr id="15" name="Text Box 77">
              <a:extLst>
                <a:ext uri="{FF2B5EF4-FFF2-40B4-BE49-F238E27FC236}">
                  <a16:creationId xmlns:a16="http://schemas.microsoft.com/office/drawing/2014/main" id="{3BF35CB2-9149-4937-9A27-045400D01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711"/>
              <a:ext cx="61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</a:pPr>
              <a:r>
                <a:rPr lang="zh-CN" altLang="en-US" sz="4800" b="1">
                  <a:solidFill>
                    <a:srgbClr val="FF0000"/>
                  </a:solidFill>
                </a:rPr>
                <a:t>.....</a:t>
              </a:r>
            </a:p>
          </p:txBody>
        </p:sp>
      </p:grpSp>
      <p:sp>
        <p:nvSpPr>
          <p:cNvPr id="16" name="Text Box 79">
            <a:extLst>
              <a:ext uri="{FF2B5EF4-FFF2-40B4-BE49-F238E27FC236}">
                <a16:creationId xmlns:a16="http://schemas.microsoft.com/office/drawing/2014/main" id="{70E63591-43B5-4482-AA4A-93F0A3F22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916832"/>
            <a:ext cx="7035800" cy="110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400" b="1"/>
              <a:t>点阵的一线占据</a:t>
            </a:r>
            <a:r>
              <a:rPr lang="en-US" altLang="zh-CN" sz="2400" b="1"/>
              <a:t>ROM</a:t>
            </a:r>
            <a:r>
              <a:rPr lang="zh-CN" altLang="en-US" sz="2400" b="1"/>
              <a:t>的一个单元,  一个字符需要8个单元;</a:t>
            </a:r>
          </a:p>
        </p:txBody>
      </p:sp>
      <p:sp>
        <p:nvSpPr>
          <p:cNvPr id="17" name="Text Box 80">
            <a:extLst>
              <a:ext uri="{FF2B5EF4-FFF2-40B4-BE49-F238E27FC236}">
                <a16:creationId xmlns:a16="http://schemas.microsoft.com/office/drawing/2014/main" id="{DDDA104E-461F-4E46-930A-320E2FC5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024" y="2456891"/>
            <a:ext cx="6883400" cy="111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400" b="1"/>
              <a:t>               当需要显示某字符时, 依次读取该点阵的8个单元, 并送往显示器。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3F0F2DA-F288-47F0-A228-0A7092F6F016}"/>
              </a:ext>
            </a:extLst>
          </p:cNvPr>
          <p:cNvGrpSpPr/>
          <p:nvPr/>
        </p:nvGrpSpPr>
        <p:grpSpPr>
          <a:xfrm>
            <a:off x="516599" y="3853308"/>
            <a:ext cx="7697689" cy="2600028"/>
            <a:chOff x="516599" y="3853308"/>
            <a:chExt cx="7697689" cy="2600028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030ACC65-24D0-447A-AC23-BD8792573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498" y="5248721"/>
              <a:ext cx="1676400" cy="40626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400" b="1">
                  <a:solidFill>
                    <a:srgbClr val="000074"/>
                  </a:solidFill>
                </a:rPr>
                <a:t>列译码</a:t>
              </a:r>
            </a:p>
          </p:txBody>
        </p:sp>
        <p:sp>
          <p:nvSpPr>
            <p:cNvPr id="21" name="Text Box 28">
              <a:extLst>
                <a:ext uri="{FF2B5EF4-FFF2-40B4-BE49-F238E27FC236}">
                  <a16:creationId xmlns:a16="http://schemas.microsoft.com/office/drawing/2014/main" id="{B8FA8C74-7A80-4470-8728-994E51723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498" y="3935204"/>
              <a:ext cx="1676400" cy="92621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33CC"/>
                  </a:solidFill>
                </a:rPr>
                <a:t>   </a:t>
              </a:r>
              <a:r>
                <a:rPr lang="en-US" altLang="zh-CN" sz="2400" b="1">
                  <a:solidFill>
                    <a:srgbClr val="000074"/>
                  </a:solidFill>
                </a:rPr>
                <a:t>ROM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endParaRPr lang="zh-CN" altLang="en-US" sz="2400" b="1">
                <a:solidFill>
                  <a:srgbClr val="0033CC"/>
                </a:solidFill>
              </a:endParaRPr>
            </a:p>
          </p:txBody>
        </p:sp>
        <p:sp>
          <p:nvSpPr>
            <p:cNvPr id="22" name="Text Box 30">
              <a:extLst>
                <a:ext uri="{FF2B5EF4-FFF2-40B4-BE49-F238E27FC236}">
                  <a16:creationId xmlns:a16="http://schemas.microsoft.com/office/drawing/2014/main" id="{DF42BD89-951B-4804-8240-C1D69D831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6411" y="4348608"/>
              <a:ext cx="1890713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74"/>
                  </a:solidFill>
                </a:rPr>
                <a:t>64</a:t>
              </a:r>
              <a:r>
                <a:rPr lang="zh-CN" altLang="en-US" sz="2600" b="1">
                  <a:solidFill>
                    <a:srgbClr val="000074"/>
                  </a:solidFill>
                  <a:sym typeface="Symbol" pitchFamily="18" charset="2"/>
                </a:rPr>
                <a:t></a:t>
              </a:r>
              <a:r>
                <a:rPr lang="zh-CN" altLang="en-US" sz="2600" b="1">
                  <a:solidFill>
                    <a:srgbClr val="000074"/>
                  </a:solidFill>
                </a:rPr>
                <a:t>8单元 </a:t>
              </a:r>
            </a:p>
          </p:txBody>
        </p:sp>
        <p:sp>
          <p:nvSpPr>
            <p:cNvPr id="23" name="Text Box 31">
              <a:extLst>
                <a:ext uri="{FF2B5EF4-FFF2-40B4-BE49-F238E27FC236}">
                  <a16:creationId xmlns:a16="http://schemas.microsoft.com/office/drawing/2014/main" id="{DA72DC09-EC5F-4BDE-AD2A-2370C375D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326" y="3853308"/>
              <a:ext cx="526298" cy="121920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74"/>
                  </a:solidFill>
                </a:rPr>
                <a:t>行译码</a:t>
              </a:r>
            </a:p>
          </p:txBody>
        </p:sp>
        <p:grpSp>
          <p:nvGrpSpPr>
            <p:cNvPr id="24" name="Group 32">
              <a:extLst>
                <a:ext uri="{FF2B5EF4-FFF2-40B4-BE49-F238E27FC236}">
                  <a16:creationId xmlns:a16="http://schemas.microsoft.com/office/drawing/2014/main" id="{53F7F927-563C-4D1B-B7CB-C98EB08996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1192" y="4081908"/>
              <a:ext cx="420688" cy="571500"/>
              <a:chOff x="912" y="2592"/>
              <a:chExt cx="288" cy="384"/>
            </a:xfrm>
          </p:grpSpPr>
          <p:sp>
            <p:nvSpPr>
              <p:cNvPr id="59" name="Line 33">
                <a:extLst>
                  <a:ext uri="{FF2B5EF4-FFF2-40B4-BE49-F238E27FC236}">
                    <a16:creationId xmlns:a16="http://schemas.microsoft.com/office/drawing/2014/main" id="{E222FB4D-48E5-45AE-BEEA-9396B1783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59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Line 34">
                <a:extLst>
                  <a:ext uri="{FF2B5EF4-FFF2-40B4-BE49-F238E27FC236}">
                    <a16:creationId xmlns:a16="http://schemas.microsoft.com/office/drawing/2014/main" id="{CAEEF0F4-D3F1-4AC0-8D47-90D8F4235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1" name="Line 35">
                <a:extLst>
                  <a:ext uri="{FF2B5EF4-FFF2-40B4-BE49-F238E27FC236}">
                    <a16:creationId xmlns:a16="http://schemas.microsoft.com/office/drawing/2014/main" id="{36086B24-057B-47E5-8405-9F9F52451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24A50533-3F8B-4AD1-BAB3-C76092030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723" y="4081908"/>
              <a:ext cx="457200" cy="685800"/>
              <a:chOff x="1632" y="2592"/>
              <a:chExt cx="288" cy="432"/>
            </a:xfrm>
          </p:grpSpPr>
          <p:sp>
            <p:nvSpPr>
              <p:cNvPr id="56" name="Line 37">
                <a:extLst>
                  <a:ext uri="{FF2B5EF4-FFF2-40B4-BE49-F238E27FC236}">
                    <a16:creationId xmlns:a16="http://schemas.microsoft.com/office/drawing/2014/main" id="{911C9890-A4DC-47C2-80B1-354881E38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Line 38">
                <a:extLst>
                  <a:ext uri="{FF2B5EF4-FFF2-40B4-BE49-F238E27FC236}">
                    <a16:creationId xmlns:a16="http://schemas.microsoft.com/office/drawing/2014/main" id="{FE83DD07-FBC9-476D-82D2-A8C87CEA2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0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" name="Line 39">
                <a:extLst>
                  <a:ext uri="{FF2B5EF4-FFF2-40B4-BE49-F238E27FC236}">
                    <a16:creationId xmlns:a16="http://schemas.microsoft.com/office/drawing/2014/main" id="{06DEF18C-F594-46E8-844E-7D05DBBA3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3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6" name="Group 40">
              <a:extLst>
                <a:ext uri="{FF2B5EF4-FFF2-40B4-BE49-F238E27FC236}">
                  <a16:creationId xmlns:a16="http://schemas.microsoft.com/office/drawing/2014/main" id="{737ECC76-1FD4-4DBF-98B2-045F97045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098" y="5724971"/>
              <a:ext cx="1143000" cy="312738"/>
              <a:chOff x="2064" y="3744"/>
              <a:chExt cx="720" cy="288"/>
            </a:xfrm>
          </p:grpSpPr>
          <p:sp>
            <p:nvSpPr>
              <p:cNvPr id="50" name="Line 41">
                <a:extLst>
                  <a:ext uri="{FF2B5EF4-FFF2-40B4-BE49-F238E27FC236}">
                    <a16:creationId xmlns:a16="http://schemas.microsoft.com/office/drawing/2014/main" id="{1CB71B52-F1E3-4C8F-B625-A5380EBD0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920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1" name="Line 42">
                <a:extLst>
                  <a:ext uri="{FF2B5EF4-FFF2-40B4-BE49-F238E27FC236}">
                    <a16:creationId xmlns:a16="http://schemas.microsoft.com/office/drawing/2014/main" id="{4208E2C0-1BC1-476A-9F70-1C43EBAA0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064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Line 43">
                <a:extLst>
                  <a:ext uri="{FF2B5EF4-FFF2-40B4-BE49-F238E27FC236}">
                    <a16:creationId xmlns:a16="http://schemas.microsoft.com/office/drawing/2014/main" id="{C19FC2FC-41EE-4E8A-9C9A-DAA27EEDF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208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3" name="Line 44">
                <a:extLst>
                  <a:ext uri="{FF2B5EF4-FFF2-40B4-BE49-F238E27FC236}">
                    <a16:creationId xmlns:a16="http://schemas.microsoft.com/office/drawing/2014/main" id="{56986CF5-1205-4542-97E8-C194A8D5A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352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4" name="Line 45">
                <a:extLst>
                  <a:ext uri="{FF2B5EF4-FFF2-40B4-BE49-F238E27FC236}">
                    <a16:creationId xmlns:a16="http://schemas.microsoft.com/office/drawing/2014/main" id="{9DD9590B-7024-40B9-B2D0-8F39C719B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96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5" name="Line 46">
                <a:extLst>
                  <a:ext uri="{FF2B5EF4-FFF2-40B4-BE49-F238E27FC236}">
                    <a16:creationId xmlns:a16="http://schemas.microsoft.com/office/drawing/2014/main" id="{BEF242F0-482E-4103-9A0F-141DF0124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640" y="3888"/>
                <a:ext cx="2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7" name="Group 47">
              <a:extLst>
                <a:ext uri="{FF2B5EF4-FFF2-40B4-BE49-F238E27FC236}">
                  <a16:creationId xmlns:a16="http://schemas.microsoft.com/office/drawing/2014/main" id="{AAB9F5DF-BEEB-421C-BE6D-79AB06548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6898" y="4882008"/>
              <a:ext cx="1371600" cy="346075"/>
              <a:chOff x="2016" y="3168"/>
              <a:chExt cx="864" cy="240"/>
            </a:xfrm>
          </p:grpSpPr>
          <p:sp>
            <p:nvSpPr>
              <p:cNvPr id="47" name="Line 48">
                <a:extLst>
                  <a:ext uri="{FF2B5EF4-FFF2-40B4-BE49-F238E27FC236}">
                    <a16:creationId xmlns:a16="http://schemas.microsoft.com/office/drawing/2014/main" id="{1B5E1869-3812-44BD-92DC-9F1F74831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8" name="Line 49">
                <a:extLst>
                  <a:ext uri="{FF2B5EF4-FFF2-40B4-BE49-F238E27FC236}">
                    <a16:creationId xmlns:a16="http://schemas.microsoft.com/office/drawing/2014/main" id="{CA23939C-6AD0-4C23-8167-9C488043A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3168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9" name="Line 50">
                <a:extLst>
                  <a:ext uri="{FF2B5EF4-FFF2-40B4-BE49-F238E27FC236}">
                    <a16:creationId xmlns:a16="http://schemas.microsoft.com/office/drawing/2014/main" id="{0A742929-25F3-4347-B785-97DDE1C58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312"/>
                <a:ext cx="672" cy="0"/>
              </a:xfrm>
              <a:prstGeom prst="line">
                <a:avLst/>
              </a:prstGeom>
              <a:noFill/>
              <a:ln w="222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8" name="Group 54">
              <a:extLst>
                <a:ext uri="{FF2B5EF4-FFF2-40B4-BE49-F238E27FC236}">
                  <a16:creationId xmlns:a16="http://schemas.microsoft.com/office/drawing/2014/main" id="{DBDB6A5E-70A6-4C7C-9AB6-77E8D2A32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00898" y="3962846"/>
              <a:ext cx="420688" cy="857250"/>
              <a:chOff x="2976" y="2544"/>
              <a:chExt cx="288" cy="576"/>
            </a:xfrm>
          </p:grpSpPr>
          <p:sp>
            <p:nvSpPr>
              <p:cNvPr id="42" name="Line 55">
                <a:extLst>
                  <a:ext uri="{FF2B5EF4-FFF2-40B4-BE49-F238E27FC236}">
                    <a16:creationId xmlns:a16="http://schemas.microsoft.com/office/drawing/2014/main" id="{E07129C1-A3B7-48A4-95F7-39E7F99DC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Line 56">
                <a:extLst>
                  <a:ext uri="{FF2B5EF4-FFF2-40B4-BE49-F238E27FC236}">
                    <a16:creationId xmlns:a16="http://schemas.microsoft.com/office/drawing/2014/main" id="{18FC7BA5-8FC3-4AF0-8542-245DF9019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Line 57">
                <a:extLst>
                  <a:ext uri="{FF2B5EF4-FFF2-40B4-BE49-F238E27FC236}">
                    <a16:creationId xmlns:a16="http://schemas.microsoft.com/office/drawing/2014/main" id="{7AF4D7DF-0579-4F9E-828C-452873816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3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5" name="Line 58">
                <a:extLst>
                  <a:ext uri="{FF2B5EF4-FFF2-40B4-BE49-F238E27FC236}">
                    <a16:creationId xmlns:a16="http://schemas.microsoft.com/office/drawing/2014/main" id="{16AFEF40-15E6-4139-BFD3-DC64C73B3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59">
                <a:extLst>
                  <a:ext uri="{FF2B5EF4-FFF2-40B4-BE49-F238E27FC236}">
                    <a16:creationId xmlns:a16="http://schemas.microsoft.com/office/drawing/2014/main" id="{9AE8E188-C091-4DA3-AF1A-A7A029924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9" name="Text Box 60">
              <a:extLst>
                <a:ext uri="{FF2B5EF4-FFF2-40B4-BE49-F238E27FC236}">
                  <a16:creationId xmlns:a16="http://schemas.microsoft.com/office/drawing/2014/main" id="{AC7CED4E-D0F2-42E8-B9A5-4F9FA4F32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0788" y="3975972"/>
              <a:ext cx="13335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输出字符点阵</a:t>
              </a:r>
            </a:p>
          </p:txBody>
        </p:sp>
        <p:sp>
          <p:nvSpPr>
            <p:cNvPr id="30" name="AutoShape 61">
              <a:extLst>
                <a:ext uri="{FF2B5EF4-FFF2-40B4-BE49-F238E27FC236}">
                  <a16:creationId xmlns:a16="http://schemas.microsoft.com/office/drawing/2014/main" id="{36924F6B-CDA3-4132-8B86-A591178CB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348" y="3905696"/>
              <a:ext cx="152400" cy="917575"/>
            </a:xfrm>
            <a:prstGeom prst="rightBrace">
              <a:avLst>
                <a:gd name="adj1" fmla="val 5017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78E42EBB-F33B-4551-B242-63D0754D4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99" y="3944233"/>
              <a:ext cx="27400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扫描线序号作为</a:t>
              </a:r>
              <a:r>
                <a:rPr lang="en-US" altLang="zh-CN" sz="2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ROM</a:t>
              </a:r>
              <a:r>
                <a:rPr lang="zh-CN" alt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低3位地址</a:t>
              </a:r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185399E9-7480-42BF-9D95-A1E5490FF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811" y="5991671"/>
              <a:ext cx="51323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字符编码作为</a:t>
              </a:r>
              <a:r>
                <a:rPr lang="en-US" altLang="zh-CN" sz="2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ROM</a:t>
              </a:r>
              <a:r>
                <a:rPr lang="zh-CN" alt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高6位地址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6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6" grpId="0" build="p" autoUpdateAnimBg="0"/>
      <p:bldP spid="16" grpId="0" build="p" autoUpdateAnimBg="0"/>
      <p:bldP spid="1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1150" y="836712"/>
            <a:ext cx="2935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屏幕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组织</a:t>
            </a:r>
            <a:r>
              <a:rPr lang="zh-CN" altLang="en-US" sz="2800" b="1"/>
              <a:t>  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28712" y="2102028"/>
            <a:ext cx="3913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每行</a:t>
            </a:r>
            <a:r>
              <a:rPr lang="zh-CN" altLang="en-US" sz="2800" b="1" u="sng">
                <a:solidFill>
                  <a:schemeClr val="tx1">
                    <a:lumMod val="95000"/>
                    <a:lumOff val="5000"/>
                  </a:schemeClr>
                </a:solidFill>
              </a:rPr>
              <a:t>字符</a:t>
            </a:r>
            <a:r>
              <a:rPr lang="zh-CN" altLang="en-US" sz="2800" b="1" u="sng"/>
              <a:t>逐线扫描</a:t>
            </a:r>
            <a:r>
              <a:rPr lang="zh-CN" altLang="en-US" sz="2800" b="1"/>
              <a:t>。 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54063" y="1457995"/>
            <a:ext cx="3108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1) 扫描顺序   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2142331" y="3005422"/>
            <a:ext cx="881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  </a:t>
            </a:r>
          </a:p>
        </p:txBody>
      </p:sp>
      <p:sp>
        <p:nvSpPr>
          <p:cNvPr id="6" name="Text Box 69"/>
          <p:cNvSpPr txBox="1">
            <a:spLocks noChangeArrowheads="1"/>
          </p:cNvSpPr>
          <p:nvPr/>
        </p:nvSpPr>
        <p:spPr bwMode="auto">
          <a:xfrm>
            <a:off x="3085306" y="2910172"/>
            <a:ext cx="2973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A B C D E F  </a:t>
            </a:r>
          </a:p>
        </p:txBody>
      </p:sp>
      <p:sp>
        <p:nvSpPr>
          <p:cNvPr id="7" name="Line 70"/>
          <p:cNvSpPr>
            <a:spLocks noChangeShapeType="1"/>
          </p:cNvSpPr>
          <p:nvPr/>
        </p:nvSpPr>
        <p:spPr bwMode="auto">
          <a:xfrm>
            <a:off x="2931318" y="3113372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Line 71"/>
          <p:cNvSpPr>
            <a:spLocks noChangeShapeType="1"/>
          </p:cNvSpPr>
          <p:nvPr/>
        </p:nvSpPr>
        <p:spPr bwMode="auto">
          <a:xfrm>
            <a:off x="2931318" y="3189572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Line 72"/>
          <p:cNvSpPr>
            <a:spLocks noChangeShapeType="1"/>
          </p:cNvSpPr>
          <p:nvPr/>
        </p:nvSpPr>
        <p:spPr bwMode="auto">
          <a:xfrm>
            <a:off x="2931318" y="3265772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Line 73"/>
          <p:cNvSpPr>
            <a:spLocks noChangeShapeType="1"/>
          </p:cNvSpPr>
          <p:nvPr/>
        </p:nvSpPr>
        <p:spPr bwMode="auto">
          <a:xfrm>
            <a:off x="2931318" y="3341972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Line 74"/>
          <p:cNvSpPr>
            <a:spLocks noChangeShapeType="1"/>
          </p:cNvSpPr>
          <p:nvPr/>
        </p:nvSpPr>
        <p:spPr bwMode="auto">
          <a:xfrm>
            <a:off x="2931318" y="3418172"/>
            <a:ext cx="3124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1141570" y="4197250"/>
            <a:ext cx="520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比如: 字符7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9, 字符区9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14</a:t>
            </a:r>
          </a:p>
        </p:txBody>
      </p:sp>
      <p:sp>
        <p:nvSpPr>
          <p:cNvPr id="13" name="Text Box 76"/>
          <p:cNvSpPr txBox="1">
            <a:spLocks noChangeArrowheads="1"/>
          </p:cNvSpPr>
          <p:nvPr/>
        </p:nvSpPr>
        <p:spPr bwMode="auto">
          <a:xfrm>
            <a:off x="839788" y="3674575"/>
            <a:ext cx="1878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2) 间隔   </a:t>
            </a:r>
          </a:p>
        </p:txBody>
      </p:sp>
      <p:sp>
        <p:nvSpPr>
          <p:cNvPr id="15" name="Text Box 78"/>
          <p:cNvSpPr txBox="1">
            <a:spLocks noChangeArrowheads="1"/>
          </p:cNvSpPr>
          <p:nvPr/>
        </p:nvSpPr>
        <p:spPr bwMode="auto">
          <a:xfrm>
            <a:off x="2123728" y="4797152"/>
            <a:ext cx="3738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横向间隔2点(消隐)</a:t>
            </a:r>
          </a:p>
        </p:txBody>
      </p:sp>
      <p:sp>
        <p:nvSpPr>
          <p:cNvPr id="16" name="Text Box 79"/>
          <p:cNvSpPr txBox="1">
            <a:spLocks noChangeArrowheads="1"/>
          </p:cNvSpPr>
          <p:nvPr/>
        </p:nvSpPr>
        <p:spPr bwMode="auto">
          <a:xfrm>
            <a:off x="2123728" y="5373216"/>
            <a:ext cx="3913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纵向间隔5线(消隐)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utoUpdateAnimBg="0"/>
      <p:bldP spid="7" grpId="0" animBg="1"/>
      <p:bldP spid="8" grpId="0" animBg="1"/>
      <p:bldP spid="9" grpId="0" animBg="1"/>
      <p:bldP spid="10" grpId="0" animBg="1"/>
      <p:bldP spid="11" grpId="0" animBg="1"/>
      <p:bldP spid="12" grpId="0" build="p" autoUpdateAnimBg="0"/>
      <p:bldP spid="13" grpId="0" build="p" autoUpdateAnimBg="0"/>
      <p:bldP spid="15" grpId="0" build="p" autoUpdateAnimBg="0"/>
      <p:bldP spid="1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CD3F33D8-C480-4603-ADFE-96030EA10FA6}"/>
              </a:ext>
            </a:extLst>
          </p:cNvPr>
          <p:cNvGrpSpPr/>
          <p:nvPr/>
        </p:nvGrpSpPr>
        <p:grpSpPr>
          <a:xfrm>
            <a:off x="346074" y="1196752"/>
            <a:ext cx="8636000" cy="1425575"/>
            <a:chOff x="346074" y="1484784"/>
            <a:chExt cx="8636000" cy="142557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346074" y="1968972"/>
              <a:ext cx="2366963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显存功能   </a:t>
              </a:r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158999" y="1484784"/>
              <a:ext cx="35179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显示信息的缓存   </a:t>
              </a: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2212974" y="2391247"/>
              <a:ext cx="2398713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屏幕刷新   </a:t>
              </a:r>
            </a:p>
          </p:txBody>
        </p:sp>
        <p:sp>
          <p:nvSpPr>
            <p:cNvPr id="6" name="AutoShape 10"/>
            <p:cNvSpPr>
              <a:spLocks/>
            </p:cNvSpPr>
            <p:nvPr/>
          </p:nvSpPr>
          <p:spPr bwMode="auto">
            <a:xfrm>
              <a:off x="1992312" y="1635597"/>
              <a:ext cx="184150" cy="1076325"/>
            </a:xfrm>
            <a:prstGeom prst="leftBrace">
              <a:avLst>
                <a:gd name="adj1" fmla="val 4870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754562" y="1491134"/>
              <a:ext cx="4227512" cy="86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90500" indent="-19050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(存放需显示的字符编码或者图形像点</a:t>
              </a:r>
              <a:r>
                <a:rPr lang="en-US" altLang="zh-CN" sz="2800" b="1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757612" y="2375372"/>
              <a:ext cx="4283075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(以保持荧光屏余辉)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DB3E992-EAEC-483E-BCC0-E6B4313AE5EC}"/>
              </a:ext>
            </a:extLst>
          </p:cNvPr>
          <p:cNvGrpSpPr/>
          <p:nvPr/>
        </p:nvGrpSpPr>
        <p:grpSpPr>
          <a:xfrm>
            <a:off x="648493" y="2847329"/>
            <a:ext cx="6538912" cy="1676400"/>
            <a:chOff x="1043607" y="2924944"/>
            <a:chExt cx="6538912" cy="1676400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043607" y="3775844"/>
              <a:ext cx="15875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122982" y="3240162"/>
              <a:ext cx="1419225" cy="107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 b="1"/>
                <a:t>字符编码写入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3275632" y="3801244"/>
              <a:ext cx="5969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640632" y="2924944"/>
              <a:ext cx="646112" cy="16764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3000" b="1"/>
                <a:t>显    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3000" b="1"/>
                <a:t>示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3000" b="1"/>
                <a:t>缓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3000" b="1"/>
                <a:t>存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3877294" y="3283719"/>
              <a:ext cx="1417638" cy="103505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000" b="1"/>
                <a:t>  字符</a:t>
              </a:r>
            </a:p>
            <a:p>
              <a:r>
                <a:rPr lang="zh-CN" altLang="en-US" sz="3000" b="1"/>
                <a:t>发生器</a:t>
              </a: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5320332" y="3828231"/>
              <a:ext cx="5969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5675932" y="3097981"/>
              <a:ext cx="1906587" cy="1438275"/>
              <a:chOff x="3743" y="3176"/>
              <a:chExt cx="1201" cy="906"/>
            </a:xfrm>
          </p:grpSpPr>
          <p:sp>
            <p:nvSpPr>
              <p:cNvPr id="16" name="AutoShape 20"/>
              <p:cNvSpPr>
                <a:spLocks noChangeArrowheads="1"/>
              </p:cNvSpPr>
              <p:nvPr/>
            </p:nvSpPr>
            <p:spPr bwMode="auto">
              <a:xfrm flipV="1">
                <a:off x="3743" y="3963"/>
                <a:ext cx="1201" cy="119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contourW="12700" prstMaterial="legacyMatte">
                <a:bevelT w="13500" h="13500" prst="angle"/>
                <a:bevelB w="13500" h="13500" prst="angle"/>
                <a:extrusionClr>
                  <a:schemeClr val="bg1">
                    <a:lumMod val="65000"/>
                  </a:schemeClr>
                </a:extrusionClr>
                <a:contourClr>
                  <a:schemeClr val="tx1"/>
                </a:contour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 b="1"/>
              </a:p>
            </p:txBody>
          </p:sp>
          <p:grpSp>
            <p:nvGrpSpPr>
              <p:cNvPr id="17" name="Group 21"/>
              <p:cNvGrpSpPr>
                <a:grpSpLocks/>
              </p:cNvGrpSpPr>
              <p:nvPr/>
            </p:nvGrpSpPr>
            <p:grpSpPr bwMode="auto">
              <a:xfrm>
                <a:off x="3893" y="3176"/>
                <a:ext cx="923" cy="746"/>
                <a:chOff x="3089" y="3316"/>
                <a:chExt cx="1043" cy="835"/>
              </a:xfrm>
            </p:grpSpPr>
            <p:sp>
              <p:nvSpPr>
                <p:cNvPr id="18" name="Rectangle 22"/>
                <p:cNvSpPr>
                  <a:spLocks noChangeArrowheads="1"/>
                </p:cNvSpPr>
                <p:nvPr/>
              </p:nvSpPr>
              <p:spPr bwMode="auto">
                <a:xfrm>
                  <a:off x="3089" y="3316"/>
                  <a:ext cx="1043" cy="835"/>
                </a:xfrm>
                <a:prstGeom prst="rect">
                  <a:avLst/>
                </a:prstGeom>
                <a:solidFill>
                  <a:schemeClr val="tx1"/>
                </a:solidFill>
                <a:ln w="1587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contourW="12700" prstMaterial="legacyMatte">
                  <a:bevelT w="13500" h="13500" prst="angle"/>
                  <a:bevelB w="13500" h="13500" prst="angle"/>
                  <a:extrusionClr>
                    <a:schemeClr val="bg1">
                      <a:lumMod val="65000"/>
                    </a:schemeClr>
                  </a:extrusionClr>
                  <a:contourClr>
                    <a:schemeClr val="tx1"/>
                  </a:contour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19" name="AutoShape 23"/>
                <p:cNvSpPr>
                  <a:spLocks noChangeArrowheads="1"/>
                </p:cNvSpPr>
                <p:nvPr/>
              </p:nvSpPr>
              <p:spPr bwMode="auto">
                <a:xfrm>
                  <a:off x="3158" y="3356"/>
                  <a:ext cx="953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28575">
                  <a:solidFill>
                    <a:srgbClr val="339933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 extrusionH="76200" contourW="12700">
                  <a:extrusionClr>
                    <a:schemeClr val="bg1">
                      <a:lumMod val="65000"/>
                    </a:schemeClr>
                  </a:extrusionClr>
                  <a:contourClr>
                    <a:schemeClr val="tx1"/>
                  </a:contourClr>
                </a:sp3d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6053757" y="3147194"/>
              <a:ext cx="1323975" cy="1097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5000"/>
                </a:lnSpc>
              </a:pPr>
              <a:r>
                <a:rPr lang="zh-CN" altLang="en-US" sz="2800" b="1"/>
                <a:t>............................................................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D4E44D7-BA5D-4CD4-B8F7-67AF5083A8E5}"/>
              </a:ext>
            </a:extLst>
          </p:cNvPr>
          <p:cNvGrpSpPr/>
          <p:nvPr/>
        </p:nvGrpSpPr>
        <p:grpSpPr>
          <a:xfrm>
            <a:off x="827584" y="0"/>
            <a:ext cx="7469972" cy="839639"/>
            <a:chOff x="827584" y="0"/>
            <a:chExt cx="7469972" cy="839639"/>
          </a:xfrm>
        </p:grpSpPr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67F73FCD-35BD-40DF-987A-E3311983B39A}"/>
                </a:ext>
              </a:extLst>
            </p:cNvPr>
            <p:cNvSpPr/>
            <p:nvPr/>
          </p:nvSpPr>
          <p:spPr>
            <a:xfrm>
              <a:off x="1119857" y="93956"/>
              <a:ext cx="717769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屏幕显示与显存的对应关系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EA12552-5EF5-45FC-A98E-C7EE45634A3A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15">
                <a:extLst>
                  <a:ext uri="{FF2B5EF4-FFF2-40B4-BE49-F238E27FC236}">
                    <a16:creationId xmlns:a16="http://schemas.microsoft.com/office/drawing/2014/main" id="{459B2933-7A0D-4C21-AED0-AB07E14B117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A7009D3A-BA5F-43D2-A94F-3A46704F393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CFF3B10-84C4-4384-8A6F-068B793C1F5C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" name="同心圆 220">
                <a:extLst>
                  <a:ext uri="{FF2B5EF4-FFF2-40B4-BE49-F238E27FC236}">
                    <a16:creationId xmlns:a16="http://schemas.microsoft.com/office/drawing/2014/main" id="{9A296F84-65D4-4130-A103-E84DE5ACC1F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1874D16B-5172-4A48-814F-CCA8D66501E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948071-B5BC-4DEA-B13D-77D8A911F09C}"/>
              </a:ext>
            </a:extLst>
          </p:cNvPr>
          <p:cNvGrpSpPr/>
          <p:nvPr/>
        </p:nvGrpSpPr>
        <p:grpSpPr>
          <a:xfrm>
            <a:off x="1367381" y="4885498"/>
            <a:ext cx="5076827" cy="1676400"/>
            <a:chOff x="1185736" y="4885498"/>
            <a:chExt cx="5076827" cy="1676400"/>
          </a:xfrm>
        </p:grpSpPr>
        <p:grpSp>
          <p:nvGrpSpPr>
            <p:cNvPr id="34" name="Group 19">
              <a:extLst>
                <a:ext uri="{FF2B5EF4-FFF2-40B4-BE49-F238E27FC236}">
                  <a16:creationId xmlns:a16="http://schemas.microsoft.com/office/drawing/2014/main" id="{BBE463DE-2009-45DD-ACDC-265EF3D32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976" y="5123622"/>
              <a:ext cx="1906587" cy="1438275"/>
              <a:chOff x="3743" y="3176"/>
              <a:chExt cx="1201" cy="906"/>
            </a:xfrm>
          </p:grpSpPr>
          <p:sp>
            <p:nvSpPr>
              <p:cNvPr id="35" name="AutoShape 20">
                <a:extLst>
                  <a:ext uri="{FF2B5EF4-FFF2-40B4-BE49-F238E27FC236}">
                    <a16:creationId xmlns:a16="http://schemas.microsoft.com/office/drawing/2014/main" id="{17179E09-5CB6-4FD0-85EB-F5C0CFC04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743" y="3963"/>
                <a:ext cx="1201" cy="119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contourW="12700" prstMaterial="legacyMatte">
                <a:bevelT w="13500" h="13500" prst="angle"/>
                <a:bevelB w="13500" h="13500" prst="angle"/>
                <a:extrusionClr>
                  <a:schemeClr val="bg1">
                    <a:lumMod val="65000"/>
                  </a:schemeClr>
                </a:extrusionClr>
                <a:contourClr>
                  <a:schemeClr val="tx1"/>
                </a:contour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 b="1"/>
              </a:p>
            </p:txBody>
          </p:sp>
          <p:grpSp>
            <p:nvGrpSpPr>
              <p:cNvPr id="36" name="Group 21">
                <a:extLst>
                  <a:ext uri="{FF2B5EF4-FFF2-40B4-BE49-F238E27FC236}">
                    <a16:creationId xmlns:a16="http://schemas.microsoft.com/office/drawing/2014/main" id="{6185BF36-39FC-4593-A11D-6D94751E01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3" y="3176"/>
                <a:ext cx="923" cy="746"/>
                <a:chOff x="3089" y="3316"/>
                <a:chExt cx="1043" cy="835"/>
              </a:xfrm>
            </p:grpSpPr>
            <p:sp>
              <p:nvSpPr>
                <p:cNvPr id="37" name="Rectangle 22">
                  <a:extLst>
                    <a:ext uri="{FF2B5EF4-FFF2-40B4-BE49-F238E27FC236}">
                      <a16:creationId xmlns:a16="http://schemas.microsoft.com/office/drawing/2014/main" id="{9064AAE3-ACB0-41E9-908E-C33DEC8B29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9" y="3316"/>
                  <a:ext cx="1043" cy="835"/>
                </a:xfrm>
                <a:prstGeom prst="rect">
                  <a:avLst/>
                </a:prstGeom>
                <a:solidFill>
                  <a:schemeClr val="tx1"/>
                </a:solidFill>
                <a:ln w="1587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430200" contourW="12700" prstMaterial="legacyMatte">
                  <a:bevelT w="13500" h="13500" prst="angle"/>
                  <a:bevelB w="13500" h="13500" prst="angle"/>
                  <a:extrusionClr>
                    <a:schemeClr val="bg1">
                      <a:lumMod val="65000"/>
                    </a:schemeClr>
                  </a:extrusionClr>
                  <a:contourClr>
                    <a:schemeClr val="tx1"/>
                  </a:contour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38" name="AutoShape 23">
                  <a:extLst>
                    <a:ext uri="{FF2B5EF4-FFF2-40B4-BE49-F238E27FC236}">
                      <a16:creationId xmlns:a16="http://schemas.microsoft.com/office/drawing/2014/main" id="{25E5E175-361E-418C-854F-4AF0FC40E6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" y="3356"/>
                  <a:ext cx="953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28575">
                  <a:solidFill>
                    <a:srgbClr val="339933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 extrusionH="76200" contourW="12700">
                  <a:extrusionClr>
                    <a:schemeClr val="bg1">
                      <a:lumMod val="65000"/>
                    </a:schemeClr>
                  </a:extrusionClr>
                  <a:contourClr>
                    <a:schemeClr val="tx1"/>
                  </a:contourClr>
                </a:sp3d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665862EB-962F-4F65-A0E1-CC3C88DB2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175" y="4885498"/>
              <a:ext cx="646112" cy="16764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3000" b="1"/>
                <a:t>显    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3000" b="1"/>
                <a:t>示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3000" b="1"/>
                <a:t>缓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3000" b="1"/>
                <a:t>存</a:t>
              </a:r>
            </a:p>
          </p:txBody>
        </p:sp>
        <p:sp>
          <p:nvSpPr>
            <p:cNvPr id="42" name="Text Box 14">
              <a:extLst>
                <a:ext uri="{FF2B5EF4-FFF2-40B4-BE49-F238E27FC236}">
                  <a16:creationId xmlns:a16="http://schemas.microsoft.com/office/drawing/2014/main" id="{A69A7EA2-C8A2-45E1-8A15-BF72C0652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736" y="5340907"/>
              <a:ext cx="1845662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 b="1"/>
                <a:t>图形数据</a:t>
              </a:r>
            </a:p>
          </p:txBody>
        </p:sp>
        <p:sp>
          <p:nvSpPr>
            <p:cNvPr id="43" name="Line 15">
              <a:extLst>
                <a:ext uri="{FF2B5EF4-FFF2-40B4-BE49-F238E27FC236}">
                  <a16:creationId xmlns:a16="http://schemas.microsoft.com/office/drawing/2014/main" id="{E61286F8-2BAA-4CB0-970C-602D0869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247" y="5692641"/>
              <a:ext cx="5969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Line 15">
              <a:extLst>
                <a:ext uri="{FF2B5EF4-FFF2-40B4-BE49-F238E27FC236}">
                  <a16:creationId xmlns:a16="http://schemas.microsoft.com/office/drawing/2014/main" id="{81599EBF-A5DF-44A5-B3D4-26C3C5414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275" y="5674960"/>
              <a:ext cx="5969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C99B0FD-9FF2-49A4-8473-07D253CDB073}"/>
              </a:ext>
            </a:extLst>
          </p:cNvPr>
          <p:cNvSpPr txBox="1"/>
          <p:nvPr/>
        </p:nvSpPr>
        <p:spPr>
          <a:xfrm>
            <a:off x="2186939" y="4629066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VRAM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5541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092E538-4A1A-4754-8FCF-48D24E0C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99" y="3232221"/>
            <a:ext cx="7113588" cy="55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若显示规格为25行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80列(字符), 则有:</a:t>
            </a:r>
            <a:endParaRPr lang="en-US" altLang="zh-CN" sz="2800" b="1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73F6DF-0069-4167-9F55-F6FF88C4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67" y="908720"/>
            <a:ext cx="2493963" cy="55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(1) </a:t>
            </a:r>
            <a:r>
              <a:rPr lang="en-US" altLang="zh-CN" sz="2800" b="1"/>
              <a:t>A/N</a:t>
            </a:r>
            <a:r>
              <a:rPr lang="zh-CN" altLang="en-US" sz="2800" b="1"/>
              <a:t>方式  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FA9FF61-9D25-4721-9819-7D8C1EEC2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824" y="1556792"/>
            <a:ext cx="2570163" cy="55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/>
              <a:t>VRAM</a:t>
            </a:r>
            <a:r>
              <a:rPr lang="zh-CN" altLang="en-US" sz="2800" b="1"/>
              <a:t>内容:   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BF60AED-5EB4-4DD0-B330-F0710C52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080" y="3933056"/>
            <a:ext cx="5170488" cy="55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最小容量= 25 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 80</a:t>
            </a:r>
            <a:r>
              <a:rPr lang="en-US" altLang="zh-CN" sz="2800" b="1"/>
              <a:t>=</a:t>
            </a:r>
            <a:r>
              <a:rPr lang="zh-CN" altLang="en-US" sz="2800" b="1"/>
              <a:t> 2</a:t>
            </a:r>
            <a:r>
              <a:rPr lang="en-US" altLang="zh-CN" sz="2800" b="1"/>
              <a:t>000B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9CA21B1-405A-4EF3-96E0-FE4C90155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644" y="109457"/>
            <a:ext cx="2808312" cy="55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显存内容和容量   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5A494A5-1885-4CB3-BD53-6E8A8F313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1556792"/>
            <a:ext cx="3960440" cy="55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字符的编码(</a:t>
            </a:r>
            <a:r>
              <a:rPr lang="en-US" altLang="zh-CN" sz="2800" b="1"/>
              <a:t>ASCII</a:t>
            </a:r>
            <a:r>
              <a:rPr lang="zh-CN" altLang="en-US" sz="2800" b="1"/>
              <a:t>码)  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5A5EBAC-AC3A-4D5F-8599-0034017F4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99" y="2368125"/>
            <a:ext cx="3124200" cy="55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/>
              <a:t>VRAM</a:t>
            </a:r>
            <a:r>
              <a:rPr lang="zh-CN" altLang="en-US" sz="2800" b="1"/>
              <a:t>容量:   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5803DC7-53DE-445E-B6D9-E513212AD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2362358"/>
            <a:ext cx="5435501" cy="55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/>
              <a:t>一字节存放一个字符的编码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48742248-0E35-4615-ACEC-39109DFD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99" y="4724905"/>
            <a:ext cx="7975600" cy="11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/>
              <a:t>若考虑字符属性(如下划线、闪烁功能等</a:t>
            </a:r>
            <a:r>
              <a:rPr lang="en-US" altLang="zh-CN" sz="2800" b="1"/>
              <a:t>), </a:t>
            </a:r>
            <a:r>
              <a:rPr lang="zh-CN" altLang="en-US" sz="2800" b="1"/>
              <a:t>需增加显存容量。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FE9066-EFBA-4A0A-ADD2-1E14C549D3C6}"/>
              </a:ext>
            </a:extLst>
          </p:cNvPr>
          <p:cNvGrpSpPr/>
          <p:nvPr/>
        </p:nvGrpSpPr>
        <p:grpSpPr>
          <a:xfrm>
            <a:off x="885899" y="139199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234">
              <a:extLst>
                <a:ext uri="{FF2B5EF4-FFF2-40B4-BE49-F238E27FC236}">
                  <a16:creationId xmlns:a16="http://schemas.microsoft.com/office/drawing/2014/main" id="{802578D9-501F-4F8A-946A-CD3BC257A1A3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A32B9E-8162-4376-8DC9-0385A388CBD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5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0305" y="1902157"/>
            <a:ext cx="6529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例，若显示规格(分辨率</a:t>
            </a:r>
            <a:r>
              <a:rPr lang="en-US" altLang="zh-CN" sz="2400" b="1"/>
              <a:t>)</a:t>
            </a:r>
            <a:r>
              <a:rPr lang="zh-CN" altLang="en-US" sz="2400" b="1"/>
              <a:t>为640点</a:t>
            </a:r>
            <a:r>
              <a:rPr lang="zh-CN" altLang="en-US" sz="2400" b="1">
                <a:sym typeface="Symbol" pitchFamily="18" charset="2"/>
              </a:rPr>
              <a:t></a:t>
            </a:r>
            <a:r>
              <a:rPr lang="zh-CN" altLang="en-US" sz="2400" b="1"/>
              <a:t>200线, 则有: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A90BE3-DB14-4CA1-8767-DA4513E179EF}"/>
              </a:ext>
            </a:extLst>
          </p:cNvPr>
          <p:cNvGrpSpPr/>
          <p:nvPr/>
        </p:nvGrpSpPr>
        <p:grpSpPr>
          <a:xfrm>
            <a:off x="1347242" y="2329857"/>
            <a:ext cx="5366050" cy="901700"/>
            <a:chOff x="1347242" y="2329857"/>
            <a:chExt cx="5366050" cy="901700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347242" y="2606480"/>
              <a:ext cx="23209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最小容量=</a:t>
              </a: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891085" y="2329857"/>
              <a:ext cx="1984375" cy="901700"/>
              <a:chOff x="2605" y="540"/>
              <a:chExt cx="1250" cy="568"/>
            </a:xfrm>
          </p:grpSpPr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3045" y="817"/>
                <a:ext cx="47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/>
                  <a:t>8</a:t>
                </a:r>
              </a:p>
            </p:txBody>
          </p:sp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2612" y="540"/>
                <a:ext cx="124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/>
                  <a:t>640 </a:t>
                </a:r>
                <a:r>
                  <a:rPr lang="zh-CN" altLang="en-US" sz="2400" b="1">
                    <a:sym typeface="Symbol" pitchFamily="18" charset="2"/>
                  </a:rPr>
                  <a:t></a:t>
                </a:r>
                <a:r>
                  <a:rPr lang="zh-CN" altLang="en-US" sz="2400" b="1"/>
                  <a:t> 200</a:t>
                </a:r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2605" y="856"/>
                <a:ext cx="11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795592" y="2590417"/>
              <a:ext cx="19177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=</a:t>
              </a:r>
              <a:r>
                <a:rPr lang="zh-CN" altLang="en-US" sz="2400" b="1"/>
                <a:t>16</a:t>
              </a:r>
              <a:r>
                <a:rPr lang="en-US" altLang="zh-CN" sz="2400" b="1"/>
                <a:t>000B</a:t>
              </a: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78308" y="3244060"/>
            <a:ext cx="2810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若考虑颜色, 则:</a:t>
            </a:r>
            <a:endParaRPr lang="en-US" altLang="zh-CN" sz="2400" b="1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375815" y="3824706"/>
            <a:ext cx="50260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每个像素点需要若干位代码来表示。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73958" y="4524097"/>
            <a:ext cx="7698442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/>
              <a:t>例如：显示器分辨率为</a:t>
            </a:r>
            <a:r>
              <a:rPr lang="en-US" altLang="zh-CN" sz="2400" b="1"/>
              <a:t>1024*1024</a:t>
            </a:r>
            <a:r>
              <a:rPr lang="zh-CN" altLang="en-US" sz="2400" b="1"/>
              <a:t>，假设每个像素点能显示</a:t>
            </a:r>
            <a:r>
              <a:rPr lang="en-US" altLang="zh-CN" sz="2400" b="1"/>
              <a:t>256</a:t>
            </a:r>
            <a:r>
              <a:rPr lang="zh-CN" altLang="en-US" sz="2400" b="1"/>
              <a:t>种颜色，则显存的最小容量为：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859237" y="5695833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1024*1024</a:t>
            </a:r>
            <a:r>
              <a:rPr lang="zh-CN" altLang="en-US" sz="2400" b="1"/>
              <a:t>*</a:t>
            </a:r>
            <a:r>
              <a:rPr lang="en-US" altLang="zh-CN" sz="2400" b="1"/>
              <a:t>8/8=1MB</a:t>
            </a:r>
            <a:endParaRPr lang="zh-CN" altLang="en-US" sz="2400" b="1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957DECB6-CBA9-4C3B-B91B-5C78C7A1F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6" y="36692"/>
            <a:ext cx="1918494" cy="54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400" b="1"/>
              <a:t>(2) </a:t>
            </a:r>
            <a:r>
              <a:rPr lang="en-US" altLang="zh-CN" sz="2400" b="1"/>
              <a:t>APA</a:t>
            </a:r>
            <a:r>
              <a:rPr lang="zh-CN" altLang="en-US" sz="2400" b="1"/>
              <a:t>方式   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6BD20A00-70C0-4127-A3C0-00E3C0665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176" y="699466"/>
            <a:ext cx="2487267" cy="54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400" b="1"/>
              <a:t>图形的像点代码   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27DB6979-B1D6-422A-A6D5-534C21AA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307" y="700502"/>
            <a:ext cx="2760663" cy="54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400" b="1"/>
              <a:t>VRAM</a:t>
            </a:r>
            <a:r>
              <a:rPr lang="zh-CN" altLang="en-US" sz="2400" b="1"/>
              <a:t>内容:   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B9D6085C-EAF2-4FDA-8D7C-8FB53AC52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1184837"/>
            <a:ext cx="2824163" cy="54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400" b="1"/>
              <a:t>一位存放一点, 单色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C085BE46-2704-4EB8-9C61-C3EE7AC30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581" y="1186406"/>
            <a:ext cx="2824163" cy="54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400" b="1"/>
              <a:t>VRAM</a:t>
            </a:r>
            <a:r>
              <a:rPr lang="zh-CN" altLang="en-US" sz="2400" b="1"/>
              <a:t>容量: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9" grpId="0" build="p" autoUpdateAnimBg="0"/>
      <p:bldP spid="11" grpId="0" build="p" autoUpdateAnimBg="0"/>
      <p:bldP spid="21" grpId="0" build="p" autoUpdateAnimBg="0"/>
      <p:bldP spid="22" grpId="0" build="p" autoUpdateAnimBg="0"/>
      <p:bldP spid="20" grpId="0" build="p" autoUpdateAnimBg="0"/>
      <p:bldP spid="23" grpId="0" build="p" autoUpdateAnimBg="0"/>
      <p:bldP spid="24" grpId="0" build="p" autoUpdateAnimBg="0"/>
      <p:bldP spid="2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B19D967-A5C4-4D5F-A1C1-77EE9A3CF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99" y="764704"/>
            <a:ext cx="8572500" cy="111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屏幕显示从左向右, 自上而下显示, 显存地址从低地址到高地址安排。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A0DF27A-120C-4659-BCEB-40248E70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516" y="125217"/>
            <a:ext cx="27433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显存地址组织  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00C88188-8A57-4648-8219-1A316BE4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367" y="2732729"/>
            <a:ext cx="7067550" cy="48320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显存单元的地址由屏幕显示的行、列号决定</a:t>
            </a:r>
          </a:p>
        </p:txBody>
      </p:sp>
      <p:grpSp>
        <p:nvGrpSpPr>
          <p:cNvPr id="5" name="Group 116">
            <a:extLst>
              <a:ext uri="{FF2B5EF4-FFF2-40B4-BE49-F238E27FC236}">
                <a16:creationId xmlns:a16="http://schemas.microsoft.com/office/drawing/2014/main" id="{828A3B4D-4EFE-4364-B4A1-BB7B1472740A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3425893"/>
            <a:ext cx="5926138" cy="3165475"/>
            <a:chOff x="1581" y="1827"/>
            <a:chExt cx="3733" cy="1994"/>
          </a:xfrm>
        </p:grpSpPr>
        <p:sp>
          <p:nvSpPr>
            <p:cNvPr id="6" name="Text Box 68">
              <a:extLst>
                <a:ext uri="{FF2B5EF4-FFF2-40B4-BE49-F238E27FC236}">
                  <a16:creationId xmlns:a16="http://schemas.microsoft.com/office/drawing/2014/main" id="{ACCA3E86-10C9-4290-9668-DDE395E1A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2536"/>
              <a:ext cx="6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/>
            </a:p>
          </p:txBody>
        </p:sp>
        <p:sp>
          <p:nvSpPr>
            <p:cNvPr id="7" name="Text Box 69">
              <a:extLst>
                <a:ext uri="{FF2B5EF4-FFF2-40B4-BE49-F238E27FC236}">
                  <a16:creationId xmlns:a16="http://schemas.microsoft.com/office/drawing/2014/main" id="{BCA498F4-82F2-438D-A663-BB11CBA3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178"/>
              <a:ext cx="744" cy="1360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600" b="1"/>
                <a:t>R</a:t>
              </a:r>
              <a:r>
                <a:rPr lang="zh-CN" altLang="en-US" sz="2600" b="1"/>
                <a:t>编码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600" b="1"/>
                <a:t>E</a:t>
              </a:r>
              <a:r>
                <a:rPr lang="zh-CN" altLang="en-US" sz="2600" b="1"/>
                <a:t>编码</a:t>
              </a:r>
            </a:p>
            <a:p>
              <a:endParaRPr lang="en-US" altLang="zh-CN" sz="2600" b="1"/>
            </a:p>
            <a:p>
              <a:endParaRPr lang="en-US" altLang="zh-CN" sz="2600" b="1"/>
            </a:p>
            <a:p>
              <a:pPr>
                <a:lnSpc>
                  <a:spcPct val="20000"/>
                </a:lnSpc>
              </a:pPr>
              <a:endParaRPr lang="en-US" altLang="zh-CN" sz="2600" b="1"/>
            </a:p>
            <a:p>
              <a:r>
                <a:rPr lang="en-US" altLang="zh-CN" sz="2600" b="1"/>
                <a:t>T</a:t>
              </a:r>
              <a:r>
                <a:rPr lang="zh-CN" altLang="en-US" sz="2600" b="1"/>
                <a:t>编码</a:t>
              </a:r>
              <a:endParaRPr lang="en-US" altLang="zh-CN" sz="2600" b="1"/>
            </a:p>
          </p:txBody>
        </p:sp>
        <p:sp>
          <p:nvSpPr>
            <p:cNvPr id="8" name="Line 70">
              <a:extLst>
                <a:ext uri="{FF2B5EF4-FFF2-40B4-BE49-F238E27FC236}">
                  <a16:creationId xmlns:a16="http://schemas.microsoft.com/office/drawing/2014/main" id="{AF2CDDFB-3296-422B-B9C1-A18F38F72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3262"/>
              <a:ext cx="725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Line 71">
              <a:extLst>
                <a:ext uri="{FF2B5EF4-FFF2-40B4-BE49-F238E27FC236}">
                  <a16:creationId xmlns:a16="http://schemas.microsoft.com/office/drawing/2014/main" id="{AD353C62-1B93-4ABF-85CE-E34066EF1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2445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72">
              <a:extLst>
                <a:ext uri="{FF2B5EF4-FFF2-40B4-BE49-F238E27FC236}">
                  <a16:creationId xmlns:a16="http://schemas.microsoft.com/office/drawing/2014/main" id="{CB596788-1706-445C-9B8F-A21DAB19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2705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Text Box 73">
              <a:extLst>
                <a:ext uri="{FF2B5EF4-FFF2-40B4-BE49-F238E27FC236}">
                  <a16:creationId xmlns:a16="http://schemas.microsoft.com/office/drawing/2014/main" id="{C6E13BEA-D4B6-4EC1-B97E-A2DB2859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2745"/>
              <a:ext cx="291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......</a:t>
              </a:r>
            </a:p>
          </p:txBody>
        </p:sp>
        <p:sp>
          <p:nvSpPr>
            <p:cNvPr id="12" name="Rectangle 75">
              <a:extLst>
                <a:ext uri="{FF2B5EF4-FFF2-40B4-BE49-F238E27FC236}">
                  <a16:creationId xmlns:a16="http://schemas.microsoft.com/office/drawing/2014/main" id="{82297614-E923-49D7-A1A8-26AB2316B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1903"/>
              <a:ext cx="76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/>
                <a:t>VRAM</a:t>
              </a:r>
              <a:endParaRPr lang="zh-CN" altLang="en-US" sz="2600" b="1"/>
            </a:p>
          </p:txBody>
        </p:sp>
        <p:sp>
          <p:nvSpPr>
            <p:cNvPr id="13" name="Text Box 77">
              <a:extLst>
                <a:ext uri="{FF2B5EF4-FFF2-40B4-BE49-F238E27FC236}">
                  <a16:creationId xmlns:a16="http://schemas.microsoft.com/office/drawing/2014/main" id="{82DCA13A-FDF6-4268-94AB-8DB811312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2543"/>
              <a:ext cx="6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/>
            </a:p>
          </p:txBody>
        </p:sp>
        <p:sp>
          <p:nvSpPr>
            <p:cNvPr id="14" name="Text Box 78">
              <a:extLst>
                <a:ext uri="{FF2B5EF4-FFF2-40B4-BE49-F238E27FC236}">
                  <a16:creationId xmlns:a16="http://schemas.microsoft.com/office/drawing/2014/main" id="{15930C40-7461-48A5-BF28-71BC399AE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2185"/>
              <a:ext cx="744" cy="1548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endParaRPr lang="en-US" altLang="zh-CN" sz="2500" b="1"/>
            </a:p>
            <a:p>
              <a:r>
                <a:rPr lang="en-US" altLang="zh-CN" sz="2500" b="1"/>
                <a:t>E</a:t>
              </a:r>
              <a:r>
                <a:rPr lang="zh-CN" altLang="en-US" sz="2500" b="1"/>
                <a:t>点阵</a:t>
              </a:r>
            </a:p>
            <a:p>
              <a:pPr>
                <a:lnSpc>
                  <a:spcPct val="80000"/>
                </a:lnSpc>
              </a:pPr>
              <a:endParaRPr lang="en-US" altLang="zh-CN" sz="2500" b="1"/>
            </a:p>
            <a:p>
              <a:pPr>
                <a:lnSpc>
                  <a:spcPct val="110000"/>
                </a:lnSpc>
              </a:pPr>
              <a:r>
                <a:rPr lang="en-US" altLang="zh-CN" sz="2500" b="1"/>
                <a:t>R</a:t>
              </a:r>
              <a:r>
                <a:rPr lang="zh-CN" altLang="en-US" sz="2500" b="1"/>
                <a:t>点阵</a:t>
              </a:r>
              <a:endParaRPr lang="en-US" altLang="zh-CN" sz="2500" b="1"/>
            </a:p>
            <a:p>
              <a:pPr>
                <a:lnSpc>
                  <a:spcPct val="65000"/>
                </a:lnSpc>
              </a:pPr>
              <a:endParaRPr lang="en-US" altLang="zh-CN" sz="2500" b="1"/>
            </a:p>
            <a:p>
              <a:pPr>
                <a:lnSpc>
                  <a:spcPct val="120000"/>
                </a:lnSpc>
              </a:pPr>
              <a:r>
                <a:rPr lang="en-US" altLang="zh-CN" sz="2500" b="1"/>
                <a:t>T</a:t>
              </a:r>
              <a:r>
                <a:rPr lang="zh-CN" altLang="en-US" sz="2500" b="1"/>
                <a:t>编码</a:t>
              </a:r>
            </a:p>
            <a:p>
              <a:pPr>
                <a:lnSpc>
                  <a:spcPct val="70000"/>
                </a:lnSpc>
              </a:pPr>
              <a:endParaRPr lang="en-US" altLang="zh-CN" sz="2500" b="1"/>
            </a:p>
          </p:txBody>
        </p:sp>
        <p:sp>
          <p:nvSpPr>
            <p:cNvPr id="15" name="Line 79">
              <a:extLst>
                <a:ext uri="{FF2B5EF4-FFF2-40B4-BE49-F238E27FC236}">
                  <a16:creationId xmlns:a16="http://schemas.microsoft.com/office/drawing/2014/main" id="{E6D95578-A7E7-4F06-8718-43B65B8FF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5" y="3095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Line 80">
              <a:extLst>
                <a:ext uri="{FF2B5EF4-FFF2-40B4-BE49-F238E27FC236}">
                  <a16:creationId xmlns:a16="http://schemas.microsoft.com/office/drawing/2014/main" id="{360A6B04-1484-4BDE-B95A-DC141DA60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93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81">
              <a:extLst>
                <a:ext uri="{FF2B5EF4-FFF2-40B4-BE49-F238E27FC236}">
                  <a16:creationId xmlns:a16="http://schemas.microsoft.com/office/drawing/2014/main" id="{C31BF1C4-8ADC-4198-85A4-FF674FC27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643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Text Box 82">
              <a:extLst>
                <a:ext uri="{FF2B5EF4-FFF2-40B4-BE49-F238E27FC236}">
                  <a16:creationId xmlns:a16="http://schemas.microsoft.com/office/drawing/2014/main" id="{456C741D-0AFF-4F86-AF5A-6409973ED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2193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19" name="Rectangle 83">
              <a:extLst>
                <a:ext uri="{FF2B5EF4-FFF2-40B4-BE49-F238E27FC236}">
                  <a16:creationId xmlns:a16="http://schemas.microsoft.com/office/drawing/2014/main" id="{C6AB018A-43DA-4682-AEEA-D48BC76BF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901"/>
              <a:ext cx="62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/>
                <a:t>ROM</a:t>
              </a:r>
              <a:endParaRPr lang="zh-CN" altLang="en-US" sz="2600" b="1"/>
            </a:p>
          </p:txBody>
        </p:sp>
        <p:sp>
          <p:nvSpPr>
            <p:cNvPr id="20" name="Line 84">
              <a:extLst>
                <a:ext uri="{FF2B5EF4-FFF2-40B4-BE49-F238E27FC236}">
                  <a16:creationId xmlns:a16="http://schemas.microsoft.com/office/drawing/2014/main" id="{B613B707-21A6-4EB2-A1AE-8BA0559B8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2832"/>
              <a:ext cx="725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85">
              <a:extLst>
                <a:ext uri="{FF2B5EF4-FFF2-40B4-BE49-F238E27FC236}">
                  <a16:creationId xmlns:a16="http://schemas.microsoft.com/office/drawing/2014/main" id="{A83F6B6B-7CF9-4FB2-ACD0-0532E6D46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3276"/>
              <a:ext cx="725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Line 86">
              <a:extLst>
                <a:ext uri="{FF2B5EF4-FFF2-40B4-BE49-F238E27FC236}">
                  <a16:creationId xmlns:a16="http://schemas.microsoft.com/office/drawing/2014/main" id="{038EC296-C5C0-41C6-8D3E-4E5FA0A42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3530"/>
              <a:ext cx="725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Text Box 87">
              <a:extLst>
                <a:ext uri="{FF2B5EF4-FFF2-40B4-BE49-F238E27FC236}">
                  <a16:creationId xmlns:a16="http://schemas.microsoft.com/office/drawing/2014/main" id="{B4927D39-FC74-421A-8184-499BFDA87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2662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24" name="Text Box 88">
              <a:extLst>
                <a:ext uri="{FF2B5EF4-FFF2-40B4-BE49-F238E27FC236}">
                  <a16:creationId xmlns:a16="http://schemas.microsoft.com/office/drawing/2014/main" id="{920B5A36-08C7-4B21-B3D9-790F95BED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3100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25" name="Text Box 89">
              <a:extLst>
                <a:ext uri="{FF2B5EF4-FFF2-40B4-BE49-F238E27FC236}">
                  <a16:creationId xmlns:a16="http://schemas.microsoft.com/office/drawing/2014/main" id="{0B781086-5D14-4C39-8C7D-FFCD96550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" y="3542"/>
              <a:ext cx="2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</a:t>
              </a:r>
            </a:p>
          </p:txBody>
        </p:sp>
        <p:sp>
          <p:nvSpPr>
            <p:cNvPr id="26" name="Freeform 102">
              <a:extLst>
                <a:ext uri="{FF2B5EF4-FFF2-40B4-BE49-F238E27FC236}">
                  <a16:creationId xmlns:a16="http://schemas.microsoft.com/office/drawing/2014/main" id="{1FB1C348-B77C-465B-9C9C-851EADAF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96"/>
              <a:ext cx="645" cy="938"/>
            </a:xfrm>
            <a:custGeom>
              <a:avLst/>
              <a:gdLst/>
              <a:ahLst/>
              <a:cxnLst>
                <a:cxn ang="0">
                  <a:pos x="0" y="1073"/>
                </a:cxn>
                <a:cxn ang="0">
                  <a:pos x="338" y="1073"/>
                </a:cxn>
                <a:cxn ang="0">
                  <a:pos x="338" y="0"/>
                </a:cxn>
                <a:cxn ang="0">
                  <a:pos x="645" y="0"/>
                </a:cxn>
                <a:cxn ang="0">
                  <a:pos x="645" y="179"/>
                </a:cxn>
              </a:cxnLst>
              <a:rect l="0" t="0" r="r" b="b"/>
              <a:pathLst>
                <a:path w="645" h="1073">
                  <a:moveTo>
                    <a:pt x="0" y="1073"/>
                  </a:moveTo>
                  <a:lnTo>
                    <a:pt x="338" y="1073"/>
                  </a:lnTo>
                  <a:lnTo>
                    <a:pt x="338" y="0"/>
                  </a:lnTo>
                  <a:lnTo>
                    <a:pt x="645" y="0"/>
                  </a:lnTo>
                  <a:lnTo>
                    <a:pt x="645" y="17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Freeform 104">
              <a:extLst>
                <a:ext uri="{FF2B5EF4-FFF2-40B4-BE49-F238E27FC236}">
                  <a16:creationId xmlns:a16="http://schemas.microsoft.com/office/drawing/2014/main" id="{FD4D3B18-EE51-41B9-865D-882FCAF0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3310"/>
              <a:ext cx="1679" cy="116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1688" y="179"/>
                </a:cxn>
                <a:cxn ang="0">
                  <a:pos x="1688" y="0"/>
                </a:cxn>
              </a:cxnLst>
              <a:rect l="0" t="0" r="r" b="b"/>
              <a:pathLst>
                <a:path w="1688" h="179">
                  <a:moveTo>
                    <a:pt x="0" y="179"/>
                  </a:moveTo>
                  <a:lnTo>
                    <a:pt x="1688" y="179"/>
                  </a:lnTo>
                  <a:lnTo>
                    <a:pt x="168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28" name="Group 106">
              <a:extLst>
                <a:ext uri="{FF2B5EF4-FFF2-40B4-BE49-F238E27FC236}">
                  <a16:creationId xmlns:a16="http://schemas.microsoft.com/office/drawing/2014/main" id="{61EB0140-C3AB-4010-925B-7D64324CA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1" y="1827"/>
              <a:ext cx="1383" cy="1485"/>
              <a:chOff x="4102" y="2121"/>
              <a:chExt cx="1383" cy="1485"/>
            </a:xfrm>
          </p:grpSpPr>
          <p:sp>
            <p:nvSpPr>
              <p:cNvPr id="34" name="Text Box 95">
                <a:extLst>
                  <a:ext uri="{FF2B5EF4-FFF2-40B4-BE49-F238E27FC236}">
                    <a16:creationId xmlns:a16="http://schemas.microsoft.com/office/drawing/2014/main" id="{2209EE6C-884B-421D-A890-6EFABA3B7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2453"/>
                <a:ext cx="1330" cy="115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9933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RE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800" b="1"/>
              </a:p>
              <a:p>
                <a:pPr>
                  <a:spcBef>
                    <a:spcPct val="50000"/>
                  </a:spcBef>
                </a:pPr>
                <a:endParaRPr lang="en-US" altLang="zh-CN" sz="2800" b="1"/>
              </a:p>
            </p:txBody>
          </p:sp>
          <p:sp>
            <p:nvSpPr>
              <p:cNvPr id="35" name="Text Box 96">
                <a:extLst>
                  <a:ext uri="{FF2B5EF4-FFF2-40B4-BE49-F238E27FC236}">
                    <a16:creationId xmlns:a16="http://schemas.microsoft.com/office/drawing/2014/main" id="{07D25477-188F-4EFF-AC0A-37C58CD39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" y="2413"/>
                <a:ext cx="91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</a:t>
                </a:r>
              </a:p>
            </p:txBody>
          </p:sp>
          <p:sp>
            <p:nvSpPr>
              <p:cNvPr id="36" name="Text Box 97">
                <a:extLst>
                  <a:ext uri="{FF2B5EF4-FFF2-40B4-BE49-F238E27FC236}">
                    <a16:creationId xmlns:a16="http://schemas.microsoft.com/office/drawing/2014/main" id="{9CD3957B-9648-4587-8A0B-44BBA2013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8" y="2627"/>
                <a:ext cx="133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....................</a:t>
                </a:r>
              </a:p>
            </p:txBody>
          </p:sp>
          <p:sp>
            <p:nvSpPr>
              <p:cNvPr id="37" name="Text Box 98">
                <a:extLst>
                  <a:ext uri="{FF2B5EF4-FFF2-40B4-BE49-F238E27FC236}">
                    <a16:creationId xmlns:a16="http://schemas.microsoft.com/office/drawing/2014/main" id="{4F9B8A6F-E024-4376-B889-04779C2F8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133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....................</a:t>
                </a:r>
              </a:p>
            </p:txBody>
          </p:sp>
          <p:sp>
            <p:nvSpPr>
              <p:cNvPr id="38" name="Text Box 99">
                <a:extLst>
                  <a:ext uri="{FF2B5EF4-FFF2-40B4-BE49-F238E27FC236}">
                    <a16:creationId xmlns:a16="http://schemas.microsoft.com/office/drawing/2014/main" id="{36AC36A3-CC68-4D69-81AC-6CD04BEC9D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2" y="3226"/>
                <a:ext cx="118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..................</a:t>
                </a:r>
                <a:endParaRPr lang="en-US" altLang="zh-CN" sz="2800" b="1"/>
              </a:p>
            </p:txBody>
          </p:sp>
          <p:sp>
            <p:nvSpPr>
              <p:cNvPr id="39" name="Rectangle 101">
                <a:extLst>
                  <a:ext uri="{FF2B5EF4-FFF2-40B4-BE49-F238E27FC236}">
                    <a16:creationId xmlns:a16="http://schemas.microsoft.com/office/drawing/2014/main" id="{C55C7E4A-32C9-449B-B0A4-26D3422E1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121"/>
                <a:ext cx="5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/>
                  <a:t>屏幕</a:t>
                </a:r>
              </a:p>
            </p:txBody>
          </p:sp>
          <p:sp>
            <p:nvSpPr>
              <p:cNvPr id="40" name="Rectangle 105">
                <a:extLst>
                  <a:ext uri="{FF2B5EF4-FFF2-40B4-BE49-F238E27FC236}">
                    <a16:creationId xmlns:a16="http://schemas.microsoft.com/office/drawing/2014/main" id="{8E733E47-2109-41EB-9637-B57A32FEF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327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T</a:t>
                </a:r>
                <a:endParaRPr lang="zh-CN" altLang="en-US" sz="2800" b="1"/>
              </a:p>
            </p:txBody>
          </p:sp>
        </p:grpSp>
        <p:sp>
          <p:nvSpPr>
            <p:cNvPr id="29" name="Freeform 109">
              <a:extLst>
                <a:ext uri="{FF2B5EF4-FFF2-40B4-BE49-F238E27FC236}">
                  <a16:creationId xmlns:a16="http://schemas.microsoft.com/office/drawing/2014/main" id="{3860C5C1-CF4A-4112-AC02-AE9A4AD2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1908"/>
              <a:ext cx="765" cy="576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89" y="576"/>
                </a:cxn>
                <a:cxn ang="0">
                  <a:pos x="189" y="0"/>
                </a:cxn>
                <a:cxn ang="0">
                  <a:pos x="738" y="0"/>
                </a:cxn>
                <a:cxn ang="0">
                  <a:pos x="738" y="243"/>
                </a:cxn>
              </a:cxnLst>
              <a:rect l="0" t="0" r="r" b="b"/>
              <a:pathLst>
                <a:path w="738" h="576">
                  <a:moveTo>
                    <a:pt x="0" y="576"/>
                  </a:moveTo>
                  <a:lnTo>
                    <a:pt x="189" y="576"/>
                  </a:lnTo>
                  <a:lnTo>
                    <a:pt x="189" y="0"/>
                  </a:lnTo>
                  <a:lnTo>
                    <a:pt x="738" y="0"/>
                  </a:lnTo>
                  <a:lnTo>
                    <a:pt x="738" y="2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0" name="Group 114">
              <a:extLst>
                <a:ext uri="{FF2B5EF4-FFF2-40B4-BE49-F238E27FC236}">
                  <a16:creationId xmlns:a16="http://schemas.microsoft.com/office/drawing/2014/main" id="{0E9E8AE2-AFC2-406C-A45B-EDB007A41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3" y="2317"/>
              <a:ext cx="394" cy="1067"/>
              <a:chOff x="2313" y="2317"/>
              <a:chExt cx="448" cy="1067"/>
            </a:xfrm>
          </p:grpSpPr>
          <p:sp>
            <p:nvSpPr>
              <p:cNvPr id="31" name="Freeform 92">
                <a:extLst>
                  <a:ext uri="{FF2B5EF4-FFF2-40B4-BE49-F238E27FC236}">
                    <a16:creationId xmlns:a16="http://schemas.microsoft.com/office/drawing/2014/main" id="{27EFB68E-43A0-4724-AFBA-026696028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" y="2317"/>
                <a:ext cx="426" cy="6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8" y="0"/>
                  </a:cxn>
                  <a:cxn ang="0">
                    <a:pos x="338" y="725"/>
                  </a:cxn>
                  <a:cxn ang="0">
                    <a:pos x="606" y="725"/>
                  </a:cxn>
                </a:cxnLst>
                <a:rect l="0" t="0" r="r" b="b"/>
                <a:pathLst>
                  <a:path w="606" h="725">
                    <a:moveTo>
                      <a:pt x="0" y="0"/>
                    </a:moveTo>
                    <a:lnTo>
                      <a:pt x="338" y="0"/>
                    </a:lnTo>
                    <a:lnTo>
                      <a:pt x="338" y="725"/>
                    </a:lnTo>
                    <a:lnTo>
                      <a:pt x="606" y="72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" name="Line 112">
                <a:extLst>
                  <a:ext uri="{FF2B5EF4-FFF2-40B4-BE49-F238E27FC236}">
                    <a16:creationId xmlns:a16="http://schemas.microsoft.com/office/drawing/2014/main" id="{A0EC4E4D-C186-4C86-A1A7-13E642BAE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84"/>
                <a:ext cx="41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" name="Freeform 113">
                <a:extLst>
                  <a:ext uri="{FF2B5EF4-FFF2-40B4-BE49-F238E27FC236}">
                    <a16:creationId xmlns:a16="http://schemas.microsoft.com/office/drawing/2014/main" id="{0014E02D-45B9-4B90-9DEF-0F9965FE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3" y="2520"/>
                <a:ext cx="414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53" y="72"/>
                  </a:cxn>
                  <a:cxn ang="0">
                    <a:pos x="153" y="0"/>
                  </a:cxn>
                  <a:cxn ang="0">
                    <a:pos x="414" y="0"/>
                  </a:cxn>
                </a:cxnLst>
                <a:rect l="0" t="0" r="r" b="b"/>
                <a:pathLst>
                  <a:path w="414" h="72">
                    <a:moveTo>
                      <a:pt x="0" y="72"/>
                    </a:moveTo>
                    <a:lnTo>
                      <a:pt x="153" y="72"/>
                    </a:lnTo>
                    <a:lnTo>
                      <a:pt x="153" y="0"/>
                    </a:lnTo>
                    <a:lnTo>
                      <a:pt x="414" y="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F6AC1145-927F-4F67-AB3A-1319593B1539}"/>
              </a:ext>
            </a:extLst>
          </p:cNvPr>
          <p:cNvSpPr txBox="1"/>
          <p:nvPr/>
        </p:nvSpPr>
        <p:spPr>
          <a:xfrm>
            <a:off x="395536" y="2050346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A/N</a:t>
            </a:r>
            <a:r>
              <a:rPr lang="zh-CN" altLang="en-US" sz="2800" b="1"/>
              <a:t>方式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0DFB041-47FC-4C27-A7D9-85CA38BC514E}"/>
              </a:ext>
            </a:extLst>
          </p:cNvPr>
          <p:cNvGrpSpPr/>
          <p:nvPr/>
        </p:nvGrpSpPr>
        <p:grpSpPr>
          <a:xfrm>
            <a:off x="885899" y="139199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234">
              <a:extLst>
                <a:ext uri="{FF2B5EF4-FFF2-40B4-BE49-F238E27FC236}">
                  <a16:creationId xmlns:a16="http://schemas.microsoft.com/office/drawing/2014/main" id="{39ECEB6A-0720-4E0F-B1EF-542128B983F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9AA5C29-F1AC-49C9-A6AB-95F3D4FE3D73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3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animBg="1" autoUpdateAnimBg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B722223C-CE6F-4B73-8F75-D744F1BC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65" y="1839800"/>
            <a:ext cx="7758670" cy="48320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显存单元的地址由屏幕显示的线数、字节数决定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782042D-E99F-4DE3-A3E6-08EB0489D6E3}"/>
              </a:ext>
            </a:extLst>
          </p:cNvPr>
          <p:cNvGrpSpPr/>
          <p:nvPr/>
        </p:nvGrpSpPr>
        <p:grpSpPr>
          <a:xfrm>
            <a:off x="2267744" y="2959362"/>
            <a:ext cx="1528763" cy="2529444"/>
            <a:chOff x="2602349" y="2992437"/>
            <a:chExt cx="1528763" cy="2529444"/>
          </a:xfrm>
        </p:grpSpPr>
        <p:sp>
          <p:nvSpPr>
            <p:cNvPr id="4" name="Text Box 68">
              <a:extLst>
                <a:ext uri="{FF2B5EF4-FFF2-40B4-BE49-F238E27FC236}">
                  <a16:creationId xmlns:a16="http://schemas.microsoft.com/office/drawing/2014/main" id="{AC6B0CB5-4CBF-4E99-810D-2EB17039A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587" y="3997325"/>
              <a:ext cx="10255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/>
            </a:p>
          </p:txBody>
        </p:sp>
        <p:sp>
          <p:nvSpPr>
            <p:cNvPr id="5" name="Text Box 69">
              <a:extLst>
                <a:ext uri="{FF2B5EF4-FFF2-40B4-BE49-F238E27FC236}">
                  <a16:creationId xmlns:a16="http://schemas.microsoft.com/office/drawing/2014/main" id="{09EADB60-8F5F-4213-A3B0-F50ABC1EA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224" y="3429000"/>
              <a:ext cx="1181100" cy="209288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600" b="1"/>
                <a:t>1Byte</a:t>
              </a:r>
              <a:endParaRPr lang="zh-CN" altLang="en-US" sz="2600" b="1"/>
            </a:p>
            <a:p>
              <a:pPr>
                <a:lnSpc>
                  <a:spcPct val="90000"/>
                </a:lnSpc>
              </a:pPr>
              <a:r>
                <a:rPr lang="en-US" altLang="zh-CN" sz="2600" b="1"/>
                <a:t>1Byte</a:t>
              </a:r>
              <a:endParaRPr lang="zh-CN" altLang="en-US" sz="2600" b="1"/>
            </a:p>
            <a:p>
              <a:endParaRPr lang="en-US" altLang="zh-CN" sz="2600" b="1"/>
            </a:p>
            <a:p>
              <a:endParaRPr lang="en-US" altLang="zh-CN" sz="2600" b="1"/>
            </a:p>
            <a:p>
              <a:pPr>
                <a:lnSpc>
                  <a:spcPct val="20000"/>
                </a:lnSpc>
              </a:pPr>
              <a:endParaRPr lang="en-US" altLang="zh-CN" sz="2600" b="1"/>
            </a:p>
            <a:p>
              <a:r>
                <a:rPr lang="en-US" altLang="zh-CN" sz="2600" b="1"/>
                <a:t>1Byte</a:t>
              </a:r>
              <a:endParaRPr lang="zh-CN" altLang="en-US" sz="2600" b="1"/>
            </a:p>
          </p:txBody>
        </p:sp>
        <p:sp>
          <p:nvSpPr>
            <p:cNvPr id="6" name="Line 70">
              <a:extLst>
                <a:ext uri="{FF2B5EF4-FFF2-40B4-BE49-F238E27FC236}">
                  <a16:creationId xmlns:a16="http://schemas.microsoft.com/office/drawing/2014/main" id="{F4D83332-0BD6-4428-AF89-FDE283660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512" y="5096640"/>
              <a:ext cx="1150938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" name="Line 71">
              <a:extLst>
                <a:ext uri="{FF2B5EF4-FFF2-40B4-BE49-F238E27FC236}">
                  <a16:creationId xmlns:a16="http://schemas.microsoft.com/office/drawing/2014/main" id="{777398FF-36C6-4D80-A7D8-54ED6B19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749" y="3852862"/>
              <a:ext cx="1150938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Line 72">
              <a:extLst>
                <a:ext uri="{FF2B5EF4-FFF2-40B4-BE49-F238E27FC236}">
                  <a16:creationId xmlns:a16="http://schemas.microsoft.com/office/drawing/2014/main" id="{910CD7CA-218A-43E6-A720-9330AAD9F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749" y="4265612"/>
              <a:ext cx="1150938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Text Box 73">
              <a:extLst>
                <a:ext uri="{FF2B5EF4-FFF2-40B4-BE49-F238E27FC236}">
                  <a16:creationId xmlns:a16="http://schemas.microsoft.com/office/drawing/2014/main" id="{8E7FA771-B563-45F9-8EE7-DD624A77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236" y="4505295"/>
              <a:ext cx="461963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......</a:t>
              </a:r>
            </a:p>
          </p:txBody>
        </p:sp>
        <p:sp>
          <p:nvSpPr>
            <p:cNvPr id="10" name="Rectangle 75">
              <a:extLst>
                <a:ext uri="{FF2B5EF4-FFF2-40B4-BE49-F238E27FC236}">
                  <a16:creationId xmlns:a16="http://schemas.microsoft.com/office/drawing/2014/main" id="{C035A843-3F00-43D1-B0F0-F57E0FD54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349" y="2992437"/>
              <a:ext cx="1209675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/>
                <a:t>VRAM</a:t>
              </a:r>
              <a:endParaRPr lang="zh-CN" altLang="en-US" sz="2600" b="1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022E7970-A2F6-4DCB-A3AA-FAA9454BBFDD}"/>
              </a:ext>
            </a:extLst>
          </p:cNvPr>
          <p:cNvSpPr txBox="1"/>
          <p:nvPr/>
        </p:nvSpPr>
        <p:spPr>
          <a:xfrm>
            <a:off x="296160" y="1004160"/>
            <a:ext cx="3240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）单色</a:t>
            </a:r>
            <a:r>
              <a:rPr lang="en-US" altLang="zh-CN" sz="2800" b="1"/>
              <a:t>APA</a:t>
            </a:r>
            <a:r>
              <a:rPr lang="zh-CN" altLang="en-US" sz="2800" b="1"/>
              <a:t>方式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DB386FA-E4BD-4CA0-8671-4BEEFCE1D8BF}"/>
              </a:ext>
            </a:extLst>
          </p:cNvPr>
          <p:cNvGrpSpPr/>
          <p:nvPr/>
        </p:nvGrpSpPr>
        <p:grpSpPr>
          <a:xfrm>
            <a:off x="3477419" y="3258261"/>
            <a:ext cx="1519954" cy="385190"/>
            <a:chOff x="3812024" y="3291336"/>
            <a:chExt cx="1519954" cy="385190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E4FF522-8A6D-48E3-B52C-4F2764DFBCD8}"/>
                </a:ext>
              </a:extLst>
            </p:cNvPr>
            <p:cNvCxnSpPr>
              <a:cxnSpLocks/>
            </p:cNvCxnSpPr>
            <p:nvPr/>
          </p:nvCxnSpPr>
          <p:spPr>
            <a:xfrm>
              <a:off x="3812024" y="3676526"/>
              <a:ext cx="1519954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D31301B-FEB2-433B-9A68-3B71358575ED}"/>
                </a:ext>
              </a:extLst>
            </p:cNvPr>
            <p:cNvSpPr txBox="1"/>
            <p:nvPr/>
          </p:nvSpPr>
          <p:spPr>
            <a:xfrm>
              <a:off x="3950642" y="3291336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8</a:t>
              </a:r>
              <a:r>
                <a:rPr lang="zh-CN" altLang="en-US" b="1"/>
                <a:t>个像素点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57F7362-7E38-4F56-924C-2F4F3EA90C81}"/>
              </a:ext>
            </a:extLst>
          </p:cNvPr>
          <p:cNvGrpSpPr/>
          <p:nvPr/>
        </p:nvGrpSpPr>
        <p:grpSpPr>
          <a:xfrm>
            <a:off x="5056074" y="2924944"/>
            <a:ext cx="2228254" cy="2385651"/>
            <a:chOff x="5812500" y="2843549"/>
            <a:chExt cx="2228254" cy="2385651"/>
          </a:xfrm>
        </p:grpSpPr>
        <p:sp>
          <p:nvSpPr>
            <p:cNvPr id="32" name="Text Box 95">
              <a:extLst>
                <a:ext uri="{FF2B5EF4-FFF2-40B4-BE49-F238E27FC236}">
                  <a16:creationId xmlns:a16="http://schemas.microsoft.com/office/drawing/2014/main" id="{721DCCF0-4A48-4E37-94E5-0699CE9CB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2500" y="3391911"/>
              <a:ext cx="2111375" cy="1800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800" b="1"/>
            </a:p>
            <a:p>
              <a:pPr>
                <a:spcBef>
                  <a:spcPct val="50000"/>
                </a:spcBef>
              </a:pPr>
              <a:endParaRPr lang="en-US" altLang="zh-CN" sz="2800" b="1"/>
            </a:p>
          </p:txBody>
        </p:sp>
        <p:sp>
          <p:nvSpPr>
            <p:cNvPr id="33" name="Text Box 96">
              <a:extLst>
                <a:ext uri="{FF2B5EF4-FFF2-40B4-BE49-F238E27FC236}">
                  <a16:creationId xmlns:a16="http://schemas.microsoft.com/office/drawing/2014/main" id="{3789134D-4DB5-4887-AE86-E8F9A92C7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991" y="3557959"/>
              <a:ext cx="19526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..............</a:t>
              </a:r>
              <a:r>
                <a:rPr lang="en-US" altLang="zh-CN" sz="2800" b="1"/>
                <a:t>......</a:t>
              </a:r>
              <a:endParaRPr lang="zh-CN" altLang="en-US" sz="2800" b="1"/>
            </a:p>
          </p:txBody>
        </p:sp>
        <p:sp>
          <p:nvSpPr>
            <p:cNvPr id="34" name="Text Box 97">
              <a:extLst>
                <a:ext uri="{FF2B5EF4-FFF2-40B4-BE49-F238E27FC236}">
                  <a16:creationId xmlns:a16="http://schemas.microsoft.com/office/drawing/2014/main" id="{1638ABC8-38BD-4179-9274-6C1AF7C45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1218" y="3361532"/>
              <a:ext cx="21129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....................</a:t>
              </a:r>
            </a:p>
          </p:txBody>
        </p:sp>
        <p:sp>
          <p:nvSpPr>
            <p:cNvPr id="35" name="Text Box 98">
              <a:extLst>
                <a:ext uri="{FF2B5EF4-FFF2-40B4-BE49-F238E27FC236}">
                  <a16:creationId xmlns:a16="http://schemas.microsoft.com/office/drawing/2014/main" id="{552D7401-B0BA-4596-92F9-CA2CFB4C2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1154" y="3780182"/>
              <a:ext cx="2100602" cy="53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....................</a:t>
              </a:r>
            </a:p>
          </p:txBody>
        </p:sp>
        <p:sp>
          <p:nvSpPr>
            <p:cNvPr id="37" name="Rectangle 101">
              <a:extLst>
                <a:ext uri="{FF2B5EF4-FFF2-40B4-BE49-F238E27FC236}">
                  <a16:creationId xmlns:a16="http://schemas.microsoft.com/office/drawing/2014/main" id="{12E6C8CD-CAF9-4CCF-AC99-EC6B04739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1199" y="2843549"/>
              <a:ext cx="847725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600" b="1"/>
                <a:t>屏幕</a:t>
              </a:r>
            </a:p>
          </p:txBody>
        </p:sp>
        <p:sp>
          <p:nvSpPr>
            <p:cNvPr id="44" name="Text Box 98">
              <a:extLst>
                <a:ext uri="{FF2B5EF4-FFF2-40B4-BE49-F238E27FC236}">
                  <a16:creationId xmlns:a16="http://schemas.microsoft.com/office/drawing/2014/main" id="{0F9C081C-CED0-4BCE-B5B9-C9A477218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782" y="4005064"/>
              <a:ext cx="2100602" cy="53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....................</a:t>
              </a:r>
            </a:p>
          </p:txBody>
        </p:sp>
        <p:sp>
          <p:nvSpPr>
            <p:cNvPr id="45" name="Text Box 98">
              <a:extLst>
                <a:ext uri="{FF2B5EF4-FFF2-40B4-BE49-F238E27FC236}">
                  <a16:creationId xmlns:a16="http://schemas.microsoft.com/office/drawing/2014/main" id="{C6DFAAB6-FB81-462D-B3B6-3C193BCC1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152" y="4264131"/>
              <a:ext cx="2100602" cy="53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....................</a:t>
              </a:r>
            </a:p>
          </p:txBody>
        </p:sp>
        <p:sp>
          <p:nvSpPr>
            <p:cNvPr id="46" name="Text Box 98">
              <a:extLst>
                <a:ext uri="{FF2B5EF4-FFF2-40B4-BE49-F238E27FC236}">
                  <a16:creationId xmlns:a16="http://schemas.microsoft.com/office/drawing/2014/main" id="{A22D5F68-C6E1-439D-AA7D-1D2F52BD1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782" y="4480155"/>
              <a:ext cx="2100602" cy="53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....................</a:t>
              </a:r>
            </a:p>
          </p:txBody>
        </p:sp>
        <p:sp>
          <p:nvSpPr>
            <p:cNvPr id="47" name="Text Box 98">
              <a:extLst>
                <a:ext uri="{FF2B5EF4-FFF2-40B4-BE49-F238E27FC236}">
                  <a16:creationId xmlns:a16="http://schemas.microsoft.com/office/drawing/2014/main" id="{011B5D18-A1AE-4D51-B187-709EDC39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152" y="4696179"/>
              <a:ext cx="2100602" cy="53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....................</a:t>
              </a:r>
            </a:p>
          </p:txBody>
        </p:sp>
        <p:sp>
          <p:nvSpPr>
            <p:cNvPr id="48" name="Text Box 98">
              <a:extLst>
                <a:ext uri="{FF2B5EF4-FFF2-40B4-BE49-F238E27FC236}">
                  <a16:creationId xmlns:a16="http://schemas.microsoft.com/office/drawing/2014/main" id="{D011FF01-9B5C-449E-8778-1F1E2A723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3184011"/>
              <a:ext cx="2100602" cy="533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....................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85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7325" y="791889"/>
            <a:ext cx="15954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ea typeface="黑体" pitchFamily="2" charset="-122"/>
              </a:rPr>
              <a:t>(1) </a:t>
            </a:r>
            <a:r>
              <a:rPr lang="en-US" altLang="zh-CN" sz="3000" b="1">
                <a:ea typeface="黑体" pitchFamily="2" charset="-122"/>
              </a:rPr>
              <a:t>A/N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5061818"/>
            <a:ext cx="142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VRAM   </a:t>
            </a:r>
          </a:p>
        </p:txBody>
      </p: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685800" y="1350689"/>
            <a:ext cx="1566863" cy="2976563"/>
            <a:chOff x="432" y="391"/>
            <a:chExt cx="987" cy="187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32" y="673"/>
              <a:ext cx="960" cy="30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A</a:t>
              </a:r>
              <a:r>
                <a:rPr lang="zh-CN" altLang="en-US" sz="2700" b="1">
                  <a:solidFill>
                    <a:srgbClr val="0000FF"/>
                  </a:solidFill>
                </a:rPr>
                <a:t>编码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32" y="982"/>
              <a:ext cx="960" cy="30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N</a:t>
              </a:r>
              <a:r>
                <a:rPr lang="zh-CN" altLang="en-US" sz="2700" b="1">
                  <a:solidFill>
                    <a:srgbClr val="0000FF"/>
                  </a:solidFill>
                </a:rPr>
                <a:t>编码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32" y="1300"/>
              <a:ext cx="960" cy="30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D</a:t>
              </a:r>
              <a:r>
                <a:rPr lang="zh-CN" altLang="en-US" sz="2700" b="1">
                  <a:solidFill>
                    <a:srgbClr val="0000FF"/>
                  </a:solidFill>
                </a:rPr>
                <a:t>编码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" y="1618"/>
              <a:ext cx="960" cy="64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900" y="1678"/>
              <a:ext cx="0" cy="48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07" y="391"/>
              <a:ext cx="91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VRAM</a:t>
              </a:r>
            </a:p>
          </p:txBody>
        </p:sp>
      </p:grp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837363" y="1798364"/>
            <a:ext cx="2057400" cy="1447800"/>
          </a:xfrm>
          <a:prstGeom prst="rect">
            <a:avLst/>
          </a:prstGeom>
          <a:solidFill>
            <a:srgbClr val="CCFFFF"/>
          </a:solid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261225" y="1263377"/>
            <a:ext cx="1143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屏幕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209800" y="1965052"/>
            <a:ext cx="90011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431235" y="1798364"/>
            <a:ext cx="615553" cy="2209800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99"/>
                </a:solidFill>
                <a:latin typeface="宋体" pitchFamily="2" charset="-122"/>
              </a:rPr>
              <a:t> 移位寄存器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4953000" y="2452414"/>
            <a:ext cx="4095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4572000" y="1369739"/>
            <a:ext cx="1168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并行</a:t>
            </a: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6056313" y="2681014"/>
            <a:ext cx="3603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H="1">
            <a:off x="6408738" y="2011089"/>
            <a:ext cx="0" cy="685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6407150" y="2011089"/>
            <a:ext cx="406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2209800" y="2484164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 flipH="1">
            <a:off x="2590800" y="2484164"/>
            <a:ext cx="0" cy="17097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2590800" y="4171677"/>
            <a:ext cx="5175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>
            <a:off x="4540250" y="4174852"/>
            <a:ext cx="5175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5045075" y="3458889"/>
            <a:ext cx="0" cy="7159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5043488" y="3458889"/>
            <a:ext cx="3413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5943600" y="1341164"/>
            <a:ext cx="11541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串行</a:t>
            </a: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>
            <a:off x="2209800" y="3017564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572000" y="1950764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4953000" y="1950764"/>
            <a:ext cx="0" cy="517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0" name="Line 45"/>
          <p:cNvSpPr>
            <a:spLocks noChangeShapeType="1"/>
          </p:cNvSpPr>
          <p:nvPr/>
        </p:nvSpPr>
        <p:spPr bwMode="auto">
          <a:xfrm flipH="1">
            <a:off x="2819400" y="3019152"/>
            <a:ext cx="0" cy="2809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>
            <a:off x="2819400" y="3301727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32" name="Group 141"/>
          <p:cNvGrpSpPr>
            <a:grpSpLocks/>
          </p:cNvGrpSpPr>
          <p:nvPr/>
        </p:nvGrpSpPr>
        <p:grpSpPr bwMode="auto">
          <a:xfrm>
            <a:off x="3124200" y="1199877"/>
            <a:ext cx="1447800" cy="3597275"/>
            <a:chOff x="1968" y="296"/>
            <a:chExt cx="912" cy="2302"/>
          </a:xfrm>
        </p:grpSpPr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1968" y="577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A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968" y="882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B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1968" y="1186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C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1968" y="1482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D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1968" y="1789"/>
              <a:ext cx="912" cy="27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endParaRPr lang="zh-CN" altLang="en-US" sz="2700" b="1">
                <a:solidFill>
                  <a:srgbClr val="0000FF"/>
                </a:solidFill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V="1">
              <a:off x="2418" y="1833"/>
              <a:ext cx="0" cy="157"/>
            </a:xfrm>
            <a:prstGeom prst="line">
              <a:avLst/>
            </a:prstGeom>
            <a:noFill/>
            <a:ln w="34925">
              <a:solidFill>
                <a:srgbClr val="0000D4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1968" y="2055"/>
              <a:ext cx="912" cy="29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>
                  <a:solidFill>
                    <a:srgbClr val="0000FF"/>
                  </a:solidFill>
                </a:rPr>
                <a:t> </a:t>
              </a:r>
              <a:r>
                <a:rPr lang="en-US" altLang="zh-CN" sz="2700" b="1">
                  <a:solidFill>
                    <a:srgbClr val="0000FF"/>
                  </a:solidFill>
                </a:rPr>
                <a:t>N</a:t>
              </a:r>
              <a:r>
                <a:rPr lang="zh-CN" altLang="en-US" sz="2700" b="1">
                  <a:solidFill>
                    <a:srgbClr val="0000FF"/>
                  </a:solidFill>
                </a:rPr>
                <a:t>点阵</a:t>
              </a: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968" y="2341"/>
              <a:ext cx="912" cy="25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V="1">
              <a:off x="2409" y="2376"/>
              <a:ext cx="0" cy="157"/>
            </a:xfrm>
            <a:prstGeom prst="line">
              <a:avLst/>
            </a:prstGeom>
            <a:noFill/>
            <a:ln w="34925">
              <a:solidFill>
                <a:srgbClr val="0000D4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2087" y="296"/>
              <a:ext cx="734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ROM</a:t>
              </a:r>
            </a:p>
          </p:txBody>
        </p:sp>
      </p:grp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572000" y="3312839"/>
            <a:ext cx="3238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>
            <a:off x="4879975" y="2927077"/>
            <a:ext cx="0" cy="4000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 flipV="1">
            <a:off x="4879975" y="2941364"/>
            <a:ext cx="482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Line 61"/>
          <p:cNvSpPr>
            <a:spLocks noChangeShapeType="1"/>
          </p:cNvSpPr>
          <p:nvPr/>
        </p:nvSpPr>
        <p:spPr bwMode="auto">
          <a:xfrm>
            <a:off x="1273175" y="5442818"/>
            <a:ext cx="1554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1247775" y="4957043"/>
            <a:ext cx="1960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字符编码   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2740025" y="5077693"/>
            <a:ext cx="2390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字符发生器   </a:t>
            </a: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2982913" y="5677768"/>
            <a:ext cx="2133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扫描时序   </a:t>
            </a: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752850" y="5504730"/>
            <a:ext cx="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Text Box 66"/>
          <p:cNvSpPr txBox="1">
            <a:spLocks noChangeArrowheads="1"/>
          </p:cNvSpPr>
          <p:nvPr/>
        </p:nvSpPr>
        <p:spPr bwMode="auto">
          <a:xfrm>
            <a:off x="4672013" y="4941168"/>
            <a:ext cx="2990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一线点阵代码(并)   </a:t>
            </a: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4713288" y="5442818"/>
            <a:ext cx="274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" name="Text Box 68"/>
          <p:cNvSpPr txBox="1">
            <a:spLocks noChangeArrowheads="1"/>
          </p:cNvSpPr>
          <p:nvPr/>
        </p:nvSpPr>
        <p:spPr bwMode="auto">
          <a:xfrm>
            <a:off x="7446963" y="5093568"/>
            <a:ext cx="1471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移位器   </a:t>
            </a:r>
          </a:p>
        </p:txBody>
      </p:sp>
      <p:sp>
        <p:nvSpPr>
          <p:cNvPr id="54" name="Line 69"/>
          <p:cNvSpPr>
            <a:spLocks noChangeShapeType="1"/>
          </p:cNvSpPr>
          <p:nvPr/>
        </p:nvSpPr>
        <p:spPr bwMode="auto">
          <a:xfrm>
            <a:off x="347663" y="651438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" name="Text Box 70"/>
          <p:cNvSpPr txBox="1">
            <a:spLocks noChangeArrowheads="1"/>
          </p:cNvSpPr>
          <p:nvPr/>
        </p:nvSpPr>
        <p:spPr bwMode="auto">
          <a:xfrm>
            <a:off x="444500" y="6011143"/>
            <a:ext cx="25495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视频信号(串)   </a:t>
            </a:r>
          </a:p>
        </p:txBody>
      </p:sp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619375" y="6147668"/>
            <a:ext cx="1662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</a:t>
            </a:r>
          </a:p>
        </p:txBody>
      </p:sp>
      <p:sp>
        <p:nvSpPr>
          <p:cNvPr id="57" name="Oval 90"/>
          <p:cNvSpPr>
            <a:spLocks noChangeArrowheads="1"/>
          </p:cNvSpPr>
          <p:nvPr/>
        </p:nvSpPr>
        <p:spPr bwMode="auto">
          <a:xfrm>
            <a:off x="7207250" y="1950764"/>
            <a:ext cx="76200" cy="76200"/>
          </a:xfrm>
          <a:prstGeom prst="ellipse">
            <a:avLst/>
          </a:prstGeom>
          <a:solidFill>
            <a:srgbClr val="000096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8" name="Group 127"/>
          <p:cNvGrpSpPr>
            <a:grpSpLocks/>
          </p:cNvGrpSpPr>
          <p:nvPr/>
        </p:nvGrpSpPr>
        <p:grpSpPr bwMode="auto">
          <a:xfrm>
            <a:off x="7623175" y="1950764"/>
            <a:ext cx="400050" cy="76200"/>
            <a:chOff x="4802" y="850"/>
            <a:chExt cx="252" cy="48"/>
          </a:xfrm>
        </p:grpSpPr>
        <p:sp>
          <p:nvSpPr>
            <p:cNvPr id="59" name="Oval 91"/>
            <p:cNvSpPr>
              <a:spLocks noChangeArrowheads="1"/>
            </p:cNvSpPr>
            <p:nvPr/>
          </p:nvSpPr>
          <p:spPr bwMode="auto">
            <a:xfrm>
              <a:off x="4802" y="850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Oval 92"/>
            <p:cNvSpPr>
              <a:spLocks noChangeArrowheads="1"/>
            </p:cNvSpPr>
            <p:nvPr/>
          </p:nvSpPr>
          <p:spPr bwMode="auto">
            <a:xfrm>
              <a:off x="5006" y="850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1" name="Group 129"/>
          <p:cNvGrpSpPr>
            <a:grpSpLocks/>
          </p:cNvGrpSpPr>
          <p:nvPr/>
        </p:nvGrpSpPr>
        <p:grpSpPr bwMode="auto">
          <a:xfrm>
            <a:off x="7131050" y="2103164"/>
            <a:ext cx="228600" cy="76200"/>
            <a:chOff x="4492" y="946"/>
            <a:chExt cx="144" cy="48"/>
          </a:xfrm>
        </p:grpSpPr>
        <p:sp>
          <p:nvSpPr>
            <p:cNvPr id="62" name="Oval 94"/>
            <p:cNvSpPr>
              <a:spLocks noChangeArrowheads="1"/>
            </p:cNvSpPr>
            <p:nvPr/>
          </p:nvSpPr>
          <p:spPr bwMode="auto">
            <a:xfrm>
              <a:off x="4492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Oval 95"/>
            <p:cNvSpPr>
              <a:spLocks noChangeArrowheads="1"/>
            </p:cNvSpPr>
            <p:nvPr/>
          </p:nvSpPr>
          <p:spPr bwMode="auto">
            <a:xfrm>
              <a:off x="4588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4" name="Group 128"/>
          <p:cNvGrpSpPr>
            <a:grpSpLocks/>
          </p:cNvGrpSpPr>
          <p:nvPr/>
        </p:nvGrpSpPr>
        <p:grpSpPr bwMode="auto">
          <a:xfrm>
            <a:off x="7623175" y="2103164"/>
            <a:ext cx="400050" cy="76200"/>
            <a:chOff x="4802" y="946"/>
            <a:chExt cx="252" cy="48"/>
          </a:xfrm>
        </p:grpSpPr>
        <p:sp>
          <p:nvSpPr>
            <p:cNvPr id="65" name="Oval 96"/>
            <p:cNvSpPr>
              <a:spLocks noChangeArrowheads="1"/>
            </p:cNvSpPr>
            <p:nvPr/>
          </p:nvSpPr>
          <p:spPr bwMode="auto">
            <a:xfrm>
              <a:off x="4802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6" name="Oval 97"/>
            <p:cNvSpPr>
              <a:spLocks noChangeArrowheads="1"/>
            </p:cNvSpPr>
            <p:nvPr/>
          </p:nvSpPr>
          <p:spPr bwMode="auto">
            <a:xfrm>
              <a:off x="4890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7" name="Oval 98"/>
            <p:cNvSpPr>
              <a:spLocks noChangeArrowheads="1"/>
            </p:cNvSpPr>
            <p:nvPr/>
          </p:nvSpPr>
          <p:spPr bwMode="auto">
            <a:xfrm>
              <a:off x="5006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8" name="Group 135"/>
          <p:cNvGrpSpPr>
            <a:grpSpLocks/>
          </p:cNvGrpSpPr>
          <p:nvPr/>
        </p:nvGrpSpPr>
        <p:grpSpPr bwMode="auto">
          <a:xfrm>
            <a:off x="8239125" y="2101577"/>
            <a:ext cx="355600" cy="77787"/>
            <a:chOff x="5190" y="945"/>
            <a:chExt cx="224" cy="49"/>
          </a:xfrm>
        </p:grpSpPr>
        <p:sp>
          <p:nvSpPr>
            <p:cNvPr id="69" name="Oval 99"/>
            <p:cNvSpPr>
              <a:spLocks noChangeArrowheads="1"/>
            </p:cNvSpPr>
            <p:nvPr/>
          </p:nvSpPr>
          <p:spPr bwMode="auto">
            <a:xfrm>
              <a:off x="5190" y="9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0" name="Oval 100"/>
            <p:cNvSpPr>
              <a:spLocks noChangeArrowheads="1"/>
            </p:cNvSpPr>
            <p:nvPr/>
          </p:nvSpPr>
          <p:spPr bwMode="auto">
            <a:xfrm>
              <a:off x="5366" y="945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1" name="Text Box 101"/>
          <p:cNvSpPr txBox="1">
            <a:spLocks noChangeArrowheads="1"/>
          </p:cNvSpPr>
          <p:nvPr/>
        </p:nvSpPr>
        <p:spPr bwMode="auto">
          <a:xfrm>
            <a:off x="6889750" y="1695177"/>
            <a:ext cx="66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2" name="Text Box 102"/>
          <p:cNvSpPr txBox="1">
            <a:spLocks noChangeArrowheads="1"/>
          </p:cNvSpPr>
          <p:nvPr/>
        </p:nvSpPr>
        <p:spPr bwMode="auto">
          <a:xfrm>
            <a:off x="7458075" y="1695177"/>
            <a:ext cx="66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8037513" y="1711052"/>
            <a:ext cx="66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b="1">
                <a:solidFill>
                  <a:srgbClr val="0000FF"/>
                </a:solidFill>
              </a:rPr>
              <a:t>D</a:t>
            </a:r>
          </a:p>
        </p:txBody>
      </p:sp>
      <p:grpSp>
        <p:nvGrpSpPr>
          <p:cNvPr id="74" name="Group 134"/>
          <p:cNvGrpSpPr>
            <a:grpSpLocks/>
          </p:cNvGrpSpPr>
          <p:nvPr/>
        </p:nvGrpSpPr>
        <p:grpSpPr bwMode="auto">
          <a:xfrm>
            <a:off x="8188325" y="1953939"/>
            <a:ext cx="336550" cy="85725"/>
            <a:chOff x="5158" y="852"/>
            <a:chExt cx="212" cy="54"/>
          </a:xfrm>
        </p:grpSpPr>
        <p:sp>
          <p:nvSpPr>
            <p:cNvPr id="75" name="Oval 107"/>
            <p:cNvSpPr>
              <a:spLocks noChangeArrowheads="1"/>
            </p:cNvSpPr>
            <p:nvPr/>
          </p:nvSpPr>
          <p:spPr bwMode="auto">
            <a:xfrm>
              <a:off x="5322" y="85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Oval 108"/>
            <p:cNvSpPr>
              <a:spLocks noChangeArrowheads="1"/>
            </p:cNvSpPr>
            <p:nvPr/>
          </p:nvSpPr>
          <p:spPr bwMode="auto">
            <a:xfrm>
              <a:off x="5158" y="85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7" name="Group 131"/>
          <p:cNvGrpSpPr>
            <a:grpSpLocks/>
          </p:cNvGrpSpPr>
          <p:nvPr/>
        </p:nvGrpSpPr>
        <p:grpSpPr bwMode="auto">
          <a:xfrm>
            <a:off x="7004050" y="2420664"/>
            <a:ext cx="485775" cy="88900"/>
            <a:chOff x="4412" y="1146"/>
            <a:chExt cx="306" cy="56"/>
          </a:xfrm>
        </p:grpSpPr>
        <p:sp>
          <p:nvSpPr>
            <p:cNvPr id="78" name="Oval 111"/>
            <p:cNvSpPr>
              <a:spLocks noChangeArrowheads="1"/>
            </p:cNvSpPr>
            <p:nvPr/>
          </p:nvSpPr>
          <p:spPr bwMode="auto">
            <a:xfrm>
              <a:off x="4412" y="1146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Oval 113"/>
            <p:cNvSpPr>
              <a:spLocks noChangeArrowheads="1"/>
            </p:cNvSpPr>
            <p:nvPr/>
          </p:nvSpPr>
          <p:spPr bwMode="auto">
            <a:xfrm>
              <a:off x="4670" y="1154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0" name="Group 130"/>
          <p:cNvGrpSpPr>
            <a:grpSpLocks/>
          </p:cNvGrpSpPr>
          <p:nvPr/>
        </p:nvGrpSpPr>
        <p:grpSpPr bwMode="auto">
          <a:xfrm>
            <a:off x="7061200" y="2255564"/>
            <a:ext cx="371475" cy="95250"/>
            <a:chOff x="4448" y="1042"/>
            <a:chExt cx="234" cy="60"/>
          </a:xfrm>
        </p:grpSpPr>
        <p:sp>
          <p:nvSpPr>
            <p:cNvPr id="81" name="Oval 110"/>
            <p:cNvSpPr>
              <a:spLocks noChangeArrowheads="1"/>
            </p:cNvSpPr>
            <p:nvPr/>
          </p:nvSpPr>
          <p:spPr bwMode="auto">
            <a:xfrm>
              <a:off x="4448" y="104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" name="Oval 112"/>
            <p:cNvSpPr>
              <a:spLocks noChangeArrowheads="1"/>
            </p:cNvSpPr>
            <p:nvPr/>
          </p:nvSpPr>
          <p:spPr bwMode="auto">
            <a:xfrm>
              <a:off x="4634" y="104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3" name="Oval 114"/>
            <p:cNvSpPr>
              <a:spLocks noChangeArrowheads="1"/>
            </p:cNvSpPr>
            <p:nvPr/>
          </p:nvSpPr>
          <p:spPr bwMode="auto">
            <a:xfrm>
              <a:off x="4540" y="1054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4" name="Group 132"/>
          <p:cNvGrpSpPr>
            <a:grpSpLocks/>
          </p:cNvGrpSpPr>
          <p:nvPr/>
        </p:nvGrpSpPr>
        <p:grpSpPr bwMode="auto">
          <a:xfrm>
            <a:off x="7632700" y="2271439"/>
            <a:ext cx="412750" cy="95250"/>
            <a:chOff x="4808" y="1052"/>
            <a:chExt cx="260" cy="60"/>
          </a:xfrm>
        </p:grpSpPr>
        <p:sp>
          <p:nvSpPr>
            <p:cNvPr id="85" name="Oval 115"/>
            <p:cNvSpPr>
              <a:spLocks noChangeArrowheads="1"/>
            </p:cNvSpPr>
            <p:nvPr/>
          </p:nvSpPr>
          <p:spPr bwMode="auto">
            <a:xfrm>
              <a:off x="4808" y="105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6" name="Oval 116"/>
            <p:cNvSpPr>
              <a:spLocks noChangeArrowheads="1"/>
            </p:cNvSpPr>
            <p:nvPr/>
          </p:nvSpPr>
          <p:spPr bwMode="auto">
            <a:xfrm>
              <a:off x="4924" y="105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Oval 117"/>
            <p:cNvSpPr>
              <a:spLocks noChangeArrowheads="1"/>
            </p:cNvSpPr>
            <p:nvPr/>
          </p:nvSpPr>
          <p:spPr bwMode="auto">
            <a:xfrm>
              <a:off x="5020" y="1064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8" name="Group 133"/>
          <p:cNvGrpSpPr>
            <a:grpSpLocks/>
          </p:cNvGrpSpPr>
          <p:nvPr/>
        </p:nvGrpSpPr>
        <p:grpSpPr bwMode="auto">
          <a:xfrm>
            <a:off x="7626350" y="2439714"/>
            <a:ext cx="412750" cy="79375"/>
            <a:chOff x="4804" y="1158"/>
            <a:chExt cx="260" cy="50"/>
          </a:xfrm>
        </p:grpSpPr>
        <p:sp>
          <p:nvSpPr>
            <p:cNvPr id="89" name="Oval 118"/>
            <p:cNvSpPr>
              <a:spLocks noChangeArrowheads="1"/>
            </p:cNvSpPr>
            <p:nvPr/>
          </p:nvSpPr>
          <p:spPr bwMode="auto">
            <a:xfrm>
              <a:off x="4804" y="1158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0" name="Oval 120"/>
            <p:cNvSpPr>
              <a:spLocks noChangeArrowheads="1"/>
            </p:cNvSpPr>
            <p:nvPr/>
          </p:nvSpPr>
          <p:spPr bwMode="auto">
            <a:xfrm>
              <a:off x="5016" y="1160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1" name="Group 137"/>
          <p:cNvGrpSpPr>
            <a:grpSpLocks/>
          </p:cNvGrpSpPr>
          <p:nvPr/>
        </p:nvGrpSpPr>
        <p:grpSpPr bwMode="auto">
          <a:xfrm>
            <a:off x="8216900" y="2414314"/>
            <a:ext cx="339725" cy="76200"/>
            <a:chOff x="5176" y="1142"/>
            <a:chExt cx="214" cy="48"/>
          </a:xfrm>
        </p:grpSpPr>
        <p:sp>
          <p:nvSpPr>
            <p:cNvPr id="92" name="Oval 121"/>
            <p:cNvSpPr>
              <a:spLocks noChangeArrowheads="1"/>
            </p:cNvSpPr>
            <p:nvPr/>
          </p:nvSpPr>
          <p:spPr bwMode="auto">
            <a:xfrm>
              <a:off x="5176" y="114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3" name="Oval 122"/>
            <p:cNvSpPr>
              <a:spLocks noChangeArrowheads="1"/>
            </p:cNvSpPr>
            <p:nvPr/>
          </p:nvSpPr>
          <p:spPr bwMode="auto">
            <a:xfrm>
              <a:off x="5342" y="114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4" name="Group 136"/>
          <p:cNvGrpSpPr>
            <a:grpSpLocks/>
          </p:cNvGrpSpPr>
          <p:nvPr/>
        </p:nvGrpSpPr>
        <p:grpSpPr bwMode="auto">
          <a:xfrm>
            <a:off x="8248650" y="2287314"/>
            <a:ext cx="339725" cy="76200"/>
            <a:chOff x="5196" y="1062"/>
            <a:chExt cx="214" cy="48"/>
          </a:xfrm>
        </p:grpSpPr>
        <p:sp>
          <p:nvSpPr>
            <p:cNvPr id="95" name="Oval 124"/>
            <p:cNvSpPr>
              <a:spLocks noChangeArrowheads="1"/>
            </p:cNvSpPr>
            <p:nvPr/>
          </p:nvSpPr>
          <p:spPr bwMode="auto">
            <a:xfrm>
              <a:off x="5196" y="106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" name="Oval 125"/>
            <p:cNvSpPr>
              <a:spLocks noChangeArrowheads="1"/>
            </p:cNvSpPr>
            <p:nvPr/>
          </p:nvSpPr>
          <p:spPr bwMode="auto">
            <a:xfrm>
              <a:off x="5362" y="1062"/>
              <a:ext cx="48" cy="48"/>
            </a:xfrm>
            <a:prstGeom prst="ellipse">
              <a:avLst/>
            </a:prstGeom>
            <a:solidFill>
              <a:srgbClr val="000096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7" name="Text Box 21"/>
          <p:cNvSpPr txBox="1">
            <a:spLocks noChangeArrowheads="1"/>
          </p:cNvSpPr>
          <p:nvPr/>
        </p:nvSpPr>
        <p:spPr bwMode="auto">
          <a:xfrm>
            <a:off x="1397953" y="129211"/>
            <a:ext cx="1901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信息转换   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F4FE6F9B-D403-48CF-8BF3-86224B78A6DB}"/>
              </a:ext>
            </a:extLst>
          </p:cNvPr>
          <p:cNvGrpSpPr/>
          <p:nvPr/>
        </p:nvGrpSpPr>
        <p:grpSpPr>
          <a:xfrm>
            <a:off x="885899" y="16333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234">
              <a:extLst>
                <a:ext uri="{FF2B5EF4-FFF2-40B4-BE49-F238E27FC236}">
                  <a16:creationId xmlns:a16="http://schemas.microsoft.com/office/drawing/2014/main" id="{C09FBBF6-8B88-4866-842F-2E39C40C2AE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A777F655-D224-43CB-B675-95A59F9E2302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11" grpId="0" animBg="1"/>
      <p:bldP spid="12" grpId="0" autoUpdateAnimBg="0"/>
      <p:bldP spid="13" grpId="0" animBg="1"/>
      <p:bldP spid="14" grpId="0" animBg="1" autoUpdateAnimBg="0"/>
      <p:bldP spid="15" grpId="0" animBg="1"/>
      <p:bldP spid="16" grpId="0" build="p" autoUpdateAnimBg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build="p" autoUpdateAnimBg="0"/>
      <p:bldP spid="27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 animBg="1"/>
      <p:bldP spid="45" grpId="0" animBg="1"/>
      <p:bldP spid="46" grpId="0" animBg="1"/>
      <p:bldP spid="47" grpId="0" build="p" autoUpdateAnimBg="0"/>
      <p:bldP spid="48" grpId="0" build="p" autoUpdateAnimBg="0" advAuto="0"/>
      <p:bldP spid="49" grpId="0" build="p" autoUpdateAnimBg="0"/>
      <p:bldP spid="50" grpId="0" animBg="1"/>
      <p:bldP spid="51" grpId="0" build="p" autoUpdateAnimBg="0"/>
      <p:bldP spid="52" grpId="0" animBg="1"/>
      <p:bldP spid="53" grpId="0" build="p" autoUpdateAnimBg="0" advAuto="0"/>
      <p:bldP spid="54" grpId="0" animBg="1"/>
      <p:bldP spid="55" grpId="0" build="p" autoUpdateAnimBg="0"/>
      <p:bldP spid="56" grpId="0" build="p" autoUpdateAnimBg="0" advAuto="0"/>
      <p:bldP spid="57" grpId="0" animBg="1"/>
      <p:bldP spid="71" grpId="0" build="p" autoUpdateAnimBg="0"/>
      <p:bldP spid="72" grpId="0" autoUpdateAnimBg="0"/>
      <p:bldP spid="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12825" y="137732"/>
            <a:ext cx="3314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</a:t>
            </a:r>
            <a:r>
              <a:rPr lang="en-US" altLang="zh-CN" sz="3000" b="1"/>
              <a:t>APA</a:t>
            </a:r>
            <a:r>
              <a:rPr lang="zh-CN" altLang="en-US" sz="3000" b="1"/>
              <a:t>（单色）</a:t>
            </a:r>
            <a:r>
              <a:rPr lang="en-US" altLang="zh-CN" sz="3000" b="1"/>
              <a:t>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750" y="5774903"/>
            <a:ext cx="1406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VRAM   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228184" y="980728"/>
            <a:ext cx="2160588" cy="1960563"/>
            <a:chOff x="3924" y="536"/>
            <a:chExt cx="1361" cy="123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924" y="864"/>
              <a:ext cx="907" cy="907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15" y="536"/>
              <a:ext cx="12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屏幕（</a:t>
              </a:r>
              <a:r>
                <a:rPr lang="en-US" altLang="zh-CN" sz="2800" b="1"/>
                <a:t>8*8</a:t>
              </a:r>
              <a:r>
                <a:rPr lang="zh-CN" altLang="en-US" sz="2800" b="1"/>
                <a:t>）</a:t>
              </a:r>
            </a:p>
          </p:txBody>
        </p:sp>
      </p:grp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09913" y="1653828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96247" y="1615728"/>
            <a:ext cx="615553" cy="2209800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99"/>
                </a:solidFill>
                <a:latin typeface="宋体" pitchFamily="2" charset="-122"/>
              </a:rPr>
              <a:t> 移位寄存器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008438" y="1653828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008438" y="2171353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55455" y="1248260"/>
            <a:ext cx="91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并行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03863" y="239995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5807075" y="172844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5805488" y="1728440"/>
            <a:ext cx="37024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09913" y="218722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3719513" y="2171353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427106" y="1215678"/>
            <a:ext cx="96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串行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109913" y="272062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3719513" y="2949228"/>
            <a:ext cx="0" cy="27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717925" y="2949228"/>
            <a:ext cx="113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109913" y="320164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3717925" y="2492028"/>
            <a:ext cx="113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1327150" y="5622503"/>
            <a:ext cx="2863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一字节点代码(并)   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1338263" y="6155903"/>
            <a:ext cx="2789237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095750" y="5832053"/>
            <a:ext cx="14398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移位器   </a:t>
            </a: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5403850" y="6154316"/>
            <a:ext cx="214153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391150" y="5649491"/>
            <a:ext cx="22034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视频信号(串)   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7515225" y="5832053"/>
            <a:ext cx="1392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显示</a:t>
            </a:r>
          </a:p>
        </p:txBody>
      </p:sp>
      <p:grpSp>
        <p:nvGrpSpPr>
          <p:cNvPr id="33" name="Group 76"/>
          <p:cNvGrpSpPr>
            <a:grpSpLocks/>
          </p:cNvGrpSpPr>
          <p:nvPr/>
        </p:nvGrpSpPr>
        <p:grpSpPr bwMode="auto">
          <a:xfrm>
            <a:off x="1357313" y="1025178"/>
            <a:ext cx="1752600" cy="4148137"/>
            <a:chOff x="855" y="311"/>
            <a:chExt cx="1104" cy="2613"/>
          </a:xfrm>
        </p:grpSpPr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855" y="607"/>
              <a:ext cx="1104" cy="31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00001111 </a:t>
              </a: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855" y="911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</a:t>
              </a:r>
              <a:r>
                <a:rPr lang="en-US" altLang="zh-CN" sz="2800" b="1">
                  <a:solidFill>
                    <a:srgbClr val="003399"/>
                  </a:solidFill>
                  <a:ea typeface="黑体" pitchFamily="2" charset="-122"/>
                </a:rPr>
                <a:t>1</a:t>
              </a: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</a:t>
              </a:r>
              <a:r>
                <a:rPr lang="en-US" altLang="zh-CN" sz="2800" b="1">
                  <a:solidFill>
                    <a:srgbClr val="003399"/>
                  </a:solidFill>
                  <a:ea typeface="黑体" pitchFamily="2" charset="-122"/>
                </a:rPr>
                <a:t>1</a:t>
              </a:r>
              <a:endParaRPr lang="zh-CN" altLang="en-US" sz="2800" b="1">
                <a:solidFill>
                  <a:srgbClr val="003399"/>
                </a:solidFill>
                <a:ea typeface="黑体" pitchFamily="2" charset="-122"/>
              </a:endParaRPr>
            </a:p>
          </p:txBody>
        </p: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855" y="1206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00001001</a:t>
              </a: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855" y="2120"/>
              <a:ext cx="1104" cy="28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1428" y="2158"/>
              <a:ext cx="0" cy="17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987" y="311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VRAM</a:t>
              </a:r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855" y="1511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</a:t>
              </a:r>
              <a:r>
                <a:rPr lang="en-US" altLang="zh-CN" sz="2800" b="1">
                  <a:solidFill>
                    <a:srgbClr val="003399"/>
                  </a:solidFill>
                  <a:ea typeface="黑体" pitchFamily="2" charset="-122"/>
                </a:rPr>
                <a:t>1111</a:t>
              </a:r>
              <a:endParaRPr lang="zh-CN" altLang="en-US" sz="2800" b="1">
                <a:solidFill>
                  <a:srgbClr val="003399"/>
                </a:solidFill>
                <a:ea typeface="黑体" pitchFamily="2" charset="-122"/>
              </a:endParaRP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855" y="1806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</a:t>
              </a:r>
              <a:r>
                <a:rPr lang="en-US" altLang="zh-CN" sz="2800" b="1">
                  <a:solidFill>
                    <a:srgbClr val="003399"/>
                  </a:solidFill>
                  <a:ea typeface="黑体" pitchFamily="2" charset="-122"/>
                </a:rPr>
                <a:t>0</a:t>
              </a: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</a:t>
              </a:r>
              <a:r>
                <a:rPr lang="en-US" altLang="zh-CN" sz="2800" b="1">
                  <a:solidFill>
                    <a:srgbClr val="003399"/>
                  </a:solidFill>
                  <a:ea typeface="黑体" pitchFamily="2" charset="-122"/>
                </a:rPr>
                <a:t>0</a:t>
              </a:r>
              <a:endParaRPr lang="zh-CN" altLang="en-US" sz="2800" b="1">
                <a:solidFill>
                  <a:srgbClr val="003399"/>
                </a:solidFill>
                <a:ea typeface="黑体" pitchFamily="2" charset="-122"/>
              </a:endParaRP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855" y="2368"/>
              <a:ext cx="1104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0000</a:t>
              </a:r>
              <a:r>
                <a:rPr lang="en-US" altLang="zh-CN" sz="2800" b="1">
                  <a:solidFill>
                    <a:srgbClr val="003399"/>
                  </a:solidFill>
                  <a:ea typeface="黑体" pitchFamily="2" charset="-122"/>
                </a:rPr>
                <a:t>0000</a:t>
              </a:r>
              <a:r>
                <a:rPr lang="zh-CN" altLang="en-US" sz="2800" b="1">
                  <a:solidFill>
                    <a:srgbClr val="003399"/>
                  </a:solidFill>
                  <a:ea typeface="黑体" pitchFamily="2" charset="-122"/>
                </a:rPr>
                <a:t> </a:t>
              </a:r>
            </a:p>
          </p:txBody>
        </p:sp>
        <p:sp>
          <p:nvSpPr>
            <p:cNvPr id="43" name="Rectangle 48"/>
            <p:cNvSpPr>
              <a:spLocks noChangeArrowheads="1"/>
            </p:cNvSpPr>
            <p:nvPr/>
          </p:nvSpPr>
          <p:spPr bwMode="auto">
            <a:xfrm>
              <a:off x="855" y="2663"/>
              <a:ext cx="1104" cy="261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zh-CN" altLang="en-US" b="1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>
              <a:off x="1428" y="2692"/>
              <a:ext cx="0" cy="17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7" name="Oval 58"/>
          <p:cNvSpPr>
            <a:spLocks noChangeArrowheads="1"/>
          </p:cNvSpPr>
          <p:nvPr/>
        </p:nvSpPr>
        <p:spPr bwMode="auto">
          <a:xfrm>
            <a:off x="6996113" y="1958628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8" name="Oval 59"/>
          <p:cNvSpPr>
            <a:spLocks noChangeArrowheads="1"/>
          </p:cNvSpPr>
          <p:nvPr/>
        </p:nvSpPr>
        <p:spPr bwMode="auto">
          <a:xfrm>
            <a:off x="6996113" y="1806228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9" name="Oval 60"/>
          <p:cNvSpPr>
            <a:spLocks noChangeArrowheads="1"/>
          </p:cNvSpPr>
          <p:nvPr/>
        </p:nvSpPr>
        <p:spPr bwMode="auto">
          <a:xfrm>
            <a:off x="7391400" y="1806228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Oval 61"/>
          <p:cNvSpPr>
            <a:spLocks noChangeArrowheads="1"/>
          </p:cNvSpPr>
          <p:nvPr/>
        </p:nvSpPr>
        <p:spPr bwMode="auto">
          <a:xfrm>
            <a:off x="7391400" y="1958628"/>
            <a:ext cx="76200" cy="76200"/>
          </a:xfrm>
          <a:prstGeom prst="ellipse">
            <a:avLst/>
          </a:prstGeom>
          <a:solidFill>
            <a:srgbClr val="004E00"/>
          </a:solidFill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1" name="Group 70"/>
          <p:cNvGrpSpPr>
            <a:grpSpLocks/>
          </p:cNvGrpSpPr>
          <p:nvPr/>
        </p:nvGrpSpPr>
        <p:grpSpPr bwMode="auto">
          <a:xfrm>
            <a:off x="7000875" y="1669703"/>
            <a:ext cx="474663" cy="80962"/>
            <a:chOff x="3888" y="2292"/>
            <a:chExt cx="362" cy="69"/>
          </a:xfrm>
        </p:grpSpPr>
        <p:sp>
          <p:nvSpPr>
            <p:cNvPr id="52" name="Oval 65"/>
            <p:cNvSpPr>
              <a:spLocks noChangeArrowheads="1"/>
            </p:cNvSpPr>
            <p:nvPr/>
          </p:nvSpPr>
          <p:spPr bwMode="auto">
            <a:xfrm>
              <a:off x="3888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3984" y="2292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Oval 67"/>
            <p:cNvSpPr>
              <a:spLocks noChangeArrowheads="1"/>
            </p:cNvSpPr>
            <p:nvPr/>
          </p:nvSpPr>
          <p:spPr bwMode="auto">
            <a:xfrm>
              <a:off x="4089" y="2298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Oval 68"/>
            <p:cNvSpPr>
              <a:spLocks noChangeArrowheads="1"/>
            </p:cNvSpPr>
            <p:nvPr/>
          </p:nvSpPr>
          <p:spPr bwMode="auto">
            <a:xfrm>
              <a:off x="4194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6" name="Group 71"/>
          <p:cNvGrpSpPr>
            <a:grpSpLocks/>
          </p:cNvGrpSpPr>
          <p:nvPr/>
        </p:nvGrpSpPr>
        <p:grpSpPr bwMode="auto">
          <a:xfrm>
            <a:off x="6996113" y="2064990"/>
            <a:ext cx="474662" cy="80963"/>
            <a:chOff x="3888" y="2292"/>
            <a:chExt cx="362" cy="69"/>
          </a:xfrm>
        </p:grpSpPr>
        <p:sp>
          <p:nvSpPr>
            <p:cNvPr id="57" name="Oval 72"/>
            <p:cNvSpPr>
              <a:spLocks noChangeArrowheads="1"/>
            </p:cNvSpPr>
            <p:nvPr/>
          </p:nvSpPr>
          <p:spPr bwMode="auto">
            <a:xfrm>
              <a:off x="3888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Oval 73"/>
            <p:cNvSpPr>
              <a:spLocks noChangeArrowheads="1"/>
            </p:cNvSpPr>
            <p:nvPr/>
          </p:nvSpPr>
          <p:spPr bwMode="auto">
            <a:xfrm>
              <a:off x="3984" y="2292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Oval 74"/>
            <p:cNvSpPr>
              <a:spLocks noChangeArrowheads="1"/>
            </p:cNvSpPr>
            <p:nvPr/>
          </p:nvSpPr>
          <p:spPr bwMode="auto">
            <a:xfrm>
              <a:off x="4089" y="2298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Oval 75"/>
            <p:cNvSpPr>
              <a:spLocks noChangeArrowheads="1"/>
            </p:cNvSpPr>
            <p:nvPr/>
          </p:nvSpPr>
          <p:spPr bwMode="auto">
            <a:xfrm>
              <a:off x="4194" y="2295"/>
              <a:ext cx="56" cy="63"/>
            </a:xfrm>
            <a:prstGeom prst="ellipse">
              <a:avLst/>
            </a:prstGeom>
            <a:solidFill>
              <a:srgbClr val="004E00"/>
            </a:solidFill>
            <a:ln w="9525">
              <a:solidFill>
                <a:srgbClr val="004E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7" grpId="0" animBg="1"/>
      <p:bldP spid="8" grpId="0" animBg="1" autoUpdateAnimBg="0"/>
      <p:bldP spid="9" grpId="0" animBg="1"/>
      <p:bldP spid="10" grpId="0" animBg="1"/>
      <p:bldP spid="11" grpId="0" build="p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20" grpId="0" build="p" autoUpdateAnimBg="0"/>
      <p:bldP spid="21" grpId="0" animBg="1"/>
      <p:bldP spid="22" grpId="0" animBg="1"/>
      <p:bldP spid="23" grpId="0" animBg="1"/>
      <p:bldP spid="24" grpId="0" animBg="1"/>
      <p:bldP spid="26" grpId="0" animBg="1"/>
      <p:bldP spid="27" grpId="0" build="p" autoUpdateAnimBg="0"/>
      <p:bldP spid="28" grpId="0" animBg="1"/>
      <p:bldP spid="29" grpId="0" build="p" autoUpdateAnimBg="0" advAuto="0"/>
      <p:bldP spid="30" grpId="0" animBg="1"/>
      <p:bldP spid="31" grpId="0" build="p" autoUpdateAnimBg="0"/>
      <p:bldP spid="32" grpId="0" build="p" autoUpdateAnimBg="0" advAuto="0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08769" y="3645024"/>
            <a:ext cx="7779655" cy="165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700" b="1"/>
              <a:t>   在显示控制器中, 设置若干级</a:t>
            </a:r>
            <a:r>
              <a:rPr lang="zh-CN" altLang="en-US" sz="2700" b="1">
                <a:solidFill>
                  <a:srgbClr val="FF0000"/>
                </a:solidFill>
              </a:rPr>
              <a:t>计数器</a:t>
            </a:r>
            <a:r>
              <a:rPr lang="zh-CN" altLang="en-US" sz="2700" b="1"/>
              <a:t>,  对显示器点频进行若干级分频(即对字符的点、线、行、列等进行计数),  产生相应控制信号。   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08769" y="1196752"/>
            <a:ext cx="7995679" cy="227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/>
              <a:t>    无论是字符显示方式还是图形显示方式，都要求行场扫描和视频信号的发送在时间上要完全同步。即当电子束扫描到某个像素点的位置时，相应的视频信号必须同时输出。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B06478B-28E3-41F0-ACFD-BAB54A30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516" y="151017"/>
            <a:ext cx="26642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同步控制电路   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49414C8-B4C3-458A-A4FB-FF18E492DC0F}"/>
              </a:ext>
            </a:extLst>
          </p:cNvPr>
          <p:cNvGrpSpPr/>
          <p:nvPr/>
        </p:nvGrpSpPr>
        <p:grpSpPr>
          <a:xfrm>
            <a:off x="885899" y="16333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34">
              <a:extLst>
                <a:ext uri="{FF2B5EF4-FFF2-40B4-BE49-F238E27FC236}">
                  <a16:creationId xmlns:a16="http://schemas.microsoft.com/office/drawing/2014/main" id="{EA052C8C-A7B7-446E-AD9B-BD976618225C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98D3AC2-6826-4A16-8D48-5F4F3FF087B6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4EBEE19B-2FFC-4827-8D6A-7CEB9B0934F5}"/>
              </a:ext>
            </a:extLst>
          </p:cNvPr>
          <p:cNvGrpSpPr/>
          <p:nvPr/>
        </p:nvGrpSpPr>
        <p:grpSpPr>
          <a:xfrm>
            <a:off x="669925" y="1171541"/>
            <a:ext cx="8388350" cy="1041400"/>
            <a:chOff x="669925" y="1171541"/>
            <a:chExt cx="8388350" cy="1041400"/>
          </a:xfrm>
        </p:grpSpPr>
        <p:sp>
          <p:nvSpPr>
            <p:cNvPr id="2" name="Text Box 2">
              <a:extLst>
                <a:ext uri="{FF2B5EF4-FFF2-40B4-BE49-F238E27FC236}">
                  <a16:creationId xmlns:a16="http://schemas.microsoft.com/office/drawing/2014/main" id="{40B8374A-66A4-49C3-A847-D7559249B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" y="1417603"/>
              <a:ext cx="18557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硬件组成   </a:t>
              </a:r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0DCCAE7D-B08E-4AC2-871D-04B20BD0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0" y="1339816"/>
              <a:ext cx="228600" cy="704850"/>
            </a:xfrm>
            <a:prstGeom prst="leftBrace">
              <a:avLst>
                <a:gd name="adj1" fmla="val 2569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F9A8BD1-645D-4FBE-A755-CED64A6D6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575" y="1187416"/>
              <a:ext cx="32766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显示器适配器   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407EB35-DF2A-43FB-983C-8B8618CA7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575" y="1693828"/>
              <a:ext cx="1981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显示器件   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5388277-6127-406B-AEFC-C1AF97D56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288" y="1171541"/>
              <a:ext cx="3379787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(控制器、接口)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7DF6D822-EF2D-4B06-A241-41297C206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875" y="1663666"/>
              <a:ext cx="5105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(</a:t>
              </a:r>
              <a:r>
                <a:rPr lang="en-US" altLang="zh-CN" sz="2800" b="1"/>
                <a:t>CRT、LED、PDP、LCD…)</a:t>
              </a:r>
            </a:p>
          </p:txBody>
        </p:sp>
      </p:grpSp>
      <p:sp>
        <p:nvSpPr>
          <p:cNvPr id="9" name="Text Box 9">
            <a:extLst>
              <a:ext uri="{FF2B5EF4-FFF2-40B4-BE49-F238E27FC236}">
                <a16:creationId xmlns:a16="http://schemas.microsoft.com/office/drawing/2014/main" id="{C4531DED-F3EF-422A-BE6E-681950512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551387"/>
            <a:ext cx="322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本节主要讨论:   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BB53E95-27FD-46DB-989D-DEA3E3FC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5502175"/>
            <a:ext cx="2271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CRT</a:t>
            </a:r>
            <a:r>
              <a:rPr lang="zh-CN" altLang="en-US" sz="2800" b="1"/>
              <a:t>显示器   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645C7C6B-6145-452A-A40C-AA01CAF35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5" y="5038873"/>
            <a:ext cx="60452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00FF00"/>
                </a:solidFill>
                <a:sym typeface="Webdings" pitchFamily="18" charset="2"/>
              </a:rPr>
              <a:t></a:t>
            </a:r>
            <a:r>
              <a:rPr lang="zh-CN" altLang="en-US" sz="2800" b="1"/>
              <a:t>显示方式</a:t>
            </a:r>
          </a:p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00FF00"/>
                </a:solidFill>
                <a:sym typeface="Webdings" pitchFamily="18" charset="2"/>
              </a:rPr>
              <a:t></a:t>
            </a:r>
            <a:r>
              <a:rPr lang="zh-CN" altLang="en-US" sz="2800" b="1"/>
              <a:t>成像原理</a:t>
            </a:r>
          </a:p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00FF00"/>
                </a:solidFill>
                <a:sym typeface="Webdings" pitchFamily="18" charset="2"/>
              </a:rPr>
              <a:t></a:t>
            </a:r>
            <a:r>
              <a:rPr lang="zh-CN" altLang="en-US" sz="2800" b="1"/>
              <a:t>屏幕显示与显示缓存的对应关系   </a:t>
            </a:r>
          </a:p>
        </p:txBody>
      </p:sp>
      <p:grpSp>
        <p:nvGrpSpPr>
          <p:cNvPr id="12" name="Group 30">
            <a:extLst>
              <a:ext uri="{FF2B5EF4-FFF2-40B4-BE49-F238E27FC236}">
                <a16:creationId xmlns:a16="http://schemas.microsoft.com/office/drawing/2014/main" id="{0DD9B97E-E27C-4C4C-AB05-97CAA88A9399}"/>
              </a:ext>
            </a:extLst>
          </p:cNvPr>
          <p:cNvGrpSpPr>
            <a:grpSpLocks/>
          </p:cNvGrpSpPr>
          <p:nvPr/>
        </p:nvGrpSpPr>
        <p:grpSpPr bwMode="auto">
          <a:xfrm>
            <a:off x="690190" y="2636912"/>
            <a:ext cx="7842250" cy="1404938"/>
            <a:chOff x="276" y="1538"/>
            <a:chExt cx="4940" cy="885"/>
          </a:xfrm>
        </p:grpSpPr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9372E284-8F0C-408A-8DED-FDE6955EF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1884"/>
              <a:ext cx="1872" cy="52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464A529F-9EDD-4ADD-96E5-A5ED29B5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1972"/>
              <a:ext cx="960" cy="316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2800" b="1">
                  <a:solidFill>
                    <a:srgbClr val="010000"/>
                  </a:solidFill>
                </a:rPr>
                <a:t>控制器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518DB8A9-9029-4FB5-87AC-73DEE97C1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1962"/>
              <a:ext cx="73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接口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A179EDD4-3289-461A-95FF-BC8DB9AB1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" y="1538"/>
              <a:ext cx="15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/>
                <a:t>显示器适配器</a:t>
              </a:r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94FEB553-D1A7-4411-A194-8F6E9220B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1856"/>
              <a:ext cx="1584" cy="567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EF4E5C52-3396-4C65-8680-7EABBF3DF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1985"/>
              <a:ext cx="1296" cy="327"/>
            </a:xfrm>
            <a:prstGeom prst="rect">
              <a:avLst/>
            </a:prstGeom>
            <a:solidFill>
              <a:srgbClr val="CCFFFF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</a:rPr>
                <a:t>显示器件</a:t>
              </a: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4EFED647-5E82-4DA0-A00F-63648AC50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15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A7F24C10-5E91-4810-976D-C34E37678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" y="212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73355097-9AB1-4A5D-96EA-C82F55A0F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1977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/>
                <a:t>CPU</a:t>
              </a:r>
            </a:p>
          </p:txBody>
        </p:sp>
      </p:grpSp>
      <p:sp>
        <p:nvSpPr>
          <p:cNvPr id="22" name="Freeform 25">
            <a:extLst>
              <a:ext uri="{FF2B5EF4-FFF2-40B4-BE49-F238E27FC236}">
                <a16:creationId xmlns:a16="http://schemas.microsoft.com/office/drawing/2014/main" id="{32EFC265-AED1-4F40-B63B-68606521C757}"/>
              </a:ext>
            </a:extLst>
          </p:cNvPr>
          <p:cNvSpPr>
            <a:spLocks/>
          </p:cNvSpPr>
          <p:nvPr/>
        </p:nvSpPr>
        <p:spPr bwMode="auto">
          <a:xfrm>
            <a:off x="4546600" y="2076416"/>
            <a:ext cx="723900" cy="36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219"/>
              </a:cxn>
              <a:cxn ang="0">
                <a:pos x="456" y="219"/>
              </a:cxn>
            </a:cxnLst>
            <a:rect l="0" t="0" r="r" b="b"/>
            <a:pathLst>
              <a:path w="456" h="219">
                <a:moveTo>
                  <a:pt x="0" y="0"/>
                </a:moveTo>
                <a:lnTo>
                  <a:pt x="159" y="219"/>
                </a:lnTo>
                <a:lnTo>
                  <a:pt x="456" y="219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CAFE600D-8F16-407F-AB55-7549CA42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060" y="2113692"/>
            <a:ext cx="3500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Cathode  Ray Tube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4" name="AutoShape 29">
            <a:extLst>
              <a:ext uri="{FF2B5EF4-FFF2-40B4-BE49-F238E27FC236}">
                <a16:creationId xmlns:a16="http://schemas.microsoft.com/office/drawing/2014/main" id="{3B9076E8-16D4-45FD-99D7-25753C8CC06A}"/>
              </a:ext>
            </a:extLst>
          </p:cNvPr>
          <p:cNvSpPr>
            <a:spLocks/>
          </p:cNvSpPr>
          <p:nvPr/>
        </p:nvSpPr>
        <p:spPr bwMode="auto">
          <a:xfrm>
            <a:off x="2928938" y="5302275"/>
            <a:ext cx="228600" cy="935037"/>
          </a:xfrm>
          <a:prstGeom prst="leftBrace">
            <a:avLst>
              <a:gd name="adj1" fmla="val 34086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C2B5A40-673C-4B29-A363-FDEDB6DBE9F2}"/>
              </a:ext>
            </a:extLst>
          </p:cNvPr>
          <p:cNvGrpSpPr/>
          <p:nvPr/>
        </p:nvGrpSpPr>
        <p:grpSpPr>
          <a:xfrm>
            <a:off x="827584" y="0"/>
            <a:ext cx="4504456" cy="839639"/>
            <a:chOff x="827584" y="0"/>
            <a:chExt cx="4504456" cy="839639"/>
          </a:xfrm>
        </p:grpSpPr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98BC4BE1-7526-404D-83D7-F5EB91958489}"/>
                </a:ext>
              </a:extLst>
            </p:cNvPr>
            <p:cNvSpPr/>
            <p:nvPr/>
          </p:nvSpPr>
          <p:spPr>
            <a:xfrm>
              <a:off x="1119858" y="93956"/>
              <a:ext cx="421218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显示设备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652CFC6-614C-434E-8DD4-D398E297D1A6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215">
                <a:extLst>
                  <a:ext uri="{FF2B5EF4-FFF2-40B4-BE49-F238E27FC236}">
                    <a16:creationId xmlns:a16="http://schemas.microsoft.com/office/drawing/2014/main" id="{B9E6C74F-D2EB-4DB5-BF29-8062517C1FB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688C547-2E8B-40A5-A0E8-3A9A8A8FC5B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ACC496F-A4C7-4EDD-A963-980C55302EBA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20">
                <a:extLst>
                  <a:ext uri="{FF2B5EF4-FFF2-40B4-BE49-F238E27FC236}">
                    <a16:creationId xmlns:a16="http://schemas.microsoft.com/office/drawing/2014/main" id="{62CCED4A-B8C6-40EC-9322-2395EF3FC34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3D29DC8-C104-463B-869C-FC7F210B5BE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530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22" grpId="0" animBg="1"/>
      <p:bldP spid="23" grpId="0" build="p" autoUpdateAnimBg="0" advAuto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67000"/>
              </a:schemeClr>
            </a:gs>
            <a:gs pos="57000">
              <a:schemeClr val="accent1">
                <a:lumMod val="97000"/>
                <a:lumOff val="3000"/>
              </a:schemeClr>
            </a:gs>
            <a:gs pos="82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3275" y="795933"/>
            <a:ext cx="852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显示规格25行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80列, 字符7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9, 字符区9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14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0513" y="116632"/>
            <a:ext cx="2446337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(1) </a:t>
            </a:r>
            <a:r>
              <a:rPr lang="en-US" altLang="zh-CN" sz="2900" b="1"/>
              <a:t>A/N</a:t>
            </a:r>
            <a:r>
              <a:rPr lang="zh-CN" altLang="en-US" sz="2900" b="1"/>
              <a:t>方式   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543050" y="1710333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9点</a:t>
            </a:r>
          </a:p>
        </p:txBody>
      </p:sp>
      <p:sp>
        <p:nvSpPr>
          <p:cNvPr id="5" name="AutoShape 72"/>
          <p:cNvSpPr>
            <a:spLocks/>
          </p:cNvSpPr>
          <p:nvPr/>
        </p:nvSpPr>
        <p:spPr bwMode="auto">
          <a:xfrm rot="5400000">
            <a:off x="3603625" y="-720130"/>
            <a:ext cx="247650" cy="4953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Text Box 73"/>
          <p:cNvSpPr txBox="1">
            <a:spLocks noChangeArrowheads="1"/>
          </p:cNvSpPr>
          <p:nvPr/>
        </p:nvSpPr>
        <p:spPr bwMode="auto">
          <a:xfrm>
            <a:off x="3016250" y="1257895"/>
            <a:ext cx="167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80个字符</a:t>
            </a: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1266825" y="2288183"/>
            <a:ext cx="1030288" cy="1560512"/>
            <a:chOff x="1337" y="1595"/>
            <a:chExt cx="676" cy="1109"/>
          </a:xfrm>
        </p:grpSpPr>
        <p:grpSp>
          <p:nvGrpSpPr>
            <p:cNvPr id="8" name="Group 109"/>
            <p:cNvGrpSpPr>
              <a:grpSpLocks/>
            </p:cNvGrpSpPr>
            <p:nvPr/>
          </p:nvGrpSpPr>
          <p:grpSpPr bwMode="auto">
            <a:xfrm>
              <a:off x="1337" y="1598"/>
              <a:ext cx="521" cy="727"/>
              <a:chOff x="1337" y="1598"/>
              <a:chExt cx="521" cy="727"/>
            </a:xfrm>
          </p:grpSpPr>
          <p:sp>
            <p:nvSpPr>
              <p:cNvPr id="17" name="Oval 77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" name="Oval 78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" name="Oval 79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" name="Oval 80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" name="Oval 81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" name="Oval 82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" name="Oval 83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" name="Oval 87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Oval 88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Oval 89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Oval 90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Oval 91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" name="Oval 92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94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Oval 95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Oval 96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Oval 97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" name="Oval 98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Oval 100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8" name="Oval 102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9" name="Oval 103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0" name="Oval 104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1" name="Oval 105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" name="Oval 106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Oval 107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Oval 108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9" name="Oval 110"/>
            <p:cNvSpPr>
              <a:spLocks noChangeArrowheads="1"/>
            </p:cNvSpPr>
            <p:nvPr/>
          </p:nvSpPr>
          <p:spPr bwMode="auto">
            <a:xfrm>
              <a:off x="1896" y="1599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Oval 119"/>
            <p:cNvSpPr>
              <a:spLocks noChangeArrowheads="1"/>
            </p:cNvSpPr>
            <p:nvPr/>
          </p:nvSpPr>
          <p:spPr bwMode="auto">
            <a:xfrm>
              <a:off x="1972" y="1595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1" name="Group 126"/>
            <p:cNvGrpSpPr>
              <a:grpSpLocks/>
            </p:cNvGrpSpPr>
            <p:nvPr/>
          </p:nvGrpSpPr>
          <p:grpSpPr bwMode="auto">
            <a:xfrm>
              <a:off x="1340" y="2363"/>
              <a:ext cx="41" cy="341"/>
              <a:chOff x="1340" y="2363"/>
              <a:chExt cx="41" cy="341"/>
            </a:xfrm>
          </p:grpSpPr>
          <p:sp>
            <p:nvSpPr>
              <p:cNvPr id="12" name="Oval 120"/>
              <p:cNvSpPr>
                <a:spLocks noChangeArrowheads="1"/>
              </p:cNvSpPr>
              <p:nvPr/>
            </p:nvSpPr>
            <p:spPr bwMode="auto">
              <a:xfrm rot="5400000">
                <a:off x="1340" y="2363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" name="Oval 121"/>
              <p:cNvSpPr>
                <a:spLocks noChangeArrowheads="1"/>
              </p:cNvSpPr>
              <p:nvPr/>
            </p:nvSpPr>
            <p:spPr bwMode="auto">
              <a:xfrm rot="5400000">
                <a:off x="1340" y="2437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" name="Oval 122"/>
              <p:cNvSpPr>
                <a:spLocks noChangeArrowheads="1"/>
              </p:cNvSpPr>
              <p:nvPr/>
            </p:nvSpPr>
            <p:spPr bwMode="auto">
              <a:xfrm rot="5400000">
                <a:off x="1340" y="2514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Oval 123"/>
              <p:cNvSpPr>
                <a:spLocks noChangeArrowheads="1"/>
              </p:cNvSpPr>
              <p:nvPr/>
            </p:nvSpPr>
            <p:spPr bwMode="auto">
              <a:xfrm rot="5400000">
                <a:off x="1340" y="2588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" name="Oval 124"/>
              <p:cNvSpPr>
                <a:spLocks noChangeArrowheads="1"/>
              </p:cNvSpPr>
              <p:nvPr/>
            </p:nvSpPr>
            <p:spPr bwMode="auto">
              <a:xfrm rot="5400000">
                <a:off x="1340" y="2663"/>
                <a:ext cx="41" cy="4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45" name="AutoShape 128"/>
          <p:cNvSpPr>
            <a:spLocks/>
          </p:cNvSpPr>
          <p:nvPr/>
        </p:nvSpPr>
        <p:spPr bwMode="auto">
          <a:xfrm rot="5400000">
            <a:off x="1738312" y="1638896"/>
            <a:ext cx="117475" cy="1085850"/>
          </a:xfrm>
          <a:prstGeom prst="leftBrace">
            <a:avLst>
              <a:gd name="adj1" fmla="val 7702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AutoShape 129"/>
          <p:cNvSpPr>
            <a:spLocks/>
          </p:cNvSpPr>
          <p:nvPr/>
        </p:nvSpPr>
        <p:spPr bwMode="auto">
          <a:xfrm>
            <a:off x="1028700" y="2346920"/>
            <a:ext cx="166688" cy="1498600"/>
          </a:xfrm>
          <a:prstGeom prst="leftBrace">
            <a:avLst>
              <a:gd name="adj1" fmla="val 7492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Text Box 130"/>
          <p:cNvSpPr txBox="1">
            <a:spLocks noChangeArrowheads="1"/>
          </p:cNvSpPr>
          <p:nvPr/>
        </p:nvSpPr>
        <p:spPr bwMode="auto">
          <a:xfrm>
            <a:off x="233363" y="2877145"/>
            <a:ext cx="91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14线</a:t>
            </a:r>
          </a:p>
        </p:txBody>
      </p:sp>
      <p:sp>
        <p:nvSpPr>
          <p:cNvPr id="48" name="Text Box 132"/>
          <p:cNvSpPr txBox="1">
            <a:spLocks noChangeArrowheads="1"/>
          </p:cNvSpPr>
          <p:nvPr/>
        </p:nvSpPr>
        <p:spPr bwMode="auto">
          <a:xfrm>
            <a:off x="1527175" y="2305645"/>
            <a:ext cx="381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49" name="Text Box 133"/>
          <p:cNvSpPr txBox="1">
            <a:spLocks noChangeArrowheads="1"/>
          </p:cNvSpPr>
          <p:nvPr/>
        </p:nvSpPr>
        <p:spPr bwMode="auto">
          <a:xfrm>
            <a:off x="1317625" y="2634258"/>
            <a:ext cx="381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50" name="Text Box 134"/>
          <p:cNvSpPr txBox="1">
            <a:spLocks noChangeArrowheads="1"/>
          </p:cNvSpPr>
          <p:nvPr/>
        </p:nvSpPr>
        <p:spPr bwMode="auto">
          <a:xfrm>
            <a:off x="2046288" y="2285008"/>
            <a:ext cx="381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1" name="Text Box 135"/>
          <p:cNvSpPr txBox="1">
            <a:spLocks noChangeArrowheads="1"/>
          </p:cNvSpPr>
          <p:nvPr/>
        </p:nvSpPr>
        <p:spPr bwMode="auto">
          <a:xfrm>
            <a:off x="1331913" y="3342283"/>
            <a:ext cx="381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FF00"/>
                </a:solidFill>
              </a:rPr>
              <a:t>5</a:t>
            </a:r>
          </a:p>
        </p:txBody>
      </p:sp>
      <p:grpSp>
        <p:nvGrpSpPr>
          <p:cNvPr id="52" name="Group 174"/>
          <p:cNvGrpSpPr>
            <a:grpSpLocks/>
          </p:cNvGrpSpPr>
          <p:nvPr/>
        </p:nvGrpSpPr>
        <p:grpSpPr bwMode="auto">
          <a:xfrm>
            <a:off x="2441575" y="2302470"/>
            <a:ext cx="1016000" cy="1011238"/>
            <a:chOff x="1998" y="1446"/>
            <a:chExt cx="676" cy="727"/>
          </a:xfrm>
        </p:grpSpPr>
        <p:grpSp>
          <p:nvGrpSpPr>
            <p:cNvPr id="53" name="Group 137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56" name="Oval 138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Oval 139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" name="Oval 140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9" name="Oval 141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Oval 142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1" name="Oval 143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" name="Oval 144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3" name="Oval 145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4" name="Oval 146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5" name="Oval 147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6" name="Oval 148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7" name="Oval 149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8" name="Oval 150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" name="Oval 151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" name="Oval 152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1" name="Oval 153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2" name="Oval 154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3" name="Oval 155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4" name="Oval 156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5" name="Oval 157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6" name="Oval 158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7" name="Oval 159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8" name="Oval 160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9" name="Oval 161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0" name="Oval 162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1" name="Oval 163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2" name="Oval 164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3" name="Oval 165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4" name="Oval 166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Oval 167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4" name="Line 175"/>
          <p:cNvSpPr>
            <a:spLocks noChangeShapeType="1"/>
          </p:cNvSpPr>
          <p:nvPr/>
        </p:nvSpPr>
        <p:spPr bwMode="auto">
          <a:xfrm>
            <a:off x="3522663" y="275967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85" name="Group 176"/>
          <p:cNvGrpSpPr>
            <a:grpSpLocks/>
          </p:cNvGrpSpPr>
          <p:nvPr/>
        </p:nvGrpSpPr>
        <p:grpSpPr bwMode="auto">
          <a:xfrm>
            <a:off x="5164138" y="2316758"/>
            <a:ext cx="1001712" cy="1025525"/>
            <a:chOff x="1998" y="1446"/>
            <a:chExt cx="676" cy="727"/>
          </a:xfrm>
        </p:grpSpPr>
        <p:grpSp>
          <p:nvGrpSpPr>
            <p:cNvPr id="86" name="Group 177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89" name="Oval 178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Oval 179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Oval 180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Oval 181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Oval 182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Oval 183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Oval 184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Oval 185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Oval 186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Oval 187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Oval 188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Oval 189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Oval 190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Oval 191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Oval 192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Oval 193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Oval 194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Oval 195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Oval 196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Oval 197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Oval 198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Oval 199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Oval 200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Oval 201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Oval 202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Oval 203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Oval 204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Oval 205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7" name="Oval 206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8" name="Oval 207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17" name="Group 208"/>
          <p:cNvGrpSpPr>
            <a:grpSpLocks/>
          </p:cNvGrpSpPr>
          <p:nvPr/>
        </p:nvGrpSpPr>
        <p:grpSpPr bwMode="auto">
          <a:xfrm>
            <a:off x="1265238" y="3905845"/>
            <a:ext cx="973137" cy="1011238"/>
            <a:chOff x="1998" y="1446"/>
            <a:chExt cx="676" cy="727"/>
          </a:xfrm>
        </p:grpSpPr>
        <p:grpSp>
          <p:nvGrpSpPr>
            <p:cNvPr id="118" name="Group 209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121" name="Oval 210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2" name="Oval 211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3" name="Oval 212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4" name="Oval 213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5" name="Oval 214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6" name="Oval 215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7" name="Oval 216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8" name="Oval 217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9" name="Oval 218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0" name="Oval 219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1" name="Oval 220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2" name="Oval 221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3" name="Oval 222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4" name="Oval 223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5" name="Oval 224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6" name="Oval 225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7" name="Oval 226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8" name="Oval 227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9" name="Oval 228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0" name="Oval 229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1" name="Oval 230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2" name="Oval 231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3" name="Oval 232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4" name="Oval 233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5" name="Oval 234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6" name="Oval 235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7" name="Oval 236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8" name="Oval 237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19" name="Oval 238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0" name="Oval 239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9" name="Group 240"/>
          <p:cNvGrpSpPr>
            <a:grpSpLocks/>
          </p:cNvGrpSpPr>
          <p:nvPr/>
        </p:nvGrpSpPr>
        <p:grpSpPr bwMode="auto">
          <a:xfrm>
            <a:off x="2401888" y="3915370"/>
            <a:ext cx="958850" cy="996950"/>
            <a:chOff x="1998" y="1446"/>
            <a:chExt cx="676" cy="727"/>
          </a:xfrm>
        </p:grpSpPr>
        <p:grpSp>
          <p:nvGrpSpPr>
            <p:cNvPr id="150" name="Group 241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153" name="Oval 242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4" name="Oval 243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5" name="Oval 244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6" name="Oval 245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7" name="Oval 246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8" name="Oval 247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9" name="Oval 248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0" name="Oval 249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1" name="Oval 250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2" name="Oval 251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3" name="Oval 252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4" name="Oval 253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5" name="Oval 254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6" name="Oval 255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7" name="Oval 256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8" name="Oval 257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9" name="Oval 258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0" name="Oval 259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1" name="Oval 260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2" name="Oval 261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3" name="Oval 262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4" name="Oval 263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5" name="Oval 264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6" name="Oval 265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7" name="Oval 266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8" name="Oval 267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9" name="Oval 268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0" name="Oval 269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51" name="Oval 270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2" name="Oval 271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81" name="Line 272"/>
          <p:cNvSpPr>
            <a:spLocks noChangeShapeType="1"/>
          </p:cNvSpPr>
          <p:nvPr/>
        </p:nvSpPr>
        <p:spPr bwMode="auto">
          <a:xfrm>
            <a:off x="3484563" y="446464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82" name="Group 273"/>
          <p:cNvGrpSpPr>
            <a:grpSpLocks/>
          </p:cNvGrpSpPr>
          <p:nvPr/>
        </p:nvGrpSpPr>
        <p:grpSpPr bwMode="auto">
          <a:xfrm>
            <a:off x="5172075" y="3915370"/>
            <a:ext cx="1001713" cy="996950"/>
            <a:chOff x="1998" y="1446"/>
            <a:chExt cx="676" cy="727"/>
          </a:xfrm>
        </p:grpSpPr>
        <p:grpSp>
          <p:nvGrpSpPr>
            <p:cNvPr id="183" name="Group 274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186" name="Oval 275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7" name="Oval 276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8" name="Oval 277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9" name="Oval 278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0" name="Oval 279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1" name="Oval 280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2" name="Oval 281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3" name="Oval 282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4" name="Oval 283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5" name="Oval 284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6" name="Oval 285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7" name="Oval 286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8" name="Oval 287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9" name="Oval 288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0" name="Oval 289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1" name="Oval 290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2" name="Oval 291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3" name="Oval 292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4" name="Oval 293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5" name="Oval 294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6" name="Oval 295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7" name="Oval 296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8" name="Oval 297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9" name="Oval 298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0" name="Oval 299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1" name="Oval 300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2" name="Oval 301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3" name="Oval 302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84" name="Oval 303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" name="Oval 304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14" name="Line 305"/>
          <p:cNvSpPr>
            <a:spLocks noChangeShapeType="1"/>
          </p:cNvSpPr>
          <p:nvPr/>
        </p:nvSpPr>
        <p:spPr bwMode="auto">
          <a:xfrm rot="16200000" flipV="1">
            <a:off x="1163637" y="5112346"/>
            <a:ext cx="269875" cy="0"/>
          </a:xfrm>
          <a:prstGeom prst="line">
            <a:avLst/>
          </a:prstGeom>
          <a:noFill/>
          <a:ln w="25400">
            <a:solidFill>
              <a:srgbClr val="CCFF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15" name="Group 306"/>
          <p:cNvGrpSpPr>
            <a:grpSpLocks/>
          </p:cNvGrpSpPr>
          <p:nvPr/>
        </p:nvGrpSpPr>
        <p:grpSpPr bwMode="auto">
          <a:xfrm>
            <a:off x="1257300" y="5266333"/>
            <a:ext cx="958850" cy="1039812"/>
            <a:chOff x="1998" y="1446"/>
            <a:chExt cx="676" cy="727"/>
          </a:xfrm>
        </p:grpSpPr>
        <p:grpSp>
          <p:nvGrpSpPr>
            <p:cNvPr id="216" name="Group 307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219" name="Oval 308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0" name="Oval 309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1" name="Oval 310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2" name="Oval 311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3" name="Oval 312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4" name="Oval 313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5" name="Oval 314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6" name="Oval 315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7" name="Oval 316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8" name="Oval 317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9" name="Oval 318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0" name="Oval 319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1" name="Oval 320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2" name="Oval 321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3" name="Oval 322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4" name="Oval 323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" name="Oval 324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6" name="Oval 325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7" name="Oval 326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8" name="Oval 327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9" name="Oval 328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0" name="Oval 329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1" name="Oval 330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2" name="Oval 331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3" name="Oval 332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4" name="Oval 333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5" name="Oval 334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6" name="Oval 335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17" name="Oval 336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8" name="Oval 337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47" name="Group 338"/>
          <p:cNvGrpSpPr>
            <a:grpSpLocks/>
          </p:cNvGrpSpPr>
          <p:nvPr/>
        </p:nvGrpSpPr>
        <p:grpSpPr bwMode="auto">
          <a:xfrm>
            <a:off x="2393950" y="5266333"/>
            <a:ext cx="987425" cy="1039812"/>
            <a:chOff x="1998" y="1446"/>
            <a:chExt cx="676" cy="727"/>
          </a:xfrm>
        </p:grpSpPr>
        <p:grpSp>
          <p:nvGrpSpPr>
            <p:cNvPr id="248" name="Group 339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251" name="Oval 340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2" name="Oval 341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3" name="Oval 342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4" name="Oval 343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5" name="Oval 344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6" name="Oval 345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7" name="Oval 346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8" name="Oval 347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9" name="Oval 348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0" name="Oval 349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1" name="Oval 350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2" name="Oval 351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3" name="Oval 352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4" name="Oval 353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5" name="Oval 354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6" name="Oval 355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7" name="Oval 356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8" name="Oval 357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9" name="Oval 358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0" name="Oval 359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1" name="Oval 360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2" name="Oval 361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3" name="Oval 362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4" name="Oval 363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5" name="Oval 364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6" name="Oval 365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7" name="Oval 366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8" name="Oval 367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49" name="Oval 368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0" name="Oval 369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79" name="Line 370"/>
          <p:cNvSpPr>
            <a:spLocks noChangeShapeType="1"/>
          </p:cNvSpPr>
          <p:nvPr/>
        </p:nvSpPr>
        <p:spPr bwMode="auto">
          <a:xfrm>
            <a:off x="3478213" y="600769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80" name="Group 371"/>
          <p:cNvGrpSpPr>
            <a:grpSpLocks/>
          </p:cNvGrpSpPr>
          <p:nvPr/>
        </p:nvGrpSpPr>
        <p:grpSpPr bwMode="auto">
          <a:xfrm>
            <a:off x="5165725" y="5252045"/>
            <a:ext cx="987425" cy="1054100"/>
            <a:chOff x="1998" y="1446"/>
            <a:chExt cx="676" cy="727"/>
          </a:xfrm>
        </p:grpSpPr>
        <p:grpSp>
          <p:nvGrpSpPr>
            <p:cNvPr id="281" name="Group 372"/>
            <p:cNvGrpSpPr>
              <a:grpSpLocks/>
            </p:cNvGrpSpPr>
            <p:nvPr/>
          </p:nvGrpSpPr>
          <p:grpSpPr bwMode="auto">
            <a:xfrm>
              <a:off x="1998" y="1446"/>
              <a:ext cx="521" cy="727"/>
              <a:chOff x="1337" y="1598"/>
              <a:chExt cx="521" cy="727"/>
            </a:xfrm>
          </p:grpSpPr>
          <p:sp>
            <p:nvSpPr>
              <p:cNvPr id="284" name="Oval 373"/>
              <p:cNvSpPr>
                <a:spLocks noChangeArrowheads="1"/>
              </p:cNvSpPr>
              <p:nvPr/>
            </p:nvSpPr>
            <p:spPr bwMode="auto">
              <a:xfrm>
                <a:off x="13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5" name="Oval 374"/>
              <p:cNvSpPr>
                <a:spLocks noChangeArrowheads="1"/>
              </p:cNvSpPr>
              <p:nvPr/>
            </p:nvSpPr>
            <p:spPr bwMode="auto">
              <a:xfrm>
                <a:off x="14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6" name="Oval 375"/>
              <p:cNvSpPr>
                <a:spLocks noChangeArrowheads="1"/>
              </p:cNvSpPr>
              <p:nvPr/>
            </p:nvSpPr>
            <p:spPr bwMode="auto">
              <a:xfrm>
                <a:off x="149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7" name="Oval 376"/>
              <p:cNvSpPr>
                <a:spLocks noChangeArrowheads="1"/>
              </p:cNvSpPr>
              <p:nvPr/>
            </p:nvSpPr>
            <p:spPr bwMode="auto">
              <a:xfrm>
                <a:off x="1568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8" name="Oval 377"/>
              <p:cNvSpPr>
                <a:spLocks noChangeArrowheads="1"/>
              </p:cNvSpPr>
              <p:nvPr/>
            </p:nvSpPr>
            <p:spPr bwMode="auto">
              <a:xfrm>
                <a:off x="1655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9" name="Oval 378"/>
              <p:cNvSpPr>
                <a:spLocks noChangeArrowheads="1"/>
              </p:cNvSpPr>
              <p:nvPr/>
            </p:nvSpPr>
            <p:spPr bwMode="auto">
              <a:xfrm>
                <a:off x="1741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0" name="Oval 379"/>
              <p:cNvSpPr>
                <a:spLocks noChangeArrowheads="1"/>
              </p:cNvSpPr>
              <p:nvPr/>
            </p:nvSpPr>
            <p:spPr bwMode="auto">
              <a:xfrm>
                <a:off x="1817" y="159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1" name="Oval 380"/>
              <p:cNvSpPr>
                <a:spLocks noChangeArrowheads="1"/>
              </p:cNvSpPr>
              <p:nvPr/>
            </p:nvSpPr>
            <p:spPr bwMode="auto">
              <a:xfrm>
                <a:off x="13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2" name="Oval 381"/>
              <p:cNvSpPr>
                <a:spLocks noChangeArrowheads="1"/>
              </p:cNvSpPr>
              <p:nvPr/>
            </p:nvSpPr>
            <p:spPr bwMode="auto">
              <a:xfrm>
                <a:off x="142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3" name="Oval 382"/>
              <p:cNvSpPr>
                <a:spLocks noChangeArrowheads="1"/>
              </p:cNvSpPr>
              <p:nvPr/>
            </p:nvSpPr>
            <p:spPr bwMode="auto">
              <a:xfrm>
                <a:off x="1499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4" name="Oval 383"/>
              <p:cNvSpPr>
                <a:spLocks noChangeArrowheads="1"/>
              </p:cNvSpPr>
              <p:nvPr/>
            </p:nvSpPr>
            <p:spPr bwMode="auto">
              <a:xfrm>
                <a:off x="1574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5" name="Oval 384"/>
              <p:cNvSpPr>
                <a:spLocks noChangeArrowheads="1"/>
              </p:cNvSpPr>
              <p:nvPr/>
            </p:nvSpPr>
            <p:spPr bwMode="auto">
              <a:xfrm>
                <a:off x="1661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6" name="Oval 385"/>
              <p:cNvSpPr>
                <a:spLocks noChangeArrowheads="1"/>
              </p:cNvSpPr>
              <p:nvPr/>
            </p:nvSpPr>
            <p:spPr bwMode="auto">
              <a:xfrm>
                <a:off x="1737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" name="Oval 386"/>
              <p:cNvSpPr>
                <a:spLocks noChangeArrowheads="1"/>
              </p:cNvSpPr>
              <p:nvPr/>
            </p:nvSpPr>
            <p:spPr bwMode="auto">
              <a:xfrm>
                <a:off x="1813" y="22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8" name="Oval 387"/>
              <p:cNvSpPr>
                <a:spLocks noChangeArrowheads="1"/>
              </p:cNvSpPr>
              <p:nvPr/>
            </p:nvSpPr>
            <p:spPr bwMode="auto">
              <a:xfrm rot="-5400000">
                <a:off x="1343" y="220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9" name="Oval 388"/>
              <p:cNvSpPr>
                <a:spLocks noChangeArrowheads="1"/>
              </p:cNvSpPr>
              <p:nvPr/>
            </p:nvSpPr>
            <p:spPr bwMode="auto">
              <a:xfrm rot="-5400000">
                <a:off x="1343" y="211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0" name="Oval 389"/>
              <p:cNvSpPr>
                <a:spLocks noChangeArrowheads="1"/>
              </p:cNvSpPr>
              <p:nvPr/>
            </p:nvSpPr>
            <p:spPr bwMode="auto">
              <a:xfrm rot="-5400000">
                <a:off x="1343" y="2028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1" name="Oval 390"/>
              <p:cNvSpPr>
                <a:spLocks noChangeArrowheads="1"/>
              </p:cNvSpPr>
              <p:nvPr/>
            </p:nvSpPr>
            <p:spPr bwMode="auto">
              <a:xfrm rot="-5400000">
                <a:off x="1343" y="194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2" name="Oval 391"/>
              <p:cNvSpPr>
                <a:spLocks noChangeArrowheads="1"/>
              </p:cNvSpPr>
              <p:nvPr/>
            </p:nvSpPr>
            <p:spPr bwMode="auto">
              <a:xfrm rot="-5400000">
                <a:off x="1343" y="1856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3" name="Oval 392"/>
              <p:cNvSpPr>
                <a:spLocks noChangeArrowheads="1"/>
              </p:cNvSpPr>
              <p:nvPr/>
            </p:nvSpPr>
            <p:spPr bwMode="auto">
              <a:xfrm rot="-5400000">
                <a:off x="1343" y="177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4" name="Oval 393"/>
              <p:cNvSpPr>
                <a:spLocks noChangeArrowheads="1"/>
              </p:cNvSpPr>
              <p:nvPr/>
            </p:nvSpPr>
            <p:spPr bwMode="auto">
              <a:xfrm rot="-5400000">
                <a:off x="1343" y="1684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5" name="Oval 394"/>
              <p:cNvSpPr>
                <a:spLocks noChangeArrowheads="1"/>
              </p:cNvSpPr>
              <p:nvPr/>
            </p:nvSpPr>
            <p:spPr bwMode="auto">
              <a:xfrm rot="-5400000">
                <a:off x="1816" y="220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6" name="Oval 395"/>
              <p:cNvSpPr>
                <a:spLocks noChangeArrowheads="1"/>
              </p:cNvSpPr>
              <p:nvPr/>
            </p:nvSpPr>
            <p:spPr bwMode="auto">
              <a:xfrm rot="-5400000">
                <a:off x="1816" y="212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7" name="Oval 396"/>
              <p:cNvSpPr>
                <a:spLocks noChangeArrowheads="1"/>
              </p:cNvSpPr>
              <p:nvPr/>
            </p:nvSpPr>
            <p:spPr bwMode="auto">
              <a:xfrm rot="-5400000">
                <a:off x="1816" y="2035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8" name="Oval 397"/>
              <p:cNvSpPr>
                <a:spLocks noChangeArrowheads="1"/>
              </p:cNvSpPr>
              <p:nvPr/>
            </p:nvSpPr>
            <p:spPr bwMode="auto">
              <a:xfrm rot="-5400000">
                <a:off x="1816" y="1950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9" name="Oval 398"/>
              <p:cNvSpPr>
                <a:spLocks noChangeArrowheads="1"/>
              </p:cNvSpPr>
              <p:nvPr/>
            </p:nvSpPr>
            <p:spPr bwMode="auto">
              <a:xfrm rot="-5400000">
                <a:off x="1816" y="1853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0" name="Oval 399"/>
              <p:cNvSpPr>
                <a:spLocks noChangeArrowheads="1"/>
              </p:cNvSpPr>
              <p:nvPr/>
            </p:nvSpPr>
            <p:spPr bwMode="auto">
              <a:xfrm rot="-5400000">
                <a:off x="1816" y="1767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1" name="Oval 400"/>
              <p:cNvSpPr>
                <a:spLocks noChangeArrowheads="1"/>
              </p:cNvSpPr>
              <p:nvPr/>
            </p:nvSpPr>
            <p:spPr bwMode="auto">
              <a:xfrm rot="-5400000">
                <a:off x="1816" y="1691"/>
                <a:ext cx="41" cy="41"/>
              </a:xfrm>
              <a:prstGeom prst="ellipse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82" name="Oval 401"/>
            <p:cNvSpPr>
              <a:spLocks noChangeArrowheads="1"/>
            </p:cNvSpPr>
            <p:nvPr/>
          </p:nvSpPr>
          <p:spPr bwMode="auto">
            <a:xfrm>
              <a:off x="2557" y="1447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3" name="Oval 402"/>
            <p:cNvSpPr>
              <a:spLocks noChangeArrowheads="1"/>
            </p:cNvSpPr>
            <p:nvPr/>
          </p:nvSpPr>
          <p:spPr bwMode="auto">
            <a:xfrm>
              <a:off x="2633" y="1453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12" name="AutoShape 406"/>
          <p:cNvSpPr>
            <a:spLocks/>
          </p:cNvSpPr>
          <p:nvPr/>
        </p:nvSpPr>
        <p:spPr bwMode="auto">
          <a:xfrm flipH="1">
            <a:off x="6335713" y="2369145"/>
            <a:ext cx="319087" cy="3940175"/>
          </a:xfrm>
          <a:prstGeom prst="leftBrace">
            <a:avLst>
              <a:gd name="adj1" fmla="val 102902"/>
              <a:gd name="adj2" fmla="val 50000"/>
            </a:avLst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3" name="Text Box 407"/>
          <p:cNvSpPr txBox="1">
            <a:spLocks noChangeArrowheads="1"/>
          </p:cNvSpPr>
          <p:nvPr/>
        </p:nvSpPr>
        <p:spPr bwMode="auto">
          <a:xfrm>
            <a:off x="6637338" y="4069358"/>
            <a:ext cx="1566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25行</a:t>
            </a:r>
          </a:p>
        </p:txBody>
      </p:sp>
      <p:sp>
        <p:nvSpPr>
          <p:cNvPr id="314" name="Text Box 408"/>
          <p:cNvSpPr txBox="1">
            <a:spLocks noChangeArrowheads="1"/>
          </p:cNvSpPr>
          <p:nvPr/>
        </p:nvSpPr>
        <p:spPr bwMode="auto">
          <a:xfrm>
            <a:off x="6542088" y="1378545"/>
            <a:ext cx="28860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solidFill>
                  <a:srgbClr val="0000FF"/>
                </a:solidFill>
              </a:rPr>
              <a:t>设置4级计数器:</a:t>
            </a:r>
          </a:p>
        </p:txBody>
      </p:sp>
      <p:sp>
        <p:nvSpPr>
          <p:cNvPr id="315" name="Text Box 409"/>
          <p:cNvSpPr txBox="1">
            <a:spLocks noChangeArrowheads="1"/>
          </p:cNvSpPr>
          <p:nvPr/>
        </p:nvSpPr>
        <p:spPr bwMode="auto">
          <a:xfrm>
            <a:off x="6967538" y="1791295"/>
            <a:ext cx="2176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点计数</a:t>
            </a:r>
          </a:p>
        </p:txBody>
      </p:sp>
      <p:sp>
        <p:nvSpPr>
          <p:cNvPr id="316" name="Rectangle 410"/>
          <p:cNvSpPr>
            <a:spLocks noChangeArrowheads="1"/>
          </p:cNvSpPr>
          <p:nvPr/>
        </p:nvSpPr>
        <p:spPr bwMode="auto">
          <a:xfrm>
            <a:off x="6964363" y="2613620"/>
            <a:ext cx="21796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线计数</a:t>
            </a:r>
          </a:p>
        </p:txBody>
      </p:sp>
      <p:sp>
        <p:nvSpPr>
          <p:cNvPr id="317" name="Rectangle 411"/>
          <p:cNvSpPr>
            <a:spLocks noChangeArrowheads="1"/>
          </p:cNvSpPr>
          <p:nvPr/>
        </p:nvSpPr>
        <p:spPr bwMode="auto">
          <a:xfrm>
            <a:off x="6965950" y="2207220"/>
            <a:ext cx="217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字符计数</a:t>
            </a:r>
          </a:p>
        </p:txBody>
      </p:sp>
      <p:sp>
        <p:nvSpPr>
          <p:cNvPr id="318" name="Rectangle 412"/>
          <p:cNvSpPr>
            <a:spLocks noChangeArrowheads="1"/>
          </p:cNvSpPr>
          <p:nvPr/>
        </p:nvSpPr>
        <p:spPr bwMode="auto">
          <a:xfrm>
            <a:off x="6965950" y="3059708"/>
            <a:ext cx="217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 </a:t>
            </a:r>
            <a:r>
              <a:rPr lang="zh-CN" altLang="en-US" sz="2600" b="1">
                <a:solidFill>
                  <a:srgbClr val="0000FF"/>
                </a:solidFill>
              </a:rPr>
              <a:t>行计数</a:t>
            </a:r>
          </a:p>
        </p:txBody>
      </p:sp>
    </p:spTree>
    <p:extLst>
      <p:ext uri="{BB962C8B-B14F-4D97-AF65-F5344CB8AC3E}">
        <p14:creationId xmlns:p14="http://schemas.microsoft.com/office/powerpoint/2010/main" val="208223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nimBg="1"/>
      <p:bldP spid="6" grpId="0" build="p" autoUpdateAnimBg="0" advAuto="0"/>
      <p:bldP spid="45" grpId="0" animBg="1"/>
      <p:bldP spid="46" grpId="0" animBg="1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84" grpId="0" animBg="1"/>
      <p:bldP spid="181" grpId="0" animBg="1"/>
      <p:bldP spid="214" grpId="0" animBg="1"/>
      <p:bldP spid="279" grpId="0" animBg="1"/>
      <p:bldP spid="312" grpId="0" animBg="1"/>
      <p:bldP spid="313" grpId="0" build="p" autoUpdateAnimBg="0" advAuto="0"/>
      <p:bldP spid="314" grpId="0" autoUpdateAnimBg="0"/>
      <p:bldP spid="315" grpId="0" build="p" autoUpdateAnimBg="0"/>
      <p:bldP spid="316" grpId="0" build="p" autoUpdateAnimBg="0"/>
      <p:bldP spid="317" grpId="0" build="p" autoUpdateAnimBg="0"/>
      <p:bldP spid="31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6850" y="2359026"/>
            <a:ext cx="281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1) 点计数器: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1590749"/>
            <a:ext cx="150495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点计数器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90800" y="1590749"/>
            <a:ext cx="1828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字符计数器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00600" y="1590749"/>
            <a:ext cx="16002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 线计数器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81800" y="1590749"/>
            <a:ext cx="1490663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行计数器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89175" y="2390776"/>
            <a:ext cx="5905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对一个字符的一线的点数计数。 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5250" y="1819349"/>
            <a:ext cx="579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-31750" y="1136724"/>
            <a:ext cx="10191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latin typeface="宋体" pitchFamily="2" charset="-122"/>
              </a:rPr>
              <a:t>点频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69975" y="1130374"/>
            <a:ext cx="1066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9:1 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209800" y="1819349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96850" y="3110037"/>
            <a:ext cx="2489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2) 字符计数器: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11450" y="3111625"/>
            <a:ext cx="46894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对一行的字符列数计数。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838450" y="1114499"/>
            <a:ext cx="15287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(80+</a:t>
            </a:r>
            <a:r>
              <a:rPr lang="en-US" altLang="en-US" sz="2600" b="1">
                <a:ea typeface="黑体" pitchFamily="2" charset="-122"/>
              </a:rPr>
              <a:t>L)</a:t>
            </a:r>
            <a:r>
              <a:rPr lang="en-US" altLang="zh-CN" sz="2600" b="1">
                <a:ea typeface="黑体" pitchFamily="2" charset="-122"/>
              </a:rPr>
              <a:t>:1 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419600" y="1819349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96850" y="3918000"/>
            <a:ext cx="22367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3) 线计数器: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368550" y="3902125"/>
            <a:ext cx="4800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对一行字符的扫描线计数。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186363" y="1128787"/>
            <a:ext cx="11826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14:1 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400800" y="1819349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96850" y="4766221"/>
            <a:ext cx="22844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4) 行计数器: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84425" y="4797971"/>
            <a:ext cx="45640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对一帧的字符行计数。 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769100" y="1100212"/>
            <a:ext cx="17510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ea typeface="黑体" pitchFamily="2" charset="-122"/>
              </a:rPr>
              <a:t>(25+</a:t>
            </a:r>
            <a:r>
              <a:rPr lang="en-US" altLang="zh-CN" sz="2600" b="1">
                <a:ea typeface="黑体" pitchFamily="2" charset="-122"/>
              </a:rPr>
              <a:t>M</a:t>
            </a:r>
            <a:r>
              <a:rPr lang="en-US" altLang="en-US" sz="2600" b="1">
                <a:ea typeface="黑体" pitchFamily="2" charset="-122"/>
              </a:rPr>
              <a:t>)</a:t>
            </a:r>
            <a:r>
              <a:rPr lang="en-US" altLang="zh-CN" sz="2600" b="1">
                <a:ea typeface="黑体" pitchFamily="2" charset="-122"/>
              </a:rPr>
              <a:t>:1 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8270875" y="1819349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animBg="1"/>
      <p:bldP spid="13" grpId="0" build="p" autoUpdateAnimBg="0"/>
      <p:bldP spid="14" grpId="0" build="p" autoUpdateAnimBg="0"/>
      <p:bldP spid="15" grpId="0" build="p" autoUpdateAnimBg="0"/>
      <p:bldP spid="16" grpId="0" animBg="1"/>
      <p:bldP spid="18" grpId="0" build="p" autoUpdateAnimBg="0"/>
      <p:bldP spid="19" grpId="0" build="p" autoUpdateAnimBg="0"/>
      <p:bldP spid="20" grpId="0" build="p" autoUpdateAnimBg="0"/>
      <p:bldP spid="21" grpId="0" animBg="1"/>
      <p:bldP spid="23" grpId="0" build="p" autoUpdateAnimBg="0"/>
      <p:bldP spid="24" grpId="0" build="p" autoUpdateAnimBg="0"/>
      <p:bldP spid="25" grpId="0" build="p" autoUpdateAnimBg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26988" y="484137"/>
            <a:ext cx="9313862" cy="5437189"/>
            <a:chOff x="17" y="-19"/>
            <a:chExt cx="5867" cy="3425"/>
          </a:xfrm>
        </p:grpSpPr>
        <p:sp>
          <p:nvSpPr>
            <p:cNvPr id="3" name="Text Box 83"/>
            <p:cNvSpPr txBox="1">
              <a:spLocks noChangeArrowheads="1"/>
            </p:cNvSpPr>
            <p:nvPr/>
          </p:nvSpPr>
          <p:spPr bwMode="auto">
            <a:xfrm>
              <a:off x="2607" y="-19"/>
              <a:ext cx="1131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 ACSII</a:t>
              </a:r>
              <a:r>
                <a:rPr lang="zh-CN" altLang="en-US" sz="2400" b="1"/>
                <a:t>码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2400" b="1"/>
                <a:t>(高位地址)</a:t>
              </a: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0" y="1999"/>
              <a:ext cx="745" cy="46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400" b="1"/>
                <a:t>晶体振荡器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0" y="2439"/>
              <a:ext cx="78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点脉冲发生器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853" y="2221"/>
              <a:ext cx="32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88" y="2061"/>
              <a:ext cx="645" cy="431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  </a:t>
              </a:r>
              <a:endParaRPr lang="zh-CN" altLang="en-US" sz="2800" b="1"/>
            </a:p>
            <a:p>
              <a:pPr>
                <a:lnSpc>
                  <a:spcPct val="10000"/>
                </a:lnSpc>
              </a:pPr>
              <a:endParaRPr lang="zh-CN" altLang="en-US" sz="2400" b="1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026" y="2469"/>
              <a:ext cx="9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点计数器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848" y="2272"/>
              <a:ext cx="24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886" y="2493"/>
              <a:ext cx="1177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/>
                <a:t>字符计数器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120" y="2057"/>
              <a:ext cx="764" cy="42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159" y="2468"/>
              <a:ext cx="998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400" b="1"/>
                <a:t>线计数器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199" y="2072"/>
              <a:ext cx="764" cy="41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3139" y="2121"/>
              <a:ext cx="93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 </a:t>
              </a:r>
              <a:r>
                <a:rPr lang="en-US" altLang="zh-CN" sz="2600" b="1"/>
                <a:t>(</a:t>
              </a:r>
              <a:r>
                <a:rPr lang="zh-CN" altLang="en-US" sz="2600" b="1"/>
                <a:t>9</a:t>
              </a:r>
              <a:r>
                <a:rPr lang="zh-CN" altLang="en-US" sz="2600" b="1">
                  <a:sym typeface="Symbol" pitchFamily="18" charset="2"/>
                </a:rPr>
                <a:t></a:t>
              </a:r>
              <a:r>
                <a:rPr lang="en-US" altLang="zh-CN" sz="2600" b="1"/>
                <a:t>5):1</a:t>
              </a: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879" y="2305"/>
              <a:ext cx="30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362" y="2465"/>
              <a:ext cx="998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400" b="1"/>
                <a:t>行计数器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438" y="2059"/>
              <a:ext cx="764" cy="4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4345" y="2121"/>
              <a:ext cx="10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 </a:t>
              </a:r>
              <a:r>
                <a:rPr lang="en-US" altLang="zh-CN" sz="2400" b="1"/>
                <a:t>(</a:t>
              </a:r>
              <a:r>
                <a:rPr lang="zh-CN" altLang="en-US" sz="2400" b="1"/>
                <a:t>25</a:t>
              </a:r>
              <a:r>
                <a:rPr lang="zh-CN" altLang="en-US" sz="2400" b="1">
                  <a:sym typeface="Symbol" pitchFamily="18" charset="2"/>
                </a:rPr>
                <a:t></a:t>
              </a:r>
              <a:r>
                <a:rPr lang="en-US" altLang="zh-CN" sz="2400" b="1">
                  <a:sym typeface="Symbol" pitchFamily="18" charset="2"/>
                </a:rPr>
                <a:t>M):1</a:t>
              </a:r>
              <a:endParaRPr lang="en-US" altLang="zh-CN" sz="2400" b="1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3960" y="2297"/>
              <a:ext cx="4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3550" y="592"/>
              <a:ext cx="105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作</a:t>
              </a:r>
              <a:r>
                <a:rPr lang="en-US" altLang="zh-CN" sz="2400" b="1"/>
                <a:t>VRAM</a:t>
              </a:r>
              <a:r>
                <a:rPr lang="zh-CN" altLang="en-US" sz="2400" b="1"/>
                <a:t>低位地址</a:t>
              </a:r>
              <a:endParaRPr lang="en-US" altLang="zh-CN" sz="2400" b="1"/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1340" y="2961"/>
              <a:ext cx="1291" cy="279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水平同步电路</a:t>
              </a:r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2638" y="3113"/>
              <a:ext cx="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2586" y="2843"/>
              <a:ext cx="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/>
                <a:t>水平同步信号</a:t>
              </a: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2322" y="626"/>
              <a:ext cx="117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送字符发生器低位地址</a:t>
              </a:r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456" y="1895"/>
              <a:ext cx="1835" cy="1154"/>
            </a:xfrm>
            <a:custGeom>
              <a:avLst/>
              <a:gdLst/>
              <a:ahLst/>
              <a:cxnLst>
                <a:cxn ang="0">
                  <a:pos x="1281" y="288"/>
                </a:cxn>
                <a:cxn ang="0">
                  <a:pos x="1281" y="0"/>
                </a:cxn>
                <a:cxn ang="0">
                  <a:pos x="1628" y="0"/>
                </a:cxn>
                <a:cxn ang="0">
                  <a:pos x="1628" y="1440"/>
                </a:cxn>
                <a:cxn ang="0">
                  <a:pos x="0" y="1440"/>
                </a:cxn>
                <a:cxn ang="0">
                  <a:pos x="0" y="1897"/>
                </a:cxn>
                <a:cxn ang="0">
                  <a:pos x="178" y="1897"/>
                </a:cxn>
              </a:cxnLst>
              <a:rect l="0" t="0" r="r" b="b"/>
              <a:pathLst>
                <a:path w="1628" h="1897">
                  <a:moveTo>
                    <a:pt x="1281" y="288"/>
                  </a:moveTo>
                  <a:lnTo>
                    <a:pt x="1281" y="0"/>
                  </a:lnTo>
                  <a:lnTo>
                    <a:pt x="1628" y="0"/>
                  </a:lnTo>
                  <a:lnTo>
                    <a:pt x="1628" y="1440"/>
                  </a:lnTo>
                  <a:lnTo>
                    <a:pt x="0" y="1440"/>
                  </a:lnTo>
                  <a:lnTo>
                    <a:pt x="0" y="1897"/>
                  </a:lnTo>
                  <a:lnTo>
                    <a:pt x="178" y="1897"/>
                  </a:lnTo>
                </a:path>
              </a:pathLst>
            </a:custGeom>
            <a:noFill/>
            <a:ln w="2032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auto">
            <a:xfrm>
              <a:off x="3654" y="2962"/>
              <a:ext cx="1309" cy="279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垂直同步电路</a:t>
              </a:r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auto">
            <a:xfrm>
              <a:off x="4968" y="3113"/>
              <a:ext cx="71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4943" y="2864"/>
              <a:ext cx="830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CN" altLang="en-US" sz="2400" b="1"/>
                <a:t>垂直同步信号</a:t>
              </a:r>
            </a:p>
          </p:txBody>
        </p:sp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4810" y="174"/>
              <a:ext cx="1074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作</a:t>
              </a:r>
              <a:r>
                <a:rPr lang="en-US" altLang="zh-CN" sz="2400" b="1"/>
                <a:t>VRAM</a:t>
              </a:r>
              <a:r>
                <a:rPr lang="zh-CN" altLang="en-US" sz="2400" b="1"/>
                <a:t>高位地址</a:t>
              </a:r>
            </a:p>
          </p:txBody>
        </p:sp>
        <p:sp>
          <p:nvSpPr>
            <p:cNvPr id="37" name="Text Box 59"/>
            <p:cNvSpPr txBox="1">
              <a:spLocks noChangeArrowheads="1"/>
            </p:cNvSpPr>
            <p:nvPr/>
          </p:nvSpPr>
          <p:spPr bwMode="auto">
            <a:xfrm>
              <a:off x="611" y="153"/>
              <a:ext cx="786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600" b="1"/>
                <a:t>  移位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600" b="1"/>
                <a:t>寄存器</a:t>
              </a:r>
            </a:p>
          </p:txBody>
        </p:sp>
        <p:sp>
          <p:nvSpPr>
            <p:cNvPr id="38" name="Text Box 60"/>
            <p:cNvSpPr txBox="1">
              <a:spLocks noChangeArrowheads="1"/>
            </p:cNvSpPr>
            <p:nvPr/>
          </p:nvSpPr>
          <p:spPr bwMode="auto">
            <a:xfrm>
              <a:off x="1642" y="149"/>
              <a:ext cx="993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600" b="1"/>
                <a:t>字符发生器</a:t>
              </a:r>
              <a:r>
                <a:rPr lang="en-US" altLang="zh-CN" sz="2600" b="1"/>
                <a:t>(</a:t>
              </a:r>
              <a:r>
                <a:rPr lang="zh-CN" altLang="en-US" sz="2600" b="1"/>
                <a:t>点阵</a:t>
              </a:r>
              <a:r>
                <a:rPr lang="en-US" altLang="zh-CN" sz="2600" b="1"/>
                <a:t>)</a:t>
              </a:r>
              <a:endParaRPr lang="zh-CN" altLang="en-US" sz="2600" b="1"/>
            </a:p>
          </p:txBody>
        </p:sp>
        <p:sp>
          <p:nvSpPr>
            <p:cNvPr id="39" name="AutoShape 61"/>
            <p:cNvSpPr>
              <a:spLocks noChangeArrowheads="1"/>
            </p:cNvSpPr>
            <p:nvPr/>
          </p:nvSpPr>
          <p:spPr bwMode="auto">
            <a:xfrm>
              <a:off x="1405" y="389"/>
              <a:ext cx="211" cy="100"/>
            </a:xfrm>
            <a:prstGeom prst="leftArrow">
              <a:avLst>
                <a:gd name="adj1" fmla="val 50000"/>
                <a:gd name="adj2" fmla="val 5275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62"/>
            <p:cNvSpPr>
              <a:spLocks noChangeShapeType="1"/>
            </p:cNvSpPr>
            <p:nvPr/>
          </p:nvSpPr>
          <p:spPr bwMode="auto">
            <a:xfrm flipH="1">
              <a:off x="17" y="431"/>
              <a:ext cx="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84" y="140"/>
              <a:ext cx="536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视频信号</a:t>
              </a: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3585" y="93"/>
              <a:ext cx="816" cy="489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endParaRPr lang="en-US" altLang="zh-CN" sz="2600" b="1"/>
            </a:p>
            <a:p>
              <a:r>
                <a:rPr lang="en-US" altLang="zh-CN" sz="2600" b="1"/>
                <a:t>VRAM</a:t>
              </a:r>
            </a:p>
            <a:p>
              <a:pPr>
                <a:lnSpc>
                  <a:spcPct val="35000"/>
                </a:lnSpc>
              </a:pPr>
              <a:endParaRPr lang="zh-CN" altLang="en-US" sz="2600" b="1"/>
            </a:p>
          </p:txBody>
        </p:sp>
        <p:sp>
          <p:nvSpPr>
            <p:cNvPr id="43" name="Freeform 65"/>
            <p:cNvSpPr>
              <a:spLocks/>
            </p:cNvSpPr>
            <p:nvPr/>
          </p:nvSpPr>
          <p:spPr bwMode="auto">
            <a:xfrm>
              <a:off x="4406" y="211"/>
              <a:ext cx="407" cy="1872"/>
            </a:xfrm>
            <a:custGeom>
              <a:avLst/>
              <a:gdLst/>
              <a:ahLst/>
              <a:cxnLst>
                <a:cxn ang="0">
                  <a:pos x="785" y="1718"/>
                </a:cxn>
                <a:cxn ang="0">
                  <a:pos x="785" y="0"/>
                </a:cxn>
                <a:cxn ang="0">
                  <a:pos x="0" y="0"/>
                </a:cxn>
              </a:cxnLst>
              <a:rect l="0" t="0" r="r" b="b"/>
              <a:pathLst>
                <a:path w="785" h="1718">
                  <a:moveTo>
                    <a:pt x="785" y="1718"/>
                  </a:moveTo>
                  <a:lnTo>
                    <a:pt x="785" y="0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2649" y="566"/>
              <a:ext cx="728" cy="1499"/>
            </a:xfrm>
            <a:custGeom>
              <a:avLst/>
              <a:gdLst/>
              <a:ahLst/>
              <a:cxnLst>
                <a:cxn ang="0">
                  <a:pos x="308" y="1182"/>
                </a:cxn>
                <a:cxn ang="0">
                  <a:pos x="308" y="0"/>
                </a:cxn>
                <a:cxn ang="0">
                  <a:pos x="0" y="0"/>
                </a:cxn>
              </a:cxnLst>
              <a:rect l="0" t="0" r="r" b="b"/>
              <a:pathLst>
                <a:path w="308" h="1182">
                  <a:moveTo>
                    <a:pt x="308" y="1182"/>
                  </a:moveTo>
                  <a:lnTo>
                    <a:pt x="308" y="0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>
              <a:off x="2482" y="507"/>
              <a:ext cx="2220" cy="1546"/>
            </a:xfrm>
            <a:custGeom>
              <a:avLst/>
              <a:gdLst/>
              <a:ahLst/>
              <a:cxnLst>
                <a:cxn ang="0">
                  <a:pos x="0" y="1241"/>
                </a:cxn>
                <a:cxn ang="0">
                  <a:pos x="0" y="894"/>
                </a:cxn>
                <a:cxn ang="0">
                  <a:pos x="1976" y="894"/>
                </a:cxn>
                <a:cxn ang="0">
                  <a:pos x="1976" y="0"/>
                </a:cxn>
                <a:cxn ang="0">
                  <a:pos x="1718" y="0"/>
                </a:cxn>
              </a:cxnLst>
              <a:rect l="0" t="0" r="r" b="b"/>
              <a:pathLst>
                <a:path w="1976" h="1241">
                  <a:moveTo>
                    <a:pt x="0" y="1241"/>
                  </a:moveTo>
                  <a:lnTo>
                    <a:pt x="0" y="894"/>
                  </a:lnTo>
                  <a:lnTo>
                    <a:pt x="1976" y="894"/>
                  </a:lnTo>
                  <a:lnTo>
                    <a:pt x="1976" y="0"/>
                  </a:lnTo>
                  <a:lnTo>
                    <a:pt x="1718" y="0"/>
                  </a:lnTo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74"/>
            <p:cNvSpPr>
              <a:spLocks noChangeShapeType="1"/>
            </p:cNvSpPr>
            <p:nvPr/>
          </p:nvSpPr>
          <p:spPr bwMode="auto">
            <a:xfrm flipH="1">
              <a:off x="2637" y="252"/>
              <a:ext cx="9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1202" y="1791"/>
              <a:ext cx="341" cy="272"/>
            </a:xfrm>
            <a:custGeom>
              <a:avLst/>
              <a:gdLst/>
              <a:ahLst/>
              <a:cxnLst>
                <a:cxn ang="0">
                  <a:pos x="278" y="476"/>
                </a:cxn>
                <a:cxn ang="0">
                  <a:pos x="278" y="0"/>
                </a:cxn>
                <a:cxn ang="0">
                  <a:pos x="0" y="0"/>
                </a:cxn>
              </a:cxnLst>
              <a:rect l="0" t="0" r="r" b="b"/>
              <a:pathLst>
                <a:path w="278" h="476">
                  <a:moveTo>
                    <a:pt x="278" y="476"/>
                  </a:moveTo>
                  <a:lnTo>
                    <a:pt x="278" y="0"/>
                  </a:lnTo>
                  <a:lnTo>
                    <a:pt x="0" y="0"/>
                  </a:lnTo>
                </a:path>
              </a:pathLst>
            </a:custGeom>
            <a:noFill/>
            <a:ln w="20320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8" name="Rectangle 79"/>
            <p:cNvSpPr>
              <a:spLocks noChangeArrowheads="1"/>
            </p:cNvSpPr>
            <p:nvPr/>
          </p:nvSpPr>
          <p:spPr bwMode="auto">
            <a:xfrm>
              <a:off x="1065" y="1664"/>
              <a:ext cx="896" cy="25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/>
                <a:t>水平消隐</a:t>
              </a:r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1982" y="1462"/>
              <a:ext cx="1596" cy="607"/>
            </a:xfrm>
            <a:custGeom>
              <a:avLst/>
              <a:gdLst/>
              <a:ahLst/>
              <a:cxnLst>
                <a:cxn ang="0">
                  <a:pos x="278" y="476"/>
                </a:cxn>
                <a:cxn ang="0">
                  <a:pos x="278" y="0"/>
                </a:cxn>
                <a:cxn ang="0">
                  <a:pos x="0" y="0"/>
                </a:cxn>
              </a:cxnLst>
              <a:rect l="0" t="0" r="r" b="b"/>
              <a:pathLst>
                <a:path w="278" h="476">
                  <a:moveTo>
                    <a:pt x="278" y="476"/>
                  </a:moveTo>
                  <a:lnTo>
                    <a:pt x="278" y="0"/>
                  </a:lnTo>
                  <a:lnTo>
                    <a:pt x="0" y="0"/>
                  </a:lnTo>
                </a:path>
              </a:pathLst>
            </a:custGeom>
            <a:noFill/>
            <a:ln w="20320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0" name="Rectangle 81"/>
            <p:cNvSpPr>
              <a:spLocks noChangeArrowheads="1"/>
            </p:cNvSpPr>
            <p:nvPr/>
          </p:nvSpPr>
          <p:spPr bwMode="auto">
            <a:xfrm>
              <a:off x="1060" y="1342"/>
              <a:ext cx="896" cy="25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400" b="1"/>
                <a:t>行间消隐</a:t>
              </a:r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1062" y="1022"/>
              <a:ext cx="896" cy="25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/>
                <a:t>垂直消隐</a:t>
              </a:r>
            </a:p>
          </p:txBody>
        </p:sp>
        <p:sp>
          <p:nvSpPr>
            <p:cNvPr id="52" name="Line 88"/>
            <p:cNvSpPr>
              <a:spLocks noChangeShapeType="1"/>
            </p:cNvSpPr>
            <p:nvPr/>
          </p:nvSpPr>
          <p:spPr bwMode="auto">
            <a:xfrm flipV="1">
              <a:off x="934" y="656"/>
              <a:ext cx="0" cy="1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3" name="Freeform 92"/>
            <p:cNvSpPr>
              <a:spLocks/>
            </p:cNvSpPr>
            <p:nvPr/>
          </p:nvSpPr>
          <p:spPr bwMode="auto">
            <a:xfrm>
              <a:off x="1966" y="1165"/>
              <a:ext cx="2563" cy="8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3" y="0"/>
                </a:cxn>
                <a:cxn ang="0">
                  <a:pos x="2563" y="963"/>
                </a:cxn>
              </a:cxnLst>
              <a:rect l="0" t="0" r="r" b="b"/>
              <a:pathLst>
                <a:path w="2563" h="963">
                  <a:moveTo>
                    <a:pt x="0" y="0"/>
                  </a:moveTo>
                  <a:lnTo>
                    <a:pt x="2563" y="0"/>
                  </a:lnTo>
                  <a:lnTo>
                    <a:pt x="2563" y="963"/>
                  </a:lnTo>
                </a:path>
              </a:pathLst>
            </a:custGeom>
            <a:noFill/>
            <a:ln w="20320">
              <a:solidFill>
                <a:srgbClr val="7030A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4" name="Freeform 97"/>
            <p:cNvSpPr>
              <a:spLocks/>
            </p:cNvSpPr>
            <p:nvPr/>
          </p:nvSpPr>
          <p:spPr bwMode="auto">
            <a:xfrm>
              <a:off x="1116" y="1962"/>
              <a:ext cx="1863" cy="1170"/>
            </a:xfrm>
            <a:custGeom>
              <a:avLst/>
              <a:gdLst/>
              <a:ahLst/>
              <a:cxnLst>
                <a:cxn ang="0">
                  <a:pos x="1458" y="90"/>
                </a:cxn>
                <a:cxn ang="0">
                  <a:pos x="1458" y="0"/>
                </a:cxn>
                <a:cxn ang="0">
                  <a:pos x="1809" y="0"/>
                </a:cxn>
                <a:cxn ang="0">
                  <a:pos x="1809" y="873"/>
                </a:cxn>
                <a:cxn ang="0">
                  <a:pos x="0" y="873"/>
                </a:cxn>
                <a:cxn ang="0">
                  <a:pos x="0" y="1170"/>
                </a:cxn>
                <a:cxn ang="0">
                  <a:pos x="198" y="1170"/>
                </a:cxn>
              </a:cxnLst>
              <a:rect l="0" t="0" r="r" b="b"/>
              <a:pathLst>
                <a:path w="1809" h="1170">
                  <a:moveTo>
                    <a:pt x="1458" y="90"/>
                  </a:moveTo>
                  <a:lnTo>
                    <a:pt x="1458" y="0"/>
                  </a:lnTo>
                  <a:lnTo>
                    <a:pt x="1809" y="0"/>
                  </a:lnTo>
                  <a:lnTo>
                    <a:pt x="1809" y="873"/>
                  </a:lnTo>
                  <a:lnTo>
                    <a:pt x="0" y="873"/>
                  </a:lnTo>
                  <a:lnTo>
                    <a:pt x="0" y="1170"/>
                  </a:lnTo>
                  <a:lnTo>
                    <a:pt x="198" y="1170"/>
                  </a:lnTo>
                </a:path>
              </a:pathLst>
            </a:custGeom>
            <a:noFill/>
            <a:ln w="2032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55" name="左箭头 54"/>
          <p:cNvSpPr/>
          <p:nvPr/>
        </p:nvSpPr>
        <p:spPr>
          <a:xfrm>
            <a:off x="7910258" y="275918"/>
            <a:ext cx="978408" cy="103768"/>
          </a:xfrm>
          <a:prstGeom prst="lef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337231" y="3986221"/>
            <a:ext cx="1327608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400" b="1"/>
              <a:t>(</a:t>
            </a:r>
            <a:r>
              <a:rPr lang="zh-CN" altLang="en-US" sz="2400" b="1"/>
              <a:t>80</a:t>
            </a:r>
            <a:r>
              <a:rPr lang="zh-CN" altLang="en-US" sz="2400" b="1">
                <a:sym typeface="Symbol" pitchFamily="18" charset="2"/>
              </a:rPr>
              <a:t></a:t>
            </a:r>
            <a:r>
              <a:rPr lang="en-US" altLang="zh-CN" sz="2400" b="1"/>
              <a:t>L):1</a:t>
            </a:r>
          </a:p>
        </p:txBody>
      </p:sp>
      <p:sp>
        <p:nvSpPr>
          <p:cNvPr id="58" name="矩形 57"/>
          <p:cNvSpPr/>
          <p:nvPr/>
        </p:nvSpPr>
        <p:spPr>
          <a:xfrm>
            <a:off x="1836472" y="3933056"/>
            <a:ext cx="1128835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400" b="1"/>
              <a:t>(7+2):1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C64B617-56DE-438F-BC55-D7968467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12626"/>
            <a:ext cx="8209607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  图形以像点(像素)为单位, 每8个像点为一个字节, 自左向右, 存放在</a:t>
            </a:r>
            <a:r>
              <a:rPr lang="en-US" altLang="zh-CN" sz="2800" b="1"/>
              <a:t>VRAM</a:t>
            </a:r>
            <a:r>
              <a:rPr lang="zh-CN" altLang="en-US" sz="2800" b="1"/>
              <a:t>一个编址单元中。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9D730D-7795-4313-8EB2-DDC746BF0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61" y="3061927"/>
            <a:ext cx="8464301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  依次读出这些字节,  送移位寄存器,  串行输出作视频信号。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A346B24-89E6-4B81-8FEA-29D3770A6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836712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</a:t>
            </a:r>
            <a:r>
              <a:rPr lang="en-US" altLang="zh-CN" sz="2800" b="1"/>
              <a:t>APA</a:t>
            </a:r>
            <a:r>
              <a:rPr lang="zh-CN" altLang="en-US" sz="2800" b="1"/>
              <a:t>方式  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FFD818C-D832-4D81-93B0-D1FA169C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726261"/>
            <a:ext cx="625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例. 显示规格</a:t>
            </a:r>
            <a:r>
              <a:rPr lang="en-US" altLang="zh-CN" sz="2800" b="1"/>
              <a:t>64</a:t>
            </a:r>
            <a:r>
              <a:rPr lang="zh-CN" altLang="en-US" sz="2800" b="1"/>
              <a:t>0点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en-US" altLang="zh-CN" sz="2800" b="1">
                <a:sym typeface="Symbol" pitchFamily="18" charset="2"/>
              </a:rPr>
              <a:t>48</a:t>
            </a:r>
            <a:r>
              <a:rPr lang="zh-CN" altLang="en-US" sz="2800" b="1"/>
              <a:t>0线, 单色 </a:t>
            </a:r>
          </a:p>
        </p:txBody>
      </p:sp>
    </p:spTree>
    <p:extLst>
      <p:ext uri="{BB962C8B-B14F-4D97-AF65-F5344CB8AC3E}">
        <p14:creationId xmlns:p14="http://schemas.microsoft.com/office/powerpoint/2010/main" val="8110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>
            <a:extLst>
              <a:ext uri="{FF2B5EF4-FFF2-40B4-BE49-F238E27FC236}">
                <a16:creationId xmlns:a16="http://schemas.microsoft.com/office/drawing/2014/main" id="{D7B37F69-5B78-4100-BD92-0655E67CB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8038" y="1551856"/>
            <a:ext cx="838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B33B6BA3-5ECB-413C-BAD3-FD6A6B54C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8038" y="1551856"/>
            <a:ext cx="0" cy="259080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F304AF96-616E-4434-8692-25FB9BC767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600" y="1551856"/>
            <a:ext cx="3124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FF513D8-01E4-40B7-81E4-3CE652300D9C}"/>
              </a:ext>
            </a:extLst>
          </p:cNvPr>
          <p:cNvSpPr>
            <a:spLocks/>
          </p:cNvSpPr>
          <p:nvPr/>
        </p:nvSpPr>
        <p:spPr bwMode="auto">
          <a:xfrm rot="5400000">
            <a:off x="2338388" y="910506"/>
            <a:ext cx="165100" cy="838200"/>
          </a:xfrm>
          <a:prstGeom prst="leftBrace">
            <a:avLst>
              <a:gd name="adj1" fmla="val 4230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C07F1C1-98ED-4C46-94A5-3273FE3DF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866056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8点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D20D9FF1-98A6-453A-8BD9-43F809165470}"/>
              </a:ext>
            </a:extLst>
          </p:cNvPr>
          <p:cNvSpPr>
            <a:spLocks/>
          </p:cNvSpPr>
          <p:nvPr/>
        </p:nvSpPr>
        <p:spPr bwMode="auto">
          <a:xfrm>
            <a:off x="1697038" y="1551856"/>
            <a:ext cx="228600" cy="2511425"/>
          </a:xfrm>
          <a:prstGeom prst="leftBrace">
            <a:avLst>
              <a:gd name="adj1" fmla="val 915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4FA7C0C-C4DC-41F3-90EC-39F070BD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2618656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48</a:t>
            </a:r>
            <a:r>
              <a:rPr lang="zh-CN" altLang="en-US" sz="2400" b="1"/>
              <a:t>0线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EF76163C-AB4A-4DE2-A0A9-44166329AB85}"/>
              </a:ext>
            </a:extLst>
          </p:cNvPr>
          <p:cNvSpPr>
            <a:spLocks/>
          </p:cNvSpPr>
          <p:nvPr/>
        </p:nvSpPr>
        <p:spPr bwMode="auto">
          <a:xfrm rot="5400000">
            <a:off x="4402138" y="-1610444"/>
            <a:ext cx="304800" cy="4953000"/>
          </a:xfrm>
          <a:prstGeom prst="leftBrace">
            <a:avLst>
              <a:gd name="adj1" fmla="val 13541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75E3E23-8734-4CAF-8B54-613C9FFE7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332656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8</a:t>
            </a:r>
            <a:r>
              <a:rPr lang="zh-CN" altLang="en-US" sz="2400" b="1"/>
              <a:t>0字节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EF3E956C-17AE-4F7F-9190-A5D2882D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4378822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设置几级计数器？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7AA22536-BE90-47D6-8A88-33CA1F7CBA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92438" y="1551856"/>
            <a:ext cx="8382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0AD94098-3426-4D45-89B0-7CA9CF62CD05}"/>
              </a:ext>
            </a:extLst>
          </p:cNvPr>
          <p:cNvSpPr>
            <a:spLocks/>
          </p:cNvSpPr>
          <p:nvPr/>
        </p:nvSpPr>
        <p:spPr bwMode="auto">
          <a:xfrm rot="5400000">
            <a:off x="3328194" y="911300"/>
            <a:ext cx="166687" cy="838200"/>
          </a:xfrm>
          <a:prstGeom prst="leftBrace">
            <a:avLst>
              <a:gd name="adj1" fmla="val 41905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15E1F12-9E77-452A-B978-7E2182C75D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2800" y="4066456"/>
            <a:ext cx="49530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ABA34F96-A80E-49F0-A985-2E715A96C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7238" y="1551856"/>
            <a:ext cx="0" cy="2590800"/>
          </a:xfrm>
          <a:prstGeom prst="lin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8766D816-1622-4EC4-8EFC-2C225EF94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4378822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何时访问</a:t>
            </a:r>
            <a:r>
              <a:rPr lang="en-US" altLang="zh-CN" sz="2800" b="1"/>
              <a:t>VRAM？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4D274B76-26E3-4C40-9C30-9F2603F70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5718199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何时发水平、垂直同步信号？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E58F851-C2BF-49E5-9313-95D17102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5070127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如何提供</a:t>
            </a:r>
            <a:r>
              <a:rPr lang="en-US" altLang="zh-CN" sz="2800" b="1"/>
              <a:t>VRAM</a:t>
            </a:r>
            <a:r>
              <a:rPr lang="zh-CN" altLang="en-US" sz="2800" b="1"/>
              <a:t>的地址？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DA91A3E0-6249-4D87-BA91-0572C32CB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850181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8点</a:t>
            </a:r>
          </a:p>
        </p:txBody>
      </p:sp>
    </p:spTree>
    <p:extLst>
      <p:ext uri="{BB962C8B-B14F-4D97-AF65-F5344CB8AC3E}">
        <p14:creationId xmlns:p14="http://schemas.microsoft.com/office/powerpoint/2010/main" val="44154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utoUpdateAnimBg="0"/>
      <p:bldP spid="8" grpId="0" animBg="1"/>
      <p:bldP spid="9" grpId="0" autoUpdateAnimBg="0"/>
      <p:bldP spid="10" grpId="0" animBg="1"/>
      <p:bldP spid="11" grpId="0" autoUpdateAnimBg="0"/>
      <p:bldP spid="12" grpId="0" autoUpdateAnimBg="0"/>
      <p:bldP spid="13" grpId="0" animBg="1"/>
      <p:bldP spid="14" grpId="0" animBg="1"/>
      <p:bldP spid="15" grpId="0" animBg="1"/>
      <p:bldP spid="16" grpId="0" animBg="1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47788" y="265014"/>
            <a:ext cx="431244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900" b="1"/>
              <a:t>逻辑结构 (三级计数器)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88913" y="1376263"/>
            <a:ext cx="8467725" cy="4649788"/>
            <a:chOff x="119" y="395"/>
            <a:chExt cx="5334" cy="2929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19" y="2584"/>
              <a:ext cx="767" cy="31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点脉冲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614" y="433"/>
              <a:ext cx="1440" cy="33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/>
                <a:t> 移位寄存器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555" y="1057"/>
              <a:ext cx="1451" cy="63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800" b="1"/>
                <a:t> </a:t>
              </a:r>
            </a:p>
            <a:p>
              <a:r>
                <a:rPr lang="en-US" altLang="zh-CN" sz="3000" b="1"/>
                <a:t>     VRAM</a:t>
              </a:r>
            </a:p>
            <a:p>
              <a:pPr>
                <a:lnSpc>
                  <a:spcPct val="50000"/>
                </a:lnSpc>
              </a:pPr>
              <a:endParaRPr lang="zh-CN" altLang="en-US" sz="2800" b="1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3025" y="2784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1944" y="2784"/>
              <a:ext cx="2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883" y="2765"/>
              <a:ext cx="2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 flipV="1">
              <a:off x="2825" y="1682"/>
              <a:ext cx="1" cy="7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4308" y="2746"/>
              <a:ext cx="2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157" y="2501"/>
              <a:ext cx="776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600" b="1"/>
                <a:t>点脉冲计数器</a:t>
              </a:r>
              <a:endParaRPr lang="en-US" altLang="zh-CN" sz="2400" b="1"/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2215" y="2489"/>
              <a:ext cx="808" cy="52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600" b="1"/>
                <a:t>字节计数器</a:t>
              </a:r>
              <a:endParaRPr lang="en-US" altLang="zh-CN" sz="2400" b="1"/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3321" y="2477"/>
              <a:ext cx="985" cy="541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</a:pPr>
              <a:endParaRPr lang="zh-CN" altLang="en-US" sz="2600" b="1"/>
            </a:p>
            <a:p>
              <a:r>
                <a:rPr lang="zh-CN" altLang="en-US" sz="2600" b="1"/>
                <a:t>线计数器</a:t>
              </a:r>
            </a:p>
            <a:p>
              <a:pPr>
                <a:lnSpc>
                  <a:spcPct val="50000"/>
                </a:lnSpc>
              </a:pPr>
              <a:endParaRPr lang="en-US" altLang="zh-CN" sz="2400" b="1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 flipV="1">
              <a:off x="3656" y="1678"/>
              <a:ext cx="1" cy="7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3134" y="2260"/>
              <a:ext cx="1378" cy="511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0" y="0"/>
                </a:cxn>
                <a:cxn ang="0">
                  <a:pos x="1142" y="0"/>
                </a:cxn>
              </a:cxnLst>
              <a:rect l="0" t="0" r="r" b="b"/>
              <a:pathLst>
                <a:path w="1142" h="516">
                  <a:moveTo>
                    <a:pt x="0" y="516"/>
                  </a:moveTo>
                  <a:lnTo>
                    <a:pt x="0" y="0"/>
                  </a:lnTo>
                  <a:lnTo>
                    <a:pt x="114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953" y="581"/>
              <a:ext cx="1659" cy="2169"/>
            </a:xfrm>
            <a:custGeom>
              <a:avLst/>
              <a:gdLst/>
              <a:ahLst/>
              <a:cxnLst>
                <a:cxn ang="0">
                  <a:pos x="0" y="2145"/>
                </a:cxn>
                <a:cxn ang="0">
                  <a:pos x="0" y="0"/>
                </a:cxn>
                <a:cxn ang="0">
                  <a:pos x="1937" y="0"/>
                </a:cxn>
              </a:cxnLst>
              <a:rect l="0" t="0" r="r" b="b"/>
              <a:pathLst>
                <a:path w="1937" h="2145">
                  <a:moveTo>
                    <a:pt x="0" y="2145"/>
                  </a:moveTo>
                  <a:lnTo>
                    <a:pt x="0" y="0"/>
                  </a:lnTo>
                  <a:lnTo>
                    <a:pt x="1937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>
              <a:off x="3285" y="770"/>
              <a:ext cx="139" cy="272"/>
            </a:xfrm>
            <a:prstGeom prst="upArrow">
              <a:avLst>
                <a:gd name="adj1" fmla="val 50000"/>
                <a:gd name="adj2" fmla="val 48921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4125" y="598"/>
              <a:ext cx="31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4421" y="395"/>
              <a:ext cx="10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视频信号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1155" y="3032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(8分频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2068" y="3033"/>
              <a:ext cx="10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(</a:t>
              </a:r>
              <a:r>
                <a:rPr lang="en-US" altLang="zh-CN" sz="2400" b="1"/>
                <a:t>8</a:t>
              </a:r>
              <a:r>
                <a:rPr lang="zh-CN" altLang="en-US" sz="2400" b="1"/>
                <a:t>0</a:t>
              </a:r>
              <a:r>
                <a:rPr lang="zh-CN" altLang="en-US" sz="2400" b="1">
                  <a:sym typeface="Symbol" pitchFamily="18" charset="2"/>
                </a:rPr>
                <a:t></a:t>
              </a:r>
              <a:r>
                <a:rPr lang="en-US" altLang="zh-CN" sz="2400" b="1">
                  <a:sym typeface="Symbol" pitchFamily="18" charset="2"/>
                </a:rPr>
                <a:t>L</a:t>
              </a:r>
              <a:r>
                <a:rPr lang="zh-CN" altLang="en-US" sz="2400" b="1"/>
                <a:t>分频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  <p:sp>
          <p:nvSpPr>
            <p:cNvPr id="23" name="Rectangle 37"/>
            <p:cNvSpPr>
              <a:spLocks noChangeArrowheads="1"/>
            </p:cNvSpPr>
            <p:nvPr/>
          </p:nvSpPr>
          <p:spPr bwMode="auto">
            <a:xfrm>
              <a:off x="3246" y="3024"/>
              <a:ext cx="11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(</a:t>
              </a:r>
              <a:r>
                <a:rPr lang="en-US" altLang="zh-CN" sz="2400" b="1"/>
                <a:t>48</a:t>
              </a:r>
              <a:r>
                <a:rPr lang="zh-CN" altLang="en-US" sz="2400" b="1"/>
                <a:t>0</a:t>
              </a:r>
              <a:r>
                <a:rPr lang="zh-CN" altLang="en-US" sz="2400" b="1">
                  <a:sym typeface="Symbol" pitchFamily="18" charset="2"/>
                </a:rPr>
                <a:t></a:t>
              </a:r>
              <a:r>
                <a:rPr lang="en-US" altLang="zh-CN" sz="2400" b="1">
                  <a:sym typeface="Symbol" pitchFamily="18" charset="2"/>
                </a:rPr>
                <a:t>m</a:t>
              </a:r>
              <a:r>
                <a:rPr lang="zh-CN" altLang="en-US" sz="2400" b="1"/>
                <a:t>分频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</p:grp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4403560" y="3638450"/>
            <a:ext cx="1658939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计算地址</a:t>
            </a:r>
            <a:endParaRPr lang="en-US" altLang="zh-CN" sz="2600" b="1"/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7218363" y="4032150"/>
            <a:ext cx="1511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600" b="1"/>
              <a:t>水平同步</a:t>
            </a:r>
          </a:p>
          <a:p>
            <a:pPr>
              <a:lnSpc>
                <a:spcPct val="90000"/>
              </a:lnSpc>
            </a:pPr>
            <a:r>
              <a:rPr lang="zh-CN" altLang="en-US" sz="2600" b="1"/>
              <a:t> (行同步</a:t>
            </a:r>
            <a:r>
              <a:rPr lang="en-US" altLang="zh-CN" sz="2600" b="1"/>
              <a:t>)</a:t>
            </a: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7221538" y="4843363"/>
            <a:ext cx="1511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600" b="1"/>
              <a:t>垂直同步</a:t>
            </a:r>
          </a:p>
          <a:p>
            <a:pPr>
              <a:lnSpc>
                <a:spcPct val="90000"/>
              </a:lnSpc>
            </a:pPr>
            <a:r>
              <a:rPr lang="zh-CN" altLang="en-US" sz="2600" b="1"/>
              <a:t> (场同步</a:t>
            </a:r>
            <a:r>
              <a:rPr lang="en-US" altLang="zh-CN" sz="26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  <p:bldP spid="26" grpId="0" autoUpdateAnimBg="0"/>
      <p:bldP spid="2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9DC386-1F8D-43A0-9582-B2E109EB3159}"/>
              </a:ext>
            </a:extLst>
          </p:cNvPr>
          <p:cNvSpPr/>
          <p:nvPr/>
        </p:nvSpPr>
        <p:spPr>
          <a:xfrm>
            <a:off x="179512" y="709816"/>
            <a:ext cx="8532948" cy="436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例，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某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CRT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显示器作为字符显示时，每帧可显示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*80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列字符，每个字符采用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（横向）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*9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（纵向）点阵，字符横向间距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点，行间间距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点，且字符发生器存储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种字符的点阵信息。不考虑左右、上下边缘折合因素以及水平和垂直回扫所占时间。</a:t>
            </a:r>
          </a:p>
          <a:p>
            <a:pPr>
              <a:lnSpc>
                <a:spcPct val="130000"/>
              </a:lnSpc>
            </a:pP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）若字符</a:t>
            </a:r>
            <a:r>
              <a:rPr lang="zh-CN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行数序号由</a:t>
            </a:r>
            <a:r>
              <a:rPr lang="en-US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，列号由</a:t>
            </a:r>
            <a:r>
              <a:rPr lang="en-US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79</a:t>
            </a:r>
            <a:r>
              <a:rPr lang="zh-CN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，则第</a:t>
            </a:r>
            <a:r>
              <a:rPr lang="en-US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列字符的代码应存放在显存的第多少存储单元中？</a:t>
            </a:r>
            <a:endParaRPr lang="en-US" altLang="zh-CN" sz="2400" b="1" kern="1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sz="2400" b="1"/>
              <a:t>（</a:t>
            </a:r>
            <a:r>
              <a:rPr lang="en-US" altLang="zh-CN" sz="2400" b="1"/>
              <a:t>2</a:t>
            </a:r>
            <a:r>
              <a:rPr lang="zh-CN" altLang="zh-CN" sz="2400" b="1"/>
              <a:t>）字符发生器容量不少于多少字节？</a:t>
            </a:r>
            <a:endParaRPr lang="en-US" altLang="zh-CN" sz="2400" b="1"/>
          </a:p>
          <a:p>
            <a:pPr>
              <a:lnSpc>
                <a:spcPct val="130000"/>
              </a:lnSpc>
            </a:pPr>
            <a:r>
              <a:rPr lang="zh-CN" altLang="zh-CN" sz="2400" b="1"/>
              <a:t>（</a:t>
            </a:r>
            <a:r>
              <a:rPr lang="en-US" altLang="zh-CN" sz="2400" b="1"/>
              <a:t>3</a:t>
            </a:r>
            <a:r>
              <a:rPr lang="zh-CN" altLang="zh-CN" sz="2400" b="1"/>
              <a:t>）分别写出点计数器、字符计数器、线计数器和行计数器的分频比例。</a:t>
            </a:r>
            <a:endParaRPr lang="zh-CN" altLang="en-US" sz="2400" b="1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79D801-71F4-400D-BE8E-A6C66DDF9721}"/>
              </a:ext>
            </a:extLst>
          </p:cNvPr>
          <p:cNvGrpSpPr/>
          <p:nvPr/>
        </p:nvGrpSpPr>
        <p:grpSpPr>
          <a:xfrm>
            <a:off x="1979712" y="4869160"/>
            <a:ext cx="5076056" cy="1684244"/>
            <a:chOff x="1979712" y="4869160"/>
            <a:chExt cx="5076056" cy="16842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2963DC5-3370-4FAF-A299-CC66EDCADB88}"/>
                </a:ext>
              </a:extLst>
            </p:cNvPr>
            <p:cNvSpPr/>
            <p:nvPr/>
          </p:nvSpPr>
          <p:spPr>
            <a:xfrm>
              <a:off x="2483768" y="4869160"/>
              <a:ext cx="4572000" cy="16842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en-US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 3*80+6=246           </a:t>
              </a:r>
              <a:endPara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en-US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 64*9=576B          </a:t>
              </a:r>
              <a:endPara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400" b="1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 9:1,   80:1,   14:1,    25:1 </a:t>
              </a:r>
              <a:endParaRPr lang="zh-CN" altLang="en-US" sz="2400" b="1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B70D926-DD59-4F30-97DE-F519C98C0152}"/>
                </a:ext>
              </a:extLst>
            </p:cNvPr>
            <p:cNvSpPr txBox="1"/>
            <p:nvPr/>
          </p:nvSpPr>
          <p:spPr>
            <a:xfrm>
              <a:off x="1979712" y="5013176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解：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58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1D98676-D867-4BDF-A3E1-2FD9E85E6013}"/>
              </a:ext>
            </a:extLst>
          </p:cNvPr>
          <p:cNvSpPr/>
          <p:nvPr/>
        </p:nvSpPr>
        <p:spPr>
          <a:xfrm>
            <a:off x="503548" y="764704"/>
            <a:ext cx="8136904" cy="2921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例，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某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CRT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显示器作图形显示，若分辨率为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480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线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*640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点，颜色为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256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色。如果不考虑左右、上下边缘折合因素以及水平和垂直回扫所占时间。</a:t>
            </a:r>
          </a:p>
          <a:p>
            <a:pPr>
              <a:lnSpc>
                <a:spcPct val="130000"/>
              </a:lnSpc>
            </a:pP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kern="100">
                <a:ea typeface="宋体" panose="02010600030101010101" pitchFamily="2" charset="-122"/>
                <a:cs typeface="Times New Roman" panose="02020603050405020304" pitchFamily="18" charset="0"/>
              </a:rPr>
              <a:t>请问显示器缓冲存储器容量至少是多少字节？</a:t>
            </a:r>
            <a:endParaRPr lang="en-US" altLang="zh-CN" sz="2400" b="1" kern="1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sz="2400" b="1"/>
              <a:t>（</a:t>
            </a:r>
            <a:r>
              <a:rPr lang="en-US" altLang="zh-CN" sz="2400" b="1"/>
              <a:t>2</a:t>
            </a:r>
            <a:r>
              <a:rPr lang="zh-CN" altLang="zh-CN" sz="2400" b="1"/>
              <a:t>）显示器控制逻辑中各设置哪些计数器，各计数器的分频比例是多少？</a:t>
            </a:r>
            <a:endParaRPr lang="zh-CN" altLang="en-US" sz="2400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224CCF-BD01-4416-9249-FC38FBCDA57C}"/>
              </a:ext>
            </a:extLst>
          </p:cNvPr>
          <p:cNvSpPr/>
          <p:nvPr/>
        </p:nvSpPr>
        <p:spPr>
          <a:xfrm>
            <a:off x="1619672" y="3812544"/>
            <a:ext cx="6336704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en-US" altLang="zh-CN" sz="2400" b="1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480*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640 / 8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*8)=307200B    </a:t>
            </a:r>
            <a:endParaRPr lang="zh-CN" altLang="zh-CN" sz="2400" b="1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）点计数器，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8:1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kern="100">
                <a:ea typeface="Times New Roman" panose="02020603050405020304" pitchFamily="18" charset="0"/>
              </a:rPr>
              <a:t> 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字节计数器，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80:1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线计数器，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480:1 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91247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741613" y="1340768"/>
            <a:ext cx="4238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字符/数字(</a:t>
            </a:r>
            <a:r>
              <a:rPr lang="en-US" altLang="zh-CN" sz="2800" b="1"/>
              <a:t>A/N)</a:t>
            </a:r>
            <a:r>
              <a:rPr lang="zh-CN" altLang="en-US" sz="2800" b="1"/>
              <a:t>方式:  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16213" y="2171799"/>
            <a:ext cx="3268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图形(</a:t>
            </a:r>
            <a:r>
              <a:rPr lang="en-US" altLang="zh-CN" sz="2800" b="1"/>
              <a:t>APA)</a:t>
            </a:r>
            <a:r>
              <a:rPr lang="zh-CN" altLang="en-US" sz="2800" b="1"/>
              <a:t>方式:  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011863" y="1343943"/>
            <a:ext cx="3132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以字符为显示单位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10188" y="2189261"/>
            <a:ext cx="3833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以点(像素)为显示单位   </a:t>
            </a: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772592" y="1988840"/>
            <a:ext cx="227533" cy="4143619"/>
          </a:xfrm>
          <a:prstGeom prst="leftBrace">
            <a:avLst>
              <a:gd name="adj1" fmla="val 9404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33450" y="1750179"/>
            <a:ext cx="184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显示方式  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84237" y="3634943"/>
            <a:ext cx="1897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分辨率  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008063" y="5733256"/>
            <a:ext cx="154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颜色   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65375" y="2909888"/>
            <a:ext cx="5870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A/N: </a:t>
            </a:r>
            <a:r>
              <a:rPr lang="zh-CN" altLang="en-US" sz="2800" b="1"/>
              <a:t>一帧画面显示的字符数   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67100" y="3501008"/>
            <a:ext cx="4733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(字符行数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列数 </a:t>
            </a:r>
            <a:r>
              <a:rPr lang="zh-CN" altLang="en-US" sz="2800" b="1">
                <a:solidFill>
                  <a:srgbClr val="0000FF"/>
                </a:solidFill>
              </a:rPr>
              <a:t>如: 25</a:t>
            </a: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zh-CN" altLang="en-US" sz="2800" b="1">
                <a:solidFill>
                  <a:srgbClr val="0000FF"/>
                </a:solidFill>
              </a:rPr>
              <a:t>80</a:t>
            </a:r>
            <a:r>
              <a:rPr lang="zh-CN" altLang="en-US" sz="2800" b="1"/>
              <a:t> )  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393950" y="4365104"/>
            <a:ext cx="606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APA: </a:t>
            </a:r>
            <a:r>
              <a:rPr lang="zh-CN" altLang="en-US" sz="2800" b="1"/>
              <a:t>一帧画面显示的像点数   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516313" y="4941168"/>
            <a:ext cx="4913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(每线点数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zh-CN" altLang="en-US" sz="2800" b="1"/>
              <a:t>线数 </a:t>
            </a:r>
            <a:r>
              <a:rPr lang="zh-CN" altLang="en-US" sz="2800" b="1">
                <a:solidFill>
                  <a:srgbClr val="0000FF"/>
                </a:solidFill>
              </a:rPr>
              <a:t>如: 640</a:t>
            </a: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altLang="zh-CN" sz="2800" b="1">
                <a:solidFill>
                  <a:srgbClr val="0000FF"/>
                </a:solidFill>
              </a:rPr>
              <a:t>480</a:t>
            </a:r>
            <a:r>
              <a:rPr lang="zh-CN" altLang="en-US" sz="2800" b="1"/>
              <a:t>) </a:t>
            </a: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2298700" y="5776118"/>
            <a:ext cx="538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如: 2、4、16、</a:t>
            </a:r>
            <a:r>
              <a:rPr lang="en-US" altLang="zh-CN" sz="2800" b="1"/>
              <a:t>256</a:t>
            </a:r>
            <a:r>
              <a:rPr lang="zh-CN" altLang="en-US" sz="2800" b="1"/>
              <a:t>色等   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41685" y="3255813"/>
            <a:ext cx="615553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显示规格</a:t>
            </a: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>
            <a:off x="2541588" y="1557338"/>
            <a:ext cx="174625" cy="936723"/>
          </a:xfrm>
          <a:prstGeom prst="leftBrace">
            <a:avLst>
              <a:gd name="adj1" fmla="val 2773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8" name="AutoShape 44"/>
          <p:cNvSpPr>
            <a:spLocks/>
          </p:cNvSpPr>
          <p:nvPr/>
        </p:nvSpPr>
        <p:spPr bwMode="auto">
          <a:xfrm>
            <a:off x="2151063" y="3119536"/>
            <a:ext cx="242887" cy="1605608"/>
          </a:xfrm>
          <a:prstGeom prst="leftBrace">
            <a:avLst>
              <a:gd name="adj1" fmla="val 3240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F2C2AFD-CBD2-4200-BDB9-AE201426BB01}"/>
              </a:ext>
            </a:extLst>
          </p:cNvPr>
          <p:cNvGrpSpPr/>
          <p:nvPr/>
        </p:nvGrpSpPr>
        <p:grpSpPr>
          <a:xfrm>
            <a:off x="827584" y="0"/>
            <a:ext cx="5688632" cy="839639"/>
            <a:chOff x="827584" y="0"/>
            <a:chExt cx="5688632" cy="839639"/>
          </a:xfrm>
        </p:grpSpPr>
        <p:sp>
          <p:nvSpPr>
            <p:cNvPr id="20" name="六边形 19">
              <a:extLst>
                <a:ext uri="{FF2B5EF4-FFF2-40B4-BE49-F238E27FC236}">
                  <a16:creationId xmlns:a16="http://schemas.microsoft.com/office/drawing/2014/main" id="{3237304B-50C7-44CE-98DD-2CA75DC6B342}"/>
                </a:ext>
              </a:extLst>
            </p:cNvPr>
            <p:cNvSpPr/>
            <p:nvPr/>
          </p:nvSpPr>
          <p:spPr>
            <a:xfrm>
              <a:off x="1119858" y="93956"/>
              <a:ext cx="539635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10.1.1   CRT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的显示规格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F14DC77-0938-462D-993F-631ACFE2763E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15">
                <a:extLst>
                  <a:ext uri="{FF2B5EF4-FFF2-40B4-BE49-F238E27FC236}">
                    <a16:creationId xmlns:a16="http://schemas.microsoft.com/office/drawing/2014/main" id="{B4C509BE-1223-456B-946D-B4F55EE921B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B17632D9-06EE-4DDF-ACBD-D1571A6179F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28BD867-0C7B-4A70-9028-7FFACB69291D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0">
                <a:extLst>
                  <a:ext uri="{FF2B5EF4-FFF2-40B4-BE49-F238E27FC236}">
                    <a16:creationId xmlns:a16="http://schemas.microsoft.com/office/drawing/2014/main" id="{7F979893-FB17-4A70-8628-093AB1185DE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183E9B9-CA5B-483C-90FB-ED127F160A3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animBg="1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 advAuto="3000"/>
      <p:bldP spid="13" grpId="0" build="p" autoUpdateAnimBg="0"/>
      <p:bldP spid="14" grpId="0" build="p" autoUpdateAnimBg="0" advAuto="3000"/>
      <p:bldP spid="15" grpId="0" build="p" autoUpdateAnimBg="0"/>
      <p:bldP spid="16" grpId="0" autoUpdateAnimBg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57225" y="1091414"/>
            <a:ext cx="3048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1. </a:t>
            </a:r>
            <a:r>
              <a:rPr lang="en-US" altLang="zh-CN" sz="3000" b="1"/>
              <a:t>CRT</a:t>
            </a:r>
            <a:r>
              <a:rPr lang="zh-CN" altLang="en-US" sz="3000" b="1"/>
              <a:t>结构   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447800" y="4183087"/>
            <a:ext cx="1743075" cy="523220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视频放大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3976688" y="4183087"/>
            <a:ext cx="1728787" cy="523220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扫描控制</a:t>
            </a:r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1981200" y="4718075"/>
            <a:ext cx="0" cy="388937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81050" y="5022875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视频信号</a:t>
            </a: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4275138" y="4732362"/>
            <a:ext cx="0" cy="388938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>
            <a:off x="5345113" y="4718075"/>
            <a:ext cx="0" cy="388937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552700" y="5035575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水平同步信号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5041900" y="5033987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垂直同步信号</a:t>
            </a:r>
          </a:p>
        </p:txBody>
      </p:sp>
      <p:sp>
        <p:nvSpPr>
          <p:cNvPr id="45" name="Line 63"/>
          <p:cNvSpPr>
            <a:spLocks noChangeShapeType="1"/>
          </p:cNvSpPr>
          <p:nvPr/>
        </p:nvSpPr>
        <p:spPr bwMode="auto">
          <a:xfrm>
            <a:off x="3451225" y="2922612"/>
            <a:ext cx="557213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Group 64"/>
          <p:cNvGrpSpPr>
            <a:grpSpLocks/>
          </p:cNvGrpSpPr>
          <p:nvPr/>
        </p:nvGrpSpPr>
        <p:grpSpPr bwMode="auto">
          <a:xfrm>
            <a:off x="2286000" y="2692425"/>
            <a:ext cx="514350" cy="457200"/>
            <a:chOff x="1344" y="2448"/>
            <a:chExt cx="384" cy="288"/>
          </a:xfrm>
        </p:grpSpPr>
        <p:sp>
          <p:nvSpPr>
            <p:cNvPr id="47" name="Line 65"/>
            <p:cNvSpPr>
              <a:spLocks noChangeShapeType="1"/>
            </p:cNvSpPr>
            <p:nvPr/>
          </p:nvSpPr>
          <p:spPr bwMode="auto">
            <a:xfrm>
              <a:off x="1344" y="2448"/>
              <a:ext cx="384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1344" y="2592"/>
              <a:ext cx="384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1344" y="2736"/>
              <a:ext cx="384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Line 68"/>
          <p:cNvSpPr>
            <a:spLocks noChangeShapeType="1"/>
          </p:cNvSpPr>
          <p:nvPr/>
        </p:nvSpPr>
        <p:spPr bwMode="auto">
          <a:xfrm>
            <a:off x="4570413" y="2898800"/>
            <a:ext cx="496887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70"/>
          <p:cNvSpPr>
            <a:spLocks noChangeShapeType="1"/>
          </p:cNvSpPr>
          <p:nvPr/>
        </p:nvSpPr>
        <p:spPr bwMode="auto">
          <a:xfrm flipH="1">
            <a:off x="1981200" y="3525862"/>
            <a:ext cx="0" cy="665163"/>
          </a:xfrm>
          <a:prstGeom prst="line">
            <a:avLst/>
          </a:prstGeom>
          <a:noFill/>
          <a:ln w="28575">
            <a:solidFill>
              <a:srgbClr val="0038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71"/>
          <p:cNvSpPr>
            <a:spLocks noChangeShapeType="1"/>
          </p:cNvSpPr>
          <p:nvPr/>
        </p:nvSpPr>
        <p:spPr bwMode="auto">
          <a:xfrm>
            <a:off x="4281488" y="3725887"/>
            <a:ext cx="0" cy="45720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72"/>
          <p:cNvSpPr>
            <a:spLocks noChangeShapeType="1"/>
          </p:cNvSpPr>
          <p:nvPr/>
        </p:nvSpPr>
        <p:spPr bwMode="auto">
          <a:xfrm>
            <a:off x="5353050" y="3725887"/>
            <a:ext cx="0" cy="45720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73"/>
          <p:cNvSpPr txBox="1">
            <a:spLocks noChangeArrowheads="1"/>
          </p:cNvSpPr>
          <p:nvPr/>
        </p:nvSpPr>
        <p:spPr bwMode="auto">
          <a:xfrm>
            <a:off x="1353889" y="5976069"/>
            <a:ext cx="658361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>
                <a:solidFill>
                  <a:schemeClr val="tx1"/>
                </a:solidFill>
              </a:rPr>
              <a:t>电子束轰击屏幕的过程称为屏幕扫描</a:t>
            </a:r>
          </a:p>
        </p:txBody>
      </p:sp>
      <p:grpSp>
        <p:nvGrpSpPr>
          <p:cNvPr id="55" name="Group 89"/>
          <p:cNvGrpSpPr>
            <a:grpSpLocks/>
          </p:cNvGrpSpPr>
          <p:nvPr/>
        </p:nvGrpSpPr>
        <p:grpSpPr bwMode="auto">
          <a:xfrm>
            <a:off x="1447800" y="1628800"/>
            <a:ext cx="6378575" cy="2573337"/>
            <a:chOff x="912" y="675"/>
            <a:chExt cx="4018" cy="1621"/>
          </a:xfrm>
        </p:grpSpPr>
        <p:sp>
          <p:nvSpPr>
            <p:cNvPr id="56" name="Line 90"/>
            <p:cNvSpPr>
              <a:spLocks noChangeShapeType="1"/>
            </p:cNvSpPr>
            <p:nvPr/>
          </p:nvSpPr>
          <p:spPr bwMode="auto">
            <a:xfrm>
              <a:off x="3842" y="2123"/>
              <a:ext cx="437" cy="173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1"/>
            <p:cNvSpPr txBox="1">
              <a:spLocks noChangeArrowheads="1"/>
            </p:cNvSpPr>
            <p:nvPr/>
          </p:nvSpPr>
          <p:spPr bwMode="auto">
            <a:xfrm>
              <a:off x="4545" y="1077"/>
              <a:ext cx="385" cy="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3800"/>
                  </a:solidFill>
                </a:rPr>
                <a:t>荧光屏</a:t>
              </a:r>
            </a:p>
          </p:txBody>
        </p:sp>
        <p:sp>
          <p:nvSpPr>
            <p:cNvPr id="58" name="Text Box 92"/>
            <p:cNvSpPr txBox="1">
              <a:spLocks noChangeArrowheads="1"/>
            </p:cNvSpPr>
            <p:nvPr/>
          </p:nvSpPr>
          <p:spPr bwMode="auto">
            <a:xfrm>
              <a:off x="1055" y="1050"/>
              <a:ext cx="401" cy="82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00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3800"/>
                  </a:solidFill>
                </a:rPr>
                <a:t>电子枪</a:t>
              </a:r>
            </a:p>
          </p:txBody>
        </p:sp>
        <p:sp>
          <p:nvSpPr>
            <p:cNvPr id="59" name="Text Box 93"/>
            <p:cNvSpPr txBox="1">
              <a:spLocks noChangeArrowheads="1"/>
            </p:cNvSpPr>
            <p:nvPr/>
          </p:nvSpPr>
          <p:spPr bwMode="auto">
            <a:xfrm>
              <a:off x="1774" y="1007"/>
              <a:ext cx="401" cy="99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00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3800"/>
                  </a:solidFill>
                </a:rPr>
                <a:t>聚焦系统</a:t>
              </a:r>
            </a:p>
          </p:txBody>
        </p:sp>
        <p:sp>
          <p:nvSpPr>
            <p:cNvPr id="60" name="Text Box 94"/>
            <p:cNvSpPr txBox="1">
              <a:spLocks noChangeArrowheads="1"/>
            </p:cNvSpPr>
            <p:nvPr/>
          </p:nvSpPr>
          <p:spPr bwMode="auto">
            <a:xfrm>
              <a:off x="2516" y="1007"/>
              <a:ext cx="361" cy="99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00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zh-CN" altLang="en-US" sz="2800">
                  <a:solidFill>
                    <a:srgbClr val="003800"/>
                  </a:solidFill>
                </a:rPr>
                <a:t>水平偏转</a:t>
              </a:r>
            </a:p>
          </p:txBody>
        </p:sp>
        <p:sp>
          <p:nvSpPr>
            <p:cNvPr id="61" name="Text Box 95"/>
            <p:cNvSpPr txBox="1">
              <a:spLocks noChangeArrowheads="1"/>
            </p:cNvSpPr>
            <p:nvPr/>
          </p:nvSpPr>
          <p:spPr bwMode="auto">
            <a:xfrm>
              <a:off x="3186" y="1007"/>
              <a:ext cx="401" cy="99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00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3800"/>
                  </a:solidFill>
                </a:rPr>
                <a:t>垂直偏转</a:t>
              </a:r>
            </a:p>
          </p:txBody>
        </p:sp>
        <p:sp>
          <p:nvSpPr>
            <p:cNvPr id="62" name="Line 96"/>
            <p:cNvSpPr>
              <a:spLocks noChangeShapeType="1"/>
            </p:cNvSpPr>
            <p:nvPr/>
          </p:nvSpPr>
          <p:spPr bwMode="auto">
            <a:xfrm>
              <a:off x="912" y="877"/>
              <a:ext cx="2983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97"/>
            <p:cNvSpPr>
              <a:spLocks noChangeShapeType="1"/>
            </p:cNvSpPr>
            <p:nvPr/>
          </p:nvSpPr>
          <p:spPr bwMode="auto">
            <a:xfrm>
              <a:off x="912" y="2132"/>
              <a:ext cx="2938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>
              <a:off x="912" y="877"/>
              <a:ext cx="0" cy="1255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 flipV="1">
              <a:off x="3888" y="679"/>
              <a:ext cx="376" cy="19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100"/>
            <p:cNvSpPr>
              <a:spLocks noChangeArrowheads="1"/>
            </p:cNvSpPr>
            <p:nvPr/>
          </p:nvSpPr>
          <p:spPr bwMode="auto">
            <a:xfrm>
              <a:off x="4065" y="675"/>
              <a:ext cx="468" cy="1619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25400">
              <a:solidFill>
                <a:srgbClr val="004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7" name="Line 101"/>
          <p:cNvSpPr>
            <a:spLocks noChangeShapeType="1"/>
          </p:cNvSpPr>
          <p:nvPr/>
        </p:nvSpPr>
        <p:spPr bwMode="auto">
          <a:xfrm>
            <a:off x="5705475" y="2913087"/>
            <a:ext cx="1141413" cy="173038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4B78FFB-7291-4D1C-B6DF-420242DA0FDB}"/>
              </a:ext>
            </a:extLst>
          </p:cNvPr>
          <p:cNvGrpSpPr/>
          <p:nvPr/>
        </p:nvGrpSpPr>
        <p:grpSpPr>
          <a:xfrm>
            <a:off x="827584" y="0"/>
            <a:ext cx="5832648" cy="839639"/>
            <a:chOff x="827584" y="0"/>
            <a:chExt cx="5832648" cy="839639"/>
          </a:xfrm>
        </p:grpSpPr>
        <p:sp>
          <p:nvSpPr>
            <p:cNvPr id="36" name="六边形 35">
              <a:extLst>
                <a:ext uri="{FF2B5EF4-FFF2-40B4-BE49-F238E27FC236}">
                  <a16:creationId xmlns:a16="http://schemas.microsoft.com/office/drawing/2014/main" id="{8ED5B1A7-7FC5-49D7-852A-60D5989CF211}"/>
                </a:ext>
              </a:extLst>
            </p:cNvPr>
            <p:cNvSpPr/>
            <p:nvPr/>
          </p:nvSpPr>
          <p:spPr>
            <a:xfrm>
              <a:off x="1119858" y="93956"/>
              <a:ext cx="554037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光栅扫描成像原理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1B4B2BC4-A34B-465E-B9CE-92E1992B393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2" name="同心圆 215">
                <a:extLst>
                  <a:ext uri="{FF2B5EF4-FFF2-40B4-BE49-F238E27FC236}">
                    <a16:creationId xmlns:a16="http://schemas.microsoft.com/office/drawing/2014/main" id="{682E51F3-8D38-4CBA-832F-E213F33C07E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2FB08926-23F0-4676-BECD-4242E61EE3A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3373D47-EA23-4E5E-B5A8-B906192C5AA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0" name="同心圆 220">
                <a:extLst>
                  <a:ext uri="{FF2B5EF4-FFF2-40B4-BE49-F238E27FC236}">
                    <a16:creationId xmlns:a16="http://schemas.microsoft.com/office/drawing/2014/main" id="{D60F64AD-3C64-410F-B262-A84AF9FD39A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3920EBB5-36F2-415A-B7F6-531FB7479F0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7" grpId="0" animBg="1" autoUpdateAnimBg="0"/>
      <p:bldP spid="38" grpId="0" animBg="1" autoUpdateAnimBg="0"/>
      <p:bldP spid="40" grpId="0" autoUpdateAnimBg="0"/>
      <p:bldP spid="43" grpId="0" autoUpdateAnimBg="0"/>
      <p:bldP spid="44" grpId="0" autoUpdateAnimBg="0"/>
      <p:bldP spid="5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4950" y="774154"/>
            <a:ext cx="2511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2. 扫描方式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83768" y="1291546"/>
            <a:ext cx="5181600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电子束无固定扫描路径,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302791"/>
            <a:ext cx="2528888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ebdings" pitchFamily="18" charset="2"/>
              </a:rPr>
              <a:t> </a:t>
            </a:r>
            <a:r>
              <a:rPr lang="zh-CN" altLang="en-US" sz="2800" b="1"/>
              <a:t>随机扫描: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72201" y="1261383"/>
            <a:ext cx="2600350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控制电路复杂。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528" y="1924437"/>
            <a:ext cx="2954338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ebdings" pitchFamily="18" charset="2"/>
              </a:rPr>
              <a:t></a:t>
            </a:r>
            <a:r>
              <a:rPr lang="zh-CN" altLang="en-US" sz="2800" b="1"/>
              <a:t>光栅扫描: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12800" y="2492896"/>
            <a:ext cx="4062413" cy="6309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电子束扫描路径固定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3174" y="2482736"/>
            <a:ext cx="8042275" cy="111466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                                     (自上而下, 从左向右全屏扫描),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490662" y="3042558"/>
            <a:ext cx="3505200" cy="6309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控制电路简单。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4000" y="3776116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3. 光栅的形成   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603250" y="4282529"/>
            <a:ext cx="452596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水平偏转线圈加锯齿波电流,  形成水平扫描线(即</a:t>
            </a:r>
            <a:r>
              <a:rPr lang="zh-CN" altLang="en-US" sz="2800" b="1">
                <a:solidFill>
                  <a:srgbClr val="0000FF"/>
                </a:solidFill>
              </a:rPr>
              <a:t>行扫描</a:t>
            </a:r>
            <a:r>
              <a:rPr lang="zh-CN" altLang="en-US" sz="2800" b="1"/>
              <a:t>) </a:t>
            </a: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588963" y="5554696"/>
            <a:ext cx="478313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垂直偏转线圈加锯齿波电流,  使水平线垂直移动(即</a:t>
            </a:r>
            <a:r>
              <a:rPr lang="zh-CN" altLang="en-US" sz="2800" b="1">
                <a:solidFill>
                  <a:srgbClr val="0000FF"/>
                </a:solidFill>
              </a:rPr>
              <a:t>场扫描</a:t>
            </a:r>
            <a:r>
              <a:rPr lang="zh-CN" altLang="en-US" sz="2800" b="1"/>
              <a:t>)</a:t>
            </a:r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 flipV="1">
            <a:off x="5502344" y="4523407"/>
            <a:ext cx="674687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>
            <a:off x="6162744" y="4537695"/>
            <a:ext cx="161925" cy="4953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Line 68"/>
          <p:cNvSpPr>
            <a:spLocks noChangeShapeType="1"/>
          </p:cNvSpPr>
          <p:nvPr/>
        </p:nvSpPr>
        <p:spPr bwMode="auto">
          <a:xfrm flipV="1">
            <a:off x="6319078" y="4509120"/>
            <a:ext cx="660400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" name="Line 69"/>
          <p:cNvSpPr>
            <a:spLocks noChangeShapeType="1"/>
          </p:cNvSpPr>
          <p:nvPr/>
        </p:nvSpPr>
        <p:spPr bwMode="auto">
          <a:xfrm>
            <a:off x="6973888" y="4523407"/>
            <a:ext cx="133350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7" name="Line 70"/>
          <p:cNvSpPr>
            <a:spLocks noChangeShapeType="1"/>
          </p:cNvSpPr>
          <p:nvPr/>
        </p:nvSpPr>
        <p:spPr bwMode="auto">
          <a:xfrm flipV="1">
            <a:off x="7121525" y="4509120"/>
            <a:ext cx="688975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>
            <a:off x="7814849" y="4523407"/>
            <a:ext cx="146050" cy="5381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9" name="Line 72"/>
          <p:cNvSpPr>
            <a:spLocks noChangeShapeType="1"/>
          </p:cNvSpPr>
          <p:nvPr/>
        </p:nvSpPr>
        <p:spPr bwMode="auto">
          <a:xfrm flipV="1">
            <a:off x="7975186" y="4537695"/>
            <a:ext cx="676275" cy="5095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" name="Line 75"/>
          <p:cNvSpPr>
            <a:spLocks noChangeShapeType="1"/>
          </p:cNvSpPr>
          <p:nvPr/>
        </p:nvSpPr>
        <p:spPr bwMode="auto">
          <a:xfrm>
            <a:off x="8645111" y="4537695"/>
            <a:ext cx="160338" cy="523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1" name="Line 95"/>
          <p:cNvSpPr>
            <a:spLocks noChangeShapeType="1"/>
          </p:cNvSpPr>
          <p:nvPr/>
        </p:nvSpPr>
        <p:spPr bwMode="auto">
          <a:xfrm flipV="1">
            <a:off x="5453478" y="5501729"/>
            <a:ext cx="3191634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>
            <a:off x="8634265" y="5501729"/>
            <a:ext cx="204787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 advAuto="3000"/>
      <p:bldP spid="4" grpId="0" build="p" autoUpdateAnimBg="0"/>
      <p:bldP spid="5" grpId="0" build="p" autoUpdateAnimBg="0" advAuto="2000"/>
      <p:bldP spid="6" grpId="0" build="p" autoUpdateAnimBg="0"/>
      <p:bldP spid="7" grpId="0" build="p" autoUpdateAnimBg="0"/>
      <p:bldP spid="8" grpId="0" build="p" autoUpdateAnimBg="0" advAuto="1000"/>
      <p:bldP spid="9" grpId="0" build="p" autoUpdateAnimBg="0" advAuto="2000"/>
      <p:bldP spid="10" grpId="0" build="p" autoUpdateAnimBg="0"/>
      <p:bldP spid="11" grpId="0" build="p" autoUpdateAnimBg="0"/>
      <p:bldP spid="12" grpId="0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5844480" y="553046"/>
            <a:ext cx="3048000" cy="1147762"/>
            <a:chOff x="3196" y="1034"/>
            <a:chExt cx="1920" cy="723"/>
          </a:xfrm>
        </p:grpSpPr>
        <p:sp>
          <p:nvSpPr>
            <p:cNvPr id="3" name="Line 2"/>
            <p:cNvSpPr>
              <a:spLocks noChangeShapeType="1"/>
            </p:cNvSpPr>
            <p:nvPr/>
          </p:nvSpPr>
          <p:spPr bwMode="auto">
            <a:xfrm flipV="1">
              <a:off x="319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353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367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01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415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49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636" y="1517"/>
              <a:ext cx="336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972" y="1517"/>
              <a:ext cx="144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412" y="1034"/>
              <a:ext cx="16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行扫描电流:   </a:t>
              </a:r>
            </a:p>
          </p:txBody>
        </p:sp>
      </p:grpSp>
      <p:grpSp>
        <p:nvGrpSpPr>
          <p:cNvPr id="12" name="Group 95"/>
          <p:cNvGrpSpPr>
            <a:grpSpLocks/>
          </p:cNvGrpSpPr>
          <p:nvPr/>
        </p:nvGrpSpPr>
        <p:grpSpPr bwMode="auto">
          <a:xfrm>
            <a:off x="5824984" y="1988839"/>
            <a:ext cx="3211512" cy="1177925"/>
            <a:chOff x="3619" y="1240"/>
            <a:chExt cx="2023" cy="742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914" y="1240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场扫描电流:   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619" y="1634"/>
              <a:ext cx="1737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347" y="1636"/>
              <a:ext cx="192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3450704" y="642962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水平正扫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403079" y="1257324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水平回扫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3378696" y="1829767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垂直回扫</a:t>
            </a:r>
          </a:p>
        </p:txBody>
      </p:sp>
      <p:grpSp>
        <p:nvGrpSpPr>
          <p:cNvPr id="19" name="Group 96"/>
          <p:cNvGrpSpPr>
            <a:grpSpLocks/>
          </p:cNvGrpSpPr>
          <p:nvPr/>
        </p:nvGrpSpPr>
        <p:grpSpPr bwMode="auto">
          <a:xfrm>
            <a:off x="1171575" y="3522811"/>
            <a:ext cx="6721475" cy="2930525"/>
            <a:chOff x="738" y="1764"/>
            <a:chExt cx="4234" cy="1846"/>
          </a:xfrm>
        </p:grpSpPr>
        <p:sp>
          <p:nvSpPr>
            <p:cNvPr id="20" name="Text Box 49"/>
            <p:cNvSpPr txBox="1">
              <a:spLocks noChangeArrowheads="1"/>
            </p:cNvSpPr>
            <p:nvPr/>
          </p:nvSpPr>
          <p:spPr bwMode="auto">
            <a:xfrm>
              <a:off x="4584" y="2038"/>
              <a:ext cx="388" cy="7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荧光屏</a:t>
              </a: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2363" y="1980"/>
              <a:ext cx="349" cy="84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</a:rPr>
                <a:t>  </a:t>
              </a:r>
              <a:r>
                <a:rPr lang="zh-CN" altLang="en-US" sz="2400" b="1">
                  <a:solidFill>
                    <a:srgbClr val="000099"/>
                  </a:solidFill>
                </a:rPr>
                <a:t>电子枪</a:t>
              </a:r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2804" y="1987"/>
              <a:ext cx="340" cy="83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聚焦系统</a:t>
              </a:r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3261" y="1980"/>
              <a:ext cx="332" cy="83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水平偏转</a:t>
              </a:r>
            </a:p>
          </p:txBody>
        </p:sp>
        <p:sp>
          <p:nvSpPr>
            <p:cNvPr id="24" name="Text Box 53"/>
            <p:cNvSpPr txBox="1">
              <a:spLocks noChangeArrowheads="1"/>
            </p:cNvSpPr>
            <p:nvPr/>
          </p:nvSpPr>
          <p:spPr bwMode="auto">
            <a:xfrm>
              <a:off x="3732" y="1979"/>
              <a:ext cx="332" cy="83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垂直偏转</a:t>
              </a:r>
            </a:p>
          </p:txBody>
        </p:sp>
        <p:grpSp>
          <p:nvGrpSpPr>
            <p:cNvPr id="25" name="Group 60"/>
            <p:cNvGrpSpPr>
              <a:grpSpLocks/>
            </p:cNvGrpSpPr>
            <p:nvPr/>
          </p:nvGrpSpPr>
          <p:grpSpPr bwMode="auto">
            <a:xfrm>
              <a:off x="2250" y="1764"/>
              <a:ext cx="2305" cy="1318"/>
              <a:chOff x="832" y="2313"/>
              <a:chExt cx="3904" cy="1824"/>
            </a:xfrm>
          </p:grpSpPr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>
                <a:off x="4058" y="3935"/>
                <a:ext cx="60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>
                <a:off x="832" y="2553"/>
                <a:ext cx="3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>
                <a:off x="832" y="3945"/>
                <a:ext cx="3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Line 56"/>
              <p:cNvSpPr>
                <a:spLocks noChangeShapeType="1"/>
              </p:cNvSpPr>
              <p:nvPr/>
            </p:nvSpPr>
            <p:spPr bwMode="auto">
              <a:xfrm>
                <a:off x="832" y="2553"/>
                <a:ext cx="1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Line 57"/>
              <p:cNvSpPr>
                <a:spLocks noChangeShapeType="1"/>
              </p:cNvSpPr>
              <p:nvPr/>
            </p:nvSpPr>
            <p:spPr bwMode="auto">
              <a:xfrm flipV="1">
                <a:off x="4086" y="2313"/>
                <a:ext cx="57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" name="Freeform 58"/>
              <p:cNvSpPr>
                <a:spLocks/>
              </p:cNvSpPr>
              <p:nvPr/>
            </p:nvSpPr>
            <p:spPr bwMode="auto">
              <a:xfrm>
                <a:off x="4667" y="2313"/>
                <a:ext cx="69" cy="18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8" y="1619"/>
                  </a:cxn>
                  <a:cxn ang="0">
                    <a:pos x="0" y="3188"/>
                  </a:cxn>
                </a:cxnLst>
                <a:rect l="0" t="0" r="r" b="b"/>
                <a:pathLst>
                  <a:path w="298" h="3188">
                    <a:moveTo>
                      <a:pt x="0" y="0"/>
                    </a:moveTo>
                    <a:cubicBezTo>
                      <a:pt x="149" y="544"/>
                      <a:pt x="298" y="1088"/>
                      <a:pt x="298" y="1619"/>
                    </a:cubicBezTo>
                    <a:cubicBezTo>
                      <a:pt x="298" y="2150"/>
                      <a:pt x="149" y="2669"/>
                      <a:pt x="0" y="318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" name="Freeform 59"/>
              <p:cNvSpPr>
                <a:spLocks/>
              </p:cNvSpPr>
              <p:nvPr/>
            </p:nvSpPr>
            <p:spPr bwMode="auto">
              <a:xfrm flipH="1">
                <a:off x="4585" y="2319"/>
                <a:ext cx="69" cy="18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8" y="1619"/>
                  </a:cxn>
                  <a:cxn ang="0">
                    <a:pos x="0" y="3188"/>
                  </a:cxn>
                </a:cxnLst>
                <a:rect l="0" t="0" r="r" b="b"/>
                <a:pathLst>
                  <a:path w="298" h="3188">
                    <a:moveTo>
                      <a:pt x="0" y="0"/>
                    </a:moveTo>
                    <a:cubicBezTo>
                      <a:pt x="149" y="544"/>
                      <a:pt x="298" y="1088"/>
                      <a:pt x="298" y="1619"/>
                    </a:cubicBezTo>
                    <a:cubicBezTo>
                      <a:pt x="298" y="2150"/>
                      <a:pt x="149" y="2669"/>
                      <a:pt x="0" y="318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6" name="Text Box 64"/>
            <p:cNvSpPr txBox="1">
              <a:spLocks noChangeArrowheads="1"/>
            </p:cNvSpPr>
            <p:nvPr/>
          </p:nvSpPr>
          <p:spPr bwMode="auto">
            <a:xfrm>
              <a:off x="741" y="2894"/>
              <a:ext cx="1272" cy="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行扫描电路</a:t>
              </a:r>
              <a:r>
                <a:rPr lang="en-US" altLang="zh-CN" sz="2800" b="1">
                  <a:latin typeface="宋体" pitchFamily="2" charset="-122"/>
                </a:rPr>
                <a:t>  </a:t>
              </a:r>
            </a:p>
          </p:txBody>
        </p:sp>
        <p:sp>
          <p:nvSpPr>
            <p:cNvPr id="27" name="Text Box 65"/>
            <p:cNvSpPr txBox="1">
              <a:spLocks noChangeArrowheads="1"/>
            </p:cNvSpPr>
            <p:nvPr/>
          </p:nvSpPr>
          <p:spPr bwMode="auto">
            <a:xfrm>
              <a:off x="738" y="3298"/>
              <a:ext cx="1271" cy="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场扫描电路   </a:t>
              </a:r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2013" y="2807"/>
              <a:ext cx="1380" cy="279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1380" y="199"/>
                </a:cxn>
                <a:cxn ang="0">
                  <a:pos x="1380" y="0"/>
                </a:cxn>
              </a:cxnLst>
              <a:rect l="0" t="0" r="r" b="b"/>
              <a:pathLst>
                <a:path w="1380" h="199">
                  <a:moveTo>
                    <a:pt x="0" y="199"/>
                  </a:moveTo>
                  <a:lnTo>
                    <a:pt x="1380" y="199"/>
                  </a:lnTo>
                  <a:lnTo>
                    <a:pt x="1380" y="0"/>
                  </a:lnTo>
                </a:path>
              </a:pathLst>
            </a:custGeom>
            <a:noFill/>
            <a:ln w="2222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Freeform 67"/>
            <p:cNvSpPr>
              <a:spLocks/>
            </p:cNvSpPr>
            <p:nvPr/>
          </p:nvSpPr>
          <p:spPr bwMode="auto">
            <a:xfrm>
              <a:off x="2019" y="2824"/>
              <a:ext cx="1847" cy="636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1380" y="199"/>
                </a:cxn>
                <a:cxn ang="0">
                  <a:pos x="1380" y="0"/>
                </a:cxn>
              </a:cxnLst>
              <a:rect l="0" t="0" r="r" b="b"/>
              <a:pathLst>
                <a:path w="1380" h="199">
                  <a:moveTo>
                    <a:pt x="0" y="199"/>
                  </a:moveTo>
                  <a:lnTo>
                    <a:pt x="1380" y="199"/>
                  </a:lnTo>
                  <a:lnTo>
                    <a:pt x="1380" y="0"/>
                  </a:lnTo>
                </a:path>
              </a:pathLst>
            </a:custGeom>
            <a:noFill/>
            <a:ln w="2222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7" name="AutoShape 75"/>
          <p:cNvSpPr>
            <a:spLocks noChangeArrowheads="1"/>
          </p:cNvSpPr>
          <p:nvPr/>
        </p:nvSpPr>
        <p:spPr bwMode="auto">
          <a:xfrm>
            <a:off x="488429" y="892199"/>
            <a:ext cx="2800350" cy="22145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8" name="Line 76"/>
          <p:cNvSpPr>
            <a:spLocks noChangeShapeType="1"/>
          </p:cNvSpPr>
          <p:nvPr/>
        </p:nvSpPr>
        <p:spPr bwMode="auto">
          <a:xfrm>
            <a:off x="650354" y="1103337"/>
            <a:ext cx="2562225" cy="214312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" name="Line 81"/>
          <p:cNvSpPr>
            <a:spLocks noChangeShapeType="1"/>
          </p:cNvSpPr>
          <p:nvPr/>
        </p:nvSpPr>
        <p:spPr bwMode="auto">
          <a:xfrm>
            <a:off x="590029" y="2659087"/>
            <a:ext cx="254635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5" name="Line 83"/>
          <p:cNvSpPr>
            <a:spLocks noChangeShapeType="1"/>
          </p:cNvSpPr>
          <p:nvPr/>
        </p:nvSpPr>
        <p:spPr bwMode="auto">
          <a:xfrm flipH="1">
            <a:off x="636066" y="1362546"/>
            <a:ext cx="2514600" cy="122238"/>
          </a:xfrm>
          <a:prstGeom prst="line">
            <a:avLst/>
          </a:prstGeom>
          <a:noFill/>
          <a:ln w="50800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6" name="Line 84"/>
          <p:cNvSpPr>
            <a:spLocks noChangeShapeType="1"/>
          </p:cNvSpPr>
          <p:nvPr/>
        </p:nvSpPr>
        <p:spPr bwMode="auto">
          <a:xfrm flipH="1">
            <a:off x="650354" y="1692424"/>
            <a:ext cx="2514600" cy="152400"/>
          </a:xfrm>
          <a:prstGeom prst="line">
            <a:avLst/>
          </a:prstGeom>
          <a:noFill/>
          <a:ln w="50800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7" name="Line 85"/>
          <p:cNvSpPr>
            <a:spLocks noChangeShapeType="1"/>
          </p:cNvSpPr>
          <p:nvPr/>
        </p:nvSpPr>
        <p:spPr bwMode="auto">
          <a:xfrm flipH="1">
            <a:off x="634479" y="2095570"/>
            <a:ext cx="2514600" cy="152400"/>
          </a:xfrm>
          <a:prstGeom prst="line">
            <a:avLst/>
          </a:prstGeom>
          <a:noFill/>
          <a:ln w="50800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8" name="Line 86"/>
          <p:cNvSpPr>
            <a:spLocks noChangeShapeType="1"/>
          </p:cNvSpPr>
          <p:nvPr/>
        </p:nvSpPr>
        <p:spPr bwMode="auto">
          <a:xfrm>
            <a:off x="644153" y="1085874"/>
            <a:ext cx="2520801" cy="18018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9" name="Line 87"/>
          <p:cNvSpPr>
            <a:spLocks noChangeShapeType="1"/>
          </p:cNvSpPr>
          <p:nvPr/>
        </p:nvSpPr>
        <p:spPr bwMode="auto">
          <a:xfrm flipH="1">
            <a:off x="626219" y="2468637"/>
            <a:ext cx="2482850" cy="168275"/>
          </a:xfrm>
          <a:prstGeom prst="line">
            <a:avLst/>
          </a:prstGeom>
          <a:noFill/>
          <a:ln w="53975" cmpd="sng">
            <a:solidFill>
              <a:srgbClr val="00B05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Line 88"/>
          <p:cNvSpPr>
            <a:spLocks noChangeShapeType="1"/>
          </p:cNvSpPr>
          <p:nvPr/>
        </p:nvSpPr>
        <p:spPr bwMode="auto">
          <a:xfrm>
            <a:off x="650354" y="2246337"/>
            <a:ext cx="25146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Line 89"/>
          <p:cNvSpPr>
            <a:spLocks noChangeShapeType="1"/>
          </p:cNvSpPr>
          <p:nvPr/>
        </p:nvSpPr>
        <p:spPr bwMode="auto">
          <a:xfrm>
            <a:off x="650354" y="1865337"/>
            <a:ext cx="25146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>
            <a:off x="650354" y="1484337"/>
            <a:ext cx="25146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V="1">
            <a:off x="2326754" y="950937"/>
            <a:ext cx="1190625" cy="2571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4" name="Line 92"/>
          <p:cNvSpPr>
            <a:spLocks noChangeShapeType="1"/>
          </p:cNvSpPr>
          <p:nvPr/>
        </p:nvSpPr>
        <p:spPr bwMode="auto">
          <a:xfrm flipV="1">
            <a:off x="2982391" y="2247924"/>
            <a:ext cx="958850" cy="4064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" name="Line 93"/>
          <p:cNvSpPr>
            <a:spLocks noChangeShapeType="1"/>
          </p:cNvSpPr>
          <p:nvPr/>
        </p:nvSpPr>
        <p:spPr bwMode="auto">
          <a:xfrm>
            <a:off x="2598216" y="1408137"/>
            <a:ext cx="852488" cy="157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7" grpId="0" animBg="1"/>
      <p:bldP spid="38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9632" y="2497013"/>
            <a:ext cx="696913" cy="503238"/>
            <a:chOff x="3600" y="1968"/>
            <a:chExt cx="240" cy="19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3600" y="1968"/>
              <a:ext cx="240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600" y="2064"/>
              <a:ext cx="240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13570" y="863700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水平、垂直同步分别控制电子束</a:t>
            </a:r>
            <a:r>
              <a:rPr lang="en-US" altLang="zh-CN" sz="2800" b="1"/>
              <a:t>X</a:t>
            </a:r>
            <a:r>
              <a:rPr lang="zh-CN" altLang="en-US" sz="2800" b="1"/>
              <a:t>向与</a:t>
            </a:r>
            <a:r>
              <a:rPr lang="en-US" altLang="zh-CN" sz="2800" b="1"/>
              <a:t>Y</a:t>
            </a:r>
            <a:r>
              <a:rPr lang="zh-CN" altLang="en-US" sz="2800" b="1"/>
              <a:t>向偏转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074020" y="4554810"/>
            <a:ext cx="457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60872" y="143421"/>
            <a:ext cx="3567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4</a:t>
            </a:r>
            <a:r>
              <a:rPr lang="zh-CN" altLang="en-US" sz="3000" b="1"/>
              <a:t>. 像点存在的表现</a:t>
            </a:r>
            <a:endParaRPr lang="en-US" altLang="zh-CN" sz="3000" b="1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08920" y="2228726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视频=0, 变暗   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539282" y="4435747"/>
            <a:ext cx="1108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像点  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35594" y="862906"/>
            <a:ext cx="1741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位置:   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35594" y="1511632"/>
            <a:ext cx="13636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亮度:   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44451" y="3352884"/>
            <a:ext cx="16303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颜色:  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415157" y="1514946"/>
            <a:ext cx="5773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视频信号控制电子束通断和强弱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907332" y="2693863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视频=1, 点亮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550095" y="3356992"/>
            <a:ext cx="6453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红、绿、蓝三基色控制(彩色显示器</a:t>
            </a:r>
            <a:r>
              <a:rPr lang="en-US" altLang="zh-CN" sz="2800" b="1"/>
              <a:t>)   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3043857" y="4861197"/>
            <a:ext cx="12192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3196257" y="5394597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729657" y="5394597"/>
            <a:ext cx="381000" cy="381000"/>
          </a:xfrm>
          <a:prstGeom prst="ellipse">
            <a:avLst/>
          </a:prstGeom>
          <a:solidFill>
            <a:srgbClr val="0099FF"/>
          </a:solidFill>
          <a:ln w="9525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1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456607" y="5013597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4050332" y="4769122"/>
            <a:ext cx="533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lg"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2615232" y="4121422"/>
            <a:ext cx="1443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红点   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2177082" y="5886722"/>
            <a:ext cx="1190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绿点   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2691432" y="5670822"/>
            <a:ext cx="520700" cy="30797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094782" y="5718447"/>
            <a:ext cx="533400" cy="228600"/>
          </a:xfrm>
          <a:prstGeom prst="line">
            <a:avLst/>
          </a:prstGeom>
          <a:noFill/>
          <a:ln w="19050">
            <a:solidFill>
              <a:srgbClr val="00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555157" y="5634310"/>
            <a:ext cx="1096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蓝点   </a:t>
            </a:r>
          </a:p>
        </p:txBody>
      </p:sp>
      <p:sp>
        <p:nvSpPr>
          <p:cNvPr id="39" name="文本框 38"/>
          <p:cNvSpPr txBox="1"/>
          <p:nvPr/>
        </p:nvSpPr>
        <p:spPr>
          <a:xfrm flipH="1">
            <a:off x="4946787" y="2309370"/>
            <a:ext cx="336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改变信号电平的大小，控制不同的亮度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/>
      <p:bldP spid="7" grpId="0" build="p" autoUpdateAnimBg="0"/>
      <p:bldP spid="8" grpId="0" build="p" autoUpdateAnimBg="0"/>
      <p:bldP spid="9" grpId="0" build="p" autoUpdateAnimBg="0" advAuto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animBg="1"/>
      <p:bldP spid="17" grpId="0" animBg="1"/>
      <p:bldP spid="18" grpId="0" animBg="1" autoUpdateAnimBg="0"/>
      <p:bldP spid="19" grpId="0" animBg="1"/>
      <p:bldP spid="20" grpId="0" animBg="1"/>
      <p:bldP spid="21" grpId="0" build="p" autoUpdateAnimBg="0" advAuto="0"/>
      <p:bldP spid="22" grpId="0" build="p" autoUpdateAnimBg="0" advAuto="0"/>
      <p:bldP spid="23" grpId="0" animBg="1"/>
      <p:bldP spid="24" grpId="0" animBg="1"/>
      <p:bldP spid="25" grpId="0" build="p" autoUpdateAnimBg="0" advAuto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3075" y="949548"/>
            <a:ext cx="8670925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设置了三只电子枪, 分别发射三束电子束, 电子束轰击三种不同基色的像点: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404938" y="2771353"/>
            <a:ext cx="6178550" cy="3609975"/>
            <a:chOff x="1404938" y="2051273"/>
            <a:chExt cx="6178550" cy="3609975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1404938" y="2051273"/>
              <a:ext cx="6178550" cy="3609975"/>
              <a:chOff x="696" y="327"/>
              <a:chExt cx="3892" cy="2274"/>
            </a:xfrm>
          </p:grpSpPr>
          <p:sp>
            <p:nvSpPr>
              <p:cNvPr id="4" name="Rectangle 51"/>
              <p:cNvSpPr>
                <a:spLocks noChangeArrowheads="1"/>
              </p:cNvSpPr>
              <p:nvPr/>
            </p:nvSpPr>
            <p:spPr bwMode="auto">
              <a:xfrm>
                <a:off x="696" y="327"/>
                <a:ext cx="3892" cy="227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" name="AutoShape 52"/>
              <p:cNvSpPr>
                <a:spLocks noChangeArrowheads="1"/>
              </p:cNvSpPr>
              <p:nvPr/>
            </p:nvSpPr>
            <p:spPr bwMode="auto">
              <a:xfrm rot="2362582">
                <a:off x="3222" y="626"/>
                <a:ext cx="1361" cy="1736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6" name="Group 53"/>
              <p:cNvGrpSpPr>
                <a:grpSpLocks/>
              </p:cNvGrpSpPr>
              <p:nvPr/>
            </p:nvGrpSpPr>
            <p:grpSpPr bwMode="auto">
              <a:xfrm rot="-2589">
                <a:off x="1034" y="1041"/>
                <a:ext cx="743" cy="351"/>
                <a:chOff x="1242" y="2578"/>
                <a:chExt cx="644" cy="351"/>
              </a:xfrm>
            </p:grpSpPr>
            <p:grpSp>
              <p:nvGrpSpPr>
                <p:cNvPr id="28" name="Group 54"/>
                <p:cNvGrpSpPr>
                  <a:grpSpLocks/>
                </p:cNvGrpSpPr>
                <p:nvPr/>
              </p:nvGrpSpPr>
              <p:grpSpPr bwMode="auto">
                <a:xfrm rot="379471">
                  <a:off x="1399" y="2578"/>
                  <a:ext cx="487" cy="163"/>
                  <a:chOff x="1538" y="3491"/>
                  <a:chExt cx="487" cy="163"/>
                </a:xfrm>
              </p:grpSpPr>
              <p:sp>
                <p:nvSpPr>
                  <p:cNvPr id="35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1538" y="3495"/>
                    <a:ext cx="487" cy="159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3399FF"/>
                      </a:gs>
                      <a:gs pos="100000">
                        <a:srgbClr val="3399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3399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865" y="3491"/>
                    <a:ext cx="149" cy="159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29" name="Group 57"/>
                <p:cNvGrpSpPr>
                  <a:grpSpLocks/>
                </p:cNvGrpSpPr>
                <p:nvPr/>
              </p:nvGrpSpPr>
              <p:grpSpPr bwMode="auto">
                <a:xfrm>
                  <a:off x="1345" y="2756"/>
                  <a:ext cx="487" cy="173"/>
                  <a:chOff x="1275" y="2955"/>
                  <a:chExt cx="487" cy="173"/>
                </a:xfrm>
              </p:grpSpPr>
              <p:sp>
                <p:nvSpPr>
                  <p:cNvPr id="33" name="AutoShape 58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275" y="2955"/>
                    <a:ext cx="487" cy="159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00FF00"/>
                      </a:gs>
                      <a:gs pos="100000">
                        <a:srgbClr val="00FF00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4" name="Oval 59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612" y="2969"/>
                    <a:ext cx="149" cy="159"/>
                  </a:xfrm>
                  <a:prstGeom prst="ellipse">
                    <a:avLst/>
                  </a:prstGeom>
                  <a:solidFill>
                    <a:srgbClr val="339933"/>
                  </a:solidFill>
                  <a:ln w="9525">
                    <a:solidFill>
                      <a:srgbClr val="339933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30" name="Group 60"/>
                <p:cNvGrpSpPr>
                  <a:grpSpLocks/>
                </p:cNvGrpSpPr>
                <p:nvPr/>
              </p:nvGrpSpPr>
              <p:grpSpPr bwMode="auto">
                <a:xfrm>
                  <a:off x="1242" y="2624"/>
                  <a:ext cx="487" cy="173"/>
                  <a:chOff x="1302" y="3250"/>
                  <a:chExt cx="487" cy="173"/>
                </a:xfrm>
              </p:grpSpPr>
              <p:sp>
                <p:nvSpPr>
                  <p:cNvPr id="31" name="AutoShape 61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302" y="3250"/>
                    <a:ext cx="487" cy="159"/>
                  </a:xfrm>
                  <a:prstGeom prst="flowChartMagneticDrum">
                    <a:avLst/>
                  </a:prstGeom>
                  <a:gradFill rotWithShape="0">
                    <a:gsLst>
                      <a:gs pos="0">
                        <a:srgbClr val="FF7C80"/>
                      </a:gs>
                      <a:gs pos="100000">
                        <a:srgbClr val="FF7C80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FF7C8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2" name="Oval 62"/>
                  <p:cNvSpPr>
                    <a:spLocks noChangeArrowheads="1"/>
                  </p:cNvSpPr>
                  <p:nvPr/>
                </p:nvSpPr>
                <p:spPr bwMode="auto">
                  <a:xfrm rot="379471">
                    <a:off x="1639" y="3264"/>
                    <a:ext cx="149" cy="159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</p:grpSp>
          <p:sp>
            <p:nvSpPr>
              <p:cNvPr id="7" name="Line 63"/>
              <p:cNvSpPr>
                <a:spLocks noChangeShapeType="1"/>
              </p:cNvSpPr>
              <p:nvPr/>
            </p:nvSpPr>
            <p:spPr bwMode="auto">
              <a:xfrm rot="311788">
                <a:off x="1705" y="1166"/>
                <a:ext cx="665" cy="111"/>
              </a:xfrm>
              <a:prstGeom prst="line">
                <a:avLst/>
              </a:prstGeom>
              <a:noFill/>
              <a:ln w="222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rot="311788">
                <a:off x="1556" y="1226"/>
                <a:ext cx="710" cy="5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rot="311788" flipV="1">
                <a:off x="1667" y="1298"/>
                <a:ext cx="686" cy="61"/>
              </a:xfrm>
              <a:prstGeom prst="line">
                <a:avLst/>
              </a:prstGeom>
              <a:noFill/>
              <a:ln w="2222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10" name="Group 66"/>
              <p:cNvGrpSpPr>
                <a:grpSpLocks/>
              </p:cNvGrpSpPr>
              <p:nvPr/>
            </p:nvGrpSpPr>
            <p:grpSpPr bwMode="auto">
              <a:xfrm>
                <a:off x="2254" y="917"/>
                <a:ext cx="794" cy="893"/>
                <a:chOff x="2353" y="2522"/>
                <a:chExt cx="695" cy="834"/>
              </a:xfrm>
            </p:grpSpPr>
            <p:sp>
              <p:nvSpPr>
                <p:cNvPr id="26" name="AutoShape 67"/>
                <p:cNvSpPr>
                  <a:spLocks noChangeArrowheads="1"/>
                </p:cNvSpPr>
                <p:nvPr/>
              </p:nvSpPr>
              <p:spPr bwMode="auto">
                <a:xfrm>
                  <a:off x="2353" y="2522"/>
                  <a:ext cx="695" cy="834"/>
                </a:xfrm>
                <a:prstGeom prst="irregularSeal1">
                  <a:avLst/>
                </a:prstGeom>
                <a:solidFill>
                  <a:srgbClr val="CC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Oval 68"/>
                <p:cNvSpPr>
                  <a:spLocks noChangeArrowheads="1"/>
                </p:cNvSpPr>
                <p:nvPr/>
              </p:nvSpPr>
              <p:spPr bwMode="auto">
                <a:xfrm>
                  <a:off x="2622" y="2840"/>
                  <a:ext cx="159" cy="15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CCFF6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1" name="Line 69"/>
              <p:cNvSpPr>
                <a:spLocks noChangeShapeType="1"/>
              </p:cNvSpPr>
              <p:nvPr/>
            </p:nvSpPr>
            <p:spPr bwMode="auto">
              <a:xfrm rot="311788">
                <a:off x="2582" y="1421"/>
                <a:ext cx="1119" cy="188"/>
              </a:xfrm>
              <a:prstGeom prst="line">
                <a:avLst/>
              </a:prstGeom>
              <a:noFill/>
              <a:ln w="222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" name="Line 70"/>
              <p:cNvSpPr>
                <a:spLocks noChangeShapeType="1"/>
              </p:cNvSpPr>
              <p:nvPr/>
            </p:nvSpPr>
            <p:spPr bwMode="auto">
              <a:xfrm rot="311788" flipV="1">
                <a:off x="2604" y="1374"/>
                <a:ext cx="1187" cy="43"/>
              </a:xfrm>
              <a:prstGeom prst="line">
                <a:avLst/>
              </a:prstGeom>
              <a:noFill/>
              <a:ln w="22225">
                <a:solidFill>
                  <a:srgbClr val="339933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3" name="Line 71"/>
              <p:cNvSpPr>
                <a:spLocks noChangeShapeType="1"/>
              </p:cNvSpPr>
              <p:nvPr/>
            </p:nvSpPr>
            <p:spPr bwMode="auto">
              <a:xfrm rot="311788">
                <a:off x="2574" y="1406"/>
                <a:ext cx="1024" cy="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Oval 72"/>
              <p:cNvSpPr>
                <a:spLocks noChangeArrowheads="1"/>
              </p:cNvSpPr>
              <p:nvPr/>
            </p:nvSpPr>
            <p:spPr bwMode="auto">
              <a:xfrm>
                <a:off x="3716" y="1369"/>
                <a:ext cx="159" cy="189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Oval 73"/>
              <p:cNvSpPr>
                <a:spLocks noChangeArrowheads="1"/>
              </p:cNvSpPr>
              <p:nvPr/>
            </p:nvSpPr>
            <p:spPr bwMode="auto">
              <a:xfrm>
                <a:off x="3666" y="1552"/>
                <a:ext cx="159" cy="189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" name="Oval 74"/>
              <p:cNvSpPr>
                <a:spLocks noChangeArrowheads="1"/>
              </p:cNvSpPr>
              <p:nvPr/>
            </p:nvSpPr>
            <p:spPr bwMode="auto">
              <a:xfrm>
                <a:off x="3553" y="1422"/>
                <a:ext cx="159" cy="1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" name="Text Box 75"/>
              <p:cNvSpPr txBox="1">
                <a:spLocks noChangeArrowheads="1"/>
              </p:cNvSpPr>
              <p:nvPr/>
            </p:nvSpPr>
            <p:spPr bwMode="auto">
              <a:xfrm>
                <a:off x="913" y="1659"/>
                <a:ext cx="84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600" b="1">
                    <a:solidFill>
                      <a:srgbClr val="CC3300"/>
                    </a:solidFill>
                  </a:rPr>
                  <a:t>电子枪</a:t>
                </a:r>
              </a:p>
            </p:txBody>
          </p:sp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757" y="1002"/>
                <a:ext cx="3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红</a:t>
                </a:r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1164" y="1349"/>
                <a:ext cx="3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绿</a:t>
                </a:r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1323" y="783"/>
                <a:ext cx="3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兰</a:t>
                </a:r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2247" y="1750"/>
                <a:ext cx="74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>
                    <a:solidFill>
                      <a:srgbClr val="CC3300"/>
                    </a:solidFill>
                  </a:rPr>
                  <a:t>影孔板</a:t>
                </a:r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3594" y="2114"/>
                <a:ext cx="5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>
                    <a:solidFill>
                      <a:srgbClr val="CC3300"/>
                    </a:solidFill>
                  </a:rPr>
                  <a:t>屏幕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5885303" y="3659430"/>
              <a:ext cx="696847" cy="6460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71600" y="148603"/>
            <a:ext cx="6200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5</a:t>
            </a:r>
            <a:r>
              <a:rPr lang="zh-CN" altLang="en-US" sz="2800" b="1"/>
              <a:t>. 字符点阵的形成与屏幕组织</a:t>
            </a:r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5081525" y="1422873"/>
            <a:ext cx="1331913" cy="1414463"/>
            <a:chOff x="1927" y="484"/>
            <a:chExt cx="839" cy="891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927" y="484"/>
              <a:ext cx="839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3200" b="1">
                  <a:solidFill>
                    <a:srgbClr val="FF0000"/>
                  </a:solidFill>
                </a:rPr>
                <a:t>…….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136" y="620"/>
              <a:ext cx="427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</a:rPr>
                <a:t>……..</a:t>
              </a:r>
            </a:p>
          </p:txBody>
        </p: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6735714" y="952546"/>
            <a:ext cx="1800225" cy="2422526"/>
            <a:chOff x="4512" y="-64"/>
            <a:chExt cx="1134" cy="1526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512" y="-64"/>
              <a:ext cx="11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1111111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0</a:t>
              </a:r>
              <a:r>
                <a:rPr lang="zh-CN" altLang="en-US" sz="2800" b="1">
                  <a:ea typeface="黑体" pitchFamily="2" charset="-122"/>
                </a:rPr>
                <a:t>   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512" y="144"/>
              <a:ext cx="113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0</a:t>
              </a:r>
              <a:r>
                <a:rPr lang="zh-CN" altLang="en-US" sz="2600" b="1">
                  <a:ea typeface="黑体" pitchFamily="2" charset="-122"/>
                </a:rPr>
                <a:t>   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512" y="288"/>
              <a:ext cx="113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0</a:t>
              </a:r>
              <a:r>
                <a:rPr lang="zh-CN" altLang="en-US" sz="2600" b="1">
                  <a:ea typeface="黑体" pitchFamily="2" charset="-122"/>
                </a:rPr>
                <a:t>   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512" y="432"/>
              <a:ext cx="113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0</a:t>
              </a:r>
              <a:r>
                <a:rPr lang="zh-CN" altLang="en-US" sz="2600" b="1">
                  <a:ea typeface="黑体" pitchFamily="2" charset="-122"/>
                </a:rPr>
                <a:t>   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512" y="576"/>
              <a:ext cx="113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0</a:t>
              </a:r>
              <a:r>
                <a:rPr lang="zh-CN" altLang="en-US" sz="2600" b="1">
                  <a:ea typeface="黑体" pitchFamily="2" charset="-122"/>
                </a:rPr>
                <a:t>   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12" y="720"/>
              <a:ext cx="113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0</a:t>
              </a:r>
              <a:r>
                <a:rPr lang="zh-CN" altLang="en-US" sz="2600" b="1">
                  <a:ea typeface="黑体" pitchFamily="2" charset="-122"/>
                </a:rPr>
                <a:t>   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512" y="864"/>
              <a:ext cx="10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0</a:t>
              </a:r>
              <a:r>
                <a:rPr lang="zh-CN" altLang="en-US" sz="2600" b="1">
                  <a:ea typeface="黑体" pitchFamily="2" charset="-122"/>
                </a:rPr>
                <a:t>   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512" y="1009"/>
              <a:ext cx="108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0</a:t>
              </a:r>
              <a:r>
                <a:rPr lang="zh-CN" altLang="en-US" sz="2600" b="1">
                  <a:ea typeface="黑体" pitchFamily="2" charset="-122"/>
                </a:rPr>
                <a:t>   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512" y="1152"/>
              <a:ext cx="10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1</a:t>
              </a:r>
              <a:r>
                <a:rPr lang="zh-CN" altLang="en-US" sz="2600" b="1">
                  <a:ea typeface="黑体" pitchFamily="2" charset="-122"/>
                </a:rPr>
                <a:t>000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0</a:t>
              </a:r>
              <a:r>
                <a:rPr lang="zh-CN" altLang="en-US" sz="2600" b="1">
                  <a:ea typeface="黑体" pitchFamily="2" charset="-122"/>
                </a:rPr>
                <a:t>   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6AE25BB-4EA1-403A-9535-7F36C25C9F4F}"/>
              </a:ext>
            </a:extLst>
          </p:cNvPr>
          <p:cNvSpPr txBox="1"/>
          <p:nvPr/>
        </p:nvSpPr>
        <p:spPr>
          <a:xfrm>
            <a:off x="436538" y="3359832"/>
            <a:ext cx="848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ea"/>
              </a:rPr>
              <a:t>若存储单元按字节编址，则每一线占据一个存储单元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53C9AF5-AD02-4B8A-B5FB-23984107CEFC}"/>
                  </a:ext>
                </a:extLst>
              </p:cNvPr>
              <p:cNvSpPr txBox="1"/>
              <p:nvPr/>
            </p:nvSpPr>
            <p:spPr>
              <a:xfrm>
                <a:off x="436538" y="1272436"/>
                <a:ext cx="4382800" cy="1712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/>
                  <a:t>假设，字符</a:t>
                </a:r>
                <a:r>
                  <a:rPr lang="en-US" altLang="zh-CN" sz="2800" b="1"/>
                  <a:t>T</a:t>
                </a:r>
                <a:r>
                  <a:rPr lang="zh-CN" altLang="en-US" sz="2800" b="1"/>
                  <a:t>的点阵图形为：</a:t>
                </a:r>
                <a:endParaRPr lang="en-US" altLang="zh-CN" sz="2800" b="1"/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/>
                  <a:t>              7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/>
                  <a:t>9</a:t>
                </a:r>
                <a:r>
                  <a:rPr lang="zh-CN" altLang="en-US" sz="2800" b="1"/>
                  <a:t>点阵，</a:t>
                </a:r>
                <a:endParaRPr lang="en-US" altLang="zh-CN" sz="2800" b="1"/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/>
                  <a:t>     即每线</a:t>
                </a:r>
                <a:r>
                  <a:rPr lang="en-US" altLang="zh-CN" sz="2800" b="1"/>
                  <a:t>7</a:t>
                </a:r>
                <a:r>
                  <a:rPr lang="zh-CN" altLang="en-US" sz="2800" b="1"/>
                  <a:t>个点，共</a:t>
                </a:r>
                <a:r>
                  <a:rPr lang="en-US" altLang="zh-CN" sz="2800" b="1"/>
                  <a:t>9</a:t>
                </a:r>
                <a:r>
                  <a:rPr lang="zh-CN" altLang="en-US" sz="2800" b="1"/>
                  <a:t>线</a:t>
                </a: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53C9AF5-AD02-4B8A-B5FB-23984107C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" y="1272436"/>
                <a:ext cx="4382800" cy="1712520"/>
              </a:xfrm>
              <a:prstGeom prst="rect">
                <a:avLst/>
              </a:prstGeom>
              <a:blipFill>
                <a:blip r:embed="rId2"/>
                <a:stretch>
                  <a:fillRect l="-2921" t="-1068" r="-10153" b="-9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D7CC3605-C175-443C-8DD8-FAEEE53993FE}"/>
              </a:ext>
            </a:extLst>
          </p:cNvPr>
          <p:cNvSpPr txBox="1"/>
          <p:nvPr/>
        </p:nvSpPr>
        <p:spPr>
          <a:xfrm>
            <a:off x="436538" y="4001572"/>
            <a:ext cx="8311926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/>
              <a:t>若某系统需要显示的字符种类为</a:t>
            </a:r>
            <a:r>
              <a:rPr lang="en-US" altLang="zh-CN" sz="2800" b="1"/>
              <a:t>100</a:t>
            </a:r>
            <a:r>
              <a:rPr lang="zh-CN" altLang="en-US" sz="2800" b="1"/>
              <a:t>种，则用于存储以上点阵字符图形存储器（称为字符发生器）的最小容量为：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3F19B39-06FE-4651-95B6-33F5C43FB0BB}"/>
                  </a:ext>
                </a:extLst>
              </p:cNvPr>
              <p:cNvSpPr/>
              <p:nvPr/>
            </p:nvSpPr>
            <p:spPr>
              <a:xfrm>
                <a:off x="3347864" y="5714092"/>
                <a:ext cx="22076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1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  <m:r>
                      <m:rPr>
                        <m:nor/>
                      </m:rPr>
                      <a:rPr lang="en-US" altLang="zh-CN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/>
                  <a:t>9=900B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3F19B39-06FE-4651-95B6-33F5C43FB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714092"/>
                <a:ext cx="2207656" cy="523220"/>
              </a:xfrm>
              <a:prstGeom prst="rect">
                <a:avLst/>
              </a:prstGeom>
              <a:blipFill>
                <a:blip r:embed="rId3"/>
                <a:stretch>
                  <a:fillRect l="-5525" t="-11628" r="-469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  <p:bldP spid="39" grpId="0"/>
      <p:bldP spid="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2756</TotalTime>
  <Words>2122</Words>
  <Application>Microsoft Office PowerPoint</Application>
  <PresentationFormat>全屏显示(4:3)</PresentationFormat>
  <Paragraphs>389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黑体</vt:lpstr>
      <vt:lpstr>华文新魏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Webdings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343</cp:revision>
  <dcterms:created xsi:type="dcterms:W3CDTF">2017-01-15T07:54:50Z</dcterms:created>
  <dcterms:modified xsi:type="dcterms:W3CDTF">2020-07-24T07:19:23Z</dcterms:modified>
</cp:coreProperties>
</file>