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handoutMasterIdLst>
    <p:handoutMasterId r:id="rId47"/>
  </p:handoutMasterIdLst>
  <p:sldIdLst>
    <p:sldId id="289" r:id="rId3"/>
    <p:sldId id="265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45" r:id="rId16"/>
    <p:sldId id="346" r:id="rId17"/>
    <p:sldId id="301" r:id="rId18"/>
    <p:sldId id="302" r:id="rId19"/>
    <p:sldId id="342" r:id="rId20"/>
    <p:sldId id="343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2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48" r:id="rId39"/>
    <p:sldId id="325" r:id="rId40"/>
    <p:sldId id="323" r:id="rId41"/>
    <p:sldId id="327" r:id="rId42"/>
    <p:sldId id="324" r:id="rId43"/>
    <p:sldId id="328" r:id="rId44"/>
    <p:sldId id="32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BDB"/>
    <a:srgbClr val="0000FF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 varScale="1">
        <p:scale>
          <a:sx n="108" d="100"/>
          <a:sy n="108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6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8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86">
            <a:extLst>
              <a:ext uri="{FF2B5EF4-FFF2-40B4-BE49-F238E27FC236}">
                <a16:creationId xmlns:a16="http://schemas.microsoft.com/office/drawing/2014/main" id="{7A363E82-67A5-4639-91F2-A5701A087B91}"/>
              </a:ext>
            </a:extLst>
          </p:cNvPr>
          <p:cNvSpPr/>
          <p:nvPr/>
        </p:nvSpPr>
        <p:spPr>
          <a:xfrm>
            <a:off x="1547664" y="3645024"/>
            <a:ext cx="6624736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7">
            <a:extLst>
              <a:ext uri="{FF2B5EF4-FFF2-40B4-BE49-F238E27FC236}">
                <a16:creationId xmlns:a16="http://schemas.microsoft.com/office/drawing/2014/main" id="{345BD408-BB71-47DD-A650-5815DB6B1750}"/>
              </a:ext>
            </a:extLst>
          </p:cNvPr>
          <p:cNvSpPr txBox="1"/>
          <p:nvPr/>
        </p:nvSpPr>
        <p:spPr>
          <a:xfrm>
            <a:off x="1805272" y="3738457"/>
            <a:ext cx="6141478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8088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系列微处理器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F909E-4247-4BDA-BE6E-694D63EB5A95}"/>
              </a:ext>
            </a:extLst>
          </p:cNvPr>
          <p:cNvGrpSpPr/>
          <p:nvPr/>
        </p:nvGrpSpPr>
        <p:grpSpPr>
          <a:xfrm>
            <a:off x="1539618" y="3645024"/>
            <a:ext cx="2960374" cy="3097047"/>
            <a:chOff x="1956944" y="3743727"/>
            <a:chExt cx="2960374" cy="30970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354CD2-8342-4329-AF19-EFCFFF035943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189">
                <a:extLst>
                  <a:ext uri="{FF2B5EF4-FFF2-40B4-BE49-F238E27FC236}">
                    <a16:creationId xmlns:a16="http://schemas.microsoft.com/office/drawing/2014/main" id="{1D0B97AB-102A-463A-904B-D63B5661B40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190">
                <a:extLst>
                  <a:ext uri="{FF2B5EF4-FFF2-40B4-BE49-F238E27FC236}">
                    <a16:creationId xmlns:a16="http://schemas.microsoft.com/office/drawing/2014/main" id="{41B679BD-F406-4934-B5CE-57D59DF21A0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6" name="Picture 2" descr="C:\Users\Administrator\Desktop\手.png">
              <a:extLst>
                <a:ext uri="{FF2B5EF4-FFF2-40B4-BE49-F238E27FC236}">
                  <a16:creationId xmlns:a16="http://schemas.microsoft.com/office/drawing/2014/main" id="{DDAFA48A-675C-417D-B21E-CF52218FF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701EE8-2021-496A-83C7-967FC77046C9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DACA9F8A-9040-4099-BCA5-AB6E30C684A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07F9680F-6A17-4C23-8613-7F59CCAD72AB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 微机原理与接口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61857 0.00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0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E9F2898-1803-4740-ABDA-A43BCB161DE1}"/>
              </a:ext>
            </a:extLst>
          </p:cNvPr>
          <p:cNvGrpSpPr/>
          <p:nvPr/>
        </p:nvGrpSpPr>
        <p:grpSpPr>
          <a:xfrm>
            <a:off x="582169" y="836712"/>
            <a:ext cx="7734247" cy="1712520"/>
            <a:chOff x="582169" y="3413250"/>
            <a:chExt cx="7734247" cy="17125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2AFE48C-08FC-4B05-B9A5-3DDF658DADA6}"/>
                </a:ext>
              </a:extLst>
            </p:cNvPr>
            <p:cNvGrpSpPr/>
            <p:nvPr/>
          </p:nvGrpSpPr>
          <p:grpSpPr>
            <a:xfrm>
              <a:off x="582169" y="3413250"/>
              <a:ext cx="7734247" cy="1712520"/>
              <a:chOff x="696795" y="1556792"/>
              <a:chExt cx="7734247" cy="171252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0D9BB6-8C9E-4805-A300-4AB50342F8F5}"/>
                  </a:ext>
                </a:extLst>
              </p:cNvPr>
              <p:cNvSpPr txBox="1"/>
              <p:nvPr/>
            </p:nvSpPr>
            <p:spPr>
              <a:xfrm>
                <a:off x="1223628" y="1556792"/>
                <a:ext cx="7207414" cy="171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：数据允许信号，当为低电平时，表示数据总线上具有有效数据，常用作数据驱动器的片选信号。</a:t>
                </a:r>
              </a:p>
            </p:txBody>
          </p:sp>
          <p:pic>
            <p:nvPicPr>
              <p:cNvPr id="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070D8470-B855-4E85-B4EB-455993CBD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07D6D5C-EAE5-498A-B636-DC43ED3EB33D}"/>
                </a:ext>
              </a:extLst>
            </p:cNvPr>
            <p:cNvCxnSpPr/>
            <p:nvPr/>
          </p:nvCxnSpPr>
          <p:spPr>
            <a:xfrm>
              <a:off x="1281738" y="3570831"/>
              <a:ext cx="5750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B7772AA-8CCD-4403-99B6-B8FB477EF8BE}"/>
              </a:ext>
            </a:extLst>
          </p:cNvPr>
          <p:cNvGrpSpPr/>
          <p:nvPr/>
        </p:nvGrpSpPr>
        <p:grpSpPr>
          <a:xfrm>
            <a:off x="582169" y="2852936"/>
            <a:ext cx="7734247" cy="1712520"/>
            <a:chOff x="696795" y="1556792"/>
            <a:chExt cx="7734247" cy="171252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AC51AB-6A83-4ABF-A569-B5357C9462F6}"/>
                </a:ext>
              </a:extLst>
            </p:cNvPr>
            <p:cNvSpPr txBox="1"/>
            <p:nvPr/>
          </p:nvSpPr>
          <p:spPr>
            <a:xfrm>
              <a:off x="1223628" y="1556792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ALE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：地址允许信号，当为高电平时，表示地址线上地址有效，常用作锁存器的控制器信号。</a:t>
              </a:r>
            </a:p>
          </p:txBody>
        </p:sp>
        <p:pic>
          <p:nvPicPr>
            <p:cNvPr id="1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8BDE3D67-74B7-44FA-8EC1-D16363275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4EB0621-AB34-48D2-AC21-CAA192D3617B}"/>
              </a:ext>
            </a:extLst>
          </p:cNvPr>
          <p:cNvGrpSpPr/>
          <p:nvPr/>
        </p:nvGrpSpPr>
        <p:grpSpPr>
          <a:xfrm>
            <a:off x="582169" y="4869160"/>
            <a:ext cx="7734247" cy="1152367"/>
            <a:chOff x="582169" y="3413250"/>
            <a:chExt cx="7734247" cy="115236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E20769-3E6F-4F6C-BFB2-2337F8FFC9DC}"/>
                </a:ext>
              </a:extLst>
            </p:cNvPr>
            <p:cNvGrpSpPr/>
            <p:nvPr/>
          </p:nvGrpSpPr>
          <p:grpSpPr>
            <a:xfrm>
              <a:off x="582169" y="3413250"/>
              <a:ext cx="7734247" cy="1152367"/>
              <a:chOff x="696795" y="1556792"/>
              <a:chExt cx="7734247" cy="1152367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8C61F0-F6B8-4B89-87EA-21B4DAC9CA54}"/>
                  </a:ext>
                </a:extLst>
              </p:cNvPr>
              <p:cNvSpPr txBox="1"/>
              <p:nvPr/>
            </p:nvSpPr>
            <p:spPr>
              <a:xfrm>
                <a:off x="1223628" y="1556792"/>
                <a:ext cx="7207414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：读写信号输出，为低电平时，表示对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或存储器进行读操作。</a:t>
                </a:r>
              </a:p>
            </p:txBody>
          </p:sp>
          <p:pic>
            <p:nvPicPr>
              <p:cNvPr id="1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17580BB0-EFBF-4ACD-9A2F-55E84B2B84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309C17D-5DAD-4F0D-B492-E415C78C4455}"/>
                </a:ext>
              </a:extLst>
            </p:cNvPr>
            <p:cNvCxnSpPr/>
            <p:nvPr/>
          </p:nvCxnSpPr>
          <p:spPr>
            <a:xfrm>
              <a:off x="1216425" y="3570831"/>
              <a:ext cx="4752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568CF2C-EAD1-42ED-A2AA-89BBC7536C11}"/>
              </a:ext>
            </a:extLst>
          </p:cNvPr>
          <p:cNvGrpSpPr/>
          <p:nvPr/>
        </p:nvGrpSpPr>
        <p:grpSpPr>
          <a:xfrm>
            <a:off x="582169" y="692696"/>
            <a:ext cx="7734247" cy="1712520"/>
            <a:chOff x="696795" y="1556792"/>
            <a:chExt cx="7734247" cy="17125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47D50B7-3BB5-4BB4-9F4E-D4C9CBB6D159}"/>
                </a:ext>
              </a:extLst>
            </p:cNvPr>
            <p:cNvSpPr txBox="1"/>
            <p:nvPr/>
          </p:nvSpPr>
          <p:spPr>
            <a:xfrm>
              <a:off x="1223628" y="1556792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READY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：由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发出的响应信号，当为高电平时，表示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准备就绪，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可以进行数据传送。</a:t>
              </a:r>
            </a:p>
          </p:txBody>
        </p:sp>
        <p:pic>
          <p:nvPicPr>
            <p:cNvPr id="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5F402AC-8D82-4448-AB6F-8AA8C3BF0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EFA5E6-611E-40C5-AE59-12B574FA5E67}"/>
              </a:ext>
            </a:extLst>
          </p:cNvPr>
          <p:cNvGrpSpPr/>
          <p:nvPr/>
        </p:nvGrpSpPr>
        <p:grpSpPr>
          <a:xfrm>
            <a:off x="582169" y="2759148"/>
            <a:ext cx="7734247" cy="1712520"/>
            <a:chOff x="696795" y="1556792"/>
            <a:chExt cx="7734247" cy="17125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C1921A-4B8E-45C5-9D54-70D43E6F2614}"/>
                </a:ext>
              </a:extLst>
            </p:cNvPr>
            <p:cNvSpPr txBox="1"/>
            <p:nvPr/>
          </p:nvSpPr>
          <p:spPr>
            <a:xfrm>
              <a:off x="1223628" y="1556792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：可屏蔽中断请求输入信号，高电平有效。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在每条指令的最后一个节拍采样该信号，以决定是否进入中断响应周期。</a:t>
              </a:r>
            </a:p>
          </p:txBody>
        </p:sp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CECCA7EE-C31A-457D-BCD2-1738A95BE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0FBF8D-F624-43E4-B154-9087D6D13952}"/>
              </a:ext>
            </a:extLst>
          </p:cNvPr>
          <p:cNvGrpSpPr/>
          <p:nvPr/>
        </p:nvGrpSpPr>
        <p:grpSpPr>
          <a:xfrm>
            <a:off x="582169" y="4725144"/>
            <a:ext cx="7734247" cy="1152367"/>
            <a:chOff x="696795" y="1556792"/>
            <a:chExt cx="7734247" cy="115236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7FAAF6F-AAC2-47CE-8D8E-517D0FB391B7}"/>
                </a:ext>
              </a:extLst>
            </p:cNvPr>
            <p:cNvSpPr txBox="1"/>
            <p:nvPr/>
          </p:nvSpPr>
          <p:spPr>
            <a:xfrm>
              <a:off x="1223628" y="1556792"/>
              <a:ext cx="7207414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NMI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：非屏蔽中断请求输入信号，上升沿触发，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在当前指令执行结束后进入中断。</a:t>
              </a:r>
            </a:p>
          </p:txBody>
        </p:sp>
        <p:pic>
          <p:nvPicPr>
            <p:cNvPr id="1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89740EF6-5147-42E6-96C4-4FCFC0729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32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8D20C6-EC94-4A7A-8DB1-CCEC967E0E3A}"/>
              </a:ext>
            </a:extLst>
          </p:cNvPr>
          <p:cNvGrpSpPr/>
          <p:nvPr/>
        </p:nvGrpSpPr>
        <p:grpSpPr>
          <a:xfrm>
            <a:off x="611560" y="836712"/>
            <a:ext cx="7734247" cy="1712520"/>
            <a:chOff x="582169" y="3413250"/>
            <a:chExt cx="7734247" cy="17125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4DD531F-B9D3-4614-BA60-A4F45A86B6BA}"/>
                </a:ext>
              </a:extLst>
            </p:cNvPr>
            <p:cNvGrpSpPr/>
            <p:nvPr/>
          </p:nvGrpSpPr>
          <p:grpSpPr>
            <a:xfrm>
              <a:off x="582169" y="3413250"/>
              <a:ext cx="7734247" cy="1712520"/>
              <a:chOff x="696795" y="1556792"/>
              <a:chExt cx="7734247" cy="171252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049C88-8C51-4641-8864-A8C88F2F71E3}"/>
                  </a:ext>
                </a:extLst>
              </p:cNvPr>
              <p:cNvSpPr txBox="1"/>
              <p:nvPr/>
            </p:nvSpPr>
            <p:spPr>
              <a:xfrm>
                <a:off x="1223628" y="1556792"/>
                <a:ext cx="7207414" cy="171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中断响应信号，低电平有效。在响应过程中，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连续输出两个负脉冲分别用于响应信号和中断向量码的读取控制。</a:t>
                </a:r>
              </a:p>
            </p:txBody>
          </p:sp>
          <p:pic>
            <p:nvPicPr>
              <p:cNvPr id="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A86DA055-BD5F-4CFD-AE57-1FFD6616CA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03BC1B-498B-4715-A86A-8F0B36F43EA6}"/>
                </a:ext>
              </a:extLst>
            </p:cNvPr>
            <p:cNvCxnSpPr/>
            <p:nvPr/>
          </p:nvCxnSpPr>
          <p:spPr>
            <a:xfrm>
              <a:off x="1259632" y="3570831"/>
              <a:ext cx="6958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45122B-9C2E-4BD7-AB19-F98A2664E47B}"/>
              </a:ext>
            </a:extLst>
          </p:cNvPr>
          <p:cNvGrpSpPr/>
          <p:nvPr/>
        </p:nvGrpSpPr>
        <p:grpSpPr>
          <a:xfrm>
            <a:off x="582169" y="2868608"/>
            <a:ext cx="7734247" cy="1712520"/>
            <a:chOff x="696795" y="1556792"/>
            <a:chExt cx="7734247" cy="171252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365F87-8311-4DEA-B8CD-15B02CC324F7}"/>
                </a:ext>
              </a:extLst>
            </p:cNvPr>
            <p:cNvSpPr txBox="1"/>
            <p:nvPr/>
          </p:nvSpPr>
          <p:spPr>
            <a:xfrm>
              <a:off x="1223628" y="1556792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HOLD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：总线保持请求信号输入，高电平有效。某一主设备要占用系统总线时，向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发出的请求信号。</a:t>
              </a:r>
            </a:p>
          </p:txBody>
        </p:sp>
        <p:pic>
          <p:nvPicPr>
            <p:cNvPr id="9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5D427C12-0F13-4A22-9C38-150CF4AA4C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721D85-57AC-4265-A506-D5705F49BD08}"/>
              </a:ext>
            </a:extLst>
          </p:cNvPr>
          <p:cNvGrpSpPr/>
          <p:nvPr/>
        </p:nvGrpSpPr>
        <p:grpSpPr>
          <a:xfrm>
            <a:off x="615008" y="4797152"/>
            <a:ext cx="7734247" cy="1712520"/>
            <a:chOff x="696795" y="1556792"/>
            <a:chExt cx="7734247" cy="171252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169B0F-81CC-4C97-8E39-42C9A27184BF}"/>
                </a:ext>
              </a:extLst>
            </p:cNvPr>
            <p:cNvSpPr txBox="1"/>
            <p:nvPr/>
          </p:nvSpPr>
          <p:spPr>
            <a:xfrm>
              <a:off x="1223628" y="1556792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HLDA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：总线保持响应信号输出，高电平有效。当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检测到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HOLD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变低后则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HLDA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也变低，并恢复对总线的控制。</a:t>
              </a:r>
            </a:p>
          </p:txBody>
        </p:sp>
        <p:pic>
          <p:nvPicPr>
            <p:cNvPr id="12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0ED7EA63-34A6-4C91-B5C2-EEB2FEB35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05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9A12E2C-57A2-4112-8F2E-66B2E82E5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97020"/>
              </p:ext>
            </p:extLst>
          </p:nvPr>
        </p:nvGraphicFramePr>
        <p:xfrm>
          <a:off x="832531" y="2564904"/>
          <a:ext cx="7344816" cy="28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3">
                  <a:extLst>
                    <a:ext uri="{9D8B030D-6E8A-4147-A177-3AD203B41FA5}">
                      <a16:colId xmlns:a16="http://schemas.microsoft.com/office/drawing/2014/main" val="4315940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055594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08910831"/>
                    </a:ext>
                  </a:extLst>
                </a:gridCol>
                <a:gridCol w="1373099">
                  <a:extLst>
                    <a:ext uri="{9D8B030D-6E8A-4147-A177-3AD203B41FA5}">
                      <a16:colId xmlns:a16="http://schemas.microsoft.com/office/drawing/2014/main" val="4193345182"/>
                    </a:ext>
                  </a:extLst>
                </a:gridCol>
                <a:gridCol w="715133">
                  <a:extLst>
                    <a:ext uri="{9D8B030D-6E8A-4147-A177-3AD203B41FA5}">
                      <a16:colId xmlns:a16="http://schemas.microsoft.com/office/drawing/2014/main" val="173278113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5650669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51903140"/>
                    </a:ext>
                  </a:extLst>
                </a:gridCol>
                <a:gridCol w="1373099">
                  <a:extLst>
                    <a:ext uri="{9D8B030D-6E8A-4147-A177-3AD203B41FA5}">
                      <a16:colId xmlns:a16="http://schemas.microsoft.com/office/drawing/2014/main" val="1511583306"/>
                    </a:ext>
                  </a:extLst>
                </a:gridCol>
              </a:tblGrid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IO/M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DT/R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IO/M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DT/R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1938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发中断响应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46977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读内存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85788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写内存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86103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暂停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319209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8A1240BF-CDA0-4E7A-AA87-E78212611D29}"/>
              </a:ext>
            </a:extLst>
          </p:cNvPr>
          <p:cNvGrpSpPr/>
          <p:nvPr/>
        </p:nvGrpSpPr>
        <p:grpSpPr>
          <a:xfrm>
            <a:off x="611560" y="836712"/>
            <a:ext cx="7734247" cy="1152367"/>
            <a:chOff x="611560" y="836712"/>
            <a:chExt cx="7734247" cy="115236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F8C956A-CC47-414F-9568-35325EB3DA03}"/>
                </a:ext>
              </a:extLst>
            </p:cNvPr>
            <p:cNvGrpSpPr/>
            <p:nvPr/>
          </p:nvGrpSpPr>
          <p:grpSpPr>
            <a:xfrm>
              <a:off x="611560" y="836712"/>
              <a:ext cx="7734247" cy="1152367"/>
              <a:chOff x="582169" y="3413250"/>
              <a:chExt cx="7734247" cy="115236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780ED90-332C-492A-A8FA-A722356E1E14}"/>
                  </a:ext>
                </a:extLst>
              </p:cNvPr>
              <p:cNvGrpSpPr/>
              <p:nvPr/>
            </p:nvGrpSpPr>
            <p:grpSpPr>
              <a:xfrm>
                <a:off x="582169" y="3413250"/>
                <a:ext cx="7734247" cy="1152367"/>
                <a:chOff x="696795" y="1556792"/>
                <a:chExt cx="7734247" cy="1152367"/>
              </a:xfrm>
            </p:grpSpPr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BC4E096-5BA7-4812-A8BF-8D5D3FD1CAC3}"/>
                    </a:ext>
                  </a:extLst>
                </p:cNvPr>
                <p:cNvSpPr txBox="1"/>
                <p:nvPr/>
              </p:nvSpPr>
              <p:spPr>
                <a:xfrm>
                  <a:off x="1223628" y="1556792"/>
                  <a:ext cx="7207414" cy="1152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：系统状态信号输出。它与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IO/M</a:t>
                  </a:r>
                  <a:r>
                    <a: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DT/R</a:t>
                  </a:r>
                  <a:r>
                    <a: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决定了最小模式下当前总线周期的状态。</a:t>
                  </a:r>
                </a:p>
              </p:txBody>
            </p:sp>
            <p:pic>
              <p:nvPicPr>
                <p:cNvPr id="6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638C8086-F78A-4336-AFD6-2264F1F63C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6795" y="1675516"/>
                  <a:ext cx="457340" cy="457340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13933631-955D-4207-8EBD-680BFD037E35}"/>
                  </a:ext>
                </a:extLst>
              </p:cNvPr>
              <p:cNvCxnSpPr/>
              <p:nvPr/>
            </p:nvCxnSpPr>
            <p:spPr>
              <a:xfrm>
                <a:off x="1230241" y="3570831"/>
                <a:ext cx="32460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BD08B6D-7282-4704-9189-E20A74AD12D4}"/>
                </a:ext>
              </a:extLst>
            </p:cNvPr>
            <p:cNvCxnSpPr/>
            <p:nvPr/>
          </p:nvCxnSpPr>
          <p:spPr>
            <a:xfrm>
              <a:off x="6575168" y="1005551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CA2D62C-EAA1-4865-8A7E-D54EBA15445F}"/>
                </a:ext>
              </a:extLst>
            </p:cNvPr>
            <p:cNvCxnSpPr/>
            <p:nvPr/>
          </p:nvCxnSpPr>
          <p:spPr>
            <a:xfrm>
              <a:off x="7782884" y="1012627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7872B2-3813-41BC-9FFD-9DBAECEB9E6A}"/>
              </a:ext>
            </a:extLst>
          </p:cNvPr>
          <p:cNvGrpSpPr/>
          <p:nvPr/>
        </p:nvGrpSpPr>
        <p:grpSpPr>
          <a:xfrm>
            <a:off x="1217806" y="2727763"/>
            <a:ext cx="5258301" cy="13056"/>
            <a:chOff x="1217806" y="2727763"/>
            <a:chExt cx="5258301" cy="1305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40073B3-345F-4BB1-A6D9-94977108FE12}"/>
                </a:ext>
              </a:extLst>
            </p:cNvPr>
            <p:cNvCxnSpPr/>
            <p:nvPr/>
          </p:nvCxnSpPr>
          <p:spPr>
            <a:xfrm>
              <a:off x="1217806" y="2730186"/>
              <a:ext cx="221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96D282C-3B35-484A-9E49-8AA3E63AAE2B}"/>
                </a:ext>
              </a:extLst>
            </p:cNvPr>
            <p:cNvCxnSpPr/>
            <p:nvPr/>
          </p:nvCxnSpPr>
          <p:spPr>
            <a:xfrm>
              <a:off x="2020217" y="2740819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5E0B04C-E887-4C51-86F2-8EE352A623D9}"/>
                </a:ext>
              </a:extLst>
            </p:cNvPr>
            <p:cNvCxnSpPr/>
            <p:nvPr/>
          </p:nvCxnSpPr>
          <p:spPr>
            <a:xfrm>
              <a:off x="2592623" y="2740819"/>
              <a:ext cx="221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C2B5EB3-74D6-4FFF-9BE6-305968159120}"/>
                </a:ext>
              </a:extLst>
            </p:cNvPr>
            <p:cNvCxnSpPr/>
            <p:nvPr/>
          </p:nvCxnSpPr>
          <p:spPr>
            <a:xfrm>
              <a:off x="4886246" y="2727763"/>
              <a:ext cx="221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3857240-39E8-45F0-A5BC-50064817AD24}"/>
                </a:ext>
              </a:extLst>
            </p:cNvPr>
            <p:cNvCxnSpPr/>
            <p:nvPr/>
          </p:nvCxnSpPr>
          <p:spPr>
            <a:xfrm>
              <a:off x="5665674" y="2730186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1D8F7C5-4207-427F-BFB7-CD2D8401B3CA}"/>
                </a:ext>
              </a:extLst>
            </p:cNvPr>
            <p:cNvCxnSpPr/>
            <p:nvPr/>
          </p:nvCxnSpPr>
          <p:spPr>
            <a:xfrm>
              <a:off x="6254398" y="2730186"/>
              <a:ext cx="221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4793C77-59C4-44BD-9735-34AAA966B86A}"/>
              </a:ext>
            </a:extLst>
          </p:cNvPr>
          <p:cNvSpPr/>
          <p:nvPr/>
        </p:nvSpPr>
        <p:spPr>
          <a:xfrm>
            <a:off x="904042" y="169476"/>
            <a:ext cx="499606" cy="504056"/>
          </a:xfrm>
          <a:prstGeom prst="ellipse">
            <a:avLst/>
          </a:prstGeom>
          <a:solidFill>
            <a:srgbClr val="009A46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254037-1C61-4BD9-948F-A16A5BEB8652}"/>
              </a:ext>
            </a:extLst>
          </p:cNvPr>
          <p:cNvSpPr txBox="1"/>
          <p:nvPr/>
        </p:nvSpPr>
        <p:spPr>
          <a:xfrm>
            <a:off x="1403648" y="16947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最小模式下的读周期</a:t>
            </a:r>
          </a:p>
        </p:txBody>
      </p:sp>
      <p:pic>
        <p:nvPicPr>
          <p:cNvPr id="4" name="Picture 2" descr="C:\Users\LIAOJM~1\AppData\Local\Temp\Rar$DIa0.009\b11.tif">
            <a:extLst>
              <a:ext uri="{FF2B5EF4-FFF2-40B4-BE49-F238E27FC236}">
                <a16:creationId xmlns:a16="http://schemas.microsoft.com/office/drawing/2014/main" id="{D5FD7C2F-42BD-4A20-8946-362D281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8" y="908720"/>
            <a:ext cx="8016768" cy="55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8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B33F31-59E8-4C36-8EE6-C419E687A7F6}"/>
              </a:ext>
            </a:extLst>
          </p:cNvPr>
          <p:cNvSpPr/>
          <p:nvPr/>
        </p:nvSpPr>
        <p:spPr>
          <a:xfrm>
            <a:off x="904042" y="169476"/>
            <a:ext cx="499606" cy="504056"/>
          </a:xfrm>
          <a:prstGeom prst="ellipse">
            <a:avLst/>
          </a:prstGeom>
          <a:solidFill>
            <a:srgbClr val="009A46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3BCA1-AE78-4293-AAF8-0DC3DAF726A9}"/>
              </a:ext>
            </a:extLst>
          </p:cNvPr>
          <p:cNvSpPr txBox="1"/>
          <p:nvPr/>
        </p:nvSpPr>
        <p:spPr>
          <a:xfrm>
            <a:off x="1403648" y="16947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最小模式下的写周期</a:t>
            </a:r>
          </a:p>
        </p:txBody>
      </p:sp>
      <p:pic>
        <p:nvPicPr>
          <p:cNvPr id="4" name="Picture 2" descr="C:\Users\LIAOJM~1\AppData\Local\Temp\Rar$DIa0.097\b12.tif">
            <a:extLst>
              <a:ext uri="{FF2B5EF4-FFF2-40B4-BE49-F238E27FC236}">
                <a16:creationId xmlns:a16="http://schemas.microsoft.com/office/drawing/2014/main" id="{E34745B0-9461-4997-BB19-3060B215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8" y="1052736"/>
            <a:ext cx="8097784" cy="56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85BDC86-C6BD-4475-A4C6-8CACF859DBFF}"/>
              </a:ext>
            </a:extLst>
          </p:cNvPr>
          <p:cNvSpPr/>
          <p:nvPr/>
        </p:nvSpPr>
        <p:spPr>
          <a:xfrm>
            <a:off x="471994" y="908720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33D684-916B-44CC-B8B0-574C29DDC1DB}"/>
              </a:ext>
            </a:extLst>
          </p:cNvPr>
          <p:cNvSpPr txBox="1"/>
          <p:nvPr/>
        </p:nvSpPr>
        <p:spPr>
          <a:xfrm>
            <a:off x="939997" y="908720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最大模式下的引脚定义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B7F585-0BFA-4D2A-BD1D-FBE1623E778A}"/>
              </a:ext>
            </a:extLst>
          </p:cNvPr>
          <p:cNvGrpSpPr/>
          <p:nvPr/>
        </p:nvGrpSpPr>
        <p:grpSpPr>
          <a:xfrm>
            <a:off x="721797" y="1628800"/>
            <a:ext cx="7734247" cy="1712520"/>
            <a:chOff x="721797" y="1628800"/>
            <a:chExt cx="7734247" cy="17125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B1C4AA-732C-4E76-A2B5-C29F913D64F6}"/>
                </a:ext>
              </a:extLst>
            </p:cNvPr>
            <p:cNvSpPr txBox="1"/>
            <p:nvPr/>
          </p:nvSpPr>
          <p:spPr>
            <a:xfrm>
              <a:off x="1248630" y="1628800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：总线周期状态信号，低电平有效。它们连接到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8288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总线控制器的输入端，产生系统总线的各种控制信号。</a:t>
              </a:r>
            </a:p>
          </p:txBody>
        </p:sp>
        <p:pic>
          <p:nvPicPr>
            <p:cNvPr id="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EE718BB3-4397-4E35-B20B-C199C0A08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97" y="17475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31CC29A-843E-46B2-99DE-E7B29A787967}"/>
                </a:ext>
              </a:extLst>
            </p:cNvPr>
            <p:cNvCxnSpPr/>
            <p:nvPr/>
          </p:nvCxnSpPr>
          <p:spPr>
            <a:xfrm>
              <a:off x="1303784" y="1786381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8FB567C-A5A6-4FDE-B570-FC132B6FB57E}"/>
                </a:ext>
              </a:extLst>
            </p:cNvPr>
            <p:cNvCxnSpPr/>
            <p:nvPr/>
          </p:nvCxnSpPr>
          <p:spPr>
            <a:xfrm>
              <a:off x="1979712" y="1772816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A0495D0-B3DA-4EBD-8B32-43038636A730}"/>
                </a:ext>
              </a:extLst>
            </p:cNvPr>
            <p:cNvCxnSpPr/>
            <p:nvPr/>
          </p:nvCxnSpPr>
          <p:spPr>
            <a:xfrm>
              <a:off x="2671936" y="1772816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28F26FC-3485-4AD7-BDFA-08A1AA5E4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46121"/>
              </p:ext>
            </p:extLst>
          </p:nvPr>
        </p:nvGraphicFramePr>
        <p:xfrm>
          <a:off x="832531" y="3645024"/>
          <a:ext cx="7344816" cy="28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3">
                  <a:extLst>
                    <a:ext uri="{9D8B030D-6E8A-4147-A177-3AD203B41FA5}">
                      <a16:colId xmlns:a16="http://schemas.microsoft.com/office/drawing/2014/main" val="4315940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055594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08910831"/>
                    </a:ext>
                  </a:extLst>
                </a:gridCol>
                <a:gridCol w="1373099">
                  <a:extLst>
                    <a:ext uri="{9D8B030D-6E8A-4147-A177-3AD203B41FA5}">
                      <a16:colId xmlns:a16="http://schemas.microsoft.com/office/drawing/2014/main" val="4193345182"/>
                    </a:ext>
                  </a:extLst>
                </a:gridCol>
                <a:gridCol w="715133">
                  <a:extLst>
                    <a:ext uri="{9D8B030D-6E8A-4147-A177-3AD203B41FA5}">
                      <a16:colId xmlns:a16="http://schemas.microsoft.com/office/drawing/2014/main" val="173278113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5650669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51903140"/>
                    </a:ext>
                  </a:extLst>
                </a:gridCol>
                <a:gridCol w="1373099">
                  <a:extLst>
                    <a:ext uri="{9D8B030D-6E8A-4147-A177-3AD203B41FA5}">
                      <a16:colId xmlns:a16="http://schemas.microsoft.com/office/drawing/2014/main" val="1511583306"/>
                    </a:ext>
                  </a:extLst>
                </a:gridCol>
              </a:tblGrid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1938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发中断响应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46977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读内存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85788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写内存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86103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暂停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319209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CE8DF1D4-22E8-48DA-BCC5-0080D6A08EFE}"/>
              </a:ext>
            </a:extLst>
          </p:cNvPr>
          <p:cNvGrpSpPr/>
          <p:nvPr/>
        </p:nvGrpSpPr>
        <p:grpSpPr>
          <a:xfrm>
            <a:off x="1052214" y="3807883"/>
            <a:ext cx="5415287" cy="13056"/>
            <a:chOff x="1052214" y="2727763"/>
            <a:chExt cx="5415287" cy="13056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B76539B-F49B-4816-8BA8-4AC685E7CA5D}"/>
                </a:ext>
              </a:extLst>
            </p:cNvPr>
            <p:cNvCxnSpPr/>
            <p:nvPr/>
          </p:nvCxnSpPr>
          <p:spPr>
            <a:xfrm>
              <a:off x="1052214" y="2730186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B15AE48-7B7F-4471-9BF1-1691523B5EC7}"/>
                </a:ext>
              </a:extLst>
            </p:cNvPr>
            <p:cNvCxnSpPr/>
            <p:nvPr/>
          </p:nvCxnSpPr>
          <p:spPr>
            <a:xfrm>
              <a:off x="1823014" y="2740819"/>
              <a:ext cx="1514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C28E4E1-2A3E-4082-A1A2-B480F273DA97}"/>
                </a:ext>
              </a:extLst>
            </p:cNvPr>
            <p:cNvCxnSpPr/>
            <p:nvPr/>
          </p:nvCxnSpPr>
          <p:spPr>
            <a:xfrm>
              <a:off x="2599202" y="2740819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8A0A7F1-CBA1-4872-A68E-1262AD1B3DD0}"/>
                </a:ext>
              </a:extLst>
            </p:cNvPr>
            <p:cNvCxnSpPr/>
            <p:nvPr/>
          </p:nvCxnSpPr>
          <p:spPr>
            <a:xfrm>
              <a:off x="4734221" y="2727763"/>
              <a:ext cx="1514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B777082-F2D6-482D-9D7F-53D9C9BB6BA6}"/>
                </a:ext>
              </a:extLst>
            </p:cNvPr>
            <p:cNvCxnSpPr/>
            <p:nvPr/>
          </p:nvCxnSpPr>
          <p:spPr>
            <a:xfrm>
              <a:off x="5484789" y="2730186"/>
              <a:ext cx="1514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3758761-BB01-4ADE-943B-8C5058FD9E48}"/>
                </a:ext>
              </a:extLst>
            </p:cNvPr>
            <p:cNvCxnSpPr/>
            <p:nvPr/>
          </p:nvCxnSpPr>
          <p:spPr>
            <a:xfrm>
              <a:off x="6284270" y="2740819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72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771952C-DE3A-48B5-B5B9-96EB5EF3E183}"/>
              </a:ext>
            </a:extLst>
          </p:cNvPr>
          <p:cNvGrpSpPr/>
          <p:nvPr/>
        </p:nvGrpSpPr>
        <p:grpSpPr>
          <a:xfrm>
            <a:off x="611560" y="764704"/>
            <a:ext cx="7734247" cy="1152367"/>
            <a:chOff x="611560" y="908720"/>
            <a:chExt cx="7734247" cy="115236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B058EAE-ED47-4E78-89DC-F7472EAAF9F2}"/>
                </a:ext>
              </a:extLst>
            </p:cNvPr>
            <p:cNvGrpSpPr/>
            <p:nvPr/>
          </p:nvGrpSpPr>
          <p:grpSpPr>
            <a:xfrm>
              <a:off x="611560" y="908720"/>
              <a:ext cx="7734247" cy="1152367"/>
              <a:chOff x="721797" y="1628800"/>
              <a:chExt cx="7734247" cy="1152367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C710E6-DDFF-4001-A2F3-216B1D4BD6C2}"/>
                  </a:ext>
                </a:extLst>
              </p:cNvPr>
              <p:cNvSpPr txBox="1"/>
              <p:nvPr/>
            </p:nvSpPr>
            <p:spPr>
              <a:xfrm>
                <a:off x="1248630" y="1628800"/>
                <a:ext cx="7207414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RQ/GT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RQ/GT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：总线请求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响应信号，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级比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级高，同时具有双向功能。</a:t>
                </a:r>
              </a:p>
            </p:txBody>
          </p:sp>
          <p:pic>
            <p:nvPicPr>
              <p:cNvPr id="4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8824D951-CF13-4999-BCDC-0751476C48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797" y="1747524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8DF92AAF-C50E-4BE7-83DC-2C7D7F54AA78}"/>
                  </a:ext>
                </a:extLst>
              </p:cNvPr>
              <p:cNvCxnSpPr/>
              <p:nvPr/>
            </p:nvCxnSpPr>
            <p:spPr>
              <a:xfrm>
                <a:off x="1402732" y="1786381"/>
                <a:ext cx="3570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D72A3E8-8D21-47CC-AAF3-D0464CDA0F38}"/>
                </a:ext>
              </a:extLst>
            </p:cNvPr>
            <p:cNvCxnSpPr/>
            <p:nvPr/>
          </p:nvCxnSpPr>
          <p:spPr>
            <a:xfrm>
              <a:off x="1940567" y="1072755"/>
              <a:ext cx="3570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2D35BE-4D5C-48A9-AF53-2037A1F7BDAC}"/>
                </a:ext>
              </a:extLst>
            </p:cNvPr>
            <p:cNvCxnSpPr/>
            <p:nvPr/>
          </p:nvCxnSpPr>
          <p:spPr>
            <a:xfrm>
              <a:off x="2948679" y="1072755"/>
              <a:ext cx="3570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D3BB7A-E95C-4C87-AC42-4A4DE8A946A9}"/>
                </a:ext>
              </a:extLst>
            </p:cNvPr>
            <p:cNvCxnSpPr/>
            <p:nvPr/>
          </p:nvCxnSpPr>
          <p:spPr>
            <a:xfrm>
              <a:off x="3596751" y="1072755"/>
              <a:ext cx="3570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4F4988-8989-40CF-8E3A-14864F877C6A}"/>
              </a:ext>
            </a:extLst>
          </p:cNvPr>
          <p:cNvGrpSpPr/>
          <p:nvPr/>
        </p:nvGrpSpPr>
        <p:grpSpPr>
          <a:xfrm>
            <a:off x="611560" y="1988840"/>
            <a:ext cx="7734247" cy="592213"/>
            <a:chOff x="721797" y="1628800"/>
            <a:chExt cx="7734247" cy="59221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FE5CFB3-3FEF-4783-B69E-24BCF0884BA5}"/>
                </a:ext>
              </a:extLst>
            </p:cNvPr>
            <p:cNvSpPr txBox="1"/>
            <p:nvPr/>
          </p:nvSpPr>
          <p:spPr>
            <a:xfrm>
              <a:off x="1248630" y="1628800"/>
              <a:ext cx="7207414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：总线封锁输出信号。</a:t>
              </a:r>
            </a:p>
          </p:txBody>
        </p:sp>
        <p:pic>
          <p:nvPicPr>
            <p:cNvPr id="1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63933D0A-9D37-43C3-A46B-071E7AAC8F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97" y="17475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BED57E0-A087-46C9-9D21-234BAE8A4D12}"/>
                </a:ext>
              </a:extLst>
            </p:cNvPr>
            <p:cNvCxnSpPr/>
            <p:nvPr/>
          </p:nvCxnSpPr>
          <p:spPr>
            <a:xfrm>
              <a:off x="1388194" y="1786381"/>
              <a:ext cx="9261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4A02DE-1FA1-4368-93DB-43FCF41F0ACE}"/>
              </a:ext>
            </a:extLst>
          </p:cNvPr>
          <p:cNvGrpSpPr/>
          <p:nvPr/>
        </p:nvGrpSpPr>
        <p:grpSpPr>
          <a:xfrm>
            <a:off x="611560" y="2725895"/>
            <a:ext cx="7734247" cy="592213"/>
            <a:chOff x="721797" y="1628800"/>
            <a:chExt cx="7734247" cy="59221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D932659-019C-4298-8876-A419200B1479}"/>
                </a:ext>
              </a:extLst>
            </p:cNvPr>
            <p:cNvSpPr txBox="1"/>
            <p:nvPr/>
          </p:nvSpPr>
          <p:spPr>
            <a:xfrm>
              <a:off x="1248630" y="1628800"/>
              <a:ext cx="7207414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：指令队列状态输出。</a:t>
              </a:r>
            </a:p>
          </p:txBody>
        </p:sp>
        <p:pic>
          <p:nvPicPr>
            <p:cNvPr id="2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AF79E4F-EC7A-44E9-9A30-DCC4F9B23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97" y="17475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A1B53EB-51E8-4840-931B-DBE11E50C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4508"/>
              </p:ext>
            </p:extLst>
          </p:nvPr>
        </p:nvGraphicFramePr>
        <p:xfrm>
          <a:off x="768748" y="3800648"/>
          <a:ext cx="7835700" cy="229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24">
                  <a:extLst>
                    <a:ext uri="{9D8B030D-6E8A-4147-A177-3AD203B41FA5}">
                      <a16:colId xmlns:a16="http://schemas.microsoft.com/office/drawing/2014/main" val="34119868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06237952"/>
                    </a:ext>
                  </a:extLst>
                </a:gridCol>
                <a:gridCol w="2202830">
                  <a:extLst>
                    <a:ext uri="{9D8B030D-6E8A-4147-A177-3AD203B41FA5}">
                      <a16:colId xmlns:a16="http://schemas.microsoft.com/office/drawing/2014/main" val="1265614979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55340725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894564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737201138"/>
                    </a:ext>
                  </a:extLst>
                </a:gridCol>
              </a:tblGrid>
              <a:tr h="76421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78921"/>
                  </a:ext>
                </a:extLst>
              </a:tr>
              <a:tr h="76421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队列空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40528"/>
                  </a:ext>
                </a:extLst>
              </a:tr>
              <a:tr h="76421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操作码第一字节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非第一操作码字节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1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3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26D186-83D9-45F3-8C1B-5618ACC43EAA}"/>
              </a:ext>
            </a:extLst>
          </p:cNvPr>
          <p:cNvGrpSpPr/>
          <p:nvPr/>
        </p:nvGrpSpPr>
        <p:grpSpPr>
          <a:xfrm>
            <a:off x="755576" y="960873"/>
            <a:ext cx="7848872" cy="5667862"/>
            <a:chOff x="755576" y="960873"/>
            <a:chExt cx="7848872" cy="566786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5A1E50E-3A28-4BE3-B1CA-3EE1EF0C940E}"/>
                </a:ext>
              </a:extLst>
            </p:cNvPr>
            <p:cNvGrpSpPr/>
            <p:nvPr/>
          </p:nvGrpSpPr>
          <p:grpSpPr>
            <a:xfrm>
              <a:off x="755576" y="960873"/>
              <a:ext cx="7848872" cy="5667862"/>
              <a:chOff x="755576" y="960873"/>
              <a:chExt cx="7848872" cy="5667862"/>
            </a:xfrm>
          </p:grpSpPr>
          <p:pic>
            <p:nvPicPr>
              <p:cNvPr id="10" name="Picture 2" descr="C:\Users\LIAOJM~1\AppData\Local\Temp\Rar$DIa0.920\b38.tif">
                <a:extLst>
                  <a:ext uri="{FF2B5EF4-FFF2-40B4-BE49-F238E27FC236}">
                    <a16:creationId xmlns:a16="http://schemas.microsoft.com/office/drawing/2014/main" id="{DAC85999-CAB5-49F2-8B8B-3415F8ED51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960873"/>
                <a:ext cx="7848872" cy="5667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7225F79-1253-48CD-A200-2FCBEB457500}"/>
                  </a:ext>
                </a:extLst>
              </p:cNvPr>
              <p:cNvSpPr txBox="1"/>
              <p:nvPr/>
            </p:nvSpPr>
            <p:spPr>
              <a:xfrm>
                <a:off x="846443" y="1196752"/>
                <a:ext cx="18722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最小模式</a:t>
                </a: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978A2CE-E84B-4272-A8D5-D204E7DCEA1B}"/>
                </a:ext>
              </a:extLst>
            </p:cNvPr>
            <p:cNvCxnSpPr/>
            <p:nvPr/>
          </p:nvCxnSpPr>
          <p:spPr>
            <a:xfrm>
              <a:off x="5374248" y="6289000"/>
              <a:ext cx="225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0FC4A5-D93F-4105-A988-070982AC9A97}"/>
              </a:ext>
            </a:extLst>
          </p:cNvPr>
          <p:cNvGrpSpPr/>
          <p:nvPr/>
        </p:nvGrpSpPr>
        <p:grpSpPr>
          <a:xfrm>
            <a:off x="827584" y="0"/>
            <a:ext cx="6480720" cy="839639"/>
            <a:chOff x="827584" y="0"/>
            <a:chExt cx="6480720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4FCFF763-2B61-4601-8585-D07F343279E4}"/>
                </a:ext>
              </a:extLst>
            </p:cNvPr>
            <p:cNvSpPr/>
            <p:nvPr/>
          </p:nvSpPr>
          <p:spPr>
            <a:xfrm>
              <a:off x="1119858" y="93956"/>
              <a:ext cx="618844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11.1.3  8088CPU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的系统总线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21CA8FA-ADC3-41E3-BD94-208AD72EAA2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8B5F1DCC-BCEE-4DFF-B7BB-4ABED8D27C6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1B754D2-746A-4F6D-ADB7-1533BB116A2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FBDB10-60E5-4F98-BFDA-914BEC87544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5E0478A5-A16C-49A0-9990-6AB56D210C3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44C93E4-0F95-4495-8E0E-7A5164DFF13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49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LIAOJM~1\AppData\Local\Temp\Rar$DIa0.972\b39.tif">
            <a:extLst>
              <a:ext uri="{FF2B5EF4-FFF2-40B4-BE49-F238E27FC236}">
                <a16:creationId xmlns:a16="http://schemas.microsoft.com/office/drawing/2014/main" id="{CFB03342-4284-44B7-8C93-CB0E3EDE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00443"/>
            <a:ext cx="8712968" cy="5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196F12-FCF0-4AD4-BF37-496DB32A980F}"/>
              </a:ext>
            </a:extLst>
          </p:cNvPr>
          <p:cNvSpPr txBox="1"/>
          <p:nvPr/>
        </p:nvSpPr>
        <p:spPr>
          <a:xfrm>
            <a:off x="827584" y="15902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最大模式</a:t>
            </a:r>
          </a:p>
        </p:txBody>
      </p:sp>
    </p:spTree>
    <p:extLst>
      <p:ext uri="{BB962C8B-B14F-4D97-AF65-F5344CB8AC3E}">
        <p14:creationId xmlns:p14="http://schemas.microsoft.com/office/powerpoint/2010/main" val="14705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5976664" cy="839639"/>
            <a:chOff x="827584" y="0"/>
            <a:chExt cx="5976664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56843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  8086/8088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微处理器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4CE90F6-BA91-456F-B646-C0B2147DD7F7}"/>
              </a:ext>
            </a:extLst>
          </p:cNvPr>
          <p:cNvSpPr txBox="1"/>
          <p:nvPr/>
        </p:nvSpPr>
        <p:spPr>
          <a:xfrm>
            <a:off x="827584" y="125543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两者之间的差异：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59099F-1DB9-4329-8A1F-81ABA8CCFAD4}"/>
              </a:ext>
            </a:extLst>
          </p:cNvPr>
          <p:cNvGrpSpPr/>
          <p:nvPr/>
        </p:nvGrpSpPr>
        <p:grpSpPr>
          <a:xfrm>
            <a:off x="827584" y="2146416"/>
            <a:ext cx="7791486" cy="1352344"/>
            <a:chOff x="370244" y="2447601"/>
            <a:chExt cx="7791486" cy="1352344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47DBE283-1247-4FBF-8AEA-F9F710B1FC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5080" y="2447601"/>
              <a:ext cx="7486650" cy="135234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5000"/>
                </a:lnSpc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外部数据总线宽度不同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15000"/>
                </a:lnSpc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8088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的外部总线宽度是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位，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位。</a:t>
              </a:r>
            </a:p>
          </p:txBody>
        </p:sp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65B13CAC-B5E8-42F6-A7EE-D3ED5F2D1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44" y="246916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74C30F-7E78-4957-BE59-FD8E0AE4BEF3}"/>
              </a:ext>
            </a:extLst>
          </p:cNvPr>
          <p:cNvGrpSpPr/>
          <p:nvPr/>
        </p:nvGrpSpPr>
        <p:grpSpPr>
          <a:xfrm>
            <a:off x="851064" y="3645024"/>
            <a:ext cx="7802926" cy="1800200"/>
            <a:chOff x="851064" y="3645024"/>
            <a:chExt cx="7802926" cy="1800200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4EC21824-CED1-4223-A451-CD477CE7F04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67340" y="3645024"/>
              <a:ext cx="7486650" cy="18002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5000"/>
                </a:lnSpc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访问存储器和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控制的信号含义不同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15000"/>
                </a:lnSpc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8088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IO/M=0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表示访问内存；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15000"/>
                </a:lnSpc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IO/M=1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表示访问内存。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D2882829-BE29-45D0-8049-74334427E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64" y="371564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E6BCCD1-CCB0-4F69-BECA-7BADCDF38A02}"/>
                </a:ext>
              </a:extLst>
            </p:cNvPr>
            <p:cNvCxnSpPr/>
            <p:nvPr/>
          </p:nvCxnSpPr>
          <p:spPr bwMode="auto">
            <a:xfrm>
              <a:off x="3327544" y="4333736"/>
              <a:ext cx="288032" cy="0"/>
            </a:xfrm>
            <a:prstGeom prst="line">
              <a:avLst/>
            </a:prstGeom>
            <a:solidFill>
              <a:srgbClr val="FF6600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2A84AFC-B15E-470A-9316-A3E81E66828C}"/>
                </a:ext>
              </a:extLst>
            </p:cNvPr>
            <p:cNvCxnSpPr/>
            <p:nvPr/>
          </p:nvCxnSpPr>
          <p:spPr bwMode="auto">
            <a:xfrm>
              <a:off x="2843808" y="4899640"/>
              <a:ext cx="288032" cy="0"/>
            </a:xfrm>
            <a:prstGeom prst="line">
              <a:avLst/>
            </a:prstGeom>
            <a:solidFill>
              <a:srgbClr val="FF6600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6A6D05-98AA-4677-AB76-8F1E90A7E493}"/>
              </a:ext>
            </a:extLst>
          </p:cNvPr>
          <p:cNvGrpSpPr/>
          <p:nvPr/>
        </p:nvGrpSpPr>
        <p:grpSpPr>
          <a:xfrm>
            <a:off x="827584" y="0"/>
            <a:ext cx="7632848" cy="839639"/>
            <a:chOff x="827584" y="0"/>
            <a:chExt cx="7632848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32C9958D-F457-44FA-A7E2-FD8111E019C8}"/>
                </a:ext>
              </a:extLst>
            </p:cNvPr>
            <p:cNvSpPr/>
            <p:nvPr/>
          </p:nvSpPr>
          <p:spPr>
            <a:xfrm>
              <a:off x="1119858" y="93956"/>
              <a:ext cx="734057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11.1.4  8086/8088CPU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的功能结构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2630B4-3DDF-4C11-B0DB-A72F3481B26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2E24D392-89AE-4354-8F9C-B3E7446D289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9A3E7E0-99B2-4AB3-B808-19ED776F08C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196597A-3412-472C-957D-C0884F45B11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4B18CDA3-35F6-4DDD-B3D7-23B7047006D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B316C2E-0ECE-49EE-8B90-A22D19C9980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2D48DC33-B088-4CBE-BA69-CB25AC82671F}"/>
              </a:ext>
            </a:extLst>
          </p:cNvPr>
          <p:cNvSpPr txBox="1">
            <a:spLocks noChangeArrowheads="1"/>
          </p:cNvSpPr>
          <p:nvPr/>
        </p:nvSpPr>
        <p:spPr>
          <a:xfrm>
            <a:off x="2054101" y="2708920"/>
            <a:ext cx="5472087" cy="20162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50000"/>
              </a:spcAft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/8086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内部由两部分组成：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执行单元（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EU）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总线接口单元（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BIU）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E3E6D30-5BB6-48A1-9523-4B35CF15647E}"/>
              </a:ext>
            </a:extLst>
          </p:cNvPr>
          <p:cNvSpPr>
            <a:spLocks/>
          </p:cNvSpPr>
          <p:nvPr/>
        </p:nvSpPr>
        <p:spPr bwMode="auto">
          <a:xfrm>
            <a:off x="2915816" y="3604915"/>
            <a:ext cx="156592" cy="842392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6D112F8-1E0E-46CA-8C00-2E69584BB207}"/>
              </a:ext>
            </a:extLst>
          </p:cNvPr>
          <p:cNvSpPr/>
          <p:nvPr/>
        </p:nvSpPr>
        <p:spPr>
          <a:xfrm>
            <a:off x="471994" y="175365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A84025-A087-48E2-9F77-A1E4553942A5}"/>
              </a:ext>
            </a:extLst>
          </p:cNvPr>
          <p:cNvSpPr txBox="1"/>
          <p:nvPr/>
        </p:nvSpPr>
        <p:spPr>
          <a:xfrm>
            <a:off x="939997" y="1753652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</a:p>
        </p:txBody>
      </p:sp>
    </p:spTree>
    <p:extLst>
      <p:ext uri="{BB962C8B-B14F-4D97-AF65-F5344CB8AC3E}">
        <p14:creationId xmlns:p14="http://schemas.microsoft.com/office/powerpoint/2010/main" val="39782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947364CA-8B2B-4B92-A518-549809C8174B}"/>
              </a:ext>
            </a:extLst>
          </p:cNvPr>
          <p:cNvGrpSpPr/>
          <p:nvPr/>
        </p:nvGrpSpPr>
        <p:grpSpPr>
          <a:xfrm>
            <a:off x="108520" y="0"/>
            <a:ext cx="9144000" cy="6858000"/>
            <a:chOff x="108520" y="0"/>
            <a:chExt cx="9144000" cy="6858000"/>
          </a:xfrm>
        </p:grpSpPr>
        <p:sp>
          <p:nvSpPr>
            <p:cNvPr id="2" name="灯片编号占位符 3">
              <a:extLst>
                <a:ext uri="{FF2B5EF4-FFF2-40B4-BE49-F238E27FC236}">
                  <a16:creationId xmlns:a16="http://schemas.microsoft.com/office/drawing/2014/main" id="{12554573-B8AB-4034-B6C1-453351B9EAA2}"/>
                </a:ext>
              </a:extLst>
            </p:cNvPr>
            <p:cNvSpPr txBox="1">
              <a:spLocks/>
            </p:cNvSpPr>
            <p:nvPr/>
          </p:nvSpPr>
          <p:spPr>
            <a:xfrm>
              <a:off x="6966520" y="6248400"/>
              <a:ext cx="1905000" cy="4572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0" latin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 kern="1200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  <a:cs typeface="+mn-cs"/>
                </a:defRPr>
              </a:lvl1pPr>
              <a:lvl2pPr marL="742950" indent="-285750" algn="l" defTabSz="914400" rtl="0" eaLnBrk="0" latin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 kern="1200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  <a:cs typeface="+mn-cs"/>
                </a:defRPr>
              </a:lvl2pPr>
              <a:lvl3pPr marL="1143000" indent="-228600" algn="l" defTabSz="914400" rtl="0" eaLnBrk="0" latin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 kern="1200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600200" indent="-228600" algn="l" defTabSz="914400" rtl="0" eaLnBrk="0" latin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2057400" indent="-228600" algn="l" defTabSz="914400" rtl="0" eaLnBrk="0" latin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fld id="{34E5E442-CCDE-4DD1-B8EC-6A524C41EF5B}" type="slidenum">
                <a:rPr lang="zh-CN" altLang="en-US" sz="1400" b="0" smtClean="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t>21</a:t>
              </a:fld>
              <a:endParaRPr lang="en-US" altLang="zh-CN" sz="1400" b="0"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CD4CA8-5402-4AA0-8D8B-6009C6436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95" y="603250"/>
              <a:ext cx="1481138" cy="29114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A4CE17-3CBF-45E5-8FA0-2F3FC4B50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008" y="949325"/>
              <a:ext cx="1470025" cy="2565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430793A8-1256-439B-8C46-70B5E19AB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420" y="91757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F1463979-F650-4829-8934-D36E795D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420" y="122872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7FFFAEFB-324C-4EFE-80AF-8706DDA05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420" y="153987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D9E371C-DAA7-4883-A16A-9B5ADF239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534" y="573237"/>
              <a:ext cx="7350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AH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896CD39B-60FF-4621-A868-657AEEE6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008" y="2659063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30B56EB-27F3-4452-9317-B51C21648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008" y="227012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3DE89E1-2F6E-4809-97E2-3794B464E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008" y="3048000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E3568AD-5CF3-4DC0-8D8E-491DCBB71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433" y="606425"/>
              <a:ext cx="0" cy="12763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46992F9F-B1A7-4EE6-800B-F3D4DB065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066" y="548680"/>
              <a:ext cx="735012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AL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01D7775D-ACBF-465D-B307-FBF597734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420" y="892175"/>
              <a:ext cx="815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BH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3C36E432-00BD-471C-9FE3-8FC33BDC4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595" y="854075"/>
              <a:ext cx="6540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BL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508F2E32-EA6F-4AD4-9A70-99CA10323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420" y="1150938"/>
              <a:ext cx="735013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CH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BE6E144B-A138-4B02-BF05-CF540042C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1433" y="1150938"/>
              <a:ext cx="652462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CL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D3D6BAB-E026-4F59-9779-B33C23AA7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783" y="3084513"/>
              <a:ext cx="571500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023FC5-287D-410C-A883-2936FB1E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545" y="1882775"/>
              <a:ext cx="4539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78A744-198A-4EB8-AC83-950E633E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545" y="2270125"/>
              <a:ext cx="4953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EE599F-19CA-4689-A514-CE2C9124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545" y="2659063"/>
              <a:ext cx="40267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SI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347C7FF9-0664-43DA-9025-6B5F691433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96112" y="957263"/>
              <a:ext cx="1584000" cy="328612"/>
            </a:xfrm>
            <a:custGeom>
              <a:avLst/>
              <a:gdLst>
                <a:gd name="T0" fmla="*/ 165105112 w 21600"/>
                <a:gd name="T1" fmla="*/ 2499672 h 21600"/>
                <a:gd name="T2" fmla="*/ 89121126 w 21600"/>
                <a:gd name="T3" fmla="*/ 4999345 h 21600"/>
                <a:gd name="T4" fmla="*/ 13137139 w 21600"/>
                <a:gd name="T5" fmla="*/ 2499672 h 21600"/>
                <a:gd name="T6" fmla="*/ 8912112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92 w 21600"/>
                <a:gd name="T13" fmla="*/ 3392 h 21600"/>
                <a:gd name="T14" fmla="*/ 18208 w 21600"/>
                <a:gd name="T15" fmla="*/ 182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183" y="21600"/>
                  </a:lnTo>
                  <a:lnTo>
                    <a:pt x="1841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BAEE0B7D-264A-4926-8F57-48B33017E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093" y="971436"/>
              <a:ext cx="13920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地址加法器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83CAA2-BAF4-4F4E-A7A7-D99683562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983" y="1649413"/>
              <a:ext cx="1225550" cy="1943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4CA34B31-5D32-4FD3-B877-2934E3EF2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983" y="2036763"/>
              <a:ext cx="1225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2E2A59B3-1F7D-46B5-AA06-1C8961AFE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983" y="2425700"/>
              <a:ext cx="1225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F430C839-390D-4333-BF70-1AA5D5B0A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983" y="2814638"/>
              <a:ext cx="1225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9F166117-E689-4144-A628-357E90FCE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983" y="3203575"/>
              <a:ext cx="1225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3443CCB8-9246-4B7B-84DF-B90D40A6E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020" y="3195638"/>
              <a:ext cx="488950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2C2963-227B-47EE-89A8-5D162806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558" y="1649413"/>
              <a:ext cx="48418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5CC7D5-FAF9-4279-AF3C-A9DA7D499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558" y="2036763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0EFDBF-F355-4B7D-9669-7C2761DB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558" y="2425700"/>
              <a:ext cx="4411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5B50F4-527D-45A0-A0B3-D638CF64A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845" y="2801938"/>
              <a:ext cx="473075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74241C-9B65-42E8-9530-55367458F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983" y="3436938"/>
              <a:ext cx="654050" cy="10112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总线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控制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逻辑</a:t>
              </a: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F2A8B00C-82DA-4949-A81A-D0AD0A0E8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20" y="3903663"/>
              <a:ext cx="6367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9363B08B-ED76-40CE-B388-C7E33C17D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2058" y="351472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7733D3CA-871F-40F8-A42A-0EF5B7742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83" y="3592513"/>
              <a:ext cx="0" cy="311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60E978-4602-47E9-86AD-575A8AE97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558" y="4214813"/>
              <a:ext cx="1143000" cy="3889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暂存器</a:t>
              </a:r>
              <a:endPara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61144E-4F40-4167-A38B-6A12C0ED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008" y="5613400"/>
              <a:ext cx="1387475" cy="311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标志寄存器</a:t>
              </a:r>
              <a:endPara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AutoShape 39">
              <a:extLst>
                <a:ext uri="{FF2B5EF4-FFF2-40B4-BE49-F238E27FC236}">
                  <a16:creationId xmlns:a16="http://schemas.microsoft.com/office/drawing/2014/main" id="{107B33CC-56D2-4B24-9DFD-E2505CD4A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008" y="4914900"/>
              <a:ext cx="1306512" cy="387350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E0A921-5A56-4B50-BF06-8BF022B4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033" y="4837113"/>
              <a:ext cx="1060450" cy="620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EU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控制</a:t>
              </a: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电路</a:t>
              </a:r>
              <a:endPara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1233A7-5DBC-433C-8B23-39FDB0B6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950" y="5070475"/>
              <a:ext cx="1353218" cy="3095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2   3   4</a:t>
              </a: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0CF8F743-2E06-47AF-AE2A-C07CE1AF3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5070475"/>
              <a:ext cx="0" cy="3095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29FDA6F5-9F2B-45DE-A2AF-65D01C1BD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9528" y="5070475"/>
              <a:ext cx="0" cy="3095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108AB7F9-AF4B-404A-84E8-0CCEC8C6B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508" y="5070475"/>
              <a:ext cx="0" cy="3095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9613123D-4179-4139-9025-87456476C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7717" y="5226050"/>
              <a:ext cx="1156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CC790B30-C42A-4057-BD55-4BBC23503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952" y="3903663"/>
              <a:ext cx="0" cy="1322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8EA1D84A-8D35-4EB3-B0B1-4CC819D59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3008" y="4448175"/>
              <a:ext cx="0" cy="777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C1430D20-D190-404D-B616-AF3149555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67995" y="5226050"/>
              <a:ext cx="735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1D92EC18-D08C-4015-9B3B-005D60921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0033" y="3592513"/>
              <a:ext cx="488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6F9A2427-5FAA-41CB-9092-B82D06018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0033" y="3981450"/>
              <a:ext cx="488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836A015E-382B-4588-B7F2-88997994C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0033" y="4370388"/>
              <a:ext cx="488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1336BED4-5DF0-4DDD-8608-82DDEA5B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058" y="3903663"/>
              <a:ext cx="0" cy="311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4537D1F9-80EE-4215-A2BA-B9A4DFD2B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033" y="4603750"/>
              <a:ext cx="0" cy="31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1EEA10A8-8EF3-4C42-A65A-7932A347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533" y="4603750"/>
              <a:ext cx="0" cy="31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90ECAD29-DB2C-437B-9C34-B01179873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983" y="5302250"/>
              <a:ext cx="0" cy="31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42B0F682-79CF-4BB7-BB75-B3280262E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545" y="5302250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B32B148F-48AE-43F3-8484-326A962BB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983" y="5457825"/>
              <a:ext cx="81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104944EC-7369-4F37-9C03-83F189E90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983" y="3903663"/>
              <a:ext cx="0" cy="1554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7BD92118-A6C7-4F69-998B-CC97872D5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058" y="59245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DFC94E9A-CB72-4B60-9AF5-7925C00CF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508" y="6157913"/>
              <a:ext cx="1225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A298FE89-FE68-4BC8-86CF-94E2931F4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508" y="3903663"/>
              <a:ext cx="0" cy="225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4060D9D0-CD43-46A7-A555-A6200327F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2508" y="46037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6044478B-8B89-4235-8D3D-E21C70317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6020" y="46037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14FB7EBA-BC08-47AB-A526-7A7257965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533" y="46037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CAAAA797-7A1C-476B-AA0C-F0089DA97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7520" y="46037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45A669D3-9F36-4765-9023-061FCEE6C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6045" y="1293813"/>
              <a:ext cx="0" cy="355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69">
              <a:extLst>
                <a:ext uri="{FF2B5EF4-FFF2-40B4-BE49-F238E27FC236}">
                  <a16:creationId xmlns:a16="http://schemas.microsoft.com/office/drawing/2014/main" id="{506FD0C6-5E97-4A3E-A40C-5E146FDA9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7545" y="1285875"/>
              <a:ext cx="0" cy="363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0E19DEB1-C413-47F7-9460-BF304E697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4483" y="1539875"/>
              <a:ext cx="0" cy="2363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F6BFE2DC-DD5F-4B69-8C49-37505B37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7545" y="1544638"/>
              <a:ext cx="896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72">
              <a:extLst>
                <a:ext uri="{FF2B5EF4-FFF2-40B4-BE49-F238E27FC236}">
                  <a16:creationId xmlns:a16="http://schemas.microsoft.com/office/drawing/2014/main" id="{206B9E94-DDB5-433C-9E0B-6BEF1B575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983" y="1640073"/>
              <a:ext cx="461665" cy="186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16位数据总线</a:t>
              </a:r>
            </a:p>
          </p:txBody>
        </p:sp>
        <p:sp>
          <p:nvSpPr>
            <p:cNvPr id="74" name="Text Box 73">
              <a:extLst>
                <a:ext uri="{FF2B5EF4-FFF2-40B4-BE49-F238E27FC236}">
                  <a16:creationId xmlns:a16="http://schemas.microsoft.com/office/drawing/2014/main" id="{72FB0ED2-3B43-42AE-8616-80C77B4B8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243" y="1960563"/>
              <a:ext cx="461665" cy="1165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段寄存器</a:t>
              </a:r>
            </a:p>
          </p:txBody>
        </p:sp>
        <p:sp>
          <p:nvSpPr>
            <p:cNvPr id="75" name="Text Box 74">
              <a:extLst>
                <a:ext uri="{FF2B5EF4-FFF2-40B4-BE49-F238E27FC236}">
                  <a16:creationId xmlns:a16="http://schemas.microsoft.com/office/drawing/2014/main" id="{AF56897E-BCA2-4613-AE2C-489B3BE80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55" y="1416050"/>
              <a:ext cx="461665" cy="170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通用寄存器组</a:t>
              </a:r>
            </a:p>
          </p:txBody>
        </p:sp>
        <p:sp>
          <p:nvSpPr>
            <p:cNvPr id="76" name="Text Box 75">
              <a:extLst>
                <a:ext uri="{FF2B5EF4-FFF2-40B4-BE49-F238E27FC236}">
                  <a16:creationId xmlns:a16="http://schemas.microsoft.com/office/drawing/2014/main" id="{BD9A14E4-C95E-4161-9117-0ABE74D8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6008" y="3825875"/>
              <a:ext cx="1306512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系统总线</a:t>
              </a:r>
            </a:p>
          </p:txBody>
        </p:sp>
        <p:sp>
          <p:nvSpPr>
            <p:cNvPr id="77" name="AutoShape 76">
              <a:extLst>
                <a:ext uri="{FF2B5EF4-FFF2-40B4-BE49-F238E27FC236}">
                  <a16:creationId xmlns:a16="http://schemas.microsoft.com/office/drawing/2014/main" id="{FFF98E72-2CC5-4FC3-849C-FA1AD328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533" y="3592513"/>
              <a:ext cx="163512" cy="855662"/>
            </a:xfrm>
            <a:prstGeom prst="rightBrace">
              <a:avLst>
                <a:gd name="adj1" fmla="val 436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77">
              <a:extLst>
                <a:ext uri="{FF2B5EF4-FFF2-40B4-BE49-F238E27FC236}">
                  <a16:creationId xmlns:a16="http://schemas.microsoft.com/office/drawing/2014/main" id="{24BD5A0E-9ABF-4614-8C40-E8F5B0FFD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1521" y="3514725"/>
              <a:ext cx="21224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16位CPU内总线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ECFFD1-7C23-4B1A-A8B2-8947B29F2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408" y="606425"/>
              <a:ext cx="5180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774A7B-2EAF-420F-BF5C-256356958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408" y="885825"/>
              <a:ext cx="5032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C959BB-35A5-4D2B-AD13-A72848205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408" y="1228725"/>
              <a:ext cx="5180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82" name="Line 81">
              <a:extLst>
                <a:ext uri="{FF2B5EF4-FFF2-40B4-BE49-F238E27FC236}">
                  <a16:creationId xmlns:a16="http://schemas.microsoft.com/office/drawing/2014/main" id="{FA9CE29B-2A9E-40D8-8B11-501EE155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0520" y="793750"/>
              <a:ext cx="0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Line 82">
              <a:extLst>
                <a:ext uri="{FF2B5EF4-FFF2-40B4-BE49-F238E27FC236}">
                  <a16:creationId xmlns:a16="http://schemas.microsoft.com/office/drawing/2014/main" id="{EF051779-0D03-44BA-9388-D7AD20BF2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519" y="793750"/>
              <a:ext cx="21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83">
              <a:extLst>
                <a:ext uri="{FF2B5EF4-FFF2-40B4-BE49-F238E27FC236}">
                  <a16:creationId xmlns:a16="http://schemas.microsoft.com/office/drawing/2014/main" id="{18D5CE77-B803-4A96-9421-F72A0CB63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4248" y="793750"/>
              <a:ext cx="0" cy="2643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84">
              <a:extLst>
                <a:ext uri="{FF2B5EF4-FFF2-40B4-BE49-F238E27FC236}">
                  <a16:creationId xmlns:a16="http://schemas.microsoft.com/office/drawing/2014/main" id="{BF03FDF7-17B4-44FE-85DA-C23091F43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4995" y="404813"/>
              <a:ext cx="1960563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20位地址总线</a:t>
              </a:r>
            </a:p>
          </p:txBody>
        </p:sp>
        <p:sp>
          <p:nvSpPr>
            <p:cNvPr id="86" name="Text Box 85">
              <a:extLst>
                <a:ext uri="{FF2B5EF4-FFF2-40B4-BE49-F238E27FC236}">
                  <a16:creationId xmlns:a16="http://schemas.microsoft.com/office/drawing/2014/main" id="{8B4700AC-9179-4F23-B6CA-80601B24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050" y="4702967"/>
              <a:ext cx="1202842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指令队列</a:t>
              </a:r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16838A6E-E35A-4538-AC66-3A39F5042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5" y="549275"/>
              <a:ext cx="38100" cy="63087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87">
              <a:extLst>
                <a:ext uri="{FF2B5EF4-FFF2-40B4-BE49-F238E27FC236}">
                  <a16:creationId xmlns:a16="http://schemas.microsoft.com/office/drawing/2014/main" id="{5969BF94-9F08-4155-AC8B-547BF5EA4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33" y="6200775"/>
              <a:ext cx="30749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执行单元（EU）</a:t>
              </a:r>
            </a:p>
          </p:txBody>
        </p:sp>
        <p:sp>
          <p:nvSpPr>
            <p:cNvPr id="89" name="Text Box 88">
              <a:extLst>
                <a:ext uri="{FF2B5EF4-FFF2-40B4-BE49-F238E27FC236}">
                  <a16:creationId xmlns:a16="http://schemas.microsoft.com/office/drawing/2014/main" id="{EE16EDF7-ED64-48CB-BE49-C8545F25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033" y="6196013"/>
              <a:ext cx="4013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总线接口单元（BIU）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E3F735A-3A1D-4162-994C-8D58300E1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033" y="4214813"/>
              <a:ext cx="1114425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控制信号</a:t>
              </a:r>
            </a:p>
          </p:txBody>
        </p:sp>
        <p:sp>
          <p:nvSpPr>
            <p:cNvPr id="91" name="Text Box 90">
              <a:extLst>
                <a:ext uri="{FF2B5EF4-FFF2-40B4-BE49-F238E27FC236}">
                  <a16:creationId xmlns:a16="http://schemas.microsoft.com/office/drawing/2014/main" id="{7894EFAA-6B89-49CD-BB6F-BB2910E14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344" y="4410372"/>
              <a:ext cx="488950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2" name="Text Box 91">
              <a:extLst>
                <a:ext uri="{FF2B5EF4-FFF2-40B4-BE49-F238E27FC236}">
                  <a16:creationId xmlns:a16="http://schemas.microsoft.com/office/drawing/2014/main" id="{C55F0450-6E8F-42D7-B13D-2B328FD6B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770" y="0"/>
              <a:ext cx="28082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itchFamily="2" charset="2"/>
                <a:buNone/>
              </a:pPr>
              <a:r>
                <a:rPr lang="zh-CN" altLang="zh-CN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808</a:t>
              </a:r>
              <a:r>
                <a:rPr lang="en-US" altLang="zh-CN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zh-CN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CPU结构</a:t>
              </a:r>
            </a:p>
          </p:txBody>
        </p:sp>
        <p:sp>
          <p:nvSpPr>
            <p:cNvPr id="93" name="Line 6">
              <a:extLst>
                <a:ext uri="{FF2B5EF4-FFF2-40B4-BE49-F238E27FC236}">
                  <a16:creationId xmlns:a16="http://schemas.microsoft.com/office/drawing/2014/main" id="{438B2F0A-009D-4214-A538-E21E3D53F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895" y="188277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15">
              <a:extLst>
                <a:ext uri="{FF2B5EF4-FFF2-40B4-BE49-F238E27FC236}">
                  <a16:creationId xmlns:a16="http://schemas.microsoft.com/office/drawing/2014/main" id="{0189033D-270D-4CBD-8635-7674C985F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895" y="1509713"/>
              <a:ext cx="735013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</a:t>
              </a: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95" name="Text Box 15">
              <a:extLst>
                <a:ext uri="{FF2B5EF4-FFF2-40B4-BE49-F238E27FC236}">
                  <a16:creationId xmlns:a16="http://schemas.microsoft.com/office/drawing/2014/main" id="{4BE5056D-76BA-4BF8-A3EB-3126EA978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1433" y="1493838"/>
              <a:ext cx="703262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DL</a:t>
              </a:r>
              <a:endParaRPr lang="zh-CN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15">
              <a:extLst>
                <a:ext uri="{FF2B5EF4-FFF2-40B4-BE49-F238E27FC236}">
                  <a16:creationId xmlns:a16="http://schemas.microsoft.com/office/drawing/2014/main" id="{87E739B1-81C3-4624-B010-E3ECA3EFC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995" y="1519238"/>
              <a:ext cx="735013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DX</a:t>
              </a:r>
              <a:endParaRPr lang="zh-CN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1">
              <a:extLst>
                <a:ext uri="{FF2B5EF4-FFF2-40B4-BE49-F238E27FC236}">
                  <a16:creationId xmlns:a16="http://schemas.microsoft.com/office/drawing/2014/main" id="{B9EBF6BB-4787-4933-B129-825FAF8BA65D}"/>
                </a:ext>
              </a:extLst>
            </p:cNvPr>
            <p:cNvSpPr txBox="1"/>
            <p:nvPr/>
          </p:nvSpPr>
          <p:spPr>
            <a:xfrm>
              <a:off x="5550470" y="5671899"/>
              <a:ext cx="335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指令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队列长度为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字节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56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6A6D5656-6204-4586-A0BB-A3923A55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AA384B-EF28-4591-91A5-73D79E2C42E1}"/>
              </a:ext>
            </a:extLst>
          </p:cNvPr>
          <p:cNvSpPr/>
          <p:nvPr/>
        </p:nvSpPr>
        <p:spPr>
          <a:xfrm>
            <a:off x="1140908" y="1001457"/>
            <a:ext cx="2847254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执行单元（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FD4B88-9EDD-4B0D-823B-07F4388C0AAC}"/>
              </a:ext>
            </a:extLst>
          </p:cNvPr>
          <p:cNvSpPr txBox="1"/>
          <p:nvPr/>
        </p:nvSpPr>
        <p:spPr>
          <a:xfrm>
            <a:off x="1184690" y="3212976"/>
            <a:ext cx="7488832" cy="227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从指令队列中不断取出指令代码，译码后产生执行指令的控制信号。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完成算术和逻辑运算，通用寄存器存放操作数和运算结果，而运算结果的状态特征则保留到标志寄存器中。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5A4DE7-EA13-4A99-B42B-EC09C842FE40}"/>
              </a:ext>
            </a:extLst>
          </p:cNvPr>
          <p:cNvSpPr txBox="1"/>
          <p:nvPr/>
        </p:nvSpPr>
        <p:spPr>
          <a:xfrm>
            <a:off x="1217102" y="1738734"/>
            <a:ext cx="7488832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个通用寄存器、标志寄存器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控制部件。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32519BCC-36DE-46D3-B16A-D2207490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1E0CC9-889B-4B94-9D08-500D6596C0F8}"/>
              </a:ext>
            </a:extLst>
          </p:cNvPr>
          <p:cNvSpPr/>
          <p:nvPr/>
        </p:nvSpPr>
        <p:spPr>
          <a:xfrm>
            <a:off x="1140908" y="1001457"/>
            <a:ext cx="3708066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总线接口单元（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BIU）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3982F-B8A5-464C-8DC9-4E1D6CE55415}"/>
              </a:ext>
            </a:extLst>
          </p:cNvPr>
          <p:cNvSpPr txBox="1"/>
          <p:nvPr/>
        </p:nvSpPr>
        <p:spPr>
          <a:xfrm>
            <a:off x="1184690" y="3212976"/>
            <a:ext cx="7488832" cy="283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负责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与存储器和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接口之间的信息传送。由于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中的寄存器均为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位，而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外部地址线为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根，因此，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中采用地址加法器产生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位的物理地址，可以寻址的存储单元为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3737E-ACB5-4995-A75B-84CE3EF0D373}"/>
              </a:ext>
            </a:extLst>
          </p:cNvPr>
          <p:cNvSpPr txBox="1"/>
          <p:nvPr/>
        </p:nvSpPr>
        <p:spPr>
          <a:xfrm>
            <a:off x="1217102" y="1738734"/>
            <a:ext cx="7488832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个段寄存器、程序计数器、指令队列、地址加法器以及总线控制逻辑。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F8A1A63-6E3C-44E9-9E28-008C08522889}"/>
              </a:ext>
            </a:extLst>
          </p:cNvPr>
          <p:cNvSpPr/>
          <p:nvPr/>
        </p:nvSpPr>
        <p:spPr>
          <a:xfrm>
            <a:off x="431589" y="83671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04192D-CFC2-4108-8920-6DBD56014BD4}"/>
              </a:ext>
            </a:extLst>
          </p:cNvPr>
          <p:cNvSpPr txBox="1"/>
          <p:nvPr/>
        </p:nvSpPr>
        <p:spPr>
          <a:xfrm>
            <a:off x="899592" y="836712"/>
            <a:ext cx="4623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AA813C-AA74-4D7F-A181-99D29F4D09A1}"/>
              </a:ext>
            </a:extLst>
          </p:cNvPr>
          <p:cNvSpPr txBox="1"/>
          <p:nvPr/>
        </p:nvSpPr>
        <p:spPr>
          <a:xfrm>
            <a:off x="931195" y="1556792"/>
            <a:ext cx="7529237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的内部共有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位寄存器，包括通用寄存器（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个）、段寄存器（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个）和控制寄存器（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12B654-014D-4F10-964B-485FAB145762}"/>
              </a:ext>
            </a:extLst>
          </p:cNvPr>
          <p:cNvSpPr txBox="1"/>
          <p:nvPr/>
        </p:nvSpPr>
        <p:spPr>
          <a:xfrm>
            <a:off x="691072" y="3397060"/>
            <a:ext cx="7529237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）通用寄存器包括数据类寄存器、地址指针寄存器和变址寄存器。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41DB5-69A6-44CD-9515-A075DEAA2031}"/>
              </a:ext>
            </a:extLst>
          </p:cNvPr>
          <p:cNvSpPr txBox="1"/>
          <p:nvPr/>
        </p:nvSpPr>
        <p:spPr>
          <a:xfrm>
            <a:off x="681392" y="4749420"/>
            <a:ext cx="7529237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）数据类寄存器包括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，常用于存放操作数或运算结果。</a:t>
            </a:r>
          </a:p>
        </p:txBody>
      </p:sp>
    </p:spTree>
    <p:extLst>
      <p:ext uri="{BB962C8B-B14F-4D97-AF65-F5344CB8AC3E}">
        <p14:creationId xmlns:p14="http://schemas.microsoft.com/office/powerpoint/2010/main" val="29662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61818C-BDC6-4821-9788-D653D0D7675B}"/>
              </a:ext>
            </a:extLst>
          </p:cNvPr>
          <p:cNvSpPr txBox="1"/>
          <p:nvPr/>
        </p:nvSpPr>
        <p:spPr>
          <a:xfrm>
            <a:off x="807381" y="764704"/>
            <a:ext cx="7529237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每个数据类寄存器分别可以作为两个独立的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位寄存器使用，从而可以方便地实现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位的数据处理。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048508-B71D-41D9-A90F-911E89B77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014"/>
              </p:ext>
            </p:extLst>
          </p:nvPr>
        </p:nvGraphicFramePr>
        <p:xfrm>
          <a:off x="3131840" y="3040360"/>
          <a:ext cx="34317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52">
                  <a:extLst>
                    <a:ext uri="{9D8B030D-6E8A-4147-A177-3AD203B41FA5}">
                      <a16:colId xmlns:a16="http://schemas.microsoft.com/office/drawing/2014/main" val="343711308"/>
                    </a:ext>
                  </a:extLst>
                </a:gridCol>
                <a:gridCol w="1715852">
                  <a:extLst>
                    <a:ext uri="{9D8B030D-6E8A-4147-A177-3AD203B41FA5}">
                      <a16:colId xmlns:a16="http://schemas.microsoft.com/office/drawing/2014/main" val="2583840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1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8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541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93BCE96-0847-4952-9488-7CF89F895B0F}"/>
              </a:ext>
            </a:extLst>
          </p:cNvPr>
          <p:cNvSpPr txBox="1"/>
          <p:nvPr/>
        </p:nvSpPr>
        <p:spPr>
          <a:xfrm>
            <a:off x="2501539" y="3040360"/>
            <a:ext cx="630301" cy="18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3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883F85-9C18-49CD-8D30-8737BB357142}"/>
              </a:ext>
            </a:extLst>
          </p:cNvPr>
          <p:cNvSpPr txBox="1"/>
          <p:nvPr/>
        </p:nvSpPr>
        <p:spPr>
          <a:xfrm>
            <a:off x="1043608" y="34471"/>
            <a:ext cx="4916747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数据类寄存器的特殊用途：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B1C8CE-4D85-4AE0-B3A2-A18C2D6448D8}"/>
              </a:ext>
            </a:extLst>
          </p:cNvPr>
          <p:cNvSpPr txBox="1"/>
          <p:nvPr/>
        </p:nvSpPr>
        <p:spPr>
          <a:xfrm>
            <a:off x="783769" y="908720"/>
            <a:ext cx="7941083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：累加器，乘除运算中的隐含操作数以及中间结果；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指令中也使用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AX(AL)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进行数据传送。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7C34C7-A878-4559-BDD9-E3E4B1454E39}"/>
              </a:ext>
            </a:extLst>
          </p:cNvPr>
          <p:cNvSpPr txBox="1"/>
          <p:nvPr/>
        </p:nvSpPr>
        <p:spPr>
          <a:xfrm>
            <a:off x="783768" y="2132856"/>
            <a:ext cx="7941083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：基址寄存器，常用于存放被访问内存单元数据块的基地址，默认为数据段。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D63731-898E-476A-B041-4A9A9FDE3DD7}"/>
              </a:ext>
            </a:extLst>
          </p:cNvPr>
          <p:cNvSpPr txBox="1"/>
          <p:nvPr/>
        </p:nvSpPr>
        <p:spPr>
          <a:xfrm>
            <a:off x="783768" y="3428761"/>
            <a:ext cx="7941083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：计数寄存器，在循环和串操作指令中用作计数器。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06CEC1-A4BE-4A9C-9A49-03F3142B301A}"/>
              </a:ext>
            </a:extLst>
          </p:cNvPr>
          <p:cNvSpPr txBox="1"/>
          <p:nvPr/>
        </p:nvSpPr>
        <p:spPr>
          <a:xfrm>
            <a:off x="783768" y="4668808"/>
            <a:ext cx="7941083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：数据寄存器，用于存放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指令中的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位端口地址；存放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位乘除运算中的高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位除法结果中的余数。</a:t>
            </a:r>
          </a:p>
        </p:txBody>
      </p:sp>
    </p:spTree>
    <p:extLst>
      <p:ext uri="{BB962C8B-B14F-4D97-AF65-F5344CB8AC3E}">
        <p14:creationId xmlns:p14="http://schemas.microsoft.com/office/powerpoint/2010/main" val="1171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C9FAAD-992A-4BAD-9999-84C16545EDC6}"/>
              </a:ext>
            </a:extLst>
          </p:cNvPr>
          <p:cNvSpPr txBox="1"/>
          <p:nvPr/>
        </p:nvSpPr>
        <p:spPr>
          <a:xfrm>
            <a:off x="827895" y="771655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）地址指针寄存器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875C29-B802-414D-81C9-05126967C00F}"/>
              </a:ext>
            </a:extLst>
          </p:cNvPr>
          <p:cNvSpPr txBox="1"/>
          <p:nvPr/>
        </p:nvSpPr>
        <p:spPr>
          <a:xfrm>
            <a:off x="447072" y="3429000"/>
            <a:ext cx="806489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：在堆栈操作中用来存放栈顶单元的偏移地址，永远指向堆栈的栈顶。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EA2D5-F2F5-4D39-9221-3DA0D4C6951F}"/>
              </a:ext>
            </a:extLst>
          </p:cNvPr>
          <p:cNvSpPr txBox="1"/>
          <p:nvPr/>
        </p:nvSpPr>
        <p:spPr>
          <a:xfrm>
            <a:off x="447072" y="4797152"/>
            <a:ext cx="806489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：默认用于存放当前堆栈内某个单元的偏移地址，即可以对堆栈内任意单元的数据进行操作。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0CA06D-45A1-4B5F-BC56-573BFCA2596B}"/>
              </a:ext>
            </a:extLst>
          </p:cNvPr>
          <p:cNvSpPr txBox="1"/>
          <p:nvPr/>
        </p:nvSpPr>
        <p:spPr>
          <a:xfrm>
            <a:off x="447072" y="1535185"/>
            <a:ext cx="8301391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包括堆栈指针寄存器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和基址指针寄存器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。这两个指针寄存器除可以存放操作数外，还可以作为地址指针，常用于在堆栈操作中存放偏移地址。</a:t>
            </a:r>
          </a:p>
        </p:txBody>
      </p:sp>
    </p:spTree>
    <p:extLst>
      <p:ext uri="{BB962C8B-B14F-4D97-AF65-F5344CB8AC3E}">
        <p14:creationId xmlns:p14="http://schemas.microsoft.com/office/powerpoint/2010/main" val="15050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DDD049-6848-4EB8-9AF2-DFB5B3502334}"/>
              </a:ext>
            </a:extLst>
          </p:cNvPr>
          <p:cNvSpPr txBox="1"/>
          <p:nvPr/>
        </p:nvSpPr>
        <p:spPr>
          <a:xfrm>
            <a:off x="244105" y="928756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）变址寄存器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009E78-0803-40F1-82EC-3C4285D170C4}"/>
              </a:ext>
            </a:extLst>
          </p:cNvPr>
          <p:cNvSpPr txBox="1"/>
          <p:nvPr/>
        </p:nvSpPr>
        <p:spPr>
          <a:xfrm>
            <a:off x="377927" y="4282483"/>
            <a:ext cx="8352928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：串操作指令中隐含作为源操作数偏移地址。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933574-B35B-4C94-AD02-8EE63C6DA166}"/>
              </a:ext>
            </a:extLst>
          </p:cNvPr>
          <p:cNvSpPr txBox="1"/>
          <p:nvPr/>
        </p:nvSpPr>
        <p:spPr>
          <a:xfrm>
            <a:off x="377927" y="5193021"/>
            <a:ext cx="8576367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：串操作指令中隐含作为目的操作数的偏移地址。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419D46-6046-4B5C-99A7-5C514A31C3C8}"/>
              </a:ext>
            </a:extLst>
          </p:cNvPr>
          <p:cNvSpPr txBox="1"/>
          <p:nvPr/>
        </p:nvSpPr>
        <p:spPr>
          <a:xfrm>
            <a:off x="467544" y="1691485"/>
            <a:ext cx="7762034" cy="227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变址寄存器包括源变址寄存器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和目的变址寄存器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，除可以存放操作数和作为地址指针外，还分别固定应用于数据的串操作指令中，提供串操作数的索引地址：</a:t>
            </a:r>
          </a:p>
        </p:txBody>
      </p:sp>
    </p:spTree>
    <p:extLst>
      <p:ext uri="{BB962C8B-B14F-4D97-AF65-F5344CB8AC3E}">
        <p14:creationId xmlns:p14="http://schemas.microsoft.com/office/powerpoint/2010/main" val="30491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DE62C6-CF70-4E0F-A72B-E6C5B8A86A33}"/>
              </a:ext>
            </a:extLst>
          </p:cNvPr>
          <p:cNvSpPr txBox="1"/>
          <p:nvPr/>
        </p:nvSpPr>
        <p:spPr>
          <a:xfrm>
            <a:off x="503548" y="764704"/>
            <a:ext cx="356439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）段寄存器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1D92A8-9EE3-4716-BDB8-40790777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628800"/>
            <a:ext cx="824491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lvl="1" indent="0" eaLnBrk="1" hangingPunct="1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：代码段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寄存器，当前代码段的段地址。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：数据段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 ，当前数据段的段地址。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：附加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寄存器，当前附加段的段地址。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：堆栈段寄存器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， 当前堆栈段的段地址。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0F01BC-7834-4761-96D2-49373075A9E2}"/>
              </a:ext>
            </a:extLst>
          </p:cNvPr>
          <p:cNvGrpSpPr/>
          <p:nvPr/>
        </p:nvGrpSpPr>
        <p:grpSpPr>
          <a:xfrm>
            <a:off x="827584" y="0"/>
            <a:ext cx="7056784" cy="839639"/>
            <a:chOff x="827584" y="0"/>
            <a:chExt cx="705678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DEF2B0FD-6A60-48E0-8747-4481C4F04904}"/>
                </a:ext>
              </a:extLst>
            </p:cNvPr>
            <p:cNvSpPr/>
            <p:nvPr/>
          </p:nvSpPr>
          <p:spPr>
            <a:xfrm>
              <a:off x="1119858" y="93956"/>
              <a:ext cx="676451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11.1.1  8086/8088CPU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的特点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94D2F2B-4159-44BA-9A83-797473CF90E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00596A33-8538-49F3-8CB8-FDAD6A7BCB2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33889C0-CED7-492A-9913-275C941E21F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ECC5D2E-2329-47A7-9922-0D604E2F97A1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0EF15273-A50E-4B5B-B76E-117B0E89AB0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F49541E-31BA-4FDF-9CF2-87FD96C0BBD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9ED2111-5EF4-4269-9B49-94AAD6C29DCF}"/>
              </a:ext>
            </a:extLst>
          </p:cNvPr>
          <p:cNvSpPr txBox="1"/>
          <p:nvPr/>
        </p:nvSpPr>
        <p:spPr>
          <a:xfrm>
            <a:off x="1104474" y="1837791"/>
            <a:ext cx="765570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8086/8088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未出现之前，微处理器是按顺序串行完成程序的执行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假设不考虑存储器操作数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0B399237-9E0F-4A6C-BD96-70A21D52D105}"/>
              </a:ext>
            </a:extLst>
          </p:cNvPr>
          <p:cNvGrpSpPr/>
          <p:nvPr/>
        </p:nvGrpSpPr>
        <p:grpSpPr bwMode="auto">
          <a:xfrm>
            <a:off x="383826" y="3387876"/>
            <a:ext cx="8350250" cy="2120898"/>
            <a:chOff x="205" y="2124"/>
            <a:chExt cx="5260" cy="133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A26AE994-CBDA-434D-8D1A-F3758315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329DB0C-D93B-4EED-9249-E0D368D27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368EF03A-D3EC-4064-B9A0-744786B0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BB1B39C8-F913-47B8-8E23-DFE9957B7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2273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取指令1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6FD01946-CBF2-40BF-BACC-2DAF1297D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183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指令1</a:t>
              </a:r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BB20E413-AC03-4EBF-92BF-4582E2F1F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2183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指令1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BB41EB80-FA47-448D-8464-E1505798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893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57E3D9E-87AE-4571-BB57-D2707DDB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893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BABC58B0-48BA-4622-859E-045F2EFA1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" y="2273"/>
              <a:ext cx="5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CPU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130FF7DA-D3AF-4765-8BF7-36C00049F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" y="3029"/>
              <a:ext cx="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BUS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D9013473-2D13-4063-ADCA-7A8354902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3050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3F7D768A-9117-43BC-939E-073F54ADD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050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722A3A0E-262C-4BB5-89A7-E3737126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DC70B452-8052-4373-8118-C13966553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455CD54B-22F3-4044-A8C0-5D4B5FE06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9607691D-8B8D-469C-9C76-EECAD555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273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7BCE9693-0A10-43B3-AE2F-859CAB673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2183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3171508E-A11C-47D3-937D-81BDAE28C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2183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6F872DA-8F89-4EAA-BF59-8BBF18FDD73D}"/>
              </a:ext>
            </a:extLst>
          </p:cNvPr>
          <p:cNvGrpSpPr/>
          <p:nvPr/>
        </p:nvGrpSpPr>
        <p:grpSpPr>
          <a:xfrm>
            <a:off x="1209613" y="5949280"/>
            <a:ext cx="7416801" cy="400110"/>
            <a:chOff x="1209613" y="5844887"/>
            <a:chExt cx="7416801" cy="400110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38E0329-B409-4A6B-B2E5-16A22425C600}"/>
                </a:ext>
              </a:extLst>
            </p:cNvPr>
            <p:cNvCxnSpPr/>
            <p:nvPr/>
          </p:nvCxnSpPr>
          <p:spPr bwMode="auto">
            <a:xfrm>
              <a:off x="1209613" y="5844887"/>
              <a:ext cx="7416801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33" name="TextBox 4">
              <a:extLst>
                <a:ext uri="{FF2B5EF4-FFF2-40B4-BE49-F238E27FC236}">
                  <a16:creationId xmlns:a16="http://schemas.microsoft.com/office/drawing/2014/main" id="{47BB6794-DDAB-42DF-A899-FBAADE64EFFA}"/>
                </a:ext>
              </a:extLst>
            </p:cNvPr>
            <p:cNvSpPr txBox="1"/>
            <p:nvPr/>
          </p:nvSpPr>
          <p:spPr>
            <a:xfrm>
              <a:off x="4352353" y="5844887"/>
              <a:ext cx="1233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时间</a:t>
              </a: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6BA8D1E-59E8-4EE2-922B-9D983B53E7ED}"/>
              </a:ext>
            </a:extLst>
          </p:cNvPr>
          <p:cNvSpPr/>
          <p:nvPr/>
        </p:nvSpPr>
        <p:spPr>
          <a:xfrm>
            <a:off x="471994" y="112474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DE1234-F351-4D52-975A-25C4FF1E02D9}"/>
              </a:ext>
            </a:extLst>
          </p:cNvPr>
          <p:cNvSpPr txBox="1"/>
          <p:nvPr/>
        </p:nvSpPr>
        <p:spPr>
          <a:xfrm>
            <a:off x="939997" y="112474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指令流水线</a:t>
            </a:r>
          </a:p>
        </p:txBody>
      </p:sp>
    </p:spTree>
    <p:extLst>
      <p:ext uri="{BB962C8B-B14F-4D97-AF65-F5344CB8AC3E}">
        <p14:creationId xmlns:p14="http://schemas.microsoft.com/office/powerpoint/2010/main" val="16933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895721-AB34-4A53-9F39-10F25F436F85}"/>
              </a:ext>
            </a:extLst>
          </p:cNvPr>
          <p:cNvSpPr txBox="1"/>
          <p:nvPr/>
        </p:nvSpPr>
        <p:spPr>
          <a:xfrm>
            <a:off x="503548" y="764704"/>
            <a:ext cx="356439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）控制寄存器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95BBD0-FD40-4562-82FB-78D5C8BF36DA}"/>
              </a:ext>
            </a:extLst>
          </p:cNvPr>
          <p:cNvSpPr txBox="1"/>
          <p:nvPr/>
        </p:nvSpPr>
        <p:spPr>
          <a:xfrm>
            <a:off x="1259632" y="3375336"/>
            <a:ext cx="7462260" cy="227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取指令时总是从以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为段地址，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为偏移地址的存储单元中取出指令代码的一个字节后，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自动加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，指向指令代码的下一个字节，用户程序不能直接访问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4DA0D7-4F33-498B-B6B2-DD27716EB95B}"/>
              </a:ext>
            </a:extLst>
          </p:cNvPr>
          <p:cNvGrpSpPr/>
          <p:nvPr/>
        </p:nvGrpSpPr>
        <p:grpSpPr>
          <a:xfrm>
            <a:off x="683568" y="1772816"/>
            <a:ext cx="4365884" cy="592213"/>
            <a:chOff x="683568" y="1772816"/>
            <a:chExt cx="4365884" cy="592213"/>
          </a:xfrm>
        </p:grpSpPr>
        <p:pic>
          <p:nvPicPr>
            <p:cNvPr id="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8823FC0A-A9A8-4081-BB9C-F51DF5B4D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86017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43E100D-4BCA-454C-834D-BA38BF705B8E}"/>
                </a:ext>
              </a:extLst>
            </p:cNvPr>
            <p:cNvSpPr/>
            <p:nvPr/>
          </p:nvSpPr>
          <p:spPr>
            <a:xfrm>
              <a:off x="1259632" y="1772816"/>
              <a:ext cx="3789820" cy="592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：指令指针寄存器。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63B8BFC-01BC-4A3E-A02A-0FDCFF8D02D3}"/>
              </a:ext>
            </a:extLst>
          </p:cNvPr>
          <p:cNvSpPr/>
          <p:nvPr/>
        </p:nvSpPr>
        <p:spPr>
          <a:xfrm>
            <a:off x="1259632" y="2574076"/>
            <a:ext cx="5234125" cy="59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用以存放预取指令的偏移地址。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4A74E1-4825-4389-9A8E-93C28AE72681}"/>
              </a:ext>
            </a:extLst>
          </p:cNvPr>
          <p:cNvGrpSpPr/>
          <p:nvPr/>
        </p:nvGrpSpPr>
        <p:grpSpPr>
          <a:xfrm>
            <a:off x="611560" y="620688"/>
            <a:ext cx="8147367" cy="592213"/>
            <a:chOff x="683568" y="1772816"/>
            <a:chExt cx="8147367" cy="592213"/>
          </a:xfrm>
        </p:grpSpPr>
        <p:pic>
          <p:nvPicPr>
            <p:cNvPr id="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017796F6-EE58-4806-9644-0A2F365C3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86017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5C11844-351F-4F2C-80AC-6BDB5166DBB8}"/>
                </a:ext>
              </a:extLst>
            </p:cNvPr>
            <p:cNvSpPr/>
            <p:nvPr/>
          </p:nvSpPr>
          <p:spPr>
            <a:xfrm>
              <a:off x="1259632" y="1772816"/>
              <a:ext cx="7571303" cy="592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FLAGS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：标志寄存器或程序状态字（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PSW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）。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46516208-8F20-43D6-9BCF-B194F56ED462}"/>
              </a:ext>
            </a:extLst>
          </p:cNvPr>
          <p:cNvSpPr/>
          <p:nvPr/>
        </p:nvSpPr>
        <p:spPr>
          <a:xfrm>
            <a:off x="611560" y="2463907"/>
            <a:ext cx="6135013" cy="59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）算术或逻辑运算结果的特征位。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75ED7E-F0C6-4338-83AA-BC3D6C5F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60107"/>
              </p:ext>
            </p:extLst>
          </p:nvPr>
        </p:nvGraphicFramePr>
        <p:xfrm>
          <a:off x="899592" y="1774470"/>
          <a:ext cx="7488848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3">
                  <a:extLst>
                    <a:ext uri="{9D8B030D-6E8A-4147-A177-3AD203B41FA5}">
                      <a16:colId xmlns:a16="http://schemas.microsoft.com/office/drawing/2014/main" val="4067981347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1697940792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367234902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172215274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732817231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1696079172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3136568135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590210294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753979253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198402155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56053936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1118084308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4035659387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1087155514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381865570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3131486589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2341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1152D77-11CB-4367-9DAF-AD2C13E67FF9}"/>
              </a:ext>
            </a:extLst>
          </p:cNvPr>
          <p:cNvSpPr txBox="1"/>
          <p:nvPr/>
        </p:nvSpPr>
        <p:spPr>
          <a:xfrm>
            <a:off x="899592" y="1340768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15   14    13   12    11   10    9      8     7     6      5     4      3     2     1     0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452A61B-53BE-4202-B8A9-D92FA34F723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3284984"/>
            <a:ext cx="7772400" cy="31683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：进位标志位。加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法运算时，若最高位有进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借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CF=1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：奇偶标志位。运算结果的低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位中“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的个数为偶数时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PF=1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，奇数时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：辅助进位标志位。加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操作中，低位从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Bit0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开始，若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Bit3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Bit4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有进位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借位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AF=1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44D95FD-F357-4394-8A07-B8A833146357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620688"/>
            <a:ext cx="8278688" cy="21602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：零标志位。当运算结果为零时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：符号标志位。当运算结果的最高位为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SF=l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：溢出标志位。当算术运算的结果超出了带符号数的表示范围时，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OF=l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7B0425-22A2-4472-BB3B-CD6F1BD794F9}"/>
              </a:ext>
            </a:extLst>
          </p:cNvPr>
          <p:cNvSpPr txBox="1">
            <a:spLocks noChangeArrowheads="1"/>
          </p:cNvSpPr>
          <p:nvPr/>
        </p:nvSpPr>
        <p:spPr>
          <a:xfrm>
            <a:off x="540444" y="2960600"/>
            <a:ext cx="8063111" cy="32410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7063" lvl="1" indent="0"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10110110+11110100</a:t>
            </a:r>
          </a:p>
          <a:p>
            <a:pPr marL="627063" lvl="1" indent="0"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10110110</a:t>
            </a:r>
          </a:p>
          <a:p>
            <a:pPr marL="357188" indent="-357188">
              <a:buFont typeface="Wingding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  11110100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10101010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86AAA71-8C35-4F9D-BCC1-3AFCD35A1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632" y="4725144"/>
            <a:ext cx="210154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DEF1047-2034-4F4A-B095-36731E59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725144"/>
            <a:ext cx="360040" cy="4616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06B06EC-8799-4CD5-A4E8-AA01E070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350" y="4408528"/>
            <a:ext cx="2305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CF=          OF=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AF=          PF=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SF=           ZF=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D42503C-1CEF-4717-990F-AB9B5DB00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799" y="4392791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1E47A0E-7B7E-401C-95BB-1C3E69574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7" y="4943654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AC65C430-4D31-4078-9FC1-42A5DB368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7" y="5477054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3E0CE60-BBA3-444A-9DAA-006288DC3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637" y="4392791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436A962-920D-44CD-ABA2-DF18F381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4" y="4954766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8D685E8B-DFB5-45E0-8CAA-E3866E14E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49" y="5488166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2400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0DD315-DE1D-41E6-9D01-79C99BBFB477}"/>
              </a:ext>
            </a:extLst>
          </p:cNvPr>
          <p:cNvSpPr/>
          <p:nvPr/>
        </p:nvSpPr>
        <p:spPr>
          <a:xfrm>
            <a:off x="575256" y="1340768"/>
            <a:ext cx="3249608" cy="59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）控制标志位。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51F76A-7C45-4608-BF3B-A996D13FD631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04864"/>
            <a:ext cx="7772400" cy="3528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：陷井标志位，也叫跟踪标志位。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处于单步执行指令的工作方式。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：中断允许标志位。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可以响应可屏蔽中断请求。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：方向标志位。在数据串操作时确定操作的方向。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，地址指针按自减方式；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，地址指针按自增方式进行。</a:t>
            </a:r>
          </a:p>
        </p:txBody>
      </p:sp>
    </p:spTree>
    <p:extLst>
      <p:ext uri="{BB962C8B-B14F-4D97-AF65-F5344CB8AC3E}">
        <p14:creationId xmlns:p14="http://schemas.microsoft.com/office/powerpoint/2010/main" val="38407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B5D7F6D-C827-49BD-B2DA-BE16C1151858}"/>
              </a:ext>
            </a:extLst>
          </p:cNvPr>
          <p:cNvGrpSpPr/>
          <p:nvPr/>
        </p:nvGrpSpPr>
        <p:grpSpPr>
          <a:xfrm>
            <a:off x="827584" y="0"/>
            <a:ext cx="7992888" cy="839639"/>
            <a:chOff x="827584" y="0"/>
            <a:chExt cx="7992888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147E84D8-4269-48E7-A027-2BFA67A6EF8A}"/>
                </a:ext>
              </a:extLst>
            </p:cNvPr>
            <p:cNvSpPr/>
            <p:nvPr/>
          </p:nvSpPr>
          <p:spPr>
            <a:xfrm>
              <a:off x="1119858" y="93956"/>
              <a:ext cx="770061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11.1.5  8086/8088CPU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的存储器组织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8DF9CA0-1B96-4F9D-A630-A99F35F8AF72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2F7BF2B2-7AAE-4D8D-B378-7DE4EA1DB20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6D06566-4A1A-46A1-BC1E-12E7C6939FB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E08B335-8088-41AD-8181-335582695FF8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73230CDC-46DE-4383-B31D-4D6BC06F31C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CCF3CB3-AF6F-432B-ACFA-FCB630A1A73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E1E2FADA-9327-4A72-BAFF-EC9473825D4F}"/>
              </a:ext>
            </a:extLst>
          </p:cNvPr>
          <p:cNvSpPr/>
          <p:nvPr/>
        </p:nvSpPr>
        <p:spPr>
          <a:xfrm>
            <a:off x="431589" y="980728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750067-65A5-4A9A-862C-AEB0EB2E95AA}"/>
              </a:ext>
            </a:extLst>
          </p:cNvPr>
          <p:cNvSpPr txBox="1"/>
          <p:nvPr/>
        </p:nvSpPr>
        <p:spPr>
          <a:xfrm>
            <a:off x="997237" y="101325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物理地址与逻辑地址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7AC2553-225A-4416-85D2-8C6F0F54B301}"/>
              </a:ext>
            </a:extLst>
          </p:cNvPr>
          <p:cNvSpPr txBox="1">
            <a:spLocks noChangeArrowheads="1"/>
          </p:cNvSpPr>
          <p:nvPr/>
        </p:nvSpPr>
        <p:spPr>
          <a:xfrm>
            <a:off x="931195" y="2517678"/>
            <a:ext cx="7488238" cy="27363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①指每个内存单元在整个内存空间中具有的唯一的地址。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8086/8088CPU有20根地址线，它可以产生20位的地址码，寻址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范围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为2</a:t>
            </a:r>
            <a:r>
              <a:rPr lang="zh-CN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。同时存储器按照字节进行编址，因此存储器最大容量为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5130A2C-7D04-4AE9-B772-EC414F5E96FC}"/>
              </a:ext>
            </a:extLst>
          </p:cNvPr>
          <p:cNvGrpSpPr/>
          <p:nvPr/>
        </p:nvGrpSpPr>
        <p:grpSpPr>
          <a:xfrm>
            <a:off x="687091" y="1716975"/>
            <a:ext cx="2084709" cy="559897"/>
            <a:chOff x="687091" y="1716975"/>
            <a:chExt cx="2084709" cy="559897"/>
          </a:xfrm>
        </p:grpSpPr>
        <p:pic>
          <p:nvPicPr>
            <p:cNvPr id="1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0E3C6CC-65D0-48FE-B3DF-6858262B5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91" y="176825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E85DF3-A50A-44D8-8D14-9795EBDEC310}"/>
                </a:ext>
              </a:extLst>
            </p:cNvPr>
            <p:cNvSpPr/>
            <p:nvPr/>
          </p:nvSpPr>
          <p:spPr>
            <a:xfrm>
              <a:off x="1144431" y="1716975"/>
              <a:ext cx="1627369" cy="55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物理地址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>
            <a:extLst>
              <a:ext uri="{FF2B5EF4-FFF2-40B4-BE49-F238E27FC236}">
                <a16:creationId xmlns:a16="http://schemas.microsoft.com/office/drawing/2014/main" id="{61ABD6CC-94D3-4D46-A992-F433F7B06091}"/>
              </a:ext>
            </a:extLst>
          </p:cNvPr>
          <p:cNvGrpSpPr>
            <a:grpSpLocks/>
          </p:cNvGrpSpPr>
          <p:nvPr/>
        </p:nvGrpSpPr>
        <p:grpSpPr bwMode="auto">
          <a:xfrm>
            <a:off x="2925960" y="2319584"/>
            <a:ext cx="5678488" cy="3411538"/>
            <a:chOff x="-346" y="-34"/>
            <a:chExt cx="3577" cy="2149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90A58F6-C2C0-4734-A400-AFB73D78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84"/>
              <a:ext cx="1056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582A11A2-0AB6-4980-9F73-4F252C590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BCDC60C0-7472-456B-8FDC-21F9339F1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7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FB5C9A14-D375-45E9-87B2-AF7D2A99E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A73D0BEB-18AB-4587-BE5E-2087EBAA2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3E26772-1BA8-4797-AA85-1F11B072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68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01B8B96F-397F-4F3F-9A39-5AD9D4395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104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…...</a:t>
              </a: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5986F679-29A6-4897-9FEA-6C3463BA2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66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6F20CC6F-AF6B-4121-AE72-36E2DEB9F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4AA51A19-402E-42BD-BEF7-78FD2FF37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-34"/>
              <a:ext cx="15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存储单元（字节）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8472975A-B372-421E-B8B3-E43B8DC4A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" y="0"/>
              <a:ext cx="1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二进制数地址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37BA74B4-D5D3-495C-A3F4-8185988B9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6" y="347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00000000000000000000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6961B2A2-F29C-4A87-AC96-CD36E103C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6" y="529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dirty="0">
                  <a:solidFill>
                    <a:schemeClr val="tx1"/>
                  </a:solidFill>
                </a:rPr>
                <a:t>00000000000000000001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6598180D-6D27-4CA8-AEB0-30F5253F0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2" y="710"/>
              <a:ext cx="20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00000000000000000010</a:t>
              </a:r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56E05007-BD40-4C53-84AD-7A86DEBB5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1056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086E1BB4-E53E-47E1-AC18-BB212BF8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6" y="1632"/>
              <a:ext cx="21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1110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660E15AA-3DDA-436C-94F0-34411BA21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0" y="1824"/>
              <a:ext cx="20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</a:p>
          </p:txBody>
        </p: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1F026CCC-DF47-43B1-9060-25D673031115}"/>
              </a:ext>
            </a:extLst>
          </p:cNvPr>
          <p:cNvGrpSpPr>
            <a:grpSpLocks/>
          </p:cNvGrpSpPr>
          <p:nvPr/>
        </p:nvGrpSpPr>
        <p:grpSpPr bwMode="auto">
          <a:xfrm>
            <a:off x="584398" y="2373559"/>
            <a:ext cx="2413000" cy="3357563"/>
            <a:chOff x="-224" y="0"/>
            <a:chExt cx="1520" cy="2115"/>
          </a:xfrm>
        </p:grpSpPr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75B74C6B-7F76-4CD2-951F-4039CEA8C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4" y="0"/>
              <a:ext cx="15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十六进制数地址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F60E8FC1-0E97-4B4A-BA48-7D4F8E755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384"/>
              <a:ext cx="8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00000H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9286086F-E2A1-42BB-A787-DF33244C6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576"/>
              <a:ext cx="8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00001H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413BD73D-853C-493F-95BD-C0083CEBF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789"/>
              <a:ext cx="8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dirty="0">
                  <a:solidFill>
                    <a:schemeClr val="tx1"/>
                  </a:solidFill>
                </a:rPr>
                <a:t>00002H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5263F974-9E2E-4613-A06B-B285233DE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" y="1632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zh-CN" sz="2400">
                  <a:solidFill>
                    <a:schemeClr val="tx1"/>
                  </a:solidFill>
                </a:rPr>
                <a:t>FFFFEH</a:t>
              </a:r>
            </a:p>
          </p:txBody>
        </p:sp>
        <p:sp>
          <p:nvSpPr>
            <p:cNvPr id="27" name="Text Box 32">
              <a:extLst>
                <a:ext uri="{FF2B5EF4-FFF2-40B4-BE49-F238E27FC236}">
                  <a16:creationId xmlns:a16="http://schemas.microsoft.com/office/drawing/2014/main" id="{029F1B35-F5CB-41BE-864E-3485E2FC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1824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zh-CN" sz="2400">
                  <a:solidFill>
                    <a:schemeClr val="tx1"/>
                  </a:solidFill>
                </a:rPr>
                <a:t>FFFFFH</a:t>
              </a: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4D12245C-CCA1-401B-8F67-A5A663452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1056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…...</a:t>
              </a:r>
            </a:p>
          </p:txBody>
        </p:sp>
      </p:grpSp>
      <p:sp>
        <p:nvSpPr>
          <p:cNvPr id="29" name="TextBox 33">
            <a:extLst>
              <a:ext uri="{FF2B5EF4-FFF2-40B4-BE49-F238E27FC236}">
                <a16:creationId xmlns:a16="http://schemas.microsoft.com/office/drawing/2014/main" id="{00D669EE-B4D8-4A56-ABB0-D54351C7DD97}"/>
              </a:ext>
            </a:extLst>
          </p:cNvPr>
          <p:cNvSpPr txBox="1"/>
          <p:nvPr/>
        </p:nvSpPr>
        <p:spPr>
          <a:xfrm>
            <a:off x="409822" y="836712"/>
            <a:ext cx="7618562" cy="11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b="1"/>
              <a:t>在</a:t>
            </a:r>
            <a:r>
              <a:rPr lang="zh-CN" altLang="zh-CN" sz="2800" b="1" dirty="0"/>
              <a:t>源程序中常用5位十六进制数或一个符号来表示一个存储单元的地址。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61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67DDB78-1233-449F-99E9-F0B2DA87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032597"/>
            <a:ext cx="5834062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例如，将数据3456H放在地址为09235H的存储单元中的存储分配。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88EF2701-32B3-4155-A368-751933D71B90}"/>
              </a:ext>
            </a:extLst>
          </p:cNvPr>
          <p:cNvGrpSpPr>
            <a:grpSpLocks/>
          </p:cNvGrpSpPr>
          <p:nvPr/>
        </p:nvGrpSpPr>
        <p:grpSpPr bwMode="auto">
          <a:xfrm>
            <a:off x="6521450" y="3743672"/>
            <a:ext cx="2590800" cy="2133600"/>
            <a:chOff x="0" y="0"/>
            <a:chExt cx="1632" cy="1344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A1B7D910-2F7A-4F77-A416-3E57597D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57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E8017696-5EDF-4781-A5CF-1EB31181B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39E5C873-EE19-44FC-99AB-19EA9B91F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4009882-A7A6-4FBF-A33C-DDDB58FAE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6EDE60C4-B911-4831-A804-6203F0E89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F4C97726-E44F-4F08-9358-B9BAA9816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0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7DF169A3-E8E3-475C-A9AA-0A3DCF7CF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地址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CB8B7701-67E9-43DE-80B3-1D9D209F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存储单元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3C18AFCF-1EA7-4911-A4CB-861A60729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09235H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D153B937-A7F6-45AC-9BB0-54DD3BCCB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6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09236H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4CF5925E-9E96-403D-8778-D19D15C6E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" y="576"/>
              <a:ext cx="4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56</a:t>
              </a:r>
              <a:r>
                <a:rPr lang="en-US" altLang="zh-CN" sz="2400"/>
                <a:t>H</a:t>
              </a:r>
              <a:endParaRPr lang="zh-CN" altLang="zh-CN" sz="2400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40C6DCAB-B859-4653-9929-A596DBB8B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768"/>
              <a:ext cx="4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/>
                <a:t>34</a:t>
              </a:r>
              <a:r>
                <a:rPr lang="en-US" altLang="zh-CN" sz="2400"/>
                <a:t>H</a:t>
              </a:r>
              <a:endParaRPr lang="zh-CN" altLang="zh-CN" sz="2400"/>
            </a:p>
          </p:txBody>
        </p:sp>
      </p:grpSp>
      <p:sp>
        <p:nvSpPr>
          <p:cNvPr id="16" name="TextBox 18">
            <a:extLst>
              <a:ext uri="{FF2B5EF4-FFF2-40B4-BE49-F238E27FC236}">
                <a16:creationId xmlns:a16="http://schemas.microsoft.com/office/drawing/2014/main" id="{5FD82C9B-98B9-45D1-82B4-67E43AF339DC}"/>
              </a:ext>
            </a:extLst>
          </p:cNvPr>
          <p:cNvSpPr txBox="1"/>
          <p:nvPr/>
        </p:nvSpPr>
        <p:spPr>
          <a:xfrm>
            <a:off x="390005" y="904131"/>
            <a:ext cx="8280920" cy="22451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/>
              <a:t>任何两个相邻字节单元就构成一个</a:t>
            </a:r>
            <a:r>
              <a:rPr lang="zh-CN" altLang="zh-CN" sz="2400" b="1"/>
              <a:t>字单元</a:t>
            </a:r>
            <a:r>
              <a:rPr lang="zh-CN" altLang="en-US" sz="2400" b="1"/>
              <a:t>；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字单元的地址为两个</a:t>
            </a:r>
            <a:r>
              <a:rPr lang="zh-CN" altLang="zh-CN" sz="2400" b="1"/>
              <a:t>字节单元的</a:t>
            </a:r>
            <a:r>
              <a:rPr lang="zh-CN" altLang="en-US" sz="2400" b="1"/>
              <a:t>低</a:t>
            </a:r>
            <a:r>
              <a:rPr lang="zh-CN" altLang="zh-CN" sz="2400" b="1"/>
              <a:t>地址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字</a:t>
            </a:r>
            <a:r>
              <a:rPr lang="zh-CN" altLang="zh-CN" sz="2400" b="1" dirty="0"/>
              <a:t>数据的存放规则是低8位放在较低地址字节单元中，高8位放在较高地址字节单元</a:t>
            </a:r>
            <a:r>
              <a:rPr lang="zh-CN" altLang="zh-CN" sz="2400" b="1"/>
              <a:t>中。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776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6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9658482B-4643-4345-B8B3-F884F00AE39F}"/>
              </a:ext>
            </a:extLst>
          </p:cNvPr>
          <p:cNvGrpSpPr/>
          <p:nvPr/>
        </p:nvGrpSpPr>
        <p:grpSpPr>
          <a:xfrm>
            <a:off x="1639745" y="1628800"/>
            <a:ext cx="3352800" cy="540891"/>
            <a:chOff x="2523902" y="1910359"/>
            <a:chExt cx="3352800" cy="540891"/>
          </a:xfrm>
        </p:grpSpPr>
        <p:sp>
          <p:nvSpPr>
            <p:cNvPr id="6" name="Text Box 47">
              <a:extLst>
                <a:ext uri="{FF2B5EF4-FFF2-40B4-BE49-F238E27FC236}">
                  <a16:creationId xmlns:a16="http://schemas.microsoft.com/office/drawing/2014/main" id="{3EE259E5-9D7B-422E-9F99-BACFFA73A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565" y="2054375"/>
              <a:ext cx="2362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段地址（16位）</a:t>
              </a:r>
              <a:endParaRPr kumimoji="1" lang="zh-CN" altLang="en-US" sz="20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AutoShape 49">
              <a:extLst>
                <a:ext uri="{FF2B5EF4-FFF2-40B4-BE49-F238E27FC236}">
                  <a16:creationId xmlns:a16="http://schemas.microsoft.com/office/drawing/2014/main" id="{2FDD9DB8-5199-4063-A946-1C71DDABC21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86002" y="348259"/>
              <a:ext cx="228600" cy="3352800"/>
            </a:xfrm>
            <a:prstGeom prst="leftBrace">
              <a:avLst>
                <a:gd name="adj1" fmla="val 122222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AD8B783-D66B-4567-A17C-CF43AE0C93F9}"/>
              </a:ext>
            </a:extLst>
          </p:cNvPr>
          <p:cNvGrpSpPr/>
          <p:nvPr/>
        </p:nvGrpSpPr>
        <p:grpSpPr>
          <a:xfrm>
            <a:off x="5060373" y="988170"/>
            <a:ext cx="1506537" cy="609600"/>
            <a:chOff x="4069582" y="988170"/>
            <a:chExt cx="1506537" cy="609600"/>
          </a:xfrm>
        </p:grpSpPr>
        <p:sp>
          <p:nvSpPr>
            <p:cNvPr id="3" name="Rectangle 61">
              <a:extLst>
                <a:ext uri="{FF2B5EF4-FFF2-40B4-BE49-F238E27FC236}">
                  <a16:creationId xmlns:a16="http://schemas.microsoft.com/office/drawing/2014/main" id="{69EA0D06-B10E-49B4-A151-A37EB9A9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582" y="988170"/>
              <a:ext cx="1506537" cy="6096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" name="Text Box 46">
              <a:extLst>
                <a:ext uri="{FF2B5EF4-FFF2-40B4-BE49-F238E27FC236}">
                  <a16:creationId xmlns:a16="http://schemas.microsoft.com/office/drawing/2014/main" id="{EA833F78-7ADB-4705-A096-44096A26D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957" y="1065957"/>
              <a:ext cx="114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301010"/>
                  </a:solidFill>
                  <a:latin typeface="Times New Roman" pitchFamily="18" charset="0"/>
                  <a:ea typeface="宋体" pitchFamily="2" charset="-122"/>
                </a:rPr>
                <a:t>0 0 0 0</a:t>
              </a:r>
              <a:endPara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39F35F-673F-47AC-A5F5-730D587DA798}"/>
              </a:ext>
            </a:extLst>
          </p:cNvPr>
          <p:cNvGrpSpPr/>
          <p:nvPr/>
        </p:nvGrpSpPr>
        <p:grpSpPr>
          <a:xfrm>
            <a:off x="1609148" y="989757"/>
            <a:ext cx="3505200" cy="609600"/>
            <a:chOff x="618357" y="989757"/>
            <a:chExt cx="3505200" cy="609600"/>
          </a:xfrm>
        </p:grpSpPr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EF9DBEED-0A20-45DD-B2AF-F19F44E0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57" y="989757"/>
              <a:ext cx="3451225" cy="6096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9" name="Text Box 50">
              <a:extLst>
                <a:ext uri="{FF2B5EF4-FFF2-40B4-BE49-F238E27FC236}">
                  <a16:creationId xmlns:a16="http://schemas.microsoft.com/office/drawing/2014/main" id="{37597F74-CEA4-44BB-8AF7-6887DA499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557" y="1065957"/>
              <a:ext cx="213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301010"/>
                  </a:solidFill>
                  <a:latin typeface="Times New Roman" pitchFamily="18" charset="0"/>
                  <a:ea typeface="宋体" pitchFamily="2" charset="-122"/>
                </a:rPr>
                <a:t>× × ×    • • •</a:t>
              </a:r>
            </a:p>
          </p:txBody>
        </p:sp>
        <p:sp>
          <p:nvSpPr>
            <p:cNvPr id="10" name="Text Box 51">
              <a:extLst>
                <a:ext uri="{FF2B5EF4-FFF2-40B4-BE49-F238E27FC236}">
                  <a16:creationId xmlns:a16="http://schemas.microsoft.com/office/drawing/2014/main" id="{6DCF3B51-1E9D-41D8-AAB3-4921DA8C3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957" y="107072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301010"/>
                  </a:solidFill>
                  <a:latin typeface="Times New Roman" pitchFamily="18" charset="0"/>
                  <a:ea typeface="宋体" pitchFamily="2" charset="-122"/>
                </a:rPr>
                <a:t>× × ×</a:t>
              </a:r>
              <a:endParaRPr kumimoji="1" lang="zh-CN" altLang="en-US" sz="2400" b="0" dirty="0">
                <a:solidFill>
                  <a:srgbClr val="30101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FB9093C-2C4C-4A04-A462-1738DB93FCE4}"/>
              </a:ext>
            </a:extLst>
          </p:cNvPr>
          <p:cNvGrpSpPr/>
          <p:nvPr/>
        </p:nvGrpSpPr>
        <p:grpSpPr>
          <a:xfrm>
            <a:off x="1458335" y="116632"/>
            <a:ext cx="5184775" cy="952500"/>
            <a:chOff x="467544" y="116632"/>
            <a:chExt cx="5184775" cy="95250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0A996C6-BCBC-4499-A729-69EA03135FF6}"/>
                </a:ext>
              </a:extLst>
            </p:cNvPr>
            <p:cNvGrpSpPr/>
            <p:nvPr/>
          </p:nvGrpSpPr>
          <p:grpSpPr>
            <a:xfrm>
              <a:off x="467544" y="116632"/>
              <a:ext cx="5184775" cy="952500"/>
              <a:chOff x="467544" y="116632"/>
              <a:chExt cx="5184775" cy="95250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E9DBFAA-A751-4505-9559-A9348308E44C}"/>
                  </a:ext>
                </a:extLst>
              </p:cNvPr>
              <p:cNvGrpSpPr/>
              <p:nvPr/>
            </p:nvGrpSpPr>
            <p:grpSpPr>
              <a:xfrm>
                <a:off x="694557" y="116632"/>
                <a:ext cx="4724400" cy="687388"/>
                <a:chOff x="2566765" y="308571"/>
                <a:chExt cx="4724400" cy="687388"/>
              </a:xfrm>
            </p:grpSpPr>
            <p:sp>
              <p:nvSpPr>
                <p:cNvPr id="7" name="Text Box 48">
                  <a:extLst>
                    <a:ext uri="{FF2B5EF4-FFF2-40B4-BE49-F238E27FC236}">
                      <a16:creationId xmlns:a16="http://schemas.microsoft.com/office/drawing/2014/main" id="{F6CB8C47-D028-48DB-A5F7-B67CCA884F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7815" y="308571"/>
                  <a:ext cx="3671887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lnSpc>
                      <a:spcPct val="110000"/>
                    </a:lnSpc>
                    <a:spcBef>
                      <a:spcPct val="15000"/>
                    </a:spcBef>
                    <a:spcAft>
                      <a:spcPct val="5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800" b="1">
                      <a:solidFill>
                        <a:schemeClr val="tx2"/>
                      </a:solidFill>
                      <a:latin typeface="Tahoma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lnSpc>
                      <a:spcPct val="110000"/>
                    </a:lnSpc>
                    <a:spcBef>
                      <a:spcPct val="15000"/>
                    </a:spcBef>
                    <a:spcAft>
                      <a:spcPct val="500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lnSpc>
                      <a:spcPct val="110000"/>
                    </a:lnSpc>
                    <a:spcBef>
                      <a:spcPct val="15000"/>
                    </a:spcBef>
                    <a:spcAft>
                      <a:spcPct val="5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000" b="1">
                      <a:solidFill>
                        <a:srgbClr val="FF0000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段首地址（段首的物理地址）</a:t>
                  </a:r>
                  <a:endParaRPr kumimoji="1" lang="zh-CN" altLang="en-US" sz="20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" name="AutoShape 52">
                  <a:extLst>
                    <a:ext uri="{FF2B5EF4-FFF2-40B4-BE49-F238E27FC236}">
                      <a16:creationId xmlns:a16="http://schemas.microsoft.com/office/drawing/2014/main" id="{791CA195-6D08-4C79-AAC0-AF9E993CB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791646" y="-1503560"/>
                  <a:ext cx="274638" cy="4724400"/>
                </a:xfrm>
                <a:prstGeom prst="leftBrace">
                  <a:avLst>
                    <a:gd name="adj1" fmla="val 172182"/>
                    <a:gd name="adj2" fmla="val 50000"/>
                  </a:avLst>
                </a:prstGeom>
                <a:noFill/>
                <a:ln w="25400" cap="sq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110000"/>
                    </a:lnSpc>
                    <a:spcBef>
                      <a:spcPct val="15000"/>
                    </a:spcBef>
                    <a:spcAft>
                      <a:spcPct val="500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800" b="1">
                      <a:solidFill>
                        <a:schemeClr val="tx2"/>
                      </a:solidFill>
                      <a:latin typeface="Tahoma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lnSpc>
                      <a:spcPct val="110000"/>
                    </a:lnSpc>
                    <a:spcBef>
                      <a:spcPct val="15000"/>
                    </a:spcBef>
                    <a:spcAft>
                      <a:spcPct val="500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lnSpc>
                      <a:spcPct val="110000"/>
                    </a:lnSpc>
                    <a:spcBef>
                      <a:spcPct val="15000"/>
                    </a:spcBef>
                    <a:spcAft>
                      <a:spcPct val="500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000" b="1">
                      <a:solidFill>
                        <a:srgbClr val="FF0000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12" name="Text Box 53">
                <a:extLst>
                  <a:ext uri="{FF2B5EF4-FFF2-40B4-BE49-F238E27FC236}">
                    <a16:creationId xmlns:a16="http://schemas.microsoft.com/office/drawing/2014/main" id="{970DBAF9-97D9-44A4-995F-C61FBA608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732582"/>
                <a:ext cx="5762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ea typeface="宋体" pitchFamily="2" charset="-122"/>
                  </a:rPr>
                  <a:t>19</a:t>
                </a:r>
              </a:p>
            </p:txBody>
          </p:sp>
          <p:sp>
            <p:nvSpPr>
              <p:cNvPr id="13" name="Text Box 54">
                <a:extLst>
                  <a:ext uri="{FF2B5EF4-FFF2-40B4-BE49-F238E27FC236}">
                    <a16:creationId xmlns:a16="http://schemas.microsoft.com/office/drawing/2014/main" id="{16192F97-00B0-4DFE-8FC1-3779A34BA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1957" y="732582"/>
                <a:ext cx="3603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itchFamily="2" charset="-122"/>
                  </a:rPr>
                  <a:t>0</a:t>
                </a:r>
              </a:p>
            </p:txBody>
          </p:sp>
        </p:grpSp>
        <p:sp>
          <p:nvSpPr>
            <p:cNvPr id="14" name="Text Box 55">
              <a:extLst>
                <a:ext uri="{FF2B5EF4-FFF2-40B4-BE49-F238E27FC236}">
                  <a16:creationId xmlns:a16="http://schemas.microsoft.com/office/drawing/2014/main" id="{E7AA6091-5AEF-4DBA-9223-6985572B1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657" y="732582"/>
              <a:ext cx="3603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C4FA5FCA-8B5B-4625-8CA8-944A0701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42" y="2893268"/>
            <a:ext cx="3846512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68288" indent="-268288" algn="l"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zh-CN" altLang="en-US" kern="1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</a:t>
            </a:r>
          </a:p>
          <a:p>
            <a:pPr marL="712788" lvl="1" indent="-265113" eaLnBrk="1" hangingPunct="1">
              <a:lnSpc>
                <a:spcPct val="120000"/>
              </a:lnSpc>
              <a:defRPr/>
            </a:pPr>
            <a:r>
              <a:rPr lang="zh-CN" altLang="en-US" kern="0"/>
              <a:t>段地址 =</a:t>
            </a:r>
            <a:r>
              <a:rPr lang="en-US" altLang="zh-CN" kern="0"/>
              <a:t>1234H</a:t>
            </a:r>
            <a:endParaRPr lang="en-US" altLang="zh-CN" kern="0" dirty="0"/>
          </a:p>
          <a:p>
            <a:pPr marL="712788" lvl="1" indent="-265113" eaLnBrk="1" hangingPunct="1">
              <a:lnSpc>
                <a:spcPct val="120000"/>
              </a:lnSpc>
              <a:defRPr/>
            </a:pPr>
            <a:r>
              <a:rPr lang="zh-CN" altLang="en-US" kern="0" dirty="0"/>
              <a:t>段首地址</a:t>
            </a:r>
          </a:p>
          <a:p>
            <a:pPr marL="712788" lvl="1" indent="-265113" eaLnBrk="1" hangingPunct="1">
              <a:lnSpc>
                <a:spcPct val="120000"/>
              </a:lnSpc>
              <a:defRPr/>
            </a:pPr>
            <a:r>
              <a:rPr lang="zh-CN" altLang="en-US" kern="0" dirty="0"/>
              <a:t>偏移地址</a:t>
            </a:r>
            <a:r>
              <a:rPr lang="en-US" altLang="zh-CN" kern="0" dirty="0"/>
              <a:t>=0009H</a:t>
            </a:r>
          </a:p>
          <a:p>
            <a:pPr marL="712788" lvl="1" indent="-265113" eaLnBrk="1" hangingPunct="1">
              <a:lnSpc>
                <a:spcPct val="120000"/>
              </a:lnSpc>
              <a:defRPr/>
            </a:pPr>
            <a:r>
              <a:rPr lang="zh-CN" altLang="en-US" kern="0" dirty="0"/>
              <a:t>物理地址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936398A-B224-44E5-B05C-5DDF5C9A0927}"/>
              </a:ext>
            </a:extLst>
          </p:cNvPr>
          <p:cNvGrpSpPr/>
          <p:nvPr/>
        </p:nvGrpSpPr>
        <p:grpSpPr>
          <a:xfrm>
            <a:off x="3290267" y="5414218"/>
            <a:ext cx="3141662" cy="627063"/>
            <a:chOff x="3290267" y="5268912"/>
            <a:chExt cx="3141662" cy="627063"/>
          </a:xfrm>
        </p:grpSpPr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CFF3F474-84EA-4E88-9294-848A19ED8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729" y="5438775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1234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32E92FF0-8924-43BA-BAE3-3820766FC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267" y="5268912"/>
              <a:ext cx="1970087" cy="412750"/>
            </a:xfrm>
            <a:prstGeom prst="line">
              <a:avLst/>
            </a:prstGeom>
            <a:noFill/>
            <a:ln w="22225" cap="sq">
              <a:solidFill>
                <a:srgbClr val="FF66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3F3DC39-9F4C-431A-95B3-A9CF9E7A5495}"/>
              </a:ext>
            </a:extLst>
          </p:cNvPr>
          <p:cNvGrpSpPr/>
          <p:nvPr/>
        </p:nvGrpSpPr>
        <p:grpSpPr>
          <a:xfrm>
            <a:off x="6368429" y="2948831"/>
            <a:ext cx="1731963" cy="3792537"/>
            <a:chOff x="6368429" y="2803525"/>
            <a:chExt cx="1731963" cy="379253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8789A3A-5ED4-4A7B-8994-839F9D51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354" y="33480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CB3619E9-A43B-4A72-AF35-7B1C8C396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354" y="37290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B059C100-454C-4966-8BAD-6B742175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354" y="41100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0701081B-92AE-4299-B253-79CAE65D9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354" y="51006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8F89ADCA-BFAF-4599-BDCA-DE9D21009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354" y="54816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3CF98E55-23B3-46F6-8D63-A5AFE13DA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179" y="2892425"/>
              <a:ext cx="0" cy="35798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78CC5249-F7FC-47BD-A14B-058100D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1342" y="2917825"/>
              <a:ext cx="0" cy="35798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FD059EF-3637-4F6A-94E9-BECB380C6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179" y="2803525"/>
              <a:ext cx="1685925" cy="377825"/>
            </a:xfrm>
            <a:custGeom>
              <a:avLst/>
              <a:gdLst>
                <a:gd name="T0" fmla="*/ 0 w 1062"/>
                <a:gd name="T1" fmla="*/ 2147483647 h 238"/>
                <a:gd name="T2" fmla="*/ 2147483647 w 1062"/>
                <a:gd name="T3" fmla="*/ 2147483647 h 238"/>
                <a:gd name="T4" fmla="*/ 2147483647 w 1062"/>
                <a:gd name="T5" fmla="*/ 0 h 238"/>
                <a:gd name="T6" fmla="*/ 2147483647 w 1062"/>
                <a:gd name="T7" fmla="*/ 2147483647 h 238"/>
                <a:gd name="T8" fmla="*/ 2147483647 w 1062"/>
                <a:gd name="T9" fmla="*/ 2147483647 h 238"/>
                <a:gd name="T10" fmla="*/ 2147483647 w 1062"/>
                <a:gd name="T11" fmla="*/ 2147483647 h 238"/>
                <a:gd name="T12" fmla="*/ 2147483647 w 1062"/>
                <a:gd name="T13" fmla="*/ 2147483647 h 238"/>
                <a:gd name="T14" fmla="*/ 2147483647 w 1062"/>
                <a:gd name="T15" fmla="*/ 2147483647 h 238"/>
                <a:gd name="T16" fmla="*/ 2147483647 w 1062"/>
                <a:gd name="T17" fmla="*/ 2147483647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2"/>
                <a:gd name="T28" fmla="*/ 0 h 238"/>
                <a:gd name="T29" fmla="*/ 1062 w 1062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2" h="238">
                  <a:moveTo>
                    <a:pt x="0" y="74"/>
                  </a:moveTo>
                  <a:cubicBezTo>
                    <a:pt x="11" y="63"/>
                    <a:pt x="54" y="24"/>
                    <a:pt x="65" y="18"/>
                  </a:cubicBezTo>
                  <a:cubicBezTo>
                    <a:pt x="82" y="9"/>
                    <a:pt x="120" y="0"/>
                    <a:pt x="120" y="0"/>
                  </a:cubicBezTo>
                  <a:cubicBezTo>
                    <a:pt x="178" y="14"/>
                    <a:pt x="236" y="21"/>
                    <a:pt x="296" y="28"/>
                  </a:cubicBezTo>
                  <a:cubicBezTo>
                    <a:pt x="389" y="64"/>
                    <a:pt x="459" y="133"/>
                    <a:pt x="545" y="175"/>
                  </a:cubicBezTo>
                  <a:cubicBezTo>
                    <a:pt x="572" y="202"/>
                    <a:pt x="606" y="209"/>
                    <a:pt x="637" y="231"/>
                  </a:cubicBezTo>
                  <a:cubicBezTo>
                    <a:pt x="726" y="228"/>
                    <a:pt x="817" y="238"/>
                    <a:pt x="905" y="222"/>
                  </a:cubicBezTo>
                  <a:cubicBezTo>
                    <a:pt x="927" y="218"/>
                    <a:pt x="935" y="190"/>
                    <a:pt x="951" y="175"/>
                  </a:cubicBezTo>
                  <a:cubicBezTo>
                    <a:pt x="989" y="139"/>
                    <a:pt x="1025" y="102"/>
                    <a:pt x="1062" y="65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E37856A-49E9-4743-AE10-65393BD46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8429" y="6151562"/>
              <a:ext cx="1731963" cy="444500"/>
            </a:xfrm>
            <a:custGeom>
              <a:avLst/>
              <a:gdLst>
                <a:gd name="T0" fmla="*/ 2147483647 w 1091"/>
                <a:gd name="T1" fmla="*/ 2147483647 h 280"/>
                <a:gd name="T2" fmla="*/ 2147483647 w 1091"/>
                <a:gd name="T3" fmla="*/ 2147483647 h 280"/>
                <a:gd name="T4" fmla="*/ 2147483647 w 1091"/>
                <a:gd name="T5" fmla="*/ 2147483647 h 280"/>
                <a:gd name="T6" fmla="*/ 2147483647 w 1091"/>
                <a:gd name="T7" fmla="*/ 2147483647 h 280"/>
                <a:gd name="T8" fmla="*/ 2147483647 w 1091"/>
                <a:gd name="T9" fmla="*/ 0 h 280"/>
                <a:gd name="T10" fmla="*/ 2147483647 w 1091"/>
                <a:gd name="T11" fmla="*/ 2147483647 h 280"/>
                <a:gd name="T12" fmla="*/ 2147483647 w 1091"/>
                <a:gd name="T13" fmla="*/ 2147483647 h 280"/>
                <a:gd name="T14" fmla="*/ 2147483647 w 1091"/>
                <a:gd name="T15" fmla="*/ 2147483647 h 280"/>
                <a:gd name="T16" fmla="*/ 2147483647 w 1091"/>
                <a:gd name="T17" fmla="*/ 2147483647 h 280"/>
                <a:gd name="T18" fmla="*/ 2147483647 w 1091"/>
                <a:gd name="T19" fmla="*/ 2147483647 h 280"/>
                <a:gd name="T20" fmla="*/ 2147483647 w 1091"/>
                <a:gd name="T21" fmla="*/ 2147483647 h 280"/>
                <a:gd name="T22" fmla="*/ 2147483647 w 1091"/>
                <a:gd name="T23" fmla="*/ 2147483647 h 280"/>
                <a:gd name="T24" fmla="*/ 2147483647 w 1091"/>
                <a:gd name="T25" fmla="*/ 2147483647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8E7ACD05-7A8E-441D-A433-25B52645B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4354" y="5100637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00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E2E51A64-151A-4E26-855A-11ECAD00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4354" y="5481637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C990734-4630-4561-BD75-C7D4939AE9B8}"/>
              </a:ext>
            </a:extLst>
          </p:cNvPr>
          <p:cNvGrpSpPr/>
          <p:nvPr/>
        </p:nvGrpSpPr>
        <p:grpSpPr>
          <a:xfrm>
            <a:off x="3218829" y="3493343"/>
            <a:ext cx="3184525" cy="768350"/>
            <a:chOff x="3218829" y="3348037"/>
            <a:chExt cx="3184525" cy="768350"/>
          </a:xfrm>
        </p:grpSpPr>
        <p:sp>
          <p:nvSpPr>
            <p:cNvPr id="32" name="Text Box 21">
              <a:extLst>
                <a:ext uri="{FF2B5EF4-FFF2-40B4-BE49-F238E27FC236}">
                  <a16:creationId xmlns:a16="http://schemas.microsoft.com/office/drawing/2014/main" id="{8310C33E-2CB5-4AD5-8A6F-AF258AF9A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154" y="3348037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1234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F2178613-C227-4795-8C69-DE993A3C1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29" y="3613150"/>
              <a:ext cx="1944688" cy="503237"/>
            </a:xfrm>
            <a:prstGeom prst="line">
              <a:avLst/>
            </a:prstGeom>
            <a:noFill/>
            <a:ln w="22225" cap="sq">
              <a:solidFill>
                <a:srgbClr val="FF66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AutoShape 24">
            <a:extLst>
              <a:ext uri="{FF2B5EF4-FFF2-40B4-BE49-F238E27FC236}">
                <a16:creationId xmlns:a16="http://schemas.microsoft.com/office/drawing/2014/main" id="{297D72B1-77D4-4B50-A061-721809C866B5}"/>
              </a:ext>
            </a:extLst>
          </p:cNvPr>
          <p:cNvSpPr>
            <a:spLocks/>
          </p:cNvSpPr>
          <p:nvPr/>
        </p:nvSpPr>
        <p:spPr bwMode="auto">
          <a:xfrm>
            <a:off x="5523879" y="3902918"/>
            <a:ext cx="287338" cy="1727200"/>
          </a:xfrm>
          <a:prstGeom prst="leftBrace">
            <a:avLst>
              <a:gd name="adj1" fmla="val 50092"/>
              <a:gd name="adj2" fmla="val 50000"/>
            </a:avLst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" name="Text Box 25">
            <a:extLst>
              <a:ext uri="{FF2B5EF4-FFF2-40B4-BE49-F238E27FC236}">
                <a16:creationId xmlns:a16="http://schemas.microsoft.com/office/drawing/2014/main" id="{2B3A96E2-1DCA-4CA1-A6A8-30065CF0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517" y="4525218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9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5B5CF845-7A1C-4136-8E5B-BD8F6DF7C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9417" y="5674568"/>
            <a:ext cx="10795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61">
            <a:extLst>
              <a:ext uri="{FF2B5EF4-FFF2-40B4-BE49-F238E27FC236}">
                <a16:creationId xmlns:a16="http://schemas.microsoft.com/office/drawing/2014/main" id="{05D1C067-ACCC-407F-9AB7-B38DDF4B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909" y="2132856"/>
            <a:ext cx="3352799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偏移地址（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16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位）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0AFABB-E250-4A5D-8A5F-1A2C1B7FE042}"/>
              </a:ext>
            </a:extLst>
          </p:cNvPr>
          <p:cNvGrpSpPr/>
          <p:nvPr/>
        </p:nvGrpSpPr>
        <p:grpSpPr>
          <a:xfrm>
            <a:off x="6776372" y="1427827"/>
            <a:ext cx="1324020" cy="1177752"/>
            <a:chOff x="7524328" y="1071136"/>
            <a:chExt cx="1324020" cy="1177752"/>
          </a:xfrm>
        </p:grpSpPr>
        <p:sp>
          <p:nvSpPr>
            <p:cNvPr id="45" name="AutoShape 24">
              <a:extLst>
                <a:ext uri="{FF2B5EF4-FFF2-40B4-BE49-F238E27FC236}">
                  <a16:creationId xmlns:a16="http://schemas.microsoft.com/office/drawing/2014/main" id="{3D9CEF5A-1E5D-4DD6-9309-ED8448376C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328" y="1071136"/>
              <a:ext cx="239711" cy="1177752"/>
            </a:xfrm>
            <a:prstGeom prst="leftBrace">
              <a:avLst>
                <a:gd name="adj1" fmla="val 50092"/>
                <a:gd name="adj2" fmla="val 50000"/>
              </a:avLst>
            </a:prstGeom>
            <a:noFill/>
            <a:ln w="2222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BE41F32-5FFE-475D-AA55-017458AE041B}"/>
                </a:ext>
              </a:extLst>
            </p:cNvPr>
            <p:cNvSpPr txBox="1"/>
            <p:nvPr/>
          </p:nvSpPr>
          <p:spPr>
            <a:xfrm>
              <a:off x="7740352" y="1292970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存储单元</a:t>
              </a:r>
              <a:endParaRPr lang="en-US" altLang="zh-CN" b="1" dirty="0"/>
            </a:p>
            <a:p>
              <a:r>
                <a:rPr lang="zh-CN" altLang="en-US" b="1" dirty="0"/>
                <a:t>物理地址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4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B457514-AB35-4C45-B3F1-528E477D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88" y="1628800"/>
            <a:ext cx="7831138" cy="46166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 dirty="0">
                <a:solidFill>
                  <a:schemeClr val="tx1"/>
                </a:solidFill>
              </a:rPr>
              <a:t>1.  每个段最大长度为64K（65536）个字节单元组成。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008F6-FE18-4A01-8C73-CDD94718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87" y="2276872"/>
            <a:ext cx="8536311" cy="46166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2. 每个段的起始地址（段首地址）必须是一个小节的首址。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3F340F-F713-4E46-9281-38847DEBE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48000"/>
            <a:ext cx="8604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 dirty="0">
                <a:solidFill>
                  <a:schemeClr val="tx1"/>
                </a:solidFill>
              </a:rPr>
              <a:t>从0地址开始，每16个字节单元称为一个小节（Paragraph）1MB内存就可划分为64K个小节。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82C63192-C289-41E4-8890-42B4C17C2392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3933056"/>
            <a:ext cx="7873999" cy="2308225"/>
            <a:chOff x="0" y="0"/>
            <a:chExt cx="4960" cy="1454"/>
          </a:xfrm>
          <a:solidFill>
            <a:srgbClr val="FFFF00"/>
          </a:solidFill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A7D150B-770E-4BD6-8602-E3693631A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960" cy="14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</a:rPr>
                <a:t>第    </a:t>
              </a: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    小节：00000H，00001H，00002H……0000FH</a:t>
              </a:r>
            </a:p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</a:rPr>
                <a:t>第    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</a:rPr>
                <a:t>    小节：00010H，00011H，00012H……00</a:t>
              </a: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1FH</a:t>
              </a:r>
            </a:p>
            <a:p>
              <a:pPr algn="l" eaLnBrk="1" hangingPunct="1"/>
              <a:endParaRPr lang="zh-CN" altLang="en-US" sz="2400">
                <a:solidFill>
                  <a:schemeClr val="tx1"/>
                </a:solidFill>
              </a:endParaRPr>
            </a:p>
            <a:p>
              <a:pPr algn="l" eaLnBrk="1" hangingPunct="1"/>
              <a:endParaRPr lang="zh-CN" altLang="en-US" sz="2400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</a:rPr>
                <a:t>第6553</a:t>
              </a:r>
              <a:r>
                <a:rPr lang="en-US" altLang="zh-CN" sz="2400">
                  <a:solidFill>
                    <a:schemeClr val="tx1"/>
                  </a:solidFill>
                </a:rPr>
                <a:t>4</a:t>
              </a:r>
              <a:r>
                <a:rPr lang="zh-CN" altLang="en-US" sz="2400">
                  <a:solidFill>
                    <a:schemeClr val="tx1"/>
                  </a:solidFill>
                </a:rPr>
                <a:t>小节：FFFE0H   FFFE1H  FFFE2H……FFFEFH</a:t>
              </a:r>
            </a:p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</a:rPr>
                <a:t>第6553</a:t>
              </a:r>
              <a:r>
                <a:rPr lang="en-US" altLang="zh-CN" sz="2400">
                  <a:solidFill>
                    <a:schemeClr val="tx1"/>
                  </a:solidFill>
                </a:rPr>
                <a:t>5</a:t>
              </a:r>
              <a:r>
                <a:rPr lang="zh-CN" altLang="en-US" sz="2400">
                  <a:solidFill>
                    <a:schemeClr val="tx1"/>
                  </a:solidFill>
                </a:rPr>
                <a:t>小节：FFFF0H   FFFF1H   FFFF2H……FFFFFH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081A634D-3464-4A24-8742-DCB73760B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560"/>
              <a:ext cx="346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C6D5F9D-278D-49AB-9F14-1B89A113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560"/>
              <a:ext cx="346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33C0565-D4FF-48AC-9391-86518C6C4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560"/>
              <a:ext cx="346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496E3131-F755-4A1C-A71C-F093B84F9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560"/>
              <a:ext cx="346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652C38A9-5CBA-42B3-B370-0785501FF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560"/>
              <a:ext cx="346" cy="4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D009683-753C-4E37-8016-7DC2D47C82C4}"/>
              </a:ext>
            </a:extLst>
          </p:cNvPr>
          <p:cNvGrpSpPr/>
          <p:nvPr/>
        </p:nvGrpSpPr>
        <p:grpSpPr>
          <a:xfrm>
            <a:off x="899592" y="116632"/>
            <a:ext cx="2084709" cy="559897"/>
            <a:chOff x="687091" y="1716975"/>
            <a:chExt cx="2084709" cy="559897"/>
          </a:xfrm>
        </p:grpSpPr>
        <p:pic>
          <p:nvPicPr>
            <p:cNvPr id="1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6CD4C02-9297-4BDD-8D69-8226903FA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91" y="176825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3C2CE6-87E3-409B-8DED-42FF5DFDE5E8}"/>
                </a:ext>
              </a:extLst>
            </p:cNvPr>
            <p:cNvSpPr/>
            <p:nvPr/>
          </p:nvSpPr>
          <p:spPr>
            <a:xfrm>
              <a:off x="1144431" y="1716975"/>
              <a:ext cx="1627369" cy="55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逻辑地址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2">
            <a:extLst>
              <a:ext uri="{FF2B5EF4-FFF2-40B4-BE49-F238E27FC236}">
                <a16:creationId xmlns:a16="http://schemas.microsoft.com/office/drawing/2014/main" id="{98C54C47-962B-4B74-B358-AF4D0E62C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" y="899731"/>
            <a:ext cx="5763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</a:rPr>
              <a:t>8086/8088的存储器段结构</a:t>
            </a:r>
            <a:r>
              <a:rPr lang="zh-CN" altLang="en-US" sz="2800" dirty="0">
                <a:solidFill>
                  <a:schemeClr val="tx1"/>
                </a:solidFill>
              </a:rPr>
              <a:t>的</a:t>
            </a:r>
            <a:r>
              <a:rPr lang="zh-CN" altLang="zh-CN" sz="2800" dirty="0">
                <a:solidFill>
                  <a:schemeClr val="tx1"/>
                </a:solidFill>
              </a:rPr>
              <a:t>特点：</a:t>
            </a:r>
          </a:p>
        </p:txBody>
      </p:sp>
    </p:spTree>
    <p:extLst>
      <p:ext uri="{BB962C8B-B14F-4D97-AF65-F5344CB8AC3E}">
        <p14:creationId xmlns:p14="http://schemas.microsoft.com/office/powerpoint/2010/main" val="222743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B3BD0A-62A7-43E1-9443-6CAD6918A635}"/>
              </a:ext>
            </a:extLst>
          </p:cNvPr>
          <p:cNvSpPr txBox="1"/>
          <p:nvPr/>
        </p:nvSpPr>
        <p:spPr>
          <a:xfrm>
            <a:off x="1403648" y="476672"/>
            <a:ext cx="618630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逻辑地址通常写成，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XXXXH:YYYYH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00696D-DBB2-45C2-A125-13A1A3780C5D}"/>
              </a:ext>
            </a:extLst>
          </p:cNvPr>
          <p:cNvGrpSpPr/>
          <p:nvPr/>
        </p:nvGrpSpPr>
        <p:grpSpPr>
          <a:xfrm>
            <a:off x="2820736" y="908720"/>
            <a:ext cx="1895280" cy="903029"/>
            <a:chOff x="2820736" y="2247736"/>
            <a:chExt cx="1895280" cy="90302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18631E8-71E2-4492-94DD-042DD4C7F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0781" y="2247736"/>
              <a:ext cx="1345235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4734FDA-CC7E-4425-BDB8-79A563659675}"/>
                </a:ext>
              </a:extLst>
            </p:cNvPr>
            <p:cNvSpPr txBox="1"/>
            <p:nvPr/>
          </p:nvSpPr>
          <p:spPr>
            <a:xfrm>
              <a:off x="2820736" y="2627545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段地址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40EEF2-2D9F-4743-ABFB-06449A18F23D}"/>
              </a:ext>
            </a:extLst>
          </p:cNvPr>
          <p:cNvGrpSpPr/>
          <p:nvPr/>
        </p:nvGrpSpPr>
        <p:grpSpPr>
          <a:xfrm>
            <a:off x="6084168" y="999892"/>
            <a:ext cx="2348720" cy="1294983"/>
            <a:chOff x="6084168" y="2338908"/>
            <a:chExt cx="2348720" cy="129498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ED0B15D-5F11-4828-B7C4-85DA3BA2F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88224" y="2338908"/>
              <a:ext cx="451688" cy="34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C16949-19B1-4590-822C-9B790DDCA445}"/>
                </a:ext>
              </a:extLst>
            </p:cNvPr>
            <p:cNvSpPr txBox="1"/>
            <p:nvPr/>
          </p:nvSpPr>
          <p:spPr>
            <a:xfrm>
              <a:off x="6084168" y="2679784"/>
              <a:ext cx="23487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段内偏移地址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（相对地址）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3AB4F-6D3F-41E6-BD0A-D747B634E195}"/>
                  </a:ext>
                </a:extLst>
              </p:cNvPr>
              <p:cNvSpPr txBox="1"/>
              <p:nvPr/>
            </p:nvSpPr>
            <p:spPr>
              <a:xfrm>
                <a:off x="1403648" y="2564904"/>
                <a:ext cx="6049669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物理地址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段地址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𝟏𝟔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段内偏移地址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3AB4F-6D3F-41E6-BD0A-D747B634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564904"/>
                <a:ext cx="6049669" cy="523220"/>
              </a:xfrm>
              <a:prstGeom prst="rect">
                <a:avLst/>
              </a:prstGeom>
              <a:blipFill>
                <a:blip r:embed="rId2"/>
                <a:stretch>
                  <a:fillRect l="-2014" t="-16279" r="-130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A1A6EA07-AF6C-4689-83AC-2966E0142F25}"/>
              </a:ext>
            </a:extLst>
          </p:cNvPr>
          <p:cNvSpPr/>
          <p:nvPr/>
        </p:nvSpPr>
        <p:spPr>
          <a:xfrm>
            <a:off x="431540" y="3645024"/>
            <a:ext cx="8280920" cy="2434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例，设某操作数存放在数据段，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DS=250AH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，数据所在单元的偏移地址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=0204H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。则该操作数所在单元的物理地址为：</a:t>
            </a:r>
          </a:p>
          <a:p>
            <a:pPr lvl="1"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250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AH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×16+0204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 = 252A4H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191610-69E1-44A6-B135-F9704339BFE6}"/>
              </a:ext>
            </a:extLst>
          </p:cNvPr>
          <p:cNvSpPr txBox="1"/>
          <p:nvPr/>
        </p:nvSpPr>
        <p:spPr>
          <a:xfrm>
            <a:off x="1248424" y="657386"/>
            <a:ext cx="681978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并行完成程序的执行，假设不考虑存储器操作数。</a:t>
            </a:r>
          </a:p>
        </p:txBody>
      </p:sp>
      <p:grpSp>
        <p:nvGrpSpPr>
          <p:cNvPr id="3" name="Group 83">
            <a:extLst>
              <a:ext uri="{FF2B5EF4-FFF2-40B4-BE49-F238E27FC236}">
                <a16:creationId xmlns:a16="http://schemas.microsoft.com/office/drawing/2014/main" id="{A4A5AC3D-374E-4D9E-82C5-AC0E044A4042}"/>
              </a:ext>
            </a:extLst>
          </p:cNvPr>
          <p:cNvGrpSpPr/>
          <p:nvPr/>
        </p:nvGrpSpPr>
        <p:grpSpPr bwMode="auto">
          <a:xfrm>
            <a:off x="1629097" y="2349500"/>
            <a:ext cx="1258887" cy="900113"/>
            <a:chOff x="987" y="1480"/>
            <a:chExt cx="793" cy="567"/>
          </a:xfrm>
        </p:grpSpPr>
        <p:sp>
          <p:nvSpPr>
            <p:cNvPr id="4" name="Rectangle 37">
              <a:extLst>
                <a:ext uri="{FF2B5EF4-FFF2-40B4-BE49-F238E27FC236}">
                  <a16:creationId xmlns:a16="http://schemas.microsoft.com/office/drawing/2014/main" id="{3F0099A3-BDE6-4B31-99CF-71502338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480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Text Box 40">
              <a:extLst>
                <a:ext uri="{FF2B5EF4-FFF2-40B4-BE49-F238E27FC236}">
                  <a16:creationId xmlns:a16="http://schemas.microsoft.com/office/drawing/2014/main" id="{36BEE5D8-5A26-4F2A-BF4F-B8C7275B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629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取指令1</a:t>
              </a:r>
            </a:p>
          </p:txBody>
        </p:sp>
      </p:grpSp>
      <p:grpSp>
        <p:nvGrpSpPr>
          <p:cNvPr id="6" name="Group 85">
            <a:extLst>
              <a:ext uri="{FF2B5EF4-FFF2-40B4-BE49-F238E27FC236}">
                <a16:creationId xmlns:a16="http://schemas.microsoft.com/office/drawing/2014/main" id="{9093CFDD-ADE6-4670-90AD-E400D19F7016}"/>
              </a:ext>
            </a:extLst>
          </p:cNvPr>
          <p:cNvGrpSpPr/>
          <p:nvPr/>
        </p:nvGrpSpPr>
        <p:grpSpPr bwMode="auto">
          <a:xfrm>
            <a:off x="4127822" y="2349500"/>
            <a:ext cx="1258887" cy="900113"/>
            <a:chOff x="2561" y="1480"/>
            <a:chExt cx="793" cy="567"/>
          </a:xfrm>
        </p:grpSpPr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28418EFE-BC00-43F3-8EE3-54B3D6775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480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41">
              <a:extLst>
                <a:ext uri="{FF2B5EF4-FFF2-40B4-BE49-F238E27FC236}">
                  <a16:creationId xmlns:a16="http://schemas.microsoft.com/office/drawing/2014/main" id="{8CF287A1-A4DC-4456-8886-DCECD5EA1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539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指令1</a:t>
              </a:r>
            </a:p>
          </p:txBody>
        </p:sp>
      </p:grpSp>
      <p:grpSp>
        <p:nvGrpSpPr>
          <p:cNvPr id="9" name="Group 84">
            <a:extLst>
              <a:ext uri="{FF2B5EF4-FFF2-40B4-BE49-F238E27FC236}">
                <a16:creationId xmlns:a16="http://schemas.microsoft.com/office/drawing/2014/main" id="{D1C6A944-1F7F-429B-824D-064CD53C2541}"/>
              </a:ext>
            </a:extLst>
          </p:cNvPr>
          <p:cNvGrpSpPr/>
          <p:nvPr/>
        </p:nvGrpSpPr>
        <p:grpSpPr bwMode="auto">
          <a:xfrm>
            <a:off x="2889572" y="2349500"/>
            <a:ext cx="1258887" cy="900113"/>
            <a:chOff x="1781" y="1480"/>
            <a:chExt cx="793" cy="567"/>
          </a:xfrm>
        </p:grpSpPr>
        <p:sp>
          <p:nvSpPr>
            <p:cNvPr id="10" name="Rectangle 38">
              <a:extLst>
                <a:ext uri="{FF2B5EF4-FFF2-40B4-BE49-F238E27FC236}">
                  <a16:creationId xmlns:a16="http://schemas.microsoft.com/office/drawing/2014/main" id="{F688E237-43B1-4925-B99A-03A571694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480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42">
              <a:extLst>
                <a:ext uri="{FF2B5EF4-FFF2-40B4-BE49-F238E27FC236}">
                  <a16:creationId xmlns:a16="http://schemas.microsoft.com/office/drawing/2014/main" id="{9EECAEA4-B992-413E-BAD3-49478BB4E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539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指令1</a:t>
              </a:r>
            </a:p>
          </p:txBody>
        </p:sp>
      </p:grpSp>
      <p:sp>
        <p:nvSpPr>
          <p:cNvPr id="12" name="Text Box 43">
            <a:extLst>
              <a:ext uri="{FF2B5EF4-FFF2-40B4-BE49-F238E27FC236}">
                <a16:creationId xmlns:a16="http://schemas.microsoft.com/office/drawing/2014/main" id="{7A5557D4-E4C5-4190-BEE9-E9CECF804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22" y="2586038"/>
            <a:ext cx="847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CPU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86">
            <a:extLst>
              <a:ext uri="{FF2B5EF4-FFF2-40B4-BE49-F238E27FC236}">
                <a16:creationId xmlns:a16="http://schemas.microsoft.com/office/drawing/2014/main" id="{568F51FE-BAF0-4132-AD7C-7AC85C7EB164}"/>
              </a:ext>
            </a:extLst>
          </p:cNvPr>
          <p:cNvGrpSpPr/>
          <p:nvPr/>
        </p:nvGrpSpPr>
        <p:grpSpPr bwMode="auto">
          <a:xfrm>
            <a:off x="2895287" y="3255963"/>
            <a:ext cx="1228725" cy="900112"/>
            <a:chOff x="1791" y="2051"/>
            <a:chExt cx="774" cy="567"/>
          </a:xfrm>
        </p:grpSpPr>
        <p:sp>
          <p:nvSpPr>
            <p:cNvPr id="14" name="Rectangle 57">
              <a:extLst>
                <a:ext uri="{FF2B5EF4-FFF2-40B4-BE49-F238E27FC236}">
                  <a16:creationId xmlns:a16="http://schemas.microsoft.com/office/drawing/2014/main" id="{995FC9A7-F65D-4622-B2B0-AA5BF7E7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051"/>
              <a:ext cx="774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60">
              <a:extLst>
                <a:ext uri="{FF2B5EF4-FFF2-40B4-BE49-F238E27FC236}">
                  <a16:creationId xmlns:a16="http://schemas.microsoft.com/office/drawing/2014/main" id="{2F2C6CC0-4771-43EF-B2A1-DAE59E392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2209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6" name="Group 88">
            <a:extLst>
              <a:ext uri="{FF2B5EF4-FFF2-40B4-BE49-F238E27FC236}">
                <a16:creationId xmlns:a16="http://schemas.microsoft.com/office/drawing/2014/main" id="{23957CC9-0078-49BD-ACE7-3180B3A52CC6}"/>
              </a:ext>
            </a:extLst>
          </p:cNvPr>
          <p:cNvGrpSpPr/>
          <p:nvPr/>
        </p:nvGrpSpPr>
        <p:grpSpPr bwMode="auto">
          <a:xfrm>
            <a:off x="5366072" y="3255963"/>
            <a:ext cx="1258887" cy="900112"/>
            <a:chOff x="3357" y="2051"/>
            <a:chExt cx="793" cy="567"/>
          </a:xfrm>
        </p:grpSpPr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73F35BE9-62AC-4665-9B32-F7A354A4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051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61">
              <a:extLst>
                <a:ext uri="{FF2B5EF4-FFF2-40B4-BE49-F238E27FC236}">
                  <a16:creationId xmlns:a16="http://schemas.microsoft.com/office/drawing/2014/main" id="{22D9A2B7-B833-4B51-BDD8-735EDBF90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119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87">
            <a:extLst>
              <a:ext uri="{FF2B5EF4-FFF2-40B4-BE49-F238E27FC236}">
                <a16:creationId xmlns:a16="http://schemas.microsoft.com/office/drawing/2014/main" id="{1F1346E7-3D6B-464F-A692-E26E05625D36}"/>
              </a:ext>
            </a:extLst>
          </p:cNvPr>
          <p:cNvGrpSpPr/>
          <p:nvPr/>
        </p:nvGrpSpPr>
        <p:grpSpPr bwMode="auto">
          <a:xfrm>
            <a:off x="4134172" y="3255963"/>
            <a:ext cx="1258887" cy="900112"/>
            <a:chOff x="2581" y="2051"/>
            <a:chExt cx="793" cy="567"/>
          </a:xfrm>
        </p:grpSpPr>
        <p:sp>
          <p:nvSpPr>
            <p:cNvPr id="20" name="Rectangle 58">
              <a:extLst>
                <a:ext uri="{FF2B5EF4-FFF2-40B4-BE49-F238E27FC236}">
                  <a16:creationId xmlns:a16="http://schemas.microsoft.com/office/drawing/2014/main" id="{3333849B-2B9B-4334-B902-806BAE88A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051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62">
              <a:extLst>
                <a:ext uri="{FF2B5EF4-FFF2-40B4-BE49-F238E27FC236}">
                  <a16:creationId xmlns:a16="http://schemas.microsoft.com/office/drawing/2014/main" id="{5F4A8DA3-503B-4204-ABBF-B8D1509A2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119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" name="Group 89">
            <a:extLst>
              <a:ext uri="{FF2B5EF4-FFF2-40B4-BE49-F238E27FC236}">
                <a16:creationId xmlns:a16="http://schemas.microsoft.com/office/drawing/2014/main" id="{F947C9D4-3AF4-4E85-B2B2-448A54F27165}"/>
              </a:ext>
            </a:extLst>
          </p:cNvPr>
          <p:cNvGrpSpPr/>
          <p:nvPr/>
        </p:nvGrpSpPr>
        <p:grpSpPr bwMode="auto">
          <a:xfrm>
            <a:off x="4134172" y="4156075"/>
            <a:ext cx="1258887" cy="900113"/>
            <a:chOff x="2586" y="2618"/>
            <a:chExt cx="793" cy="567"/>
          </a:xfrm>
        </p:grpSpPr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BD2051A0-0099-4804-8B17-D93451140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2618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66">
              <a:extLst>
                <a:ext uri="{FF2B5EF4-FFF2-40B4-BE49-F238E27FC236}">
                  <a16:creationId xmlns:a16="http://schemas.microsoft.com/office/drawing/2014/main" id="{3973AA0A-BE5D-4308-B284-85619DC00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767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5" name="Group 91">
            <a:extLst>
              <a:ext uri="{FF2B5EF4-FFF2-40B4-BE49-F238E27FC236}">
                <a16:creationId xmlns:a16="http://schemas.microsoft.com/office/drawing/2014/main" id="{D5F694CF-2105-4A90-910B-A1A214D8AAF7}"/>
              </a:ext>
            </a:extLst>
          </p:cNvPr>
          <p:cNvGrpSpPr/>
          <p:nvPr/>
        </p:nvGrpSpPr>
        <p:grpSpPr bwMode="auto">
          <a:xfrm>
            <a:off x="6647184" y="4156075"/>
            <a:ext cx="1258888" cy="900113"/>
            <a:chOff x="4169" y="2618"/>
            <a:chExt cx="793" cy="567"/>
          </a:xfrm>
        </p:grpSpPr>
        <p:sp>
          <p:nvSpPr>
            <p:cNvPr id="26" name="Rectangle 65">
              <a:extLst>
                <a:ext uri="{FF2B5EF4-FFF2-40B4-BE49-F238E27FC236}">
                  <a16:creationId xmlns:a16="http://schemas.microsoft.com/office/drawing/2014/main" id="{ECC10628-9D25-4808-8446-22D91841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18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DB53B08-D8DD-4DE5-853B-5B80A50A6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2677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91031FAC-A2A4-4DFC-ABA0-857016A99387}"/>
              </a:ext>
            </a:extLst>
          </p:cNvPr>
          <p:cNvGrpSpPr/>
          <p:nvPr/>
        </p:nvGrpSpPr>
        <p:grpSpPr bwMode="auto">
          <a:xfrm>
            <a:off x="5380359" y="4156075"/>
            <a:ext cx="1273175" cy="900113"/>
            <a:chOff x="3371" y="2618"/>
            <a:chExt cx="802" cy="567"/>
          </a:xfrm>
        </p:grpSpPr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A35F898-0EB9-42BC-888C-97C64F8D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2618"/>
              <a:ext cx="802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68">
              <a:extLst>
                <a:ext uri="{FF2B5EF4-FFF2-40B4-BE49-F238E27FC236}">
                  <a16:creationId xmlns:a16="http://schemas.microsoft.com/office/drawing/2014/main" id="{CE409C3D-7338-44BC-9B65-924413DDA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2677"/>
              <a:ext cx="63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1" name="Text Box 79">
            <a:extLst>
              <a:ext uri="{FF2B5EF4-FFF2-40B4-BE49-F238E27FC236}">
                <a16:creationId xmlns:a16="http://schemas.microsoft.com/office/drawing/2014/main" id="{0D83C1B7-CE1D-4D1A-A22C-8FE4C74D6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309" y="4221163"/>
            <a:ext cx="7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" name="Group 92">
            <a:extLst>
              <a:ext uri="{FF2B5EF4-FFF2-40B4-BE49-F238E27FC236}">
                <a16:creationId xmlns:a16="http://schemas.microsoft.com/office/drawing/2014/main" id="{6AFAF59D-A850-4093-B0EE-9D08CF7CBCAE}"/>
              </a:ext>
            </a:extLst>
          </p:cNvPr>
          <p:cNvGrpSpPr/>
          <p:nvPr/>
        </p:nvGrpSpPr>
        <p:grpSpPr bwMode="auto">
          <a:xfrm>
            <a:off x="822647" y="5121275"/>
            <a:ext cx="7993062" cy="901700"/>
            <a:chOff x="503" y="3226"/>
            <a:chExt cx="5035" cy="568"/>
          </a:xfrm>
        </p:grpSpPr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1113F67C-FDEA-4A28-A8FF-AD7016AD5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3340"/>
              <a:ext cx="4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BUS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69">
              <a:extLst>
                <a:ext uri="{FF2B5EF4-FFF2-40B4-BE49-F238E27FC236}">
                  <a16:creationId xmlns:a16="http://schemas.microsoft.com/office/drawing/2014/main" id="{DEFE8F94-8F15-48DC-9FDE-BC02F71AD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226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70">
              <a:extLst>
                <a:ext uri="{FF2B5EF4-FFF2-40B4-BE49-F238E27FC236}">
                  <a16:creationId xmlns:a16="http://schemas.microsoft.com/office/drawing/2014/main" id="{78C7BAC9-3C0A-49BE-A74D-878BD1F5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3226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71">
              <a:extLst>
                <a:ext uri="{FF2B5EF4-FFF2-40B4-BE49-F238E27FC236}">
                  <a16:creationId xmlns:a16="http://schemas.microsoft.com/office/drawing/2014/main" id="{27E3DC7A-A3A9-4141-B584-EB789CFE5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3346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72">
              <a:extLst>
                <a:ext uri="{FF2B5EF4-FFF2-40B4-BE49-F238E27FC236}">
                  <a16:creationId xmlns:a16="http://schemas.microsoft.com/office/drawing/2014/main" id="{76F5480D-A730-4710-959A-50386E294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" y="3346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73">
              <a:extLst>
                <a:ext uri="{FF2B5EF4-FFF2-40B4-BE49-F238E27FC236}">
                  <a16:creationId xmlns:a16="http://schemas.microsoft.com/office/drawing/2014/main" id="{00EDE298-B81E-471A-A9FD-AADCBF370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26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74">
              <a:extLst>
                <a:ext uri="{FF2B5EF4-FFF2-40B4-BE49-F238E27FC236}">
                  <a16:creationId xmlns:a16="http://schemas.microsoft.com/office/drawing/2014/main" id="{390CD390-73EC-40F2-A134-ED95C168B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346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75">
              <a:extLst>
                <a:ext uri="{FF2B5EF4-FFF2-40B4-BE49-F238E27FC236}">
                  <a16:creationId xmlns:a16="http://schemas.microsoft.com/office/drawing/2014/main" id="{15524306-9848-41B2-8D1E-FDA9D0D8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3226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76">
              <a:extLst>
                <a:ext uri="{FF2B5EF4-FFF2-40B4-BE49-F238E27FC236}">
                  <a16:creationId xmlns:a16="http://schemas.microsoft.com/office/drawing/2014/main" id="{0EB149BF-A719-42C4-B7BF-BA049BB89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3346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77">
              <a:extLst>
                <a:ext uri="{FF2B5EF4-FFF2-40B4-BE49-F238E27FC236}">
                  <a16:creationId xmlns:a16="http://schemas.microsoft.com/office/drawing/2014/main" id="{28DAB3D7-3FBE-4161-952F-44B83FAAA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3227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78">
              <a:extLst>
                <a:ext uri="{FF2B5EF4-FFF2-40B4-BE49-F238E27FC236}">
                  <a16:creationId xmlns:a16="http://schemas.microsoft.com/office/drawing/2014/main" id="{1625E1CB-50EB-4EB2-8540-673F4DA66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47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80">
              <a:extLst>
                <a:ext uri="{FF2B5EF4-FFF2-40B4-BE49-F238E27FC236}">
                  <a16:creationId xmlns:a16="http://schemas.microsoft.com/office/drawing/2014/main" id="{CCC8472C-4591-4197-A7B7-999C871A3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9" y="3340"/>
              <a:ext cx="4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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3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020CEA-93D3-4224-AFE4-07524BC7C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05" y="236438"/>
            <a:ext cx="7113588" cy="830997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>
                <a:solidFill>
                  <a:schemeClr val="tx1"/>
                </a:solidFill>
              </a:rPr>
              <a:t>3. 逻辑段在物理存储器中可以是邻接的、间隔的、部分重叠的和完全重叠的等4种情况。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C0B21B-8DA4-40CB-B113-811B445F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2" y="1367472"/>
            <a:ext cx="81502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>
                <a:solidFill>
                  <a:schemeClr val="tx1"/>
                </a:solidFill>
              </a:rPr>
              <a:t>内存中的一个物理存储单元可以映象到一个或多个逻辑段中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B141882C-4ED8-454F-B191-0094DF5102A1}"/>
              </a:ext>
            </a:extLst>
          </p:cNvPr>
          <p:cNvGrpSpPr>
            <a:grpSpLocks/>
          </p:cNvGrpSpPr>
          <p:nvPr/>
        </p:nvGrpSpPr>
        <p:grpSpPr bwMode="auto">
          <a:xfrm>
            <a:off x="3882985" y="2752577"/>
            <a:ext cx="1371600" cy="1062038"/>
            <a:chOff x="0" y="0"/>
            <a:chExt cx="864" cy="669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6BC54997-3012-4038-889F-6CA7C1914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邻接</a:t>
              </a: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9BB6581-5671-4137-965C-DC6A8B442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9CDC37C1-64D8-47D4-A14B-95ECB1631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" y="195"/>
              <a:ext cx="31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85DE86E8-0BAA-4086-B380-52314C12B945}"/>
              </a:ext>
            </a:extLst>
          </p:cNvPr>
          <p:cNvGrpSpPr>
            <a:grpSpLocks/>
          </p:cNvGrpSpPr>
          <p:nvPr/>
        </p:nvGrpSpPr>
        <p:grpSpPr bwMode="auto">
          <a:xfrm>
            <a:off x="3959185" y="3209777"/>
            <a:ext cx="1752600" cy="914400"/>
            <a:chOff x="0" y="0"/>
            <a:chExt cx="1104" cy="576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E41DE25-EDC2-46E2-9B02-48DD0C0C9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部分重叠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31FAB9E-DAEF-493A-8811-4B22C8E7B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9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AED6F799-52AE-4255-9B11-1C700F83B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CEAD2F3F-274F-44F7-A304-64713DFA39C4}"/>
              </a:ext>
            </a:extLst>
          </p:cNvPr>
          <p:cNvGrpSpPr>
            <a:grpSpLocks/>
          </p:cNvGrpSpPr>
          <p:nvPr/>
        </p:nvGrpSpPr>
        <p:grpSpPr bwMode="auto">
          <a:xfrm>
            <a:off x="4721185" y="4886177"/>
            <a:ext cx="1295400" cy="777875"/>
            <a:chOff x="0" y="0"/>
            <a:chExt cx="816" cy="490"/>
          </a:xfrm>
        </p:grpSpPr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8609169-48EC-4526-8E5E-C03F0FA69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完全重叠</a:t>
              </a: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A54C2483-02C1-46B0-862C-D3C41E33F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09DB2EEC-C124-45C7-836F-1801ED71B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1491CF21-D91E-4991-A9F8-2F3A6197B0DA}"/>
              </a:ext>
            </a:extLst>
          </p:cNvPr>
          <p:cNvGrpSpPr>
            <a:grpSpLocks/>
          </p:cNvGrpSpPr>
          <p:nvPr/>
        </p:nvGrpSpPr>
        <p:grpSpPr bwMode="auto">
          <a:xfrm>
            <a:off x="3959185" y="4962377"/>
            <a:ext cx="1143000" cy="1158875"/>
            <a:chOff x="0" y="0"/>
            <a:chExt cx="720" cy="730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B2E7606D-54A0-47E7-AB4A-F0AEA5B7C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8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间隔</a:t>
              </a: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75886FA7-6A13-4135-BDCF-0847F94D9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33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6FF2CB5-8207-4FDC-AE7E-9A1D2895D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0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21">
            <a:extLst>
              <a:ext uri="{FF2B5EF4-FFF2-40B4-BE49-F238E27FC236}">
                <a16:creationId xmlns:a16="http://schemas.microsoft.com/office/drawing/2014/main" id="{3618D6C9-D211-47E2-A74C-75D8098FE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48" y="3565377"/>
            <a:ext cx="2971800" cy="1006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DA_BYTE物理单元可以映象到逻辑段2、段3和段4中。</a:t>
            </a: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A44C6CD8-7622-4A3B-85BC-E54FD458803E}"/>
              </a:ext>
            </a:extLst>
          </p:cNvPr>
          <p:cNvGrpSpPr>
            <a:grpSpLocks/>
          </p:cNvGrpSpPr>
          <p:nvPr/>
        </p:nvGrpSpPr>
        <p:grpSpPr bwMode="auto">
          <a:xfrm>
            <a:off x="606385" y="2142977"/>
            <a:ext cx="5326063" cy="4130675"/>
            <a:chOff x="0" y="0"/>
            <a:chExt cx="3355" cy="2602"/>
          </a:xfrm>
        </p:grpSpPr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ECFE26DF-36CD-4847-8259-FD2982E4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8"/>
              <a:ext cx="576" cy="2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A89ADBC2-E400-4EFF-A581-23E032C24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4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7EFE1D9A-13E0-4B25-83DC-7A50B173E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90FDC1D4-BBF6-42B5-B93B-9A2AD4E3A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4BE8B6C3-64C6-4432-9351-221886A87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BF48F254-4B0B-4930-B87F-F56F2EE92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8F274373-CA08-4E16-833F-DA66C6C48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8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6A1B976E-9A02-4C40-8D7E-C9BA38966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6F63763D-67F9-4B46-9070-2A5D3FB39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677B0CAD-8BBA-4C94-B721-995C4D33E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F3B19683-2D67-4FD5-AB75-2F31A5A5C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4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物理存储器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9B62F4E0-9B41-46AE-84DB-69D8F06DE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00000H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E806230C-4D47-4F1A-9A3C-04159AD56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8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10000H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8F04FD42-ECF2-4908-A868-360B1F18E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DA_BYTE</a:t>
              </a: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CE6FCC32-7DAE-4E7E-8343-C31DAF8E4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94E9DF33-A19C-4E5E-B39A-550A4F2C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"/>
              <a:ext cx="288" cy="1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661537F3-4E54-43F7-903C-2FB51398D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1E7C5242-6485-4CA2-8330-2AC3C8EED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104"/>
              <a:ext cx="24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E4DCD8B7-8CD0-43CB-B600-B74E1F7B3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04"/>
              <a:ext cx="24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BBFEBF2C-F68A-45D4-96CE-4B43188E2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962E4551-AC42-4445-ACF1-1157D22E7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4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45820929-00E0-4CEA-96E6-91C3EDA2D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3D1611A7-2B27-4DCC-B390-7B2054A5E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8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999CE88E-1807-4315-A127-23DD10C48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3691EDD5-BBF3-4847-845B-EAB922916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60625E34-BBB3-413E-8029-5B4DC7D5F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49">
              <a:extLst>
                <a:ext uri="{FF2B5EF4-FFF2-40B4-BE49-F238E27FC236}">
                  <a16:creationId xmlns:a16="http://schemas.microsoft.com/office/drawing/2014/main" id="{B5D9ED49-121C-4ECB-8C35-34A4A1138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84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段1</a:t>
              </a:r>
            </a:p>
          </p:txBody>
        </p:sp>
        <p:sp>
          <p:nvSpPr>
            <p:cNvPr id="49" name="Text Box 50">
              <a:extLst>
                <a:ext uri="{FF2B5EF4-FFF2-40B4-BE49-F238E27FC236}">
                  <a16:creationId xmlns:a16="http://schemas.microsoft.com/office/drawing/2014/main" id="{8A0D2884-9D39-495D-BD9A-946F0A5A7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1019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段2</a:t>
              </a:r>
            </a:p>
          </p:txBody>
        </p:sp>
        <p:sp>
          <p:nvSpPr>
            <p:cNvPr id="50" name="Text Box 51">
              <a:extLst>
                <a:ext uri="{FF2B5EF4-FFF2-40B4-BE49-F238E27FC236}">
                  <a16:creationId xmlns:a16="http://schemas.microsoft.com/office/drawing/2014/main" id="{8173EC35-0CD6-4835-8D33-7563913F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1208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段3</a:t>
              </a: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2AA380BE-460C-4B0E-8C8A-9A224ACB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" y="1244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段4</a:t>
              </a:r>
            </a:p>
          </p:txBody>
        </p: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FF405F81-EB37-45BA-A48E-A6332B87A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2013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段5</a:t>
              </a:r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0EE91EDE-BE68-4409-9675-A45C1EF20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逻辑段</a:t>
              </a:r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id="{5FB1368E-4107-456C-A86C-F6FB95C89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" y="2352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0FFFFFH</a:t>
              </a: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D0CDDBAC-B401-445B-8B75-B9D1D2CB3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1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7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E3960B-BE0B-475C-B39B-1BA9B314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81128"/>
            <a:ext cx="7762061" cy="46166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>
                <a:solidFill>
                  <a:schemeClr val="tx1"/>
                </a:solidFill>
              </a:rPr>
              <a:t>4. </a:t>
            </a:r>
            <a:r>
              <a:rPr lang="zh-CN" altLang="zh-CN" sz="2400">
                <a:solidFill>
                  <a:srgbClr val="FF0000"/>
                </a:solidFill>
              </a:rPr>
              <a:t>在任一时刻</a:t>
            </a:r>
            <a:r>
              <a:rPr lang="zh-CN" altLang="zh-CN" sz="2400">
                <a:solidFill>
                  <a:schemeClr val="tx1"/>
                </a:solidFill>
              </a:rPr>
              <a:t>，一个程序只能访问4个当前段中的内容。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1EC91EB-FC3D-4A82-999B-90C1DB30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5445224"/>
            <a:ext cx="8748464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tx1"/>
                </a:solidFill>
              </a:rPr>
              <a:t>       4个当前段分别是代码段、数据段、堆栈段和附加段</a:t>
            </a:r>
            <a:r>
              <a:rPr lang="zh-CN" altLang="en-US" sz="2400" dirty="0">
                <a:solidFill>
                  <a:schemeClr val="tx1"/>
                </a:solidFill>
              </a:rPr>
              <a:t>，它们分别由</a:t>
            </a:r>
            <a:r>
              <a:rPr lang="zh-CN" altLang="zh-CN" sz="2400" dirty="0">
                <a:solidFill>
                  <a:schemeClr val="tx1"/>
                </a:solidFill>
              </a:rPr>
              <a:t>4个段寄存器CS、DS、SS和ES</a:t>
            </a:r>
            <a:r>
              <a:rPr lang="zh-CN" altLang="en-US" sz="2400" dirty="0">
                <a:solidFill>
                  <a:schemeClr val="tx1"/>
                </a:solidFill>
              </a:rPr>
              <a:t>提供</a:t>
            </a:r>
            <a:r>
              <a:rPr lang="zh-CN" altLang="zh-CN" sz="2400" dirty="0">
                <a:solidFill>
                  <a:schemeClr val="tx1"/>
                </a:solidFill>
              </a:rPr>
              <a:t>当</a:t>
            </a:r>
            <a:r>
              <a:rPr lang="zh-CN" altLang="zh-CN" sz="2400">
                <a:solidFill>
                  <a:schemeClr val="tx1"/>
                </a:solidFill>
              </a:rPr>
              <a:t>前段的</a:t>
            </a:r>
            <a:r>
              <a:rPr lang="zh-CN" altLang="en-US" sz="2400">
                <a:solidFill>
                  <a:schemeClr val="tx1"/>
                </a:solidFill>
              </a:rPr>
              <a:t>段地址</a:t>
            </a:r>
            <a:r>
              <a:rPr lang="zh-CN" altLang="zh-CN" sz="240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5CB1BA23-061D-48C7-8485-D9DE4854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4" y="896684"/>
            <a:ext cx="3816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 dirty="0">
                <a:solidFill>
                  <a:schemeClr val="tx1"/>
                </a:solidFill>
              </a:rPr>
              <a:t>   例：同一个物理地址002D3H被两个逻辑段中的逻辑地址映射的情况。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DDC4ED01-4C5C-4FC9-B961-F228B521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87449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>
                <a:solidFill>
                  <a:schemeClr val="tx1"/>
                </a:solidFill>
              </a:rPr>
              <a:t>002B0H+00023H=002D3H</a:t>
            </a:r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2BBE4A7B-4561-4C77-BC75-A37427B64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97049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>
                <a:solidFill>
                  <a:schemeClr val="tx1"/>
                </a:solidFill>
              </a:rPr>
              <a:t>002C0H+00013H=002D3H</a:t>
            </a:r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62B801A9-5387-4B34-A480-8BB4AA8E39BB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01449"/>
            <a:ext cx="5003800" cy="3886200"/>
            <a:chOff x="0" y="0"/>
            <a:chExt cx="3152" cy="2448"/>
          </a:xfrm>
        </p:grpSpPr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4801C268-ACA6-42E4-9E1D-9B03F6DEE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768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偏移量23H</a:t>
              </a:r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F0EDE10F-5AB4-45E4-8697-EC56C9EE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0"/>
              <a:ext cx="605" cy="2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D159235-2A63-436E-8652-301AFFB8D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288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253072E3-14DB-428F-A175-AB833F709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480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D3E492BB-17AC-47B6-82EB-C2D7EF35B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816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BAFBA428-DF26-46D1-AC0B-3B98DF41C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1008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9F6C92E5-1ABB-4E93-A746-FF2CA8BC2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1584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6A56CE24-27C2-4B58-A6C8-E9A97A3D5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1776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9CB1761B-5A5D-49B7-BE05-0F615AF8E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1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dirty="0">
                  <a:solidFill>
                    <a:schemeClr val="tx1"/>
                  </a:solidFill>
                </a:rPr>
                <a:t>段1</a:t>
              </a:r>
              <a:r>
                <a:rPr lang="zh-CN" altLang="en-US" dirty="0">
                  <a:solidFill>
                    <a:schemeClr val="tx1"/>
                  </a:solidFill>
                </a:rPr>
                <a:t>首</a:t>
              </a:r>
              <a:r>
                <a:rPr lang="zh-CN" altLang="zh-CN" dirty="0">
                  <a:solidFill>
                    <a:schemeClr val="tx1"/>
                  </a:solidFill>
                </a:rPr>
                <a:t>址 002B0H</a:t>
              </a: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D9596C1F-A8ED-4EEE-8982-A0FE488B0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795"/>
              <a:ext cx="1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dirty="0">
                  <a:solidFill>
                    <a:schemeClr val="tx1"/>
                  </a:solidFill>
                </a:rPr>
                <a:t>段2</a:t>
              </a:r>
              <a:r>
                <a:rPr lang="zh-CN" altLang="en-US" dirty="0">
                  <a:solidFill>
                    <a:schemeClr val="tx1"/>
                  </a:solidFill>
                </a:rPr>
                <a:t>首</a:t>
              </a:r>
              <a:r>
                <a:rPr lang="zh-CN" altLang="zh-CN" dirty="0">
                  <a:solidFill>
                    <a:schemeClr val="tx1"/>
                  </a:solidFill>
                </a:rPr>
                <a:t>址002C0H</a:t>
              </a: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6CCAEA26-7094-4E6A-9D3A-D3DBB09EF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1536"/>
              <a:ext cx="6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002D3H</a:t>
              </a:r>
            </a:p>
          </p:txBody>
        </p:sp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D6235506-4D0B-4005-A8BA-4471151C3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384"/>
              <a:ext cx="80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7B23DCC8-1A9E-46D0-BAF9-ACDE865D2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912"/>
              <a:ext cx="35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6">
              <a:extLst>
                <a:ext uri="{FF2B5EF4-FFF2-40B4-BE49-F238E27FC236}">
                  <a16:creationId xmlns:a16="http://schemas.microsoft.com/office/drawing/2014/main" id="{E9FDCAA7-D6D6-4AE7-B7F2-EA99E0C3F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1680"/>
              <a:ext cx="90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E735237D-9034-4CB0-8EDF-E0A1E2E3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9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3AD7E52A-3D6F-4C90-A174-3BFBCF303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8" y="43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39">
              <a:extLst>
                <a:ext uri="{FF2B5EF4-FFF2-40B4-BE49-F238E27FC236}">
                  <a16:creationId xmlns:a16="http://schemas.microsoft.com/office/drawing/2014/main" id="{63A7C6CB-CE57-49B6-BB9A-6A27AD8E3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" y="1056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偏移量13H</a:t>
              </a: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8831B81D-0C5F-46C9-9CF5-B737BAB4D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10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b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51" name="Text Box 41">
              <a:extLst>
                <a:ext uri="{FF2B5EF4-FFF2-40B4-BE49-F238E27FC236}">
                  <a16:creationId xmlns:a16="http://schemas.microsoft.com/office/drawing/2014/main" id="{30908DF3-01BF-4873-A4A1-C9F4C308E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52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b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6E2B6CA4-0936-4F10-8DA6-7272D876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1574"/>
              <a:ext cx="589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1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9" grpId="0" autoUpdateAnimBg="0"/>
      <p:bldP spid="30" grpId="0" autoUpdateAnimBg="0"/>
      <p:bldP spid="3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5FB478B-A62A-42E8-8510-18215741C25C}"/>
              </a:ext>
            </a:extLst>
          </p:cNvPr>
          <p:cNvSpPr/>
          <p:nvPr/>
        </p:nvSpPr>
        <p:spPr>
          <a:xfrm>
            <a:off x="859680" y="168610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B4F8D3-5F1E-49C6-8AFA-812F9A3F2A13}"/>
              </a:ext>
            </a:extLst>
          </p:cNvPr>
          <p:cNvSpPr txBox="1"/>
          <p:nvPr/>
        </p:nvSpPr>
        <p:spPr>
          <a:xfrm>
            <a:off x="1425328" y="148290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8086/8088</a:t>
            </a:r>
            <a:r>
              <a:rPr lang="zh-CN" altLang="en-US" sz="2800" b="1"/>
              <a:t>堆栈的组织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DD3DE1-CE65-45EF-B82E-5269FF3B4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06" y="827281"/>
            <a:ext cx="7524787" cy="19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在8086/8088微机中堆栈是由堆栈段寄存器SS指示的一段存储区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按字节编址按字存取，长度用字节数表示且为偶数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3DB5FA0A-B8F9-459E-A845-CD2DC5066B9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58480"/>
            <a:ext cx="4876800" cy="3505200"/>
            <a:chOff x="288" y="0"/>
            <a:chExt cx="3072" cy="2208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B452D016-E10D-43B6-A375-04860004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0"/>
              <a:ext cx="624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118833BB-4FE4-4519-A3B8-5BAEFD4C8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8014C3E2-5B79-497F-8EC1-DFCE46674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03BD7D99-27D8-4A54-A2A9-720B91756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5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342D3D2B-CDB2-4C41-8197-A9E9057EC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8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F710797E-B820-4D12-BF71-A80590950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00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250C677-C11D-40E1-862B-7FE433141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FF26767-3F92-47B8-B103-B50F97CE8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2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8217E1F-508B-4082-9BBA-ECE2CF45D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87F7B318-928E-42F4-A39D-1FC71C14C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5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62872085-A052-4639-998B-8FC06D493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03906625-EE58-43E5-9B63-A1F2811D1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8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49A9397-AF6C-41A3-96F8-A6657035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400"/>
                <a:t>SS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5886B1A8-B663-42C2-B352-0D3538070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4D23D739-7A73-4A30-BC20-925FC458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400"/>
                <a:t>SP</a:t>
              </a: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0A2592A-8A8F-43BA-AC8E-19ABE3921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28D94B65-5BF5-48F7-9AD1-55CA38D90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84"/>
              <a:ext cx="192" cy="1344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DFD9650B-5E7F-4900-8C18-89FD10C0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10"/>
              <a:ext cx="9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堆栈</a:t>
              </a:r>
              <a:r>
                <a:rPr lang="zh-CN" altLang="en-US">
                  <a:solidFill>
                    <a:schemeClr val="tx1"/>
                  </a:solidFill>
                </a:rPr>
                <a:t>长度</a:t>
              </a: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403A85A-1C85-4D86-8992-5465A43A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9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4948923-78BC-4CC2-B7E9-287C312CC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CAB0FEDE-BFB2-44EA-A649-808A1C558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9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865AA3FB-82FF-4A01-BECE-BF1B487C8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31497B08-6C26-40D6-8CAD-C4501F220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CE822BF3-469A-4F7B-B8A7-1BB708607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10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F410F726-39D1-4923-BE11-A65F3817A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9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551CAF44-76CE-459B-A7B0-85292FACD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81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9D73CEB6-490F-4FBF-BF8A-8D76EC83E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FF8A3764-4EEA-45C1-AEC3-3B298405A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28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堆栈初始化时的SP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5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071E175-F42E-4041-9B85-3BFEEE165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764704"/>
            <a:ext cx="820891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数据在堆栈中以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单位存取，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低8位放在较低地址单元，高8位放在较高地址单元。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SP被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就是堆栈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的长度。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由于SP是16位寄存器，因此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堆栈长度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64K字节。</a:t>
            </a:r>
          </a:p>
          <a:p>
            <a:pPr marL="457200" indent="-45720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SP始终表示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首地址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栈顶之间的距离（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当SP为最大(初始)值时，表示堆栈为空。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表示堆栈全满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当用户程序中要求的堆栈长度超过一个堆栈段的最大长度64KB时，可以设置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个堆栈段。</a:t>
            </a:r>
          </a:p>
        </p:txBody>
      </p:sp>
    </p:spTree>
    <p:extLst>
      <p:ext uri="{BB962C8B-B14F-4D97-AF65-F5344CB8AC3E}">
        <p14:creationId xmlns:p14="http://schemas.microsoft.com/office/powerpoint/2010/main" val="37660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620EC16-90AC-4CFE-86B3-4B266B576AD8}"/>
              </a:ext>
            </a:extLst>
          </p:cNvPr>
          <p:cNvSpPr/>
          <p:nvPr/>
        </p:nvSpPr>
        <p:spPr>
          <a:xfrm>
            <a:off x="471994" y="83671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6CB4DB-E425-4EF9-89A0-93AAAEA535B9}"/>
              </a:ext>
            </a:extLst>
          </p:cNvPr>
          <p:cNvSpPr txBox="1"/>
          <p:nvPr/>
        </p:nvSpPr>
        <p:spPr>
          <a:xfrm>
            <a:off x="939997" y="83671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内存分段管理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7A9D134-B3B4-4D5C-81BC-F06312B55657}"/>
              </a:ext>
            </a:extLst>
          </p:cNvPr>
          <p:cNvGrpSpPr/>
          <p:nvPr/>
        </p:nvGrpSpPr>
        <p:grpSpPr>
          <a:xfrm>
            <a:off x="874300" y="1484784"/>
            <a:ext cx="6124276" cy="523220"/>
            <a:chOff x="874300" y="1484784"/>
            <a:chExt cx="6124276" cy="5232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FF7BD4F-262C-446C-8909-DA698423EEAA}"/>
                </a:ext>
              </a:extLst>
            </p:cNvPr>
            <p:cNvSpPr txBox="1"/>
            <p:nvPr/>
          </p:nvSpPr>
          <p:spPr>
            <a:xfrm>
              <a:off x="1331640" y="1484784"/>
              <a:ext cx="5666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8086/8088CPU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的内部结构为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位。</a:t>
              </a:r>
            </a:p>
          </p:txBody>
        </p:sp>
        <p:pic>
          <p:nvPicPr>
            <p:cNvPr id="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44CF58BF-8539-4FE9-919F-4253D3FE5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300" y="15177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7BCBE1-538B-4769-847D-415CDC5A00E3}"/>
              </a:ext>
            </a:extLst>
          </p:cNvPr>
          <p:cNvGrpSpPr/>
          <p:nvPr/>
        </p:nvGrpSpPr>
        <p:grpSpPr>
          <a:xfrm>
            <a:off x="874300" y="2257708"/>
            <a:ext cx="7072768" cy="523220"/>
            <a:chOff x="874300" y="2171924"/>
            <a:chExt cx="7072768" cy="523220"/>
          </a:xfrm>
        </p:grpSpPr>
        <p:pic>
          <p:nvPicPr>
            <p:cNvPr id="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5F98F8F1-6C0F-4408-B64F-0379B6051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300" y="21719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D802F81-4F43-43B2-A81B-22DBFDEDF956}"/>
                </a:ext>
              </a:extLst>
            </p:cNvPr>
            <p:cNvSpPr txBox="1"/>
            <p:nvPr/>
          </p:nvSpPr>
          <p:spPr>
            <a:xfrm>
              <a:off x="1353596" y="2171924"/>
              <a:ext cx="6593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作为地址时，则只能访问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64K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存储单元。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48CD0C8-2CA6-4981-B488-85352E5F75BF}"/>
              </a:ext>
            </a:extLst>
          </p:cNvPr>
          <p:cNvGrpSpPr/>
          <p:nvPr/>
        </p:nvGrpSpPr>
        <p:grpSpPr>
          <a:xfrm>
            <a:off x="757976" y="2919652"/>
            <a:ext cx="7509696" cy="1949508"/>
            <a:chOff x="757976" y="2695144"/>
            <a:chExt cx="7509696" cy="1949508"/>
          </a:xfrm>
        </p:grpSpPr>
        <p:pic>
          <p:nvPicPr>
            <p:cNvPr id="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5474C466-2AB6-4A00-AC9D-853553376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28" y="285906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5888F1-6058-4A77-89C5-21519CC0711C}"/>
                </a:ext>
              </a:extLst>
            </p:cNvPr>
            <p:cNvSpPr txBox="1"/>
            <p:nvPr/>
          </p:nvSpPr>
          <p:spPr>
            <a:xfrm>
              <a:off x="757976" y="2695144"/>
              <a:ext cx="7509696" cy="194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采用分段管理的方法，将内存空间分为多个逻辑段。每个逻辑段最大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64K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存储单元，段内每个单元的相对地址码用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位表示。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A16A789-5B40-467E-808D-14DECABF5361}"/>
              </a:ext>
            </a:extLst>
          </p:cNvPr>
          <p:cNvGrpSpPr/>
          <p:nvPr/>
        </p:nvGrpSpPr>
        <p:grpSpPr>
          <a:xfrm>
            <a:off x="732720" y="4941168"/>
            <a:ext cx="7659752" cy="1303177"/>
            <a:chOff x="732720" y="5225683"/>
            <a:chExt cx="7659752" cy="1303177"/>
          </a:xfrm>
        </p:grpSpPr>
        <p:pic>
          <p:nvPicPr>
            <p:cNvPr id="1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778A372-699A-4312-9CDC-93971A7FA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300" y="5356863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624987-7C8F-4533-B194-44FB243A35ED}"/>
                </a:ext>
              </a:extLst>
            </p:cNvPr>
            <p:cNvSpPr txBox="1"/>
            <p:nvPr/>
          </p:nvSpPr>
          <p:spPr>
            <a:xfrm>
              <a:off x="732720" y="5225683"/>
              <a:ext cx="7659752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每个段设置段地址，用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位寄存器存储，以区分不同的逻辑段。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0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FCE0C3D-73F7-4078-94E1-88AE6CCD870E}"/>
              </a:ext>
            </a:extLst>
          </p:cNvPr>
          <p:cNvSpPr/>
          <p:nvPr/>
        </p:nvSpPr>
        <p:spPr>
          <a:xfrm>
            <a:off x="383826" y="83671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04E3F-2877-46F3-AF1E-A4B623D9B6FC}"/>
              </a:ext>
            </a:extLst>
          </p:cNvPr>
          <p:cNvSpPr txBox="1"/>
          <p:nvPr/>
        </p:nvSpPr>
        <p:spPr>
          <a:xfrm>
            <a:off x="939997" y="83671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支持多处理器系统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74B9ED-BA9D-4BEF-9009-E29E946C1359}"/>
              </a:ext>
            </a:extLst>
          </p:cNvPr>
          <p:cNvSpPr txBox="1"/>
          <p:nvPr/>
        </p:nvSpPr>
        <p:spPr>
          <a:xfrm>
            <a:off x="950549" y="1700808"/>
            <a:ext cx="676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具有最小与最大两种工作模式：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595C15-E911-458F-A367-F3ABF8648DA8}"/>
              </a:ext>
            </a:extLst>
          </p:cNvPr>
          <p:cNvGrpSpPr/>
          <p:nvPr/>
        </p:nvGrpSpPr>
        <p:grpSpPr>
          <a:xfrm>
            <a:off x="462653" y="2636912"/>
            <a:ext cx="7925771" cy="1303177"/>
            <a:chOff x="251520" y="2636912"/>
            <a:chExt cx="7925771" cy="130317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0402926-4393-4982-A84D-0355780E41F8}"/>
                </a:ext>
              </a:extLst>
            </p:cNvPr>
            <p:cNvSpPr txBox="1"/>
            <p:nvPr/>
          </p:nvSpPr>
          <p:spPr>
            <a:xfrm>
              <a:off x="883432" y="2636912"/>
              <a:ext cx="7293859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最小模式也称为单处理器模式，系统控制总线的信号由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直接产生。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ECA73-84DC-42B2-8E6A-44CBE5CAD283}"/>
                </a:ext>
              </a:extLst>
            </p:cNvPr>
            <p:cNvGrpSpPr/>
            <p:nvPr/>
          </p:nvGrpSpPr>
          <p:grpSpPr>
            <a:xfrm>
              <a:off x="251520" y="2824129"/>
              <a:ext cx="571674" cy="464371"/>
              <a:chOff x="200731" y="3756717"/>
              <a:chExt cx="571674" cy="464371"/>
            </a:xfrm>
          </p:grpSpPr>
          <p:pic>
            <p:nvPicPr>
              <p:cNvPr id="8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8DA3BD1E-5750-4107-A2B8-549E1A8B5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D9FF5015-C1F7-4E8E-8783-A7481426B9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B5EC71F-4847-4EED-93BF-AB0A6DA04C55}"/>
              </a:ext>
            </a:extLst>
          </p:cNvPr>
          <p:cNvGrpSpPr/>
          <p:nvPr/>
        </p:nvGrpSpPr>
        <p:grpSpPr>
          <a:xfrm>
            <a:off x="462653" y="4149080"/>
            <a:ext cx="7925770" cy="1303177"/>
            <a:chOff x="251520" y="4149080"/>
            <a:chExt cx="7925770" cy="130317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E0F32FF-808B-4611-9949-8CA51BB20662}"/>
                </a:ext>
              </a:extLst>
            </p:cNvPr>
            <p:cNvSpPr txBox="1"/>
            <p:nvPr/>
          </p:nvSpPr>
          <p:spPr>
            <a:xfrm>
              <a:off x="883431" y="4149080"/>
              <a:ext cx="7293859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最大模式也称为多处理器模式，由总线控制器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8288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提供所有总线控制信号。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BDC1DC-1C9B-45CC-9DA7-D5ABD53D1EF4}"/>
                </a:ext>
              </a:extLst>
            </p:cNvPr>
            <p:cNvGrpSpPr/>
            <p:nvPr/>
          </p:nvGrpSpPr>
          <p:grpSpPr>
            <a:xfrm>
              <a:off x="251520" y="4300459"/>
              <a:ext cx="571674" cy="464371"/>
              <a:chOff x="200731" y="3756717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2A5A9580-55D9-45D4-9B06-8FCB0935A8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8572AAD7-157E-4572-9BB5-EF6FB34C11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696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22BFDF-E179-42E2-92B8-E8271FBF7D97}"/>
              </a:ext>
            </a:extLst>
          </p:cNvPr>
          <p:cNvGrpSpPr/>
          <p:nvPr/>
        </p:nvGrpSpPr>
        <p:grpSpPr>
          <a:xfrm>
            <a:off x="827584" y="0"/>
            <a:ext cx="7632848" cy="839639"/>
            <a:chOff x="827584" y="0"/>
            <a:chExt cx="7632848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C7AE1354-2999-4438-BCAD-C9518EA6AB33}"/>
                </a:ext>
              </a:extLst>
            </p:cNvPr>
            <p:cNvSpPr/>
            <p:nvPr/>
          </p:nvSpPr>
          <p:spPr>
            <a:xfrm>
              <a:off x="1119858" y="93956"/>
              <a:ext cx="734057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11.1.2  8088CPU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的外部引脚及功能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A2D4D80-12D5-4804-AE5B-5AA0CCFF06A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501C225A-CDDE-4308-A35B-004B8CEC242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19584F5-FDFF-4A41-9E7C-BD700D97B9F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ABF96F9-02CB-4310-A61A-3DC6604C098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AB836C8E-467D-421D-AEF7-C27F225EF6A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FBFE439-2970-4E3A-B6B0-CC265C90ED3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7D0A254-7F3F-4250-B466-3E45B6F51687}"/>
              </a:ext>
            </a:extLst>
          </p:cNvPr>
          <p:cNvGrpSpPr/>
          <p:nvPr/>
        </p:nvGrpSpPr>
        <p:grpSpPr>
          <a:xfrm>
            <a:off x="6074646" y="3039343"/>
            <a:ext cx="2617007" cy="461665"/>
            <a:chOff x="6444208" y="3198167"/>
            <a:chExt cx="2617007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20B6B3-11A7-4160-88EC-78DA60D102E7}"/>
                </a:ext>
              </a:extLst>
            </p:cNvPr>
            <p:cNvSpPr txBox="1"/>
            <p:nvPr/>
          </p:nvSpPr>
          <p:spPr>
            <a:xfrm>
              <a:off x="7020272" y="3198167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=0</a:t>
              </a:r>
              <a:r>
                <a:rPr lang="zh-CN" altLang="en-US" sz="2400" b="1"/>
                <a:t>为最大模式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C76E5DA-8748-4A75-8BF8-47F281EEB3CA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6444208" y="3428999"/>
              <a:ext cx="576064" cy="1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D98A0-8079-4C2C-B673-76F0982F12D4}"/>
              </a:ext>
            </a:extLst>
          </p:cNvPr>
          <p:cNvGrpSpPr/>
          <p:nvPr/>
        </p:nvGrpSpPr>
        <p:grpSpPr>
          <a:xfrm>
            <a:off x="6074646" y="2484270"/>
            <a:ext cx="2617007" cy="792087"/>
            <a:chOff x="6444208" y="2636912"/>
            <a:chExt cx="2617007" cy="79208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9B7DD1-1568-4E50-AB4A-DF3BE8456504}"/>
                </a:ext>
              </a:extLst>
            </p:cNvPr>
            <p:cNvSpPr txBox="1"/>
            <p:nvPr/>
          </p:nvSpPr>
          <p:spPr>
            <a:xfrm>
              <a:off x="7020272" y="2636912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=1</a:t>
              </a:r>
              <a:r>
                <a:rPr lang="zh-CN" altLang="en-US" sz="2400" b="1"/>
                <a:t>为最小模式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DE71078-DA55-433B-9612-F7AD2D722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208" y="2966673"/>
              <a:ext cx="666327" cy="46232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4E586A7-4C46-4826-B0C9-5FDBAB3148B0}"/>
              </a:ext>
            </a:extLst>
          </p:cNvPr>
          <p:cNvGrpSpPr/>
          <p:nvPr/>
        </p:nvGrpSpPr>
        <p:grpSpPr>
          <a:xfrm>
            <a:off x="1979712" y="1628800"/>
            <a:ext cx="4648136" cy="4464496"/>
            <a:chOff x="1979712" y="1052736"/>
            <a:chExt cx="4648136" cy="446449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C66A58D-87AF-491E-B1F6-47348217CE5A}"/>
                </a:ext>
              </a:extLst>
            </p:cNvPr>
            <p:cNvGrpSpPr/>
            <p:nvPr/>
          </p:nvGrpSpPr>
          <p:grpSpPr>
            <a:xfrm>
              <a:off x="2554734" y="1052736"/>
              <a:ext cx="2522364" cy="4464496"/>
              <a:chOff x="5723086" y="1052736"/>
              <a:chExt cx="2522364" cy="4464496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E810EEA6-1B35-411B-9810-9247078F94ED}"/>
                  </a:ext>
                </a:extLst>
              </p:cNvPr>
              <p:cNvGrpSpPr/>
              <p:nvPr/>
            </p:nvGrpSpPr>
            <p:grpSpPr>
              <a:xfrm>
                <a:off x="5723086" y="1068264"/>
                <a:ext cx="2522364" cy="4448968"/>
                <a:chOff x="5723086" y="1068264"/>
                <a:chExt cx="2522364" cy="4448968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8338A25-C071-4868-BA27-7AB53E78F5BC}"/>
                    </a:ext>
                  </a:extLst>
                </p:cNvPr>
                <p:cNvCxnSpPr/>
                <p:nvPr/>
              </p:nvCxnSpPr>
              <p:spPr>
                <a:xfrm>
                  <a:off x="5724128" y="119675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09C86EB-72F9-40FF-B9E0-1235781ADB3D}"/>
                    </a:ext>
                  </a:extLst>
                </p:cNvPr>
                <p:cNvSpPr/>
                <p:nvPr/>
              </p:nvSpPr>
              <p:spPr>
                <a:xfrm>
                  <a:off x="6228184" y="1068264"/>
                  <a:ext cx="1512168" cy="44489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8088</a:t>
                  </a:r>
                </a:p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</a:t>
                  </a:r>
                  <a:endPara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CE2B42DF-0966-4628-A1FA-02B28FC2CBF6}"/>
                    </a:ext>
                  </a:extLst>
                </p:cNvPr>
                <p:cNvCxnSpPr/>
                <p:nvPr/>
              </p:nvCxnSpPr>
              <p:spPr>
                <a:xfrm>
                  <a:off x="7739310" y="119675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BC62452A-7181-445A-879F-E86AFEFB4F14}"/>
                    </a:ext>
                  </a:extLst>
                </p:cNvPr>
                <p:cNvCxnSpPr/>
                <p:nvPr/>
              </p:nvCxnSpPr>
              <p:spPr>
                <a:xfrm>
                  <a:off x="7740352" y="141277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D6445195-A44F-4A6C-8F0B-55718BDBFC7A}"/>
                    </a:ext>
                  </a:extLst>
                </p:cNvPr>
                <p:cNvCxnSpPr/>
                <p:nvPr/>
              </p:nvCxnSpPr>
              <p:spPr>
                <a:xfrm>
                  <a:off x="5724128" y="141277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BD83301D-9BE4-45A6-8C79-5D2619000D66}"/>
                    </a:ext>
                  </a:extLst>
                </p:cNvPr>
                <p:cNvCxnSpPr/>
                <p:nvPr/>
              </p:nvCxnSpPr>
              <p:spPr>
                <a:xfrm>
                  <a:off x="5724128" y="162880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5016D285-24AD-4058-B417-44EDAC61796E}"/>
                    </a:ext>
                  </a:extLst>
                </p:cNvPr>
                <p:cNvCxnSpPr/>
                <p:nvPr/>
              </p:nvCxnSpPr>
              <p:spPr>
                <a:xfrm>
                  <a:off x="7739310" y="162880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A400AE99-B0D1-462A-AD01-2C79122396A5}"/>
                    </a:ext>
                  </a:extLst>
                </p:cNvPr>
                <p:cNvCxnSpPr/>
                <p:nvPr/>
              </p:nvCxnSpPr>
              <p:spPr>
                <a:xfrm>
                  <a:off x="7740352" y="184482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43B68708-74AA-4A0D-BC39-820AF27D726B}"/>
                    </a:ext>
                  </a:extLst>
                </p:cNvPr>
                <p:cNvCxnSpPr/>
                <p:nvPr/>
              </p:nvCxnSpPr>
              <p:spPr>
                <a:xfrm>
                  <a:off x="5724128" y="184482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2ADFC689-8216-4A7E-B146-251560AD820E}"/>
                    </a:ext>
                  </a:extLst>
                </p:cNvPr>
                <p:cNvCxnSpPr/>
                <p:nvPr/>
              </p:nvCxnSpPr>
              <p:spPr>
                <a:xfrm>
                  <a:off x="5724128" y="206084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3B4E527A-FEBB-4538-90E5-C75400EE9AE3}"/>
                    </a:ext>
                  </a:extLst>
                </p:cNvPr>
                <p:cNvCxnSpPr/>
                <p:nvPr/>
              </p:nvCxnSpPr>
              <p:spPr>
                <a:xfrm>
                  <a:off x="7739310" y="206084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F51B0837-EA51-4E51-89D4-C88026D6D419}"/>
                    </a:ext>
                  </a:extLst>
                </p:cNvPr>
                <p:cNvCxnSpPr/>
                <p:nvPr/>
              </p:nvCxnSpPr>
              <p:spPr>
                <a:xfrm>
                  <a:off x="7740352" y="227687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F6DFE329-5EAF-4F0E-BBFA-B3C3F9C6A7CB}"/>
                    </a:ext>
                  </a:extLst>
                </p:cNvPr>
                <p:cNvCxnSpPr/>
                <p:nvPr/>
              </p:nvCxnSpPr>
              <p:spPr>
                <a:xfrm>
                  <a:off x="5724128" y="227687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18EC324-EAB8-4F2D-8C3B-7B0D2EC574E6}"/>
                    </a:ext>
                  </a:extLst>
                </p:cNvPr>
                <p:cNvCxnSpPr/>
                <p:nvPr/>
              </p:nvCxnSpPr>
              <p:spPr>
                <a:xfrm>
                  <a:off x="5724128" y="249289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1355701A-C5E5-4442-92ED-FEAD5F534267}"/>
                    </a:ext>
                  </a:extLst>
                </p:cNvPr>
                <p:cNvCxnSpPr/>
                <p:nvPr/>
              </p:nvCxnSpPr>
              <p:spPr>
                <a:xfrm>
                  <a:off x="7739310" y="249289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2F5F9CF8-17F0-4474-8759-9586C63D6336}"/>
                    </a:ext>
                  </a:extLst>
                </p:cNvPr>
                <p:cNvCxnSpPr/>
                <p:nvPr/>
              </p:nvCxnSpPr>
              <p:spPr>
                <a:xfrm>
                  <a:off x="7740352" y="270892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37C5DCF7-A6A5-4011-B51F-8BC8C3EE0030}"/>
                    </a:ext>
                  </a:extLst>
                </p:cNvPr>
                <p:cNvCxnSpPr/>
                <p:nvPr/>
              </p:nvCxnSpPr>
              <p:spPr>
                <a:xfrm>
                  <a:off x="5724128" y="270892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3113DC2C-EEBB-40E6-A7A0-FD6B9A8CC27B}"/>
                    </a:ext>
                  </a:extLst>
                </p:cNvPr>
                <p:cNvCxnSpPr/>
                <p:nvPr/>
              </p:nvCxnSpPr>
              <p:spPr>
                <a:xfrm>
                  <a:off x="5724128" y="292494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B9DA93DC-BFD8-4E9C-B929-3954A4E285BB}"/>
                    </a:ext>
                  </a:extLst>
                </p:cNvPr>
                <p:cNvCxnSpPr/>
                <p:nvPr/>
              </p:nvCxnSpPr>
              <p:spPr>
                <a:xfrm>
                  <a:off x="7739310" y="292494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AF276C63-7782-4B69-B0A3-30DEE9691972}"/>
                    </a:ext>
                  </a:extLst>
                </p:cNvPr>
                <p:cNvCxnSpPr/>
                <p:nvPr/>
              </p:nvCxnSpPr>
              <p:spPr>
                <a:xfrm>
                  <a:off x="7740352" y="314096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65A2E19C-7DD2-4B0C-B9B6-691C06D8E3E6}"/>
                    </a:ext>
                  </a:extLst>
                </p:cNvPr>
                <p:cNvCxnSpPr/>
                <p:nvPr/>
              </p:nvCxnSpPr>
              <p:spPr>
                <a:xfrm>
                  <a:off x="5724128" y="314096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BAE562C1-00B0-4464-8BD7-5FAC97ED98B3}"/>
                    </a:ext>
                  </a:extLst>
                </p:cNvPr>
                <p:cNvCxnSpPr/>
                <p:nvPr/>
              </p:nvCxnSpPr>
              <p:spPr>
                <a:xfrm>
                  <a:off x="5724128" y="335699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05719F8E-6C66-45A3-85C1-A90F258BB338}"/>
                    </a:ext>
                  </a:extLst>
                </p:cNvPr>
                <p:cNvCxnSpPr/>
                <p:nvPr/>
              </p:nvCxnSpPr>
              <p:spPr>
                <a:xfrm>
                  <a:off x="7739310" y="335699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ADA7F839-19A4-4491-81E6-6E8C2154F3AA}"/>
                    </a:ext>
                  </a:extLst>
                </p:cNvPr>
                <p:cNvCxnSpPr/>
                <p:nvPr/>
              </p:nvCxnSpPr>
              <p:spPr>
                <a:xfrm>
                  <a:off x="7740352" y="357301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53B10EEE-1642-4C3D-966B-7739AF5EAB2A}"/>
                    </a:ext>
                  </a:extLst>
                </p:cNvPr>
                <p:cNvCxnSpPr/>
                <p:nvPr/>
              </p:nvCxnSpPr>
              <p:spPr>
                <a:xfrm>
                  <a:off x="5724128" y="357301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233FA3A6-E34F-41B0-9799-0328FACCAB51}"/>
                    </a:ext>
                  </a:extLst>
                </p:cNvPr>
                <p:cNvCxnSpPr/>
                <p:nvPr/>
              </p:nvCxnSpPr>
              <p:spPr>
                <a:xfrm>
                  <a:off x="5724128" y="378904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C01038EB-EFB0-4314-A12C-A268F96DA26B}"/>
                    </a:ext>
                  </a:extLst>
                </p:cNvPr>
                <p:cNvCxnSpPr/>
                <p:nvPr/>
              </p:nvCxnSpPr>
              <p:spPr>
                <a:xfrm>
                  <a:off x="7739310" y="378904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2119F90E-52E7-448D-9343-0C0DA8F5F2EA}"/>
                    </a:ext>
                  </a:extLst>
                </p:cNvPr>
                <p:cNvCxnSpPr/>
                <p:nvPr/>
              </p:nvCxnSpPr>
              <p:spPr>
                <a:xfrm>
                  <a:off x="7740352" y="400506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CD97496F-41F0-43DB-BC0C-19D5230640E5}"/>
                    </a:ext>
                  </a:extLst>
                </p:cNvPr>
                <p:cNvCxnSpPr/>
                <p:nvPr/>
              </p:nvCxnSpPr>
              <p:spPr>
                <a:xfrm>
                  <a:off x="5724128" y="400506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505171F3-40F7-4B5E-8EAA-4B09C92689FB}"/>
                    </a:ext>
                  </a:extLst>
                </p:cNvPr>
                <p:cNvCxnSpPr/>
                <p:nvPr/>
              </p:nvCxnSpPr>
              <p:spPr>
                <a:xfrm>
                  <a:off x="5724128" y="422108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194C3035-5D9A-4E15-9D26-A427205E4470}"/>
                    </a:ext>
                  </a:extLst>
                </p:cNvPr>
                <p:cNvCxnSpPr/>
                <p:nvPr/>
              </p:nvCxnSpPr>
              <p:spPr>
                <a:xfrm>
                  <a:off x="7739310" y="422108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2779F717-F81B-49DF-B1D4-668CC6FA7908}"/>
                    </a:ext>
                  </a:extLst>
                </p:cNvPr>
                <p:cNvCxnSpPr/>
                <p:nvPr/>
              </p:nvCxnSpPr>
              <p:spPr>
                <a:xfrm>
                  <a:off x="7740352" y="443711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4C0BDAF4-8B12-4583-9E25-C8E35CE9E0A8}"/>
                    </a:ext>
                  </a:extLst>
                </p:cNvPr>
                <p:cNvCxnSpPr/>
                <p:nvPr/>
              </p:nvCxnSpPr>
              <p:spPr>
                <a:xfrm>
                  <a:off x="5724128" y="443711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0E1B0184-C1B5-4AB9-93A9-F9741D45027E}"/>
                    </a:ext>
                  </a:extLst>
                </p:cNvPr>
                <p:cNvCxnSpPr/>
                <p:nvPr/>
              </p:nvCxnSpPr>
              <p:spPr>
                <a:xfrm>
                  <a:off x="5724128" y="465313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0D872BAE-2519-480B-B943-4AD84328554C}"/>
                    </a:ext>
                  </a:extLst>
                </p:cNvPr>
                <p:cNvCxnSpPr/>
                <p:nvPr/>
              </p:nvCxnSpPr>
              <p:spPr>
                <a:xfrm>
                  <a:off x="7739310" y="465313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7EF03715-78DC-42D5-B551-77442DD109AA}"/>
                    </a:ext>
                  </a:extLst>
                </p:cNvPr>
                <p:cNvCxnSpPr/>
                <p:nvPr/>
              </p:nvCxnSpPr>
              <p:spPr>
                <a:xfrm>
                  <a:off x="7740352" y="486916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E2502CEE-C060-4D22-8320-259E196486C4}"/>
                    </a:ext>
                  </a:extLst>
                </p:cNvPr>
                <p:cNvCxnSpPr/>
                <p:nvPr/>
              </p:nvCxnSpPr>
              <p:spPr>
                <a:xfrm>
                  <a:off x="5724128" y="486916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116A56A0-420D-41CD-9EF9-C055D360F811}"/>
                    </a:ext>
                  </a:extLst>
                </p:cNvPr>
                <p:cNvCxnSpPr/>
                <p:nvPr/>
              </p:nvCxnSpPr>
              <p:spPr>
                <a:xfrm>
                  <a:off x="5724128" y="508518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45A16842-6E14-48A8-B280-821A6E074127}"/>
                    </a:ext>
                  </a:extLst>
                </p:cNvPr>
                <p:cNvCxnSpPr/>
                <p:nvPr/>
              </p:nvCxnSpPr>
              <p:spPr>
                <a:xfrm>
                  <a:off x="7740352" y="508518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60494AEC-BF8B-4C57-AF3A-56A529E3BED9}"/>
                    </a:ext>
                  </a:extLst>
                </p:cNvPr>
                <p:cNvCxnSpPr/>
                <p:nvPr/>
              </p:nvCxnSpPr>
              <p:spPr>
                <a:xfrm>
                  <a:off x="5723086" y="530120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378C1590-2086-48A8-B0BF-3D26FB92793E}"/>
                    </a:ext>
                  </a:extLst>
                </p:cNvPr>
                <p:cNvCxnSpPr/>
                <p:nvPr/>
              </p:nvCxnSpPr>
              <p:spPr>
                <a:xfrm>
                  <a:off x="7739310" y="530120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8BEC2D8-AC48-4E1B-9615-60558B5CF973}"/>
                  </a:ext>
                </a:extLst>
              </p:cNvPr>
              <p:cNvSpPr txBox="1"/>
              <p:nvPr/>
            </p:nvSpPr>
            <p:spPr>
              <a:xfrm>
                <a:off x="6228184" y="1052736"/>
                <a:ext cx="5760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3D845C3-C3D5-47C4-B5E9-FA65592DDB26}"/>
                  </a:ext>
                </a:extLst>
              </p:cNvPr>
              <p:cNvSpPr txBox="1"/>
              <p:nvPr/>
            </p:nvSpPr>
            <p:spPr>
              <a:xfrm>
                <a:off x="7380312" y="1052736"/>
                <a:ext cx="5760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38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zh-CN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9A5F38-B88D-423A-A283-5CD770F8FDC5}"/>
                </a:ext>
              </a:extLst>
            </p:cNvPr>
            <p:cNvSpPr txBox="1"/>
            <p:nvPr/>
          </p:nvSpPr>
          <p:spPr>
            <a:xfrm>
              <a:off x="1979712" y="1064339"/>
              <a:ext cx="649114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A14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A13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A12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A11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A10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A9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A8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AD7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AD6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AD5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AD4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AD3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AD2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AD1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AD0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NMI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62A64E6-25F1-475A-8903-6582F241E8BE}"/>
                </a:ext>
              </a:extLst>
            </p:cNvPr>
            <p:cNvGrpSpPr/>
            <p:nvPr/>
          </p:nvGrpSpPr>
          <p:grpSpPr>
            <a:xfrm>
              <a:off x="5076056" y="1052736"/>
              <a:ext cx="1551792" cy="4401205"/>
              <a:chOff x="5076056" y="1052736"/>
              <a:chExt cx="1551792" cy="440120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7AC881F-96E8-4187-8B52-4FA4CB784E51}"/>
                  </a:ext>
                </a:extLst>
              </p:cNvPr>
              <p:cNvSpPr txBox="1"/>
              <p:nvPr/>
            </p:nvSpPr>
            <p:spPr>
              <a:xfrm>
                <a:off x="5076056" y="1052736"/>
                <a:ext cx="155179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A16/S3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A17/S4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A18/S5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A19/S6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SS0(HIGH)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MN/MX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  (/)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HOLD(RQ/GT0)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HLDA(RQ/GT1)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WR(LOCK)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IO/M(S2)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DT/R(S1)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DEN(S0)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ALE(QS0)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INTA(QS1)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READY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zh-CN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369E975-5880-40A3-B13F-BF72DAF6F29E}"/>
                  </a:ext>
                </a:extLst>
              </p:cNvPr>
              <p:cNvCxnSpPr/>
              <p:nvPr/>
            </p:nvCxnSpPr>
            <p:spPr>
              <a:xfrm>
                <a:off x="5158987" y="2400568"/>
                <a:ext cx="2975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ECAD3BF0-5BB9-4F4E-9515-FE9EB817B9EE}"/>
                  </a:ext>
                </a:extLst>
              </p:cNvPr>
              <p:cNvCxnSpPr/>
              <p:nvPr/>
            </p:nvCxnSpPr>
            <p:spPr>
              <a:xfrm>
                <a:off x="5498582" y="2617538"/>
                <a:ext cx="2975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85A37F4-A793-4043-BC4D-FDF63A3D39B7}"/>
                  </a:ext>
                </a:extLst>
              </p:cNvPr>
              <p:cNvCxnSpPr/>
              <p:nvPr/>
            </p:nvCxnSpPr>
            <p:spPr>
              <a:xfrm>
                <a:off x="5173885" y="2822041"/>
                <a:ext cx="2459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395C482-2D31-4A4B-96B0-BC1E1912D4BE}"/>
                  </a:ext>
                </a:extLst>
              </p:cNvPr>
              <p:cNvCxnSpPr/>
              <p:nvPr/>
            </p:nvCxnSpPr>
            <p:spPr>
              <a:xfrm>
                <a:off x="5728131" y="3027432"/>
                <a:ext cx="270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0FC00E7-0274-4F41-976C-6F42FEA146C7}"/>
                  </a:ext>
                </a:extLst>
              </p:cNvPr>
              <p:cNvCxnSpPr/>
              <p:nvPr/>
            </p:nvCxnSpPr>
            <p:spPr>
              <a:xfrm>
                <a:off x="6074646" y="3027432"/>
                <a:ext cx="2975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0A75DAB6-DF9D-4DC4-AB66-EBDA2BF0B21A}"/>
                  </a:ext>
                </a:extLst>
              </p:cNvPr>
              <p:cNvCxnSpPr/>
              <p:nvPr/>
            </p:nvCxnSpPr>
            <p:spPr>
              <a:xfrm>
                <a:off x="5716387" y="3254504"/>
                <a:ext cx="270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D481DECF-F1B6-44A5-83EA-1244D80480C0}"/>
                  </a:ext>
                </a:extLst>
              </p:cNvPr>
              <p:cNvCxnSpPr/>
              <p:nvPr/>
            </p:nvCxnSpPr>
            <p:spPr>
              <a:xfrm>
                <a:off x="6074646" y="3254504"/>
                <a:ext cx="2975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FB5E641-5E9D-4D35-A24E-191768295A70}"/>
                  </a:ext>
                </a:extLst>
              </p:cNvPr>
              <p:cNvCxnSpPr/>
              <p:nvPr/>
            </p:nvCxnSpPr>
            <p:spPr>
              <a:xfrm>
                <a:off x="5172860" y="3459480"/>
                <a:ext cx="270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DD79211-F071-4BC0-970A-642E5E130775}"/>
                  </a:ext>
                </a:extLst>
              </p:cNvPr>
              <p:cNvCxnSpPr/>
              <p:nvPr/>
            </p:nvCxnSpPr>
            <p:spPr>
              <a:xfrm>
                <a:off x="5544052" y="3459895"/>
                <a:ext cx="4792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7828980-C30B-488C-A86E-4293D2ED404C}"/>
                  </a:ext>
                </a:extLst>
              </p:cNvPr>
              <p:cNvCxnSpPr/>
              <p:nvPr/>
            </p:nvCxnSpPr>
            <p:spPr>
              <a:xfrm>
                <a:off x="5410964" y="3680773"/>
                <a:ext cx="1847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52F774C-3502-4CB0-9795-24588564B5C1}"/>
                  </a:ext>
                </a:extLst>
              </p:cNvPr>
              <p:cNvCxnSpPr/>
              <p:nvPr/>
            </p:nvCxnSpPr>
            <p:spPr>
              <a:xfrm>
                <a:off x="5430298" y="3891528"/>
                <a:ext cx="1679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D28D41C-15F8-40F7-8ACB-6BBEC8E85090}"/>
                  </a:ext>
                </a:extLst>
              </p:cNvPr>
              <p:cNvCxnSpPr/>
              <p:nvPr/>
            </p:nvCxnSpPr>
            <p:spPr>
              <a:xfrm>
                <a:off x="5188516" y="4107552"/>
                <a:ext cx="327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B8F9C3F3-8655-49F2-8BD3-29ED81A3290A}"/>
                  </a:ext>
                </a:extLst>
              </p:cNvPr>
              <p:cNvCxnSpPr/>
              <p:nvPr/>
            </p:nvCxnSpPr>
            <p:spPr>
              <a:xfrm>
                <a:off x="5177622" y="4529913"/>
                <a:ext cx="3960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03773B64-3802-4F2B-8E73-0680DFA1236F}"/>
                  </a:ext>
                </a:extLst>
              </p:cNvPr>
              <p:cNvCxnSpPr/>
              <p:nvPr/>
            </p:nvCxnSpPr>
            <p:spPr>
              <a:xfrm>
                <a:off x="5202070" y="4745464"/>
                <a:ext cx="3960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229CF7B-013B-41F5-A4DB-04F2DF1648E9}"/>
                  </a:ext>
                </a:extLst>
              </p:cNvPr>
              <p:cNvCxnSpPr/>
              <p:nvPr/>
            </p:nvCxnSpPr>
            <p:spPr>
              <a:xfrm>
                <a:off x="5635231" y="3671913"/>
                <a:ext cx="1847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D910E54-E865-485D-B18A-6A1E88F8B621}"/>
                  </a:ext>
                </a:extLst>
              </p:cNvPr>
              <p:cNvCxnSpPr/>
              <p:nvPr/>
            </p:nvCxnSpPr>
            <p:spPr>
              <a:xfrm>
                <a:off x="5652027" y="3885350"/>
                <a:ext cx="1679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696F00B-3B43-483A-855F-24A85C42A2FB}"/>
                  </a:ext>
                </a:extLst>
              </p:cNvPr>
              <p:cNvCxnSpPr/>
              <p:nvPr/>
            </p:nvCxnSpPr>
            <p:spPr>
              <a:xfrm>
                <a:off x="5604321" y="4109325"/>
                <a:ext cx="1679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59948DE-6664-480F-A7AA-57BC003A0840}"/>
              </a:ext>
            </a:extLst>
          </p:cNvPr>
          <p:cNvGrpSpPr/>
          <p:nvPr/>
        </p:nvGrpSpPr>
        <p:grpSpPr>
          <a:xfrm>
            <a:off x="6059449" y="1455167"/>
            <a:ext cx="1950959" cy="677688"/>
            <a:chOff x="6444208" y="2751311"/>
            <a:chExt cx="1950959" cy="677688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172846B-E4F5-4DCB-B5EF-9984CE152E89}"/>
                </a:ext>
              </a:extLst>
            </p:cNvPr>
            <p:cNvSpPr txBox="1"/>
            <p:nvPr/>
          </p:nvSpPr>
          <p:spPr>
            <a:xfrm>
              <a:off x="6972983" y="2751311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分时复用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4998BCC3-2A72-4C47-8136-544FE0149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208" y="3045116"/>
              <a:ext cx="591261" cy="38388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C4ECA98-27BF-4101-9F6C-FCA8B9753912}"/>
              </a:ext>
            </a:extLst>
          </p:cNvPr>
          <p:cNvGrpSpPr/>
          <p:nvPr/>
        </p:nvGrpSpPr>
        <p:grpSpPr>
          <a:xfrm>
            <a:off x="6595889" y="3717032"/>
            <a:ext cx="1654479" cy="1512168"/>
            <a:chOff x="6595889" y="3717032"/>
            <a:chExt cx="1654479" cy="1512168"/>
          </a:xfrm>
        </p:grpSpPr>
        <p:sp>
          <p:nvSpPr>
            <p:cNvPr id="94" name="右大括号 93">
              <a:extLst>
                <a:ext uri="{FF2B5EF4-FFF2-40B4-BE49-F238E27FC236}">
                  <a16:creationId xmlns:a16="http://schemas.microsoft.com/office/drawing/2014/main" id="{ABFBCE20-4C55-41F5-BB1A-B0A5237EA91A}"/>
                </a:ext>
              </a:extLst>
            </p:cNvPr>
            <p:cNvSpPr/>
            <p:nvPr/>
          </p:nvSpPr>
          <p:spPr>
            <a:xfrm>
              <a:off x="6595889" y="3717032"/>
              <a:ext cx="280367" cy="1512168"/>
            </a:xfrm>
            <a:prstGeom prst="rightBrace">
              <a:avLst>
                <a:gd name="adj1" fmla="val 6521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0D28C22-F9AD-4EEE-BC24-4CAB27CB4E2B}"/>
                </a:ext>
              </a:extLst>
            </p:cNvPr>
            <p:cNvSpPr txBox="1"/>
            <p:nvPr/>
          </p:nvSpPr>
          <p:spPr>
            <a:xfrm>
              <a:off x="6828184" y="4150821"/>
              <a:ext cx="1422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最小最大</a:t>
              </a:r>
              <a:endParaRPr lang="en-US" altLang="zh-CN" sz="2400" b="1"/>
            </a:p>
            <a:p>
              <a:r>
                <a:rPr lang="zh-CN" altLang="en-US" sz="2400" b="1"/>
                <a:t>模式功能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AF7F728-E13F-4431-8920-18D19AEC1C87}"/>
              </a:ext>
            </a:extLst>
          </p:cNvPr>
          <p:cNvGrpSpPr/>
          <p:nvPr/>
        </p:nvGrpSpPr>
        <p:grpSpPr>
          <a:xfrm>
            <a:off x="197488" y="3429000"/>
            <a:ext cx="1962490" cy="720081"/>
            <a:chOff x="7250746" y="2564368"/>
            <a:chExt cx="1962490" cy="720081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3EE3C0C-2C8A-482D-B557-6C040812F9DA}"/>
                </a:ext>
              </a:extLst>
            </p:cNvPr>
            <p:cNvSpPr txBox="1"/>
            <p:nvPr/>
          </p:nvSpPr>
          <p:spPr>
            <a:xfrm>
              <a:off x="7250746" y="2564368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分时复用</a:t>
              </a: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843B295F-9E9B-44D1-835A-7254E52EDF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6537" y="3004180"/>
              <a:ext cx="716699" cy="280269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8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4350A6-04B6-43C3-81BB-709F7D909576}"/>
              </a:ext>
            </a:extLst>
          </p:cNvPr>
          <p:cNvSpPr/>
          <p:nvPr/>
        </p:nvSpPr>
        <p:spPr>
          <a:xfrm>
            <a:off x="471994" y="908720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926404-51AB-4437-B77E-1530949461D9}"/>
              </a:ext>
            </a:extLst>
          </p:cNvPr>
          <p:cNvSpPr txBox="1"/>
          <p:nvPr/>
        </p:nvSpPr>
        <p:spPr>
          <a:xfrm>
            <a:off x="939997" y="908720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最小模式下的引脚定义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74EF83D-4882-494B-8DB3-22B167C2B37C}"/>
              </a:ext>
            </a:extLst>
          </p:cNvPr>
          <p:cNvGrpSpPr/>
          <p:nvPr/>
        </p:nvGrpSpPr>
        <p:grpSpPr>
          <a:xfrm>
            <a:off x="696795" y="1556792"/>
            <a:ext cx="7979661" cy="1152367"/>
            <a:chOff x="696795" y="1556792"/>
            <a:chExt cx="7979661" cy="115236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811681E-98E7-4A2F-A4AB-AA7233E446DF}"/>
                </a:ext>
              </a:extLst>
            </p:cNvPr>
            <p:cNvSpPr txBox="1"/>
            <p:nvPr/>
          </p:nvSpPr>
          <p:spPr>
            <a:xfrm>
              <a:off x="1223628" y="1556792"/>
              <a:ext cx="7452828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：地址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状态复用。某一时刻输出最高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位地址，另一时刻送出状态。</a:t>
              </a:r>
            </a:p>
          </p:txBody>
        </p:sp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F9D7685-29A3-4578-A6D7-F570C4646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67F90B9-3109-40E9-B326-2935AC0EF6F0}"/>
              </a:ext>
            </a:extLst>
          </p:cNvPr>
          <p:cNvSpPr txBox="1"/>
          <p:nvPr/>
        </p:nvSpPr>
        <p:spPr>
          <a:xfrm>
            <a:off x="1223628" y="2852936"/>
            <a:ext cx="7452828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=IF(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中断允许标志位）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正在使用的段寄存器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24B88CB-4A58-4BB7-8A8D-5AB707076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86326"/>
              </p:ext>
            </p:extLst>
          </p:nvPr>
        </p:nvGraphicFramePr>
        <p:xfrm>
          <a:off x="1168400" y="4869160"/>
          <a:ext cx="6807200" cy="11887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53019307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69521158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420110514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2145329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999567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07708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当前段寄存器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当前段寄存器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1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8D5E562-4C33-436B-A1FF-8DAC6B2B94D4}"/>
              </a:ext>
            </a:extLst>
          </p:cNvPr>
          <p:cNvGrpSpPr/>
          <p:nvPr/>
        </p:nvGrpSpPr>
        <p:grpSpPr>
          <a:xfrm>
            <a:off x="582169" y="764704"/>
            <a:ext cx="4421879" cy="592213"/>
            <a:chOff x="696795" y="1556792"/>
            <a:chExt cx="4421879" cy="59221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809CDA4-5727-4A42-BE7D-E549FB79BD5B}"/>
                </a:ext>
              </a:extLst>
            </p:cNvPr>
            <p:cNvSpPr txBox="1"/>
            <p:nvPr/>
          </p:nvSpPr>
          <p:spPr>
            <a:xfrm>
              <a:off x="1223628" y="1556792"/>
              <a:ext cx="3895046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：中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位地址。</a:t>
              </a:r>
            </a:p>
          </p:txBody>
        </p:sp>
        <p:pic>
          <p:nvPicPr>
            <p:cNvPr id="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44B3D01E-5553-41EC-AB14-7BC465BCD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06BE1C7-497F-488D-8561-E1082F31E41F}"/>
              </a:ext>
            </a:extLst>
          </p:cNvPr>
          <p:cNvGrpSpPr/>
          <p:nvPr/>
        </p:nvGrpSpPr>
        <p:grpSpPr>
          <a:xfrm>
            <a:off x="582169" y="1500933"/>
            <a:ext cx="7979661" cy="1152367"/>
            <a:chOff x="582169" y="1500933"/>
            <a:chExt cx="7979661" cy="11523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181048-2448-49FB-B644-F05294CB2F77}"/>
                </a:ext>
              </a:extLst>
            </p:cNvPr>
            <p:cNvGrpSpPr/>
            <p:nvPr/>
          </p:nvGrpSpPr>
          <p:grpSpPr>
            <a:xfrm>
              <a:off x="582169" y="1500933"/>
              <a:ext cx="7979661" cy="1152367"/>
              <a:chOff x="696795" y="1556792"/>
              <a:chExt cx="7979661" cy="1152367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421A26-7D81-48BE-98DC-FF416F8DD2E4}"/>
                  </a:ext>
                </a:extLst>
              </p:cNvPr>
              <p:cNvSpPr txBox="1"/>
              <p:nvPr/>
            </p:nvSpPr>
            <p:spPr>
              <a:xfrm>
                <a:off x="1223627" y="1556792"/>
                <a:ext cx="7452829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～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：地址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数据分时复用，当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ALE=1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时，输出的是地址，当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DEN=0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时，输出的是数据。</a:t>
                </a:r>
              </a:p>
            </p:txBody>
          </p:sp>
          <p:pic>
            <p:nvPicPr>
              <p:cNvPr id="7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38D5C124-260B-4755-B31B-6F91A3E12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0688DC4-DA24-4A21-82D0-762CA8D5EBD1}"/>
                </a:ext>
              </a:extLst>
            </p:cNvPr>
            <p:cNvCxnSpPr/>
            <p:nvPr/>
          </p:nvCxnSpPr>
          <p:spPr>
            <a:xfrm>
              <a:off x="4140456" y="2194231"/>
              <a:ext cx="575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9644936-B4D4-4AC8-93AA-AA65FC7852B2}"/>
              </a:ext>
            </a:extLst>
          </p:cNvPr>
          <p:cNvGrpSpPr/>
          <p:nvPr/>
        </p:nvGrpSpPr>
        <p:grpSpPr>
          <a:xfrm>
            <a:off x="582169" y="2764779"/>
            <a:ext cx="7734247" cy="592213"/>
            <a:chOff x="582169" y="2663456"/>
            <a:chExt cx="7734247" cy="59221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91B6CC1-B87C-407B-8AB8-5C202D81ABEA}"/>
                </a:ext>
              </a:extLst>
            </p:cNvPr>
            <p:cNvGrpSpPr/>
            <p:nvPr/>
          </p:nvGrpSpPr>
          <p:grpSpPr>
            <a:xfrm>
              <a:off x="582169" y="2663456"/>
              <a:ext cx="7734247" cy="592213"/>
              <a:chOff x="696795" y="1556792"/>
              <a:chExt cx="7734247" cy="592213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C96FAE-F3F0-4928-BF78-F01717E27573}"/>
                  </a:ext>
                </a:extLst>
              </p:cNvPr>
              <p:cNvSpPr txBox="1"/>
              <p:nvPr/>
            </p:nvSpPr>
            <p:spPr>
              <a:xfrm>
                <a:off x="1223628" y="1556792"/>
                <a:ext cx="7207414" cy="59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IO/M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：高电平访问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，低电平访问存储器。</a:t>
                </a:r>
              </a:p>
            </p:txBody>
          </p:sp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A15E2137-550B-45CB-81FC-A73DEF3BB4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DED55B-90BA-4840-955E-0A9C7B20CB35}"/>
                </a:ext>
              </a:extLst>
            </p:cNvPr>
            <p:cNvCxnSpPr/>
            <p:nvPr/>
          </p:nvCxnSpPr>
          <p:spPr>
            <a:xfrm>
              <a:off x="1712999" y="2821037"/>
              <a:ext cx="32460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1775F87-4C69-4668-BC5B-9C1C025E4138}"/>
              </a:ext>
            </a:extLst>
          </p:cNvPr>
          <p:cNvGrpSpPr/>
          <p:nvPr/>
        </p:nvGrpSpPr>
        <p:grpSpPr>
          <a:xfrm>
            <a:off x="582169" y="3572777"/>
            <a:ext cx="7734247" cy="1152367"/>
            <a:chOff x="582169" y="3413250"/>
            <a:chExt cx="7734247" cy="115236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36B2FD7-3EEC-4384-A025-A14B2B4EAE39}"/>
                </a:ext>
              </a:extLst>
            </p:cNvPr>
            <p:cNvGrpSpPr/>
            <p:nvPr/>
          </p:nvGrpSpPr>
          <p:grpSpPr>
            <a:xfrm>
              <a:off x="582169" y="3413250"/>
              <a:ext cx="7734247" cy="1152367"/>
              <a:chOff x="696795" y="1556792"/>
              <a:chExt cx="7734247" cy="1152367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E1A1BD-F5D9-4827-B8A0-1D1FB3D7BDB2}"/>
                  </a:ext>
                </a:extLst>
              </p:cNvPr>
              <p:cNvSpPr txBox="1"/>
              <p:nvPr/>
            </p:nvSpPr>
            <p:spPr>
              <a:xfrm>
                <a:off x="1223628" y="1556792"/>
                <a:ext cx="7207414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：写信号输出，为低电平时，表示对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或存储器进行写操作。</a:t>
                </a:r>
              </a:p>
            </p:txBody>
          </p:sp>
          <p:pic>
            <p:nvPicPr>
              <p:cNvPr id="1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17CE75D9-2318-4BDC-BA70-66AD33280E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85A2734-5CE3-4454-9D1B-4BA20D78CFD6}"/>
                </a:ext>
              </a:extLst>
            </p:cNvPr>
            <p:cNvCxnSpPr/>
            <p:nvPr/>
          </p:nvCxnSpPr>
          <p:spPr>
            <a:xfrm>
              <a:off x="1270484" y="3570831"/>
              <a:ext cx="4752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6B23DB7-33B9-4D50-A460-B7808454E653}"/>
              </a:ext>
            </a:extLst>
          </p:cNvPr>
          <p:cNvGrpSpPr/>
          <p:nvPr/>
        </p:nvGrpSpPr>
        <p:grpSpPr>
          <a:xfrm>
            <a:off x="582169" y="4868921"/>
            <a:ext cx="7734247" cy="1152367"/>
            <a:chOff x="582169" y="4565617"/>
            <a:chExt cx="7734247" cy="115236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B12874-B71E-4ED7-AF81-C4DFB3E7C706}"/>
                </a:ext>
              </a:extLst>
            </p:cNvPr>
            <p:cNvGrpSpPr/>
            <p:nvPr/>
          </p:nvGrpSpPr>
          <p:grpSpPr>
            <a:xfrm>
              <a:off x="582169" y="4565617"/>
              <a:ext cx="7734247" cy="1152367"/>
              <a:chOff x="696795" y="1556792"/>
              <a:chExt cx="7734247" cy="1152367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D7D0E7B-C1A3-464E-93E7-A775512EF92E}"/>
                  </a:ext>
                </a:extLst>
              </p:cNvPr>
              <p:cNvSpPr txBox="1"/>
              <p:nvPr/>
            </p:nvSpPr>
            <p:spPr>
              <a:xfrm>
                <a:off x="1223628" y="1556792"/>
                <a:ext cx="7207414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DT/R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：高电平时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发送数据，低电平时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接收数据。</a:t>
                </a:r>
              </a:p>
            </p:txBody>
          </p:sp>
          <p:pic>
            <p:nvPicPr>
              <p:cNvPr id="20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ADCADF8-F050-4DC5-BE67-A173487866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85E9567-B9B7-4C12-B550-CD59D7C5A64D}"/>
                </a:ext>
              </a:extLst>
            </p:cNvPr>
            <p:cNvCxnSpPr/>
            <p:nvPr/>
          </p:nvCxnSpPr>
          <p:spPr>
            <a:xfrm>
              <a:off x="1783730" y="4735777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0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3111</Words>
  <Application>Microsoft Office PowerPoint</Application>
  <PresentationFormat>全屏显示(4:3)</PresentationFormat>
  <Paragraphs>570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华文中宋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556</cp:revision>
  <dcterms:created xsi:type="dcterms:W3CDTF">2017-01-15T07:54:50Z</dcterms:created>
  <dcterms:modified xsi:type="dcterms:W3CDTF">2021-10-29T07:00:36Z</dcterms:modified>
</cp:coreProperties>
</file>