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handoutMasterIdLst>
    <p:handoutMasterId r:id="rId46"/>
  </p:handoutMasterIdLst>
  <p:sldIdLst>
    <p:sldId id="289" r:id="rId3"/>
    <p:sldId id="265"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2" r:id="rId26"/>
    <p:sldId id="314" r:id="rId27"/>
    <p:sldId id="315" r:id="rId28"/>
    <p:sldId id="313"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0" r:id="rId42"/>
    <p:sldId id="328" r:id="rId43"/>
    <p:sldId id="32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2021/11/26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2021/11/26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86">
            <a:extLst>
              <a:ext uri="{FF2B5EF4-FFF2-40B4-BE49-F238E27FC236}">
                <a16:creationId xmlns:a16="http://schemas.microsoft.com/office/drawing/2014/main" id="{7A363E82-67A5-4639-91F2-A5701A087B91}"/>
              </a:ext>
            </a:extLst>
          </p:cNvPr>
          <p:cNvSpPr/>
          <p:nvPr/>
        </p:nvSpPr>
        <p:spPr>
          <a:xfrm>
            <a:off x="1259632" y="3645024"/>
            <a:ext cx="6932844" cy="802827"/>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66" tIns="45732" rIns="91466" bIns="45732" rtlCol="0" anchor="ctr"/>
          <a:lstStyle/>
          <a:p>
            <a:pPr algn="ctr"/>
            <a:endParaRPr lang="zh-CN" altLang="en-US"/>
          </a:p>
        </p:txBody>
      </p:sp>
      <p:sp>
        <p:nvSpPr>
          <p:cNvPr id="3" name="TextBox 187">
            <a:extLst>
              <a:ext uri="{FF2B5EF4-FFF2-40B4-BE49-F238E27FC236}">
                <a16:creationId xmlns:a16="http://schemas.microsoft.com/office/drawing/2014/main" id="{345BD408-BB71-47DD-A650-5815DB6B1750}"/>
              </a:ext>
            </a:extLst>
          </p:cNvPr>
          <p:cNvSpPr txBox="1"/>
          <p:nvPr/>
        </p:nvSpPr>
        <p:spPr>
          <a:xfrm>
            <a:off x="1805274" y="3738457"/>
            <a:ext cx="6141477" cy="646355"/>
          </a:xfrm>
          <a:prstGeom prst="rect">
            <a:avLst/>
          </a:prstGeom>
          <a:noFill/>
        </p:spPr>
        <p:txBody>
          <a:bodyPr wrap="none" lIns="91466" tIns="45732" rIns="91466" bIns="45732" rtlCol="0">
            <a:spAutoFit/>
          </a:bodyPr>
          <a:lstStyle/>
          <a:p>
            <a:pPr algn="ct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12</a:t>
            </a:r>
            <a:r>
              <a:rPr lang="zh-CN" altLang="en-US" sz="3600" b="1">
                <a:latin typeface="微软雅黑" pitchFamily="34" charset="-122"/>
                <a:ea typeface="微软雅黑" pitchFamily="34" charset="-122"/>
              </a:rPr>
              <a:t>章   </a:t>
            </a:r>
            <a:r>
              <a:rPr lang="en-US" altLang="zh-CN" sz="3600" b="1">
                <a:latin typeface="微软雅黑" pitchFamily="34" charset="-122"/>
                <a:ea typeface="微软雅黑" pitchFamily="34" charset="-122"/>
              </a:rPr>
              <a:t>8086</a:t>
            </a:r>
            <a:r>
              <a:rPr lang="zh-CN" altLang="en-US" sz="3600" b="1">
                <a:latin typeface="微软雅黑" pitchFamily="34" charset="-122"/>
                <a:ea typeface="微软雅黑" pitchFamily="34" charset="-122"/>
              </a:rPr>
              <a:t>系列指令系统 </a:t>
            </a:r>
            <a:endParaRPr lang="zh-CN" altLang="en-US" sz="3600" b="1" dirty="0">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438F909E-4247-4BDA-BE6E-694D63EB5A95}"/>
              </a:ext>
            </a:extLst>
          </p:cNvPr>
          <p:cNvGrpSpPr/>
          <p:nvPr/>
        </p:nvGrpSpPr>
        <p:grpSpPr>
          <a:xfrm>
            <a:off x="1259632" y="3645024"/>
            <a:ext cx="2960374" cy="3097047"/>
            <a:chOff x="1956944" y="3743727"/>
            <a:chExt cx="2960374" cy="3097047"/>
          </a:xfrm>
        </p:grpSpPr>
        <p:grpSp>
          <p:nvGrpSpPr>
            <p:cNvPr id="5" name="组合 4">
              <a:extLst>
                <a:ext uri="{FF2B5EF4-FFF2-40B4-BE49-F238E27FC236}">
                  <a16:creationId xmlns:a16="http://schemas.microsoft.com/office/drawing/2014/main" id="{5D354CD2-8342-4329-AF19-EFCFFF035943}"/>
                </a:ext>
              </a:extLst>
            </p:cNvPr>
            <p:cNvGrpSpPr/>
            <p:nvPr/>
          </p:nvGrpSpPr>
          <p:grpSpPr>
            <a:xfrm>
              <a:off x="1979268" y="3743727"/>
              <a:ext cx="956825" cy="802827"/>
              <a:chOff x="899592" y="2191937"/>
              <a:chExt cx="956659" cy="802397"/>
            </a:xfrm>
            <a:effectLst>
              <a:outerShdw blurRad="50800" dist="38100" dir="2700000" algn="tl" rotWithShape="0">
                <a:prstClr val="black">
                  <a:alpha val="40000"/>
                </a:prstClr>
              </a:outerShdw>
            </a:effectLst>
          </p:grpSpPr>
          <p:sp>
            <p:nvSpPr>
              <p:cNvPr id="7" name="圆角矩形 189">
                <a:extLst>
                  <a:ext uri="{FF2B5EF4-FFF2-40B4-BE49-F238E27FC236}">
                    <a16:creationId xmlns:a16="http://schemas.microsoft.com/office/drawing/2014/main" id="{1D0B97AB-102A-463A-904B-D63B5661B40C}"/>
                  </a:ext>
                </a:extLst>
              </p:cNvPr>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8" name="圆角矩形 190">
                <a:extLst>
                  <a:ext uri="{FF2B5EF4-FFF2-40B4-BE49-F238E27FC236}">
                    <a16:creationId xmlns:a16="http://schemas.microsoft.com/office/drawing/2014/main" id="{41B679BD-F406-4934-B5CE-57D59DF21A07}"/>
                  </a:ext>
                </a:extLst>
              </p:cNvPr>
              <p:cNvSpPr/>
              <p:nvPr/>
            </p:nvSpPr>
            <p:spPr>
              <a:xfrm>
                <a:off x="899593" y="2191937"/>
                <a:ext cx="956658" cy="80239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6" name="Picture 2" descr="C:\Users\Administrator\Desktop\手.png">
              <a:extLst>
                <a:ext uri="{FF2B5EF4-FFF2-40B4-BE49-F238E27FC236}">
                  <a16:creationId xmlns:a16="http://schemas.microsoft.com/office/drawing/2014/main" id="{DDAFA48A-675C-417D-B21E-CF52218FF24B}"/>
                </a:ext>
              </a:extLst>
            </p:cNvPr>
            <p:cNvPicPr>
              <a:picLocks noChangeAspect="1" noChangeArrowheads="1"/>
            </p:cNvPicPr>
            <p:nvPr/>
          </p:nvPicPr>
          <p:blipFill>
            <a:blip r:embed="rId2"/>
            <a:srcRect/>
            <a:stretch>
              <a:fillRect/>
            </a:stretch>
          </p:blipFill>
          <p:spPr bwMode="auto">
            <a:xfrm flipH="1">
              <a:off x="1956944" y="3962916"/>
              <a:ext cx="2960374" cy="2877858"/>
            </a:xfrm>
            <a:prstGeom prst="rect">
              <a:avLst/>
            </a:prstGeom>
            <a:noFill/>
          </p:spPr>
        </p:pic>
      </p:grpSp>
      <p:grpSp>
        <p:nvGrpSpPr>
          <p:cNvPr id="9" name="组合 8">
            <a:extLst>
              <a:ext uri="{FF2B5EF4-FFF2-40B4-BE49-F238E27FC236}">
                <a16:creationId xmlns:a16="http://schemas.microsoft.com/office/drawing/2014/main" id="{94701EE8-2021-496A-83C7-967FC77046C9}"/>
              </a:ext>
            </a:extLst>
          </p:cNvPr>
          <p:cNvGrpSpPr/>
          <p:nvPr/>
        </p:nvGrpSpPr>
        <p:grpSpPr>
          <a:xfrm>
            <a:off x="2321197" y="1772816"/>
            <a:ext cx="4597066" cy="775935"/>
            <a:chOff x="4304043" y="1286668"/>
            <a:chExt cx="3837944" cy="2757793"/>
          </a:xfrm>
          <a:effectLst>
            <a:outerShdw blurRad="381000" dist="254000" dir="8100000" algn="tr" rotWithShape="0">
              <a:prstClr val="black">
                <a:alpha val="40000"/>
              </a:prstClr>
            </a:outerShdw>
          </a:effectLst>
        </p:grpSpPr>
        <p:sp>
          <p:nvSpPr>
            <p:cNvPr id="10" name="圆角矩形 33">
              <a:extLst>
                <a:ext uri="{FF2B5EF4-FFF2-40B4-BE49-F238E27FC236}">
                  <a16:creationId xmlns:a16="http://schemas.microsoft.com/office/drawing/2014/main" id="{DACA9F8A-9040-4099-BCA5-AB6E30C684A4}"/>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11" name="圆角矩形 34">
              <a:extLst>
                <a:ext uri="{FF2B5EF4-FFF2-40B4-BE49-F238E27FC236}">
                  <a16:creationId xmlns:a16="http://schemas.microsoft.com/office/drawing/2014/main" id="{07F9680F-6A17-4C23-8613-7F59CCAD72AB}"/>
                </a:ext>
              </a:extLst>
            </p:cNvPr>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00FF"/>
                  </a:solidFill>
                  <a:latin typeface="微软雅黑" panose="020B0503020204020204" pitchFamily="34" charset="-122"/>
                  <a:ea typeface="微软雅黑" panose="020B0503020204020204" pitchFamily="34" charset="-122"/>
                </a:rPr>
                <a:t>第三部分  微机原理与接口</a:t>
              </a:r>
            </a:p>
          </p:txBody>
        </p:sp>
      </p:grpSp>
    </p:spTree>
    <p:extLst>
      <p:ext uri="{BB962C8B-B14F-4D97-AF65-F5344CB8AC3E}">
        <p14:creationId xmlns:p14="http://schemas.microsoft.com/office/powerpoint/2010/main" val="122825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0.00138 L 0.6493 -0.00047 " pathEditMode="relative" rAng="0" ptsTypes="AA">
                                      <p:cBhvr>
                                        <p:cTn id="6" dur="1000" fill="hold"/>
                                        <p:tgtEl>
                                          <p:spTgt spid="4"/>
                                        </p:tgtEl>
                                        <p:attrNameLst>
                                          <p:attrName>ppt_x</p:attrName>
                                          <p:attrName>ppt_y</p:attrName>
                                        </p:attrNameLst>
                                      </p:cBhvr>
                                      <p:rCtr x="32465" y="-93"/>
                                    </p:animMotion>
                                  </p:childTnLst>
                                </p:cTn>
                              </p:par>
                              <p:par>
                                <p:cTn id="7" presetID="22" presetClass="entr" presetSubtype="8" fill="hold" grpId="0" nodeType="withEffect">
                                  <p:stCondLst>
                                    <p:cond delay="25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1000"/>
                                        <p:tgtEl>
                                          <p:spTgt spid="2"/>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1" presetClass="exit" presetSubtype="0" fill="hold" nodeType="after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58E14CE-F8FE-4167-B72C-991CBE4FD1FE}"/>
              </a:ext>
            </a:extLst>
          </p:cNvPr>
          <p:cNvSpPr txBox="1">
            <a:spLocks noChangeArrowheads="1"/>
          </p:cNvSpPr>
          <p:nvPr/>
        </p:nvSpPr>
        <p:spPr>
          <a:xfrm>
            <a:off x="1306562" y="766143"/>
            <a:ext cx="4418673" cy="13700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Bef>
                <a:spcPct val="0"/>
              </a:spcBef>
              <a:buFont typeface="Arial" pitchFamily="34" charset="0"/>
              <a:buNone/>
            </a:pPr>
            <a:r>
              <a:rPr lang="zh-CN" altLang="en-US" sz="2800" b="1">
                <a:latin typeface="Times New Roman" panose="02020603050405020304" pitchFamily="18" charset="0"/>
                <a:cs typeface="Times New Roman" panose="02020603050405020304" pitchFamily="18" charset="0"/>
              </a:rPr>
              <a:t>例， </a:t>
            </a:r>
            <a:r>
              <a:rPr lang="en-US" altLang="zh-CN" sz="2800" b="1">
                <a:latin typeface="Times New Roman" panose="02020603050405020304" pitchFamily="18" charset="0"/>
                <a:cs typeface="Times New Roman" panose="02020603050405020304" pitchFamily="18" charset="0"/>
              </a:rPr>
              <a:t>MOV  BX</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1200H</a:t>
            </a:r>
          </a:p>
          <a:p>
            <a:pPr marL="0" indent="0">
              <a:lnSpc>
                <a:spcPct val="115000"/>
              </a:lnSpc>
              <a:spcBef>
                <a:spcPct val="0"/>
              </a:spcBef>
              <a:buFont typeface="Arial" pitchFamily="34" charset="0"/>
              <a:buNone/>
            </a:pPr>
            <a:r>
              <a:rPr lang="en-US" altLang="zh-CN" sz="2800" b="1">
                <a:latin typeface="Times New Roman" panose="02020603050405020304" pitchFamily="18" charset="0"/>
                <a:cs typeface="Times New Roman" panose="02020603050405020304" pitchFamily="18" charset="0"/>
              </a:rPr>
              <a:t>         MOV  AX，[BX]</a:t>
            </a:r>
            <a:endParaRPr lang="en-US" altLang="zh-CN" sz="2800" b="1" dirty="0">
              <a:latin typeface="Times New Roman" panose="02020603050405020304" pitchFamily="18" charset="0"/>
              <a:cs typeface="Times New Roman" panose="02020603050405020304" pitchFamily="18" charset="0"/>
            </a:endParaRPr>
          </a:p>
        </p:txBody>
      </p:sp>
      <p:grpSp>
        <p:nvGrpSpPr>
          <p:cNvPr id="33" name="组合 32">
            <a:extLst>
              <a:ext uri="{FF2B5EF4-FFF2-40B4-BE49-F238E27FC236}">
                <a16:creationId xmlns:a16="http://schemas.microsoft.com/office/drawing/2014/main" id="{547A03E6-8332-4DEB-BF8A-DF3CBDC41F2B}"/>
              </a:ext>
            </a:extLst>
          </p:cNvPr>
          <p:cNvGrpSpPr/>
          <p:nvPr/>
        </p:nvGrpSpPr>
        <p:grpSpPr>
          <a:xfrm>
            <a:off x="974750" y="2348880"/>
            <a:ext cx="6405562" cy="3962400"/>
            <a:chOff x="974750" y="2348880"/>
            <a:chExt cx="6405562" cy="3962400"/>
          </a:xfrm>
        </p:grpSpPr>
        <p:sp>
          <p:nvSpPr>
            <p:cNvPr id="3" name="Rectangle 4">
              <a:extLst>
                <a:ext uri="{FF2B5EF4-FFF2-40B4-BE49-F238E27FC236}">
                  <a16:creationId xmlns:a16="http://schemas.microsoft.com/office/drawing/2014/main" id="{B00E5276-7380-4D4E-BF0B-C61B5AA8A260}"/>
                </a:ext>
              </a:extLst>
            </p:cNvPr>
            <p:cNvSpPr>
              <a:spLocks noChangeArrowheads="1"/>
            </p:cNvSpPr>
            <p:nvPr/>
          </p:nvSpPr>
          <p:spPr bwMode="auto">
            <a:xfrm>
              <a:off x="4687912" y="321565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 name="Rectangle 5">
              <a:extLst>
                <a:ext uri="{FF2B5EF4-FFF2-40B4-BE49-F238E27FC236}">
                  <a16:creationId xmlns:a16="http://schemas.microsoft.com/office/drawing/2014/main" id="{CDEA9C1C-EACE-4BDF-82DA-2E7263C57093}"/>
                </a:ext>
              </a:extLst>
            </p:cNvPr>
            <p:cNvSpPr>
              <a:spLocks noChangeArrowheads="1"/>
            </p:cNvSpPr>
            <p:nvPr/>
          </p:nvSpPr>
          <p:spPr bwMode="auto">
            <a:xfrm>
              <a:off x="4687912" y="359665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 name="Rectangle 6">
              <a:extLst>
                <a:ext uri="{FF2B5EF4-FFF2-40B4-BE49-F238E27FC236}">
                  <a16:creationId xmlns:a16="http://schemas.microsoft.com/office/drawing/2014/main" id="{CFC2C4EA-55DB-4217-97CB-67A80F29C415}"/>
                </a:ext>
              </a:extLst>
            </p:cNvPr>
            <p:cNvSpPr>
              <a:spLocks noChangeArrowheads="1"/>
            </p:cNvSpPr>
            <p:nvPr/>
          </p:nvSpPr>
          <p:spPr bwMode="auto">
            <a:xfrm>
              <a:off x="4687912" y="458725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 name="Rectangle 7">
              <a:extLst>
                <a:ext uri="{FF2B5EF4-FFF2-40B4-BE49-F238E27FC236}">
                  <a16:creationId xmlns:a16="http://schemas.microsoft.com/office/drawing/2014/main" id="{9C77BC0C-BF73-4E5E-9A8F-C8B17DC07BD8}"/>
                </a:ext>
              </a:extLst>
            </p:cNvPr>
            <p:cNvSpPr>
              <a:spLocks noChangeArrowheads="1"/>
            </p:cNvSpPr>
            <p:nvPr/>
          </p:nvSpPr>
          <p:spPr bwMode="auto">
            <a:xfrm>
              <a:off x="4687912" y="496825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7" name="Line 8">
              <a:extLst>
                <a:ext uri="{FF2B5EF4-FFF2-40B4-BE49-F238E27FC236}">
                  <a16:creationId xmlns:a16="http://schemas.microsoft.com/office/drawing/2014/main" id="{0F007350-F992-4D88-A1DD-09BD26CDBE31}"/>
                </a:ext>
              </a:extLst>
            </p:cNvPr>
            <p:cNvSpPr>
              <a:spLocks noChangeShapeType="1"/>
            </p:cNvSpPr>
            <p:nvPr/>
          </p:nvSpPr>
          <p:spPr bwMode="auto">
            <a:xfrm>
              <a:off x="4687912" y="2475880"/>
              <a:ext cx="0" cy="373221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5A646831-F1ED-4EA2-B163-C18E78C044CF}"/>
                </a:ext>
              </a:extLst>
            </p:cNvPr>
            <p:cNvSpPr>
              <a:spLocks noChangeShapeType="1"/>
            </p:cNvSpPr>
            <p:nvPr/>
          </p:nvSpPr>
          <p:spPr bwMode="auto">
            <a:xfrm>
              <a:off x="6399237" y="2463180"/>
              <a:ext cx="0" cy="373221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Freeform 10">
              <a:extLst>
                <a:ext uri="{FF2B5EF4-FFF2-40B4-BE49-F238E27FC236}">
                  <a16:creationId xmlns:a16="http://schemas.microsoft.com/office/drawing/2014/main" id="{8E65E3E9-9432-458C-B50F-A1C08B9A67B1}"/>
                </a:ext>
              </a:extLst>
            </p:cNvPr>
            <p:cNvSpPr>
              <a:spLocks/>
            </p:cNvSpPr>
            <p:nvPr/>
          </p:nvSpPr>
          <p:spPr bwMode="auto">
            <a:xfrm>
              <a:off x="4684737" y="2348880"/>
              <a:ext cx="1685925" cy="377825"/>
            </a:xfrm>
            <a:custGeom>
              <a:avLst/>
              <a:gdLst>
                <a:gd name="T0" fmla="*/ 0 w 1062"/>
                <a:gd name="T1" fmla="*/ 2147483647 h 238"/>
                <a:gd name="T2" fmla="*/ 2147483647 w 1062"/>
                <a:gd name="T3" fmla="*/ 2147483647 h 238"/>
                <a:gd name="T4" fmla="*/ 2147483647 w 1062"/>
                <a:gd name="T5" fmla="*/ 0 h 238"/>
                <a:gd name="T6" fmla="*/ 2147483647 w 1062"/>
                <a:gd name="T7" fmla="*/ 2147483647 h 238"/>
                <a:gd name="T8" fmla="*/ 2147483647 w 1062"/>
                <a:gd name="T9" fmla="*/ 2147483647 h 238"/>
                <a:gd name="T10" fmla="*/ 2147483647 w 1062"/>
                <a:gd name="T11" fmla="*/ 2147483647 h 238"/>
                <a:gd name="T12" fmla="*/ 2147483647 w 1062"/>
                <a:gd name="T13" fmla="*/ 2147483647 h 238"/>
                <a:gd name="T14" fmla="*/ 2147483647 w 1062"/>
                <a:gd name="T15" fmla="*/ 2147483647 h 238"/>
                <a:gd name="T16" fmla="*/ 2147483647 w 1062"/>
                <a:gd name="T17" fmla="*/ 2147483647 h 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238"/>
                <a:gd name="T29" fmla="*/ 1062 w 1062"/>
                <a:gd name="T30" fmla="*/ 238 h 2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Freeform 11">
              <a:extLst>
                <a:ext uri="{FF2B5EF4-FFF2-40B4-BE49-F238E27FC236}">
                  <a16:creationId xmlns:a16="http://schemas.microsoft.com/office/drawing/2014/main" id="{8934409C-4A1A-4C50-8CA0-915C894CA7D5}"/>
                </a:ext>
              </a:extLst>
            </p:cNvPr>
            <p:cNvSpPr>
              <a:spLocks/>
            </p:cNvSpPr>
            <p:nvPr/>
          </p:nvSpPr>
          <p:spPr bwMode="auto">
            <a:xfrm>
              <a:off x="4667275" y="5866780"/>
              <a:ext cx="1731962"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Text Box 12">
              <a:extLst>
                <a:ext uri="{FF2B5EF4-FFF2-40B4-BE49-F238E27FC236}">
                  <a16:creationId xmlns:a16="http://schemas.microsoft.com/office/drawing/2014/main" id="{C0E5BCBE-B1DE-43E5-B313-716FA067F95C}"/>
                </a:ext>
              </a:extLst>
            </p:cNvPr>
            <p:cNvSpPr txBox="1">
              <a:spLocks noChangeArrowheads="1"/>
            </p:cNvSpPr>
            <p:nvPr/>
          </p:nvSpPr>
          <p:spPr bwMode="auto">
            <a:xfrm>
              <a:off x="5165750" y="458725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22</a:t>
              </a:r>
              <a:r>
                <a:rPr kumimoji="1" lang="en-US" altLang="zh-CN" sz="2400">
                  <a:solidFill>
                    <a:schemeClr val="bg1"/>
                  </a:solidFill>
                  <a:latin typeface="Times New Roman" pitchFamily="18" charset="0"/>
                  <a:ea typeface="宋体" pitchFamily="2" charset="-122"/>
                </a:rPr>
                <a:t>H</a:t>
              </a:r>
            </a:p>
          </p:txBody>
        </p:sp>
        <p:sp>
          <p:nvSpPr>
            <p:cNvPr id="12" name="Text Box 13">
              <a:extLst>
                <a:ext uri="{FF2B5EF4-FFF2-40B4-BE49-F238E27FC236}">
                  <a16:creationId xmlns:a16="http://schemas.microsoft.com/office/drawing/2014/main" id="{10B07EF8-956C-4AF9-9E91-ECAF294C969E}"/>
                </a:ext>
              </a:extLst>
            </p:cNvPr>
            <p:cNvSpPr txBox="1">
              <a:spLocks noChangeArrowheads="1"/>
            </p:cNvSpPr>
            <p:nvPr/>
          </p:nvSpPr>
          <p:spPr bwMode="auto">
            <a:xfrm>
              <a:off x="5165750" y="496825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11</a:t>
              </a:r>
              <a:r>
                <a:rPr kumimoji="1" lang="en-US" altLang="zh-CN" sz="2400">
                  <a:solidFill>
                    <a:schemeClr val="bg1"/>
                  </a:solidFill>
                  <a:latin typeface="Times New Roman" pitchFamily="18" charset="0"/>
                  <a:ea typeface="宋体" pitchFamily="2" charset="-122"/>
                </a:rPr>
                <a:t>H</a:t>
              </a:r>
            </a:p>
          </p:txBody>
        </p:sp>
        <p:sp>
          <p:nvSpPr>
            <p:cNvPr id="13" name="Text Box 14">
              <a:extLst>
                <a:ext uri="{FF2B5EF4-FFF2-40B4-BE49-F238E27FC236}">
                  <a16:creationId xmlns:a16="http://schemas.microsoft.com/office/drawing/2014/main" id="{3E1D30C2-1678-4343-A315-2980646247D0}"/>
                </a:ext>
              </a:extLst>
            </p:cNvPr>
            <p:cNvSpPr txBox="1">
              <a:spLocks noChangeArrowheads="1"/>
            </p:cNvSpPr>
            <p:nvPr/>
          </p:nvSpPr>
          <p:spPr bwMode="auto">
            <a:xfrm>
              <a:off x="3636987" y="443961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FF0000"/>
                  </a:solidFill>
                  <a:latin typeface="Times New Roman" pitchFamily="18" charset="0"/>
                  <a:ea typeface="宋体" pitchFamily="2" charset="-122"/>
                </a:rPr>
                <a:t>1200</a:t>
              </a:r>
              <a:r>
                <a:rPr kumimoji="1" lang="en-US" altLang="zh-CN" sz="2400">
                  <a:solidFill>
                    <a:srgbClr val="FF0000"/>
                  </a:solidFill>
                  <a:latin typeface="Times New Roman" pitchFamily="18" charset="0"/>
                  <a:ea typeface="宋体" pitchFamily="2" charset="-122"/>
                </a:rPr>
                <a:t>H</a:t>
              </a:r>
            </a:p>
          </p:txBody>
        </p:sp>
        <p:sp>
          <p:nvSpPr>
            <p:cNvPr id="14" name="Text Box 15">
              <a:extLst>
                <a:ext uri="{FF2B5EF4-FFF2-40B4-BE49-F238E27FC236}">
                  <a16:creationId xmlns:a16="http://schemas.microsoft.com/office/drawing/2014/main" id="{66D12F5C-3FF6-4C6E-8191-54383B1ACF04}"/>
                </a:ext>
              </a:extLst>
            </p:cNvPr>
            <p:cNvSpPr txBox="1">
              <a:spLocks noChangeArrowheads="1"/>
            </p:cNvSpPr>
            <p:nvPr/>
          </p:nvSpPr>
          <p:spPr bwMode="auto">
            <a:xfrm>
              <a:off x="974750" y="4161805"/>
              <a:ext cx="137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偏移地址</a:t>
              </a:r>
            </a:p>
          </p:txBody>
        </p:sp>
        <p:sp>
          <p:nvSpPr>
            <p:cNvPr id="15" name="Line 16">
              <a:extLst>
                <a:ext uri="{FF2B5EF4-FFF2-40B4-BE49-F238E27FC236}">
                  <a16:creationId xmlns:a16="http://schemas.microsoft.com/office/drawing/2014/main" id="{8F81595B-BDF5-43A2-967D-683B8A7D8122}"/>
                </a:ext>
              </a:extLst>
            </p:cNvPr>
            <p:cNvSpPr>
              <a:spLocks noChangeShapeType="1"/>
            </p:cNvSpPr>
            <p:nvPr/>
          </p:nvSpPr>
          <p:spPr bwMode="auto">
            <a:xfrm>
              <a:off x="2193950" y="4406280"/>
              <a:ext cx="1295400" cy="228600"/>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Rectangle 18">
              <a:extLst>
                <a:ext uri="{FF2B5EF4-FFF2-40B4-BE49-F238E27FC236}">
                  <a16:creationId xmlns:a16="http://schemas.microsoft.com/office/drawing/2014/main" id="{D4C14EAC-04F8-4DCF-BA59-1208E5A49E1D}"/>
                </a:ext>
              </a:extLst>
            </p:cNvPr>
            <p:cNvSpPr>
              <a:spLocks noChangeArrowheads="1"/>
            </p:cNvSpPr>
            <p:nvPr/>
          </p:nvSpPr>
          <p:spPr bwMode="auto">
            <a:xfrm>
              <a:off x="1279550" y="5320680"/>
              <a:ext cx="1371600" cy="457200"/>
            </a:xfrm>
            <a:prstGeom prst="rect">
              <a:avLst/>
            </a:prstGeom>
            <a:solidFill>
              <a:srgbClr val="339966"/>
            </a:solidFill>
            <a:ln w="12700" cap="sq">
              <a:solidFill>
                <a:schemeClr val="tx1"/>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7" name="Line 19">
              <a:extLst>
                <a:ext uri="{FF2B5EF4-FFF2-40B4-BE49-F238E27FC236}">
                  <a16:creationId xmlns:a16="http://schemas.microsoft.com/office/drawing/2014/main" id="{07071BED-0055-47BD-BA55-F40E729E29F5}"/>
                </a:ext>
              </a:extLst>
            </p:cNvPr>
            <p:cNvSpPr>
              <a:spLocks noChangeShapeType="1"/>
            </p:cNvSpPr>
            <p:nvPr/>
          </p:nvSpPr>
          <p:spPr bwMode="auto">
            <a:xfrm>
              <a:off x="1965350" y="5320680"/>
              <a:ext cx="0" cy="45720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 name="Text Box 22">
              <a:extLst>
                <a:ext uri="{FF2B5EF4-FFF2-40B4-BE49-F238E27FC236}">
                  <a16:creationId xmlns:a16="http://schemas.microsoft.com/office/drawing/2014/main" id="{4C58F11E-871E-4BE2-AF29-1B020B08CCAD}"/>
                </a:ext>
              </a:extLst>
            </p:cNvPr>
            <p:cNvSpPr txBox="1">
              <a:spLocks noChangeArrowheads="1"/>
            </p:cNvSpPr>
            <p:nvPr/>
          </p:nvSpPr>
          <p:spPr bwMode="auto">
            <a:xfrm>
              <a:off x="1279550" y="486348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b="0">
                  <a:solidFill>
                    <a:schemeClr val="tx1"/>
                  </a:solidFill>
                  <a:latin typeface="Times New Roman" pitchFamily="18" charset="0"/>
                  <a:ea typeface="宋体" pitchFamily="2" charset="-122"/>
                </a:rPr>
                <a:t>AH    AL</a:t>
              </a:r>
            </a:p>
          </p:txBody>
        </p:sp>
        <p:sp>
          <p:nvSpPr>
            <p:cNvPr id="19" name="Line 23">
              <a:extLst>
                <a:ext uri="{FF2B5EF4-FFF2-40B4-BE49-F238E27FC236}">
                  <a16:creationId xmlns:a16="http://schemas.microsoft.com/office/drawing/2014/main" id="{3951FFA3-A516-4607-9421-701A5DBC99A4}"/>
                </a:ext>
              </a:extLst>
            </p:cNvPr>
            <p:cNvSpPr>
              <a:spLocks noChangeShapeType="1"/>
            </p:cNvSpPr>
            <p:nvPr/>
          </p:nvSpPr>
          <p:spPr bwMode="auto">
            <a:xfrm flipH="1">
              <a:off x="1584350" y="6082680"/>
              <a:ext cx="2438400" cy="0"/>
            </a:xfrm>
            <a:prstGeom prst="line">
              <a:avLst/>
            </a:prstGeom>
            <a:noFill/>
            <a:ln w="1905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4">
              <a:extLst>
                <a:ext uri="{FF2B5EF4-FFF2-40B4-BE49-F238E27FC236}">
                  <a16:creationId xmlns:a16="http://schemas.microsoft.com/office/drawing/2014/main" id="{4BDE4A8B-F3B1-425A-9D57-0390051A0BEA}"/>
                </a:ext>
              </a:extLst>
            </p:cNvPr>
            <p:cNvSpPr>
              <a:spLocks noChangeShapeType="1"/>
            </p:cNvSpPr>
            <p:nvPr/>
          </p:nvSpPr>
          <p:spPr bwMode="auto">
            <a:xfrm flipV="1">
              <a:off x="1584350" y="5777880"/>
              <a:ext cx="0" cy="304800"/>
            </a:xfrm>
            <a:prstGeom prst="line">
              <a:avLst/>
            </a:prstGeom>
            <a:noFill/>
            <a:ln w="190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Text Box 25">
              <a:extLst>
                <a:ext uri="{FF2B5EF4-FFF2-40B4-BE49-F238E27FC236}">
                  <a16:creationId xmlns:a16="http://schemas.microsoft.com/office/drawing/2014/main" id="{6F0A4F5A-71CB-4D58-9115-C1133D33AD9A}"/>
                </a:ext>
              </a:extLst>
            </p:cNvPr>
            <p:cNvSpPr txBox="1">
              <a:spLocks noChangeArrowheads="1"/>
            </p:cNvSpPr>
            <p:nvPr/>
          </p:nvSpPr>
          <p:spPr bwMode="auto">
            <a:xfrm>
              <a:off x="5241950" y="410148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22" name="Text Box 26">
              <a:extLst>
                <a:ext uri="{FF2B5EF4-FFF2-40B4-BE49-F238E27FC236}">
                  <a16:creationId xmlns:a16="http://schemas.microsoft.com/office/drawing/2014/main" id="{7B50985E-5F33-4B88-9673-0FF385B3592C}"/>
                </a:ext>
              </a:extLst>
            </p:cNvPr>
            <p:cNvSpPr txBox="1">
              <a:spLocks noChangeArrowheads="1"/>
            </p:cNvSpPr>
            <p:nvPr/>
          </p:nvSpPr>
          <p:spPr bwMode="auto">
            <a:xfrm>
              <a:off x="1244625" y="531591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  11    22</a:t>
              </a:r>
            </a:p>
          </p:txBody>
        </p:sp>
        <p:sp>
          <p:nvSpPr>
            <p:cNvPr id="23" name="Line 27">
              <a:extLst>
                <a:ext uri="{FF2B5EF4-FFF2-40B4-BE49-F238E27FC236}">
                  <a16:creationId xmlns:a16="http://schemas.microsoft.com/office/drawing/2014/main" id="{CC753271-7A2B-4E59-A92D-504E39F6283A}"/>
                </a:ext>
              </a:extLst>
            </p:cNvPr>
            <p:cNvSpPr>
              <a:spLocks noChangeShapeType="1"/>
            </p:cNvSpPr>
            <p:nvPr/>
          </p:nvSpPr>
          <p:spPr bwMode="auto">
            <a:xfrm>
              <a:off x="3413150" y="4863480"/>
              <a:ext cx="0" cy="685800"/>
            </a:xfrm>
            <a:prstGeom prst="line">
              <a:avLst/>
            </a:prstGeom>
            <a:noFill/>
            <a:ln w="1905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28">
              <a:extLst>
                <a:ext uri="{FF2B5EF4-FFF2-40B4-BE49-F238E27FC236}">
                  <a16:creationId xmlns:a16="http://schemas.microsoft.com/office/drawing/2014/main" id="{DE0A5B6C-C890-4544-A16C-C515B10560B4}"/>
                </a:ext>
              </a:extLst>
            </p:cNvPr>
            <p:cNvSpPr>
              <a:spLocks noChangeShapeType="1"/>
            </p:cNvSpPr>
            <p:nvPr/>
          </p:nvSpPr>
          <p:spPr bwMode="auto">
            <a:xfrm flipH="1">
              <a:off x="2651150" y="5549280"/>
              <a:ext cx="762000" cy="0"/>
            </a:xfrm>
            <a:prstGeom prst="line">
              <a:avLst/>
            </a:prstGeom>
            <a:noFill/>
            <a:ln w="190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Text Box 29">
              <a:extLst>
                <a:ext uri="{FF2B5EF4-FFF2-40B4-BE49-F238E27FC236}">
                  <a16:creationId xmlns:a16="http://schemas.microsoft.com/office/drawing/2014/main" id="{57FB1D18-F082-4F97-B51B-712EB8AD51E6}"/>
                </a:ext>
              </a:extLst>
            </p:cNvPr>
            <p:cNvSpPr txBox="1">
              <a:spLocks noChangeArrowheads="1"/>
            </p:cNvSpPr>
            <p:nvPr/>
          </p:nvSpPr>
          <p:spPr bwMode="auto">
            <a:xfrm>
              <a:off x="6923112" y="4619005"/>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latin typeface="Times New Roman" pitchFamily="18" charset="0"/>
                  <a:ea typeface="宋体" pitchFamily="2" charset="-122"/>
                </a:rPr>
                <a:t>数据段</a:t>
              </a:r>
            </a:p>
          </p:txBody>
        </p:sp>
        <p:sp>
          <p:nvSpPr>
            <p:cNvPr id="26" name="AutoShape 30">
              <a:extLst>
                <a:ext uri="{FF2B5EF4-FFF2-40B4-BE49-F238E27FC236}">
                  <a16:creationId xmlns:a16="http://schemas.microsoft.com/office/drawing/2014/main" id="{A6FE41B8-B278-4D7A-BA38-D3E30F7F3532}"/>
                </a:ext>
              </a:extLst>
            </p:cNvPr>
            <p:cNvSpPr>
              <a:spLocks/>
            </p:cNvSpPr>
            <p:nvPr/>
          </p:nvSpPr>
          <p:spPr bwMode="auto">
            <a:xfrm>
              <a:off x="6537350" y="4406280"/>
              <a:ext cx="304800" cy="1447800"/>
            </a:xfrm>
            <a:prstGeom prst="rightBrace">
              <a:avLst>
                <a:gd name="adj1" fmla="val 39583"/>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7" name="Text Box 31">
              <a:extLst>
                <a:ext uri="{FF2B5EF4-FFF2-40B4-BE49-F238E27FC236}">
                  <a16:creationId xmlns:a16="http://schemas.microsoft.com/office/drawing/2014/main" id="{3CC936B4-C0E6-4021-AD36-FB17D0D043F0}"/>
                </a:ext>
              </a:extLst>
            </p:cNvPr>
            <p:cNvSpPr txBox="1">
              <a:spLocks noChangeArrowheads="1"/>
            </p:cNvSpPr>
            <p:nvPr/>
          </p:nvSpPr>
          <p:spPr bwMode="auto">
            <a:xfrm>
              <a:off x="6923112" y="2882280"/>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代码段</a:t>
              </a:r>
            </a:p>
          </p:txBody>
        </p:sp>
        <p:sp>
          <p:nvSpPr>
            <p:cNvPr id="28" name="AutoShape 32">
              <a:extLst>
                <a:ext uri="{FF2B5EF4-FFF2-40B4-BE49-F238E27FC236}">
                  <a16:creationId xmlns:a16="http://schemas.microsoft.com/office/drawing/2014/main" id="{89701B70-7F8E-49A7-A37E-625DF7A72DA6}"/>
                </a:ext>
              </a:extLst>
            </p:cNvPr>
            <p:cNvSpPr>
              <a:spLocks/>
            </p:cNvSpPr>
            <p:nvPr/>
          </p:nvSpPr>
          <p:spPr bwMode="auto">
            <a:xfrm>
              <a:off x="6542112" y="2882280"/>
              <a:ext cx="304800" cy="1143000"/>
            </a:xfrm>
            <a:prstGeom prst="rightBrace">
              <a:avLst>
                <a:gd name="adj1" fmla="val 31250"/>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9" name="Text Box 33">
              <a:extLst>
                <a:ext uri="{FF2B5EF4-FFF2-40B4-BE49-F238E27FC236}">
                  <a16:creationId xmlns:a16="http://schemas.microsoft.com/office/drawing/2014/main" id="{6F8F2882-D873-484F-A452-468DA4F147CE}"/>
                </a:ext>
              </a:extLst>
            </p:cNvPr>
            <p:cNvSpPr txBox="1">
              <a:spLocks noChangeArrowheads="1"/>
            </p:cNvSpPr>
            <p:nvPr/>
          </p:nvSpPr>
          <p:spPr bwMode="auto">
            <a:xfrm>
              <a:off x="5157812" y="3247405"/>
              <a:ext cx="85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000">
                  <a:solidFill>
                    <a:schemeClr val="bg1"/>
                  </a:solidFill>
                  <a:latin typeface="Times New Roman" pitchFamily="18" charset="0"/>
                  <a:ea typeface="宋体" pitchFamily="2" charset="-122"/>
                </a:rPr>
                <a:t>MOV</a:t>
              </a:r>
            </a:p>
          </p:txBody>
        </p:sp>
        <p:sp>
          <p:nvSpPr>
            <p:cNvPr id="30" name="Line 35">
              <a:extLst>
                <a:ext uri="{FF2B5EF4-FFF2-40B4-BE49-F238E27FC236}">
                  <a16:creationId xmlns:a16="http://schemas.microsoft.com/office/drawing/2014/main" id="{481F7BAF-40BC-4F56-BEAA-A066331B0862}"/>
                </a:ext>
              </a:extLst>
            </p:cNvPr>
            <p:cNvSpPr>
              <a:spLocks noChangeShapeType="1"/>
            </p:cNvSpPr>
            <p:nvPr/>
          </p:nvSpPr>
          <p:spPr bwMode="auto">
            <a:xfrm>
              <a:off x="3424262" y="4857130"/>
              <a:ext cx="1368425"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1" name="Line 36">
              <a:extLst>
                <a:ext uri="{FF2B5EF4-FFF2-40B4-BE49-F238E27FC236}">
                  <a16:creationId xmlns:a16="http://schemas.microsoft.com/office/drawing/2014/main" id="{B869D193-E65E-49C7-B293-A4504CA1B6EA}"/>
                </a:ext>
              </a:extLst>
            </p:cNvPr>
            <p:cNvSpPr>
              <a:spLocks noChangeShapeType="1"/>
            </p:cNvSpPr>
            <p:nvPr/>
          </p:nvSpPr>
          <p:spPr bwMode="auto">
            <a:xfrm>
              <a:off x="4029100" y="5160343"/>
              <a:ext cx="792162"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2" name="Line 37">
              <a:extLst>
                <a:ext uri="{FF2B5EF4-FFF2-40B4-BE49-F238E27FC236}">
                  <a16:creationId xmlns:a16="http://schemas.microsoft.com/office/drawing/2014/main" id="{83316408-1AC5-4872-8FB0-A4B088EAE9A4}"/>
                </a:ext>
              </a:extLst>
            </p:cNvPr>
            <p:cNvSpPr>
              <a:spLocks noChangeShapeType="1"/>
            </p:cNvSpPr>
            <p:nvPr/>
          </p:nvSpPr>
          <p:spPr bwMode="auto">
            <a:xfrm>
              <a:off x="4029100" y="5174630"/>
              <a:ext cx="0" cy="900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Tree>
    <p:extLst>
      <p:ext uri="{BB962C8B-B14F-4D97-AF65-F5344CB8AC3E}">
        <p14:creationId xmlns:p14="http://schemas.microsoft.com/office/powerpoint/2010/main" val="37888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3B0BC99-B5F2-4A69-9C15-7CB7147F692A}"/>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5</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179CCF49-FB32-423E-9C17-07019EFDEC5D}"/>
              </a:ext>
            </a:extLst>
          </p:cNvPr>
          <p:cNvSpPr txBox="1"/>
          <p:nvPr/>
        </p:nvSpPr>
        <p:spPr>
          <a:xfrm>
            <a:off x="1475656" y="153321"/>
            <a:ext cx="2709396" cy="523220"/>
          </a:xfrm>
          <a:prstGeom prst="rect">
            <a:avLst/>
          </a:prstGeom>
          <a:noFill/>
        </p:spPr>
        <p:txBody>
          <a:bodyPr wrap="none" rtlCol="0">
            <a:spAutoFit/>
          </a:bodyPr>
          <a:lstStyle/>
          <a:p>
            <a:r>
              <a:rPr lang="zh-CN" altLang="en-US" sz="2800" b="1"/>
              <a:t>寄存器相对寻址</a:t>
            </a:r>
          </a:p>
        </p:txBody>
      </p:sp>
      <p:sp>
        <p:nvSpPr>
          <p:cNvPr id="6" name="文本框 5">
            <a:extLst>
              <a:ext uri="{FF2B5EF4-FFF2-40B4-BE49-F238E27FC236}">
                <a16:creationId xmlns:a16="http://schemas.microsoft.com/office/drawing/2014/main" id="{C08C9391-1ADA-4B7F-82AF-8807D511C725}"/>
              </a:ext>
            </a:extLst>
          </p:cNvPr>
          <p:cNvSpPr txBox="1"/>
          <p:nvPr/>
        </p:nvSpPr>
        <p:spPr>
          <a:xfrm>
            <a:off x="948120" y="3789040"/>
            <a:ext cx="7200800" cy="592213"/>
          </a:xfrm>
          <a:prstGeom prst="rect">
            <a:avLst/>
          </a:prstGeom>
          <a:noFill/>
        </p:spPr>
        <p:txBody>
          <a:bodyPr wrap="square" rtlCol="0">
            <a:spAutoFit/>
          </a:bodyPr>
          <a:lstStyle/>
          <a:p>
            <a:pPr>
              <a:lnSpc>
                <a:spcPct val="130000"/>
              </a:lnSpc>
            </a:pPr>
            <a:r>
              <a:rPr lang="zh-CN" altLang="en-US" sz="2800" b="1" dirty="0">
                <a:latin typeface="Times New Roman" panose="02020603050405020304" pitchFamily="18" charset="0"/>
                <a:cs typeface="Times New Roman" panose="02020603050405020304" pitchFamily="18" charset="0"/>
              </a:rPr>
              <a:t>例，指令</a:t>
            </a:r>
            <a:r>
              <a:rPr lang="en-US" altLang="zh-CN" sz="2800" b="1" dirty="0">
                <a:latin typeface="Times New Roman" panose="02020603050405020304" pitchFamily="18" charset="0"/>
                <a:cs typeface="Times New Roman" panose="02020603050405020304" pitchFamily="18" charset="0"/>
              </a:rPr>
              <a:t>MOV AX, </a:t>
            </a:r>
            <a:r>
              <a:rPr lang="en-US" altLang="zh-CN" sz="2800" b="1" dirty="0" err="1">
                <a:latin typeface="Times New Roman" panose="02020603050405020304" pitchFamily="18" charset="0"/>
                <a:cs typeface="Times New Roman" panose="02020603050405020304" pitchFamily="18" charset="0"/>
              </a:rPr>
              <a:t>Disp</a:t>
            </a:r>
            <a:r>
              <a:rPr lang="en-US" altLang="zh-CN" sz="2800" b="1" dirty="0">
                <a:latin typeface="Times New Roman" panose="02020603050405020304" pitchFamily="18" charset="0"/>
                <a:cs typeface="Times New Roman" panose="02020603050405020304" pitchFamily="18" charset="0"/>
              </a:rPr>
              <a:t>[BX]</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09FB178-5075-4772-9CC8-1706DDED6A99}"/>
              </a:ext>
            </a:extLst>
          </p:cNvPr>
          <p:cNvSpPr txBox="1"/>
          <p:nvPr/>
        </p:nvSpPr>
        <p:spPr>
          <a:xfrm>
            <a:off x="1403246" y="4390381"/>
            <a:ext cx="7200800" cy="592213"/>
          </a:xfrm>
          <a:prstGeom prst="rect">
            <a:avLst/>
          </a:prstGeom>
          <a:noFill/>
        </p:spPr>
        <p:txBody>
          <a:bodyPr wrap="square" rtlCol="0">
            <a:spAutoFit/>
          </a:bodyPr>
          <a:lstStyle/>
          <a:p>
            <a:pPr>
              <a:lnSpc>
                <a:spcPct val="130000"/>
              </a:lnSpc>
            </a:pPr>
            <a:r>
              <a:rPr lang="zh-CN" altLang="en-US" sz="2800" b="1" dirty="0">
                <a:latin typeface="Times New Roman" panose="02020603050405020304" pitchFamily="18" charset="0"/>
                <a:cs typeface="Times New Roman" panose="02020603050405020304" pitchFamily="18" charset="0"/>
              </a:rPr>
              <a:t>假设，</a:t>
            </a:r>
            <a:r>
              <a:rPr lang="en-US" altLang="zh-CN" sz="2800" b="1" dirty="0">
                <a:latin typeface="Times New Roman" panose="02020603050405020304" pitchFamily="18" charset="0"/>
                <a:cs typeface="Times New Roman" panose="02020603050405020304" pitchFamily="18" charset="0"/>
              </a:rPr>
              <a:t>DS=6000H,  BX=1000H,  </a:t>
            </a:r>
            <a:r>
              <a:rPr lang="en-US" altLang="zh-CN" sz="2800" b="1" dirty="0" err="1">
                <a:latin typeface="Times New Roman" panose="02020603050405020304" pitchFamily="18" charset="0"/>
                <a:cs typeface="Times New Roman" panose="02020603050405020304" pitchFamily="18" charset="0"/>
              </a:rPr>
              <a:t>Disp</a:t>
            </a:r>
            <a:r>
              <a:rPr lang="en-US" altLang="zh-CN" sz="2800" b="1" dirty="0">
                <a:latin typeface="Times New Roman" panose="02020603050405020304" pitchFamily="18" charset="0"/>
                <a:cs typeface="Times New Roman" panose="02020603050405020304" pitchFamily="18" charset="0"/>
              </a:rPr>
              <a:t>=08H</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595D3E3-51B1-4E38-BAA2-BEB8675587E5}"/>
              </a:ext>
            </a:extLst>
          </p:cNvPr>
          <p:cNvSpPr txBox="1"/>
          <p:nvPr/>
        </p:nvSpPr>
        <p:spPr>
          <a:xfrm>
            <a:off x="1399198" y="5084196"/>
            <a:ext cx="7200800" cy="592213"/>
          </a:xfrm>
          <a:prstGeom prst="rect">
            <a:avLst/>
          </a:prstGeom>
          <a:noFill/>
        </p:spPr>
        <p:txBody>
          <a:bodyPr wrap="square" rtlCol="0">
            <a:spAutoFit/>
          </a:bodyPr>
          <a:lstStyle/>
          <a:p>
            <a:pPr>
              <a:lnSpc>
                <a:spcPct val="130000"/>
              </a:lnSpc>
            </a:pPr>
            <a:r>
              <a:rPr lang="zh-CN" altLang="en-US" sz="2800" b="1" dirty="0">
                <a:latin typeface="Times New Roman" panose="02020603050405020304" pitchFamily="18" charset="0"/>
                <a:cs typeface="Times New Roman" panose="02020603050405020304" pitchFamily="18" charset="0"/>
              </a:rPr>
              <a:t>则偏移地址为，</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BX+Disp</a:t>
            </a:r>
            <a:r>
              <a:rPr lang="en-US" altLang="zh-CN" sz="2800" b="1" dirty="0">
                <a:latin typeface="Times New Roman" panose="02020603050405020304" pitchFamily="18" charset="0"/>
                <a:cs typeface="Times New Roman" panose="02020603050405020304" pitchFamily="18" charset="0"/>
              </a:rPr>
              <a:t>=1008H</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1F92EE3-B1E2-4AFF-8561-4CA54A027E65}"/>
              </a:ext>
            </a:extLst>
          </p:cNvPr>
          <p:cNvSpPr txBox="1"/>
          <p:nvPr/>
        </p:nvSpPr>
        <p:spPr>
          <a:xfrm>
            <a:off x="1399198" y="5778011"/>
            <a:ext cx="7200800" cy="592213"/>
          </a:xfrm>
          <a:prstGeom prst="rect">
            <a:avLst/>
          </a:prstGeom>
          <a:noFill/>
        </p:spPr>
        <p:txBody>
          <a:bodyPr wrap="square" rtlCol="0">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操作数物理地址为</a:t>
            </a:r>
            <a:r>
              <a:rPr lang="en-US" altLang="zh-CN" sz="2800" b="1">
                <a:latin typeface="Times New Roman" panose="02020603050405020304" pitchFamily="18" charset="0"/>
                <a:cs typeface="Times New Roman" panose="02020603050405020304" pitchFamily="18" charset="0"/>
              </a:rPr>
              <a:t>61008H</a:t>
            </a:r>
            <a:endParaRPr lang="zh-CN" altLang="en-US" sz="2800" b="1">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9BAFF1B8-FB94-46CF-9076-14045322EB98}"/>
              </a:ext>
            </a:extLst>
          </p:cNvPr>
          <p:cNvGrpSpPr/>
          <p:nvPr/>
        </p:nvGrpSpPr>
        <p:grpSpPr>
          <a:xfrm>
            <a:off x="179512" y="1069334"/>
            <a:ext cx="7992888" cy="1712520"/>
            <a:chOff x="179512" y="1069334"/>
            <a:chExt cx="7992888" cy="1712520"/>
          </a:xfrm>
        </p:grpSpPr>
        <p:sp>
          <p:nvSpPr>
            <p:cNvPr id="4" name="文本框 3">
              <a:extLst>
                <a:ext uri="{FF2B5EF4-FFF2-40B4-BE49-F238E27FC236}">
                  <a16:creationId xmlns:a16="http://schemas.microsoft.com/office/drawing/2014/main" id="{E9FFF494-CE29-4E90-9D66-AB77838950E5}"/>
                </a:ext>
              </a:extLst>
            </p:cNvPr>
            <p:cNvSpPr txBox="1"/>
            <p:nvPr/>
          </p:nvSpPr>
          <p:spPr>
            <a:xfrm>
              <a:off x="971600" y="1069334"/>
              <a:ext cx="7200800" cy="1712520"/>
            </a:xfrm>
            <a:prstGeom prst="rect">
              <a:avLst/>
            </a:prstGeom>
            <a:noFill/>
          </p:spPr>
          <p:txBody>
            <a:bodyPr wrap="square" rtlCol="0">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操作数在内存中的偏移地址由间址寄存器的内容加上指令中给出的一个</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位或</a:t>
              </a:r>
              <a:r>
                <a:rPr lang="en-US" altLang="zh-CN" sz="2800" b="1">
                  <a:latin typeface="Times New Roman" panose="02020603050405020304" pitchFamily="18" charset="0"/>
                  <a:cs typeface="Times New Roman" panose="02020603050405020304" pitchFamily="18" charset="0"/>
                </a:rPr>
                <a:t>16</a:t>
              </a:r>
              <a:r>
                <a:rPr lang="zh-CN" altLang="en-US" sz="2800" b="1">
                  <a:latin typeface="Times New Roman" panose="02020603050405020304" pitchFamily="18" charset="0"/>
                  <a:cs typeface="Times New Roman" panose="02020603050405020304" pitchFamily="18" charset="0"/>
                </a:rPr>
                <a:t>位的位移量组成。</a:t>
              </a:r>
            </a:p>
          </p:txBody>
        </p:sp>
        <p:grpSp>
          <p:nvGrpSpPr>
            <p:cNvPr id="10" name="组合 9">
              <a:extLst>
                <a:ext uri="{FF2B5EF4-FFF2-40B4-BE49-F238E27FC236}">
                  <a16:creationId xmlns:a16="http://schemas.microsoft.com/office/drawing/2014/main" id="{652B904B-438F-4F20-9822-62599823C81B}"/>
                </a:ext>
              </a:extLst>
            </p:cNvPr>
            <p:cNvGrpSpPr/>
            <p:nvPr/>
          </p:nvGrpSpPr>
          <p:grpSpPr>
            <a:xfrm>
              <a:off x="179512" y="1196752"/>
              <a:ext cx="571674" cy="464371"/>
              <a:chOff x="200731" y="3756717"/>
              <a:chExt cx="571674" cy="464371"/>
            </a:xfrm>
          </p:grpSpPr>
          <p:pic>
            <p:nvPicPr>
              <p:cNvPr id="11" name="Picture 3" descr="C:\Users\Administrator\Desktop\微立体创业计划\005.png">
                <a:extLst>
                  <a:ext uri="{FF2B5EF4-FFF2-40B4-BE49-F238E27FC236}">
                    <a16:creationId xmlns:a16="http://schemas.microsoft.com/office/drawing/2014/main" id="{CCF9F718-4E17-431F-8186-FA0120442772}"/>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2" name="Picture 4" descr="C:\Users\Administrator\Desktop\微立体创业计划\004.png">
                <a:extLst>
                  <a:ext uri="{FF2B5EF4-FFF2-40B4-BE49-F238E27FC236}">
                    <a16:creationId xmlns:a16="http://schemas.microsoft.com/office/drawing/2014/main" id="{D7F33A1B-E8CD-4E1D-8A04-D122B4CD5D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7" name="组合 16">
            <a:extLst>
              <a:ext uri="{FF2B5EF4-FFF2-40B4-BE49-F238E27FC236}">
                <a16:creationId xmlns:a16="http://schemas.microsoft.com/office/drawing/2014/main" id="{4C3561FB-6285-418B-BF59-38B07F728F3C}"/>
              </a:ext>
            </a:extLst>
          </p:cNvPr>
          <p:cNvGrpSpPr/>
          <p:nvPr/>
        </p:nvGrpSpPr>
        <p:grpSpPr>
          <a:xfrm>
            <a:off x="135644" y="2897704"/>
            <a:ext cx="8036756" cy="592213"/>
            <a:chOff x="135644" y="2897704"/>
            <a:chExt cx="8036756" cy="592213"/>
          </a:xfrm>
        </p:grpSpPr>
        <p:sp>
          <p:nvSpPr>
            <p:cNvPr id="5" name="文本框 4">
              <a:extLst>
                <a:ext uri="{FF2B5EF4-FFF2-40B4-BE49-F238E27FC236}">
                  <a16:creationId xmlns:a16="http://schemas.microsoft.com/office/drawing/2014/main" id="{02E56F4E-03D5-42EC-82A6-6D9AA7FABD10}"/>
                </a:ext>
              </a:extLst>
            </p:cNvPr>
            <p:cNvSpPr txBox="1"/>
            <p:nvPr/>
          </p:nvSpPr>
          <p:spPr>
            <a:xfrm>
              <a:off x="971600" y="2897704"/>
              <a:ext cx="7200800" cy="592213"/>
            </a:xfrm>
            <a:prstGeom prst="rect">
              <a:avLst/>
            </a:prstGeom>
            <a:noFill/>
          </p:spPr>
          <p:txBody>
            <a:bodyPr wrap="square" rtlCol="0">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操作数所在的段由所使用的间址寄存器决定。</a:t>
              </a:r>
            </a:p>
          </p:txBody>
        </p:sp>
        <p:grpSp>
          <p:nvGrpSpPr>
            <p:cNvPr id="13" name="组合 12">
              <a:extLst>
                <a:ext uri="{FF2B5EF4-FFF2-40B4-BE49-F238E27FC236}">
                  <a16:creationId xmlns:a16="http://schemas.microsoft.com/office/drawing/2014/main" id="{9D57BEB9-E9E3-4AB7-A832-B336C9BCECF8}"/>
                </a:ext>
              </a:extLst>
            </p:cNvPr>
            <p:cNvGrpSpPr/>
            <p:nvPr/>
          </p:nvGrpSpPr>
          <p:grpSpPr>
            <a:xfrm>
              <a:off x="135644" y="2996144"/>
              <a:ext cx="571674" cy="464371"/>
              <a:chOff x="200731" y="3756717"/>
              <a:chExt cx="571674" cy="464371"/>
            </a:xfrm>
          </p:grpSpPr>
          <p:pic>
            <p:nvPicPr>
              <p:cNvPr id="14" name="Picture 3" descr="C:\Users\Administrator\Desktop\微立体创业计划\005.png">
                <a:extLst>
                  <a:ext uri="{FF2B5EF4-FFF2-40B4-BE49-F238E27FC236}">
                    <a16:creationId xmlns:a16="http://schemas.microsoft.com/office/drawing/2014/main" id="{BA749E5E-0E82-42D1-9E21-07CC78BBD3FF}"/>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5" name="Picture 4" descr="C:\Users\Administrator\Desktop\微立体创业计划\004.png">
                <a:extLst>
                  <a:ext uri="{FF2B5EF4-FFF2-40B4-BE49-F238E27FC236}">
                    <a16:creationId xmlns:a16="http://schemas.microsoft.com/office/drawing/2014/main" id="{4E9CE7E6-1B30-48AF-854E-626BEB9013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7109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7243D66-EC67-444B-98A1-84FFADB8AC94}"/>
              </a:ext>
            </a:extLst>
          </p:cNvPr>
          <p:cNvGrpSpPr/>
          <p:nvPr/>
        </p:nvGrpSpPr>
        <p:grpSpPr>
          <a:xfrm>
            <a:off x="395536" y="1052736"/>
            <a:ext cx="7361515" cy="543739"/>
            <a:chOff x="395536" y="1052736"/>
            <a:chExt cx="7361515" cy="543739"/>
          </a:xfrm>
        </p:grpSpPr>
        <p:sp>
          <p:nvSpPr>
            <p:cNvPr id="2" name="矩形 1">
              <a:extLst>
                <a:ext uri="{FF2B5EF4-FFF2-40B4-BE49-F238E27FC236}">
                  <a16:creationId xmlns:a16="http://schemas.microsoft.com/office/drawing/2014/main" id="{6AF1AE3E-484A-4B61-86F6-9A9C05D5E941}"/>
                </a:ext>
              </a:extLst>
            </p:cNvPr>
            <p:cNvSpPr/>
            <p:nvPr/>
          </p:nvSpPr>
          <p:spPr>
            <a:xfrm>
              <a:off x="1187624" y="1052736"/>
              <a:ext cx="6569427" cy="543739"/>
            </a:xfrm>
            <a:prstGeom prst="rect">
              <a:avLst/>
            </a:prstGeom>
          </p:spPr>
          <p:txBody>
            <a:bodyPr wrap="none">
              <a:spAutoFit/>
            </a:bodyPr>
            <a:lstStyle/>
            <a:p>
              <a:pPr>
                <a:lnSpc>
                  <a:spcPct val="115000"/>
                </a:lnSpc>
              </a:pPr>
              <a:r>
                <a:rPr lang="zh-CN" altLang="en-US" sz="2800" b="1">
                  <a:latin typeface="Times New Roman" panose="02020603050405020304" pitchFamily="18" charset="0"/>
                  <a:cs typeface="Times New Roman" panose="02020603050405020304" pitchFamily="18" charset="0"/>
                </a:rPr>
                <a:t>可以使用的寄存器为：</a:t>
              </a:r>
              <a:r>
                <a:rPr lang="en-US" altLang="zh-CN" sz="2800" b="1">
                  <a:latin typeface="Times New Roman" panose="02020603050405020304" pitchFamily="18" charset="0"/>
                  <a:cs typeface="Times New Roman" panose="02020603050405020304" pitchFamily="18" charset="0"/>
                </a:rPr>
                <a:t>BX</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BP</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SI</a:t>
              </a:r>
              <a:r>
                <a:rPr lang="zh-CN" altLang="en-US" sz="2800" b="1">
                  <a:latin typeface="Times New Roman" panose="02020603050405020304" pitchFamily="18" charset="0"/>
                  <a:cs typeface="Times New Roman" panose="02020603050405020304" pitchFamily="18" charset="0"/>
                </a:rPr>
                <a:t>和</a:t>
              </a:r>
              <a:r>
                <a:rPr lang="en-US" altLang="zh-CN" sz="2800" b="1">
                  <a:latin typeface="Times New Roman" panose="02020603050405020304" pitchFamily="18" charset="0"/>
                  <a:cs typeface="Times New Roman" panose="02020603050405020304" pitchFamily="18" charset="0"/>
                </a:rPr>
                <a:t>DI</a:t>
              </a:r>
              <a:endParaRPr lang="zh-CN" altLang="en-US" sz="2800" b="1"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2E169824-DBF3-459E-8888-6853C356B705}"/>
                </a:ext>
              </a:extLst>
            </p:cNvPr>
            <p:cNvGrpSpPr/>
            <p:nvPr/>
          </p:nvGrpSpPr>
          <p:grpSpPr>
            <a:xfrm>
              <a:off x="395536" y="1092419"/>
              <a:ext cx="571674" cy="464371"/>
              <a:chOff x="200731" y="3756717"/>
              <a:chExt cx="571674" cy="464371"/>
            </a:xfrm>
          </p:grpSpPr>
          <p:pic>
            <p:nvPicPr>
              <p:cNvPr id="7" name="Picture 3" descr="C:\Users\Administrator\Desktop\微立体创业计划\005.png">
                <a:extLst>
                  <a:ext uri="{FF2B5EF4-FFF2-40B4-BE49-F238E27FC236}">
                    <a16:creationId xmlns:a16="http://schemas.microsoft.com/office/drawing/2014/main" id="{9C1ED347-EB41-46C0-A03D-47ED6C1CA736}"/>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a:extLst>
                  <a:ext uri="{FF2B5EF4-FFF2-40B4-BE49-F238E27FC236}">
                    <a16:creationId xmlns:a16="http://schemas.microsoft.com/office/drawing/2014/main" id="{BA81E300-6657-4592-8B3F-5160433BA3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3" name="组合 12">
            <a:extLst>
              <a:ext uri="{FF2B5EF4-FFF2-40B4-BE49-F238E27FC236}">
                <a16:creationId xmlns:a16="http://schemas.microsoft.com/office/drawing/2014/main" id="{D4EC090A-33B7-4114-B649-8A9F4D9D84D4}"/>
              </a:ext>
            </a:extLst>
          </p:cNvPr>
          <p:cNvGrpSpPr/>
          <p:nvPr/>
        </p:nvGrpSpPr>
        <p:grpSpPr>
          <a:xfrm>
            <a:off x="395536" y="2060848"/>
            <a:ext cx="7632848" cy="2655086"/>
            <a:chOff x="395536" y="2060848"/>
            <a:chExt cx="7632848" cy="2655086"/>
          </a:xfrm>
        </p:grpSpPr>
        <p:sp>
          <p:nvSpPr>
            <p:cNvPr id="3" name="矩形 2">
              <a:extLst>
                <a:ext uri="{FF2B5EF4-FFF2-40B4-BE49-F238E27FC236}">
                  <a16:creationId xmlns:a16="http://schemas.microsoft.com/office/drawing/2014/main" id="{D09348D9-1D4A-4070-B6AD-E9543671C7B1}"/>
                </a:ext>
              </a:extLst>
            </p:cNvPr>
            <p:cNvSpPr/>
            <p:nvPr/>
          </p:nvSpPr>
          <p:spPr>
            <a:xfrm>
              <a:off x="1199456" y="2060848"/>
              <a:ext cx="6828928" cy="2655086"/>
            </a:xfrm>
            <a:prstGeom prst="rect">
              <a:avLst/>
            </a:prstGeom>
          </p:spPr>
          <p:txBody>
            <a:bodyPr wrap="square">
              <a:spAutoFit/>
            </a:bodyPr>
            <a:lstStyle/>
            <a:p>
              <a:pPr>
                <a:lnSpc>
                  <a:spcPct val="115000"/>
                </a:lnSpc>
                <a:spcBef>
                  <a:spcPct val="0"/>
                </a:spcBef>
              </a:pPr>
              <a:r>
                <a:rPr lang="zh-CN" altLang="en-US" sz="2800" b="1" dirty="0">
                  <a:latin typeface="Times New Roman" panose="02020603050405020304" pitchFamily="18" charset="0"/>
                  <a:cs typeface="Times New Roman" panose="02020603050405020304" pitchFamily="18" charset="0"/>
                </a:rPr>
                <a:t>格式可以为：</a:t>
              </a:r>
            </a:p>
            <a:p>
              <a:pPr lvl="1">
                <a:lnSpc>
                  <a:spcPct val="115000"/>
                </a:lnSpc>
                <a:spcBef>
                  <a:spcPct val="0"/>
                </a:spcBef>
                <a:spcAft>
                  <a:spcPct val="10000"/>
                </a:spcAft>
              </a:pPr>
              <a:r>
                <a:rPr lang="en-US" altLang="zh-CN" sz="2800" b="1" dirty="0">
                  <a:latin typeface="Times New Roman" panose="02020603050405020304" pitchFamily="18" charset="0"/>
                  <a:cs typeface="Times New Roman" panose="02020603050405020304" pitchFamily="18" charset="0"/>
                </a:rPr>
                <a:t>MOV  AX，[</a:t>
              </a:r>
              <a:r>
                <a:rPr lang="en-US" altLang="zh-CN" sz="2800" b="1" dirty="0" err="1">
                  <a:latin typeface="Times New Roman" panose="02020603050405020304" pitchFamily="18" charset="0"/>
                  <a:cs typeface="Times New Roman" panose="02020603050405020304" pitchFamily="18" charset="0"/>
                </a:rPr>
                <a:t>BX+Disp</a:t>
              </a:r>
              <a:r>
                <a:rPr lang="en-US" altLang="zh-CN" sz="2800" b="1" dirty="0">
                  <a:latin typeface="Times New Roman" panose="02020603050405020304" pitchFamily="18" charset="0"/>
                  <a:cs typeface="Times New Roman" panose="02020603050405020304" pitchFamily="18" charset="0"/>
                </a:rPr>
                <a:t>]</a:t>
              </a:r>
            </a:p>
            <a:p>
              <a:pPr lvl="1">
                <a:lnSpc>
                  <a:spcPct val="115000"/>
                </a:lnSpc>
                <a:spcBef>
                  <a:spcPct val="0"/>
                </a:spcBef>
                <a:spcAft>
                  <a:spcPct val="10000"/>
                </a:spcAft>
              </a:pPr>
              <a:r>
                <a:rPr lang="zh-CN" altLang="en-US"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MOV  AX， </a:t>
              </a:r>
              <a:r>
                <a:rPr lang="en-US" altLang="zh-CN" sz="2800" b="1" dirty="0" err="1">
                  <a:latin typeface="Times New Roman" panose="02020603050405020304" pitchFamily="18" charset="0"/>
                  <a:cs typeface="Times New Roman" panose="02020603050405020304" pitchFamily="18" charset="0"/>
                </a:rPr>
                <a:t>Disp</a:t>
              </a:r>
              <a:r>
                <a:rPr lang="en-US" altLang="zh-CN" sz="2800" b="1" dirty="0">
                  <a:latin typeface="Times New Roman" panose="02020603050405020304" pitchFamily="18" charset="0"/>
                  <a:cs typeface="Times New Roman" panose="02020603050405020304" pitchFamily="18" charset="0"/>
                </a:rPr>
                <a:t>[BX]</a:t>
              </a:r>
            </a:p>
            <a:p>
              <a:pPr lvl="1">
                <a:lnSpc>
                  <a:spcPct val="115000"/>
                </a:lnSpc>
                <a:spcBef>
                  <a:spcPct val="0"/>
                </a:spcBef>
                <a:spcAft>
                  <a:spcPct val="10000"/>
                </a:spcAft>
              </a:pPr>
              <a:r>
                <a:rPr lang="zh-CN" altLang="en-US"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MOV  AX</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[BX]+</a:t>
              </a:r>
              <a:r>
                <a:rPr lang="en-US" altLang="zh-CN" sz="2800" b="1" dirty="0" err="1">
                  <a:latin typeface="Times New Roman" panose="02020603050405020304" pitchFamily="18" charset="0"/>
                  <a:cs typeface="Times New Roman" panose="02020603050405020304" pitchFamily="18" charset="0"/>
                </a:rPr>
                <a:t>Disp</a:t>
              </a:r>
              <a:endParaRPr lang="en-US" altLang="zh-CN" sz="2800" b="1" dirty="0">
                <a:latin typeface="Times New Roman" panose="02020603050405020304" pitchFamily="18" charset="0"/>
                <a:cs typeface="Times New Roman" panose="02020603050405020304" pitchFamily="18" charset="0"/>
              </a:endParaRPr>
            </a:p>
            <a:p>
              <a:pPr lvl="1">
                <a:lnSpc>
                  <a:spcPct val="115000"/>
                </a:lnSpc>
                <a:spcBef>
                  <a:spcPct val="0"/>
                </a:spcBef>
                <a:spcAft>
                  <a:spcPct val="10000"/>
                </a:spcAft>
              </a:pPr>
              <a:r>
                <a:rPr lang="zh-CN" altLang="en-US"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MOV  AX</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Disp</a:t>
              </a:r>
              <a:r>
                <a:rPr lang="en-US" altLang="zh-CN" sz="2800" b="1" dirty="0">
                  <a:latin typeface="Times New Roman" panose="02020603050405020304" pitchFamily="18" charset="0"/>
                  <a:cs typeface="Times New Roman" panose="02020603050405020304" pitchFamily="18" charset="0"/>
                </a:rPr>
                <a:t>+[BX]</a:t>
              </a:r>
            </a:p>
          </p:txBody>
        </p:sp>
        <p:grpSp>
          <p:nvGrpSpPr>
            <p:cNvPr id="9" name="组合 8">
              <a:extLst>
                <a:ext uri="{FF2B5EF4-FFF2-40B4-BE49-F238E27FC236}">
                  <a16:creationId xmlns:a16="http://schemas.microsoft.com/office/drawing/2014/main" id="{65925121-3189-446D-B5C7-6BED79409807}"/>
                </a:ext>
              </a:extLst>
            </p:cNvPr>
            <p:cNvGrpSpPr/>
            <p:nvPr/>
          </p:nvGrpSpPr>
          <p:grpSpPr>
            <a:xfrm>
              <a:off x="395536" y="2082592"/>
              <a:ext cx="571674" cy="464371"/>
              <a:chOff x="200731" y="3756717"/>
              <a:chExt cx="571674" cy="464371"/>
            </a:xfrm>
          </p:grpSpPr>
          <p:pic>
            <p:nvPicPr>
              <p:cNvPr id="10" name="Picture 3" descr="C:\Users\Administrator\Desktop\微立体创业计划\005.png">
                <a:extLst>
                  <a:ext uri="{FF2B5EF4-FFF2-40B4-BE49-F238E27FC236}">
                    <a16:creationId xmlns:a16="http://schemas.microsoft.com/office/drawing/2014/main" id="{34E41DA9-40D5-4353-9E03-D956AA00FEE5}"/>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a:extLst>
                  <a:ext uri="{FF2B5EF4-FFF2-40B4-BE49-F238E27FC236}">
                    <a16:creationId xmlns:a16="http://schemas.microsoft.com/office/drawing/2014/main" id="{45D6673A-48F7-4BF5-93A9-2C192124DD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35975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F84C392-4524-49D1-B5FC-3A2DE9EB3AE4}"/>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6</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D0CC4266-E5B5-4341-8398-DF84AE7E3530}"/>
              </a:ext>
            </a:extLst>
          </p:cNvPr>
          <p:cNvSpPr txBox="1"/>
          <p:nvPr/>
        </p:nvSpPr>
        <p:spPr>
          <a:xfrm>
            <a:off x="1475656" y="153321"/>
            <a:ext cx="2348720" cy="523220"/>
          </a:xfrm>
          <a:prstGeom prst="rect">
            <a:avLst/>
          </a:prstGeom>
          <a:noFill/>
        </p:spPr>
        <p:txBody>
          <a:bodyPr wrap="none" rtlCol="0">
            <a:spAutoFit/>
          </a:bodyPr>
          <a:lstStyle/>
          <a:p>
            <a:r>
              <a:rPr lang="zh-CN" altLang="en-US" sz="2800" b="1"/>
              <a:t>基址变址寻址</a:t>
            </a:r>
          </a:p>
        </p:txBody>
      </p:sp>
      <p:grpSp>
        <p:nvGrpSpPr>
          <p:cNvPr id="13" name="组合 12">
            <a:extLst>
              <a:ext uri="{FF2B5EF4-FFF2-40B4-BE49-F238E27FC236}">
                <a16:creationId xmlns:a16="http://schemas.microsoft.com/office/drawing/2014/main" id="{75137731-F397-4128-A994-9244A6A43413}"/>
              </a:ext>
            </a:extLst>
          </p:cNvPr>
          <p:cNvGrpSpPr/>
          <p:nvPr/>
        </p:nvGrpSpPr>
        <p:grpSpPr>
          <a:xfrm>
            <a:off x="327918" y="1008415"/>
            <a:ext cx="7844481" cy="1152367"/>
            <a:chOff x="327918" y="1008415"/>
            <a:chExt cx="7844481" cy="1152367"/>
          </a:xfrm>
        </p:grpSpPr>
        <p:sp>
          <p:nvSpPr>
            <p:cNvPr id="4" name="矩形 3">
              <a:extLst>
                <a:ext uri="{FF2B5EF4-FFF2-40B4-BE49-F238E27FC236}">
                  <a16:creationId xmlns:a16="http://schemas.microsoft.com/office/drawing/2014/main" id="{EA143D1D-751A-4CBD-99E0-5EEBDD0F45A5}"/>
                </a:ext>
              </a:extLst>
            </p:cNvPr>
            <p:cNvSpPr/>
            <p:nvPr/>
          </p:nvSpPr>
          <p:spPr>
            <a:xfrm>
              <a:off x="1111522" y="1008415"/>
              <a:ext cx="7060877"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操作数的偏移地址为，一个基址寄存器的内容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一个变址寄存器的内容；</a:t>
              </a:r>
            </a:p>
          </p:txBody>
        </p:sp>
        <p:grpSp>
          <p:nvGrpSpPr>
            <p:cNvPr id="6" name="组合 5">
              <a:extLst>
                <a:ext uri="{FF2B5EF4-FFF2-40B4-BE49-F238E27FC236}">
                  <a16:creationId xmlns:a16="http://schemas.microsoft.com/office/drawing/2014/main" id="{97C175F5-5101-473D-8EF6-AF335B9B3E65}"/>
                </a:ext>
              </a:extLst>
            </p:cNvPr>
            <p:cNvGrpSpPr/>
            <p:nvPr/>
          </p:nvGrpSpPr>
          <p:grpSpPr>
            <a:xfrm>
              <a:off x="327918" y="1120227"/>
              <a:ext cx="571674" cy="464371"/>
              <a:chOff x="200731" y="3756717"/>
              <a:chExt cx="571674" cy="464371"/>
            </a:xfrm>
          </p:grpSpPr>
          <p:pic>
            <p:nvPicPr>
              <p:cNvPr id="7" name="Picture 3" descr="C:\Users\Administrator\Desktop\微立体创业计划\005.png">
                <a:extLst>
                  <a:ext uri="{FF2B5EF4-FFF2-40B4-BE49-F238E27FC236}">
                    <a16:creationId xmlns:a16="http://schemas.microsoft.com/office/drawing/2014/main" id="{94CA88EE-77B4-468D-AD75-6B288125E220}"/>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a:extLst>
                  <a:ext uri="{FF2B5EF4-FFF2-40B4-BE49-F238E27FC236}">
                    <a16:creationId xmlns:a16="http://schemas.microsoft.com/office/drawing/2014/main" id="{CE2D43FA-FBC4-47C1-9307-66EF2182E8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4" name="组合 13">
            <a:extLst>
              <a:ext uri="{FF2B5EF4-FFF2-40B4-BE49-F238E27FC236}">
                <a16:creationId xmlns:a16="http://schemas.microsoft.com/office/drawing/2014/main" id="{8D82F468-617D-4206-9974-BE4C4749F7C0}"/>
              </a:ext>
            </a:extLst>
          </p:cNvPr>
          <p:cNvGrpSpPr/>
          <p:nvPr/>
        </p:nvGrpSpPr>
        <p:grpSpPr>
          <a:xfrm>
            <a:off x="327918" y="2391440"/>
            <a:ext cx="7844481" cy="2272673"/>
            <a:chOff x="327918" y="2384049"/>
            <a:chExt cx="7844481" cy="2272673"/>
          </a:xfrm>
        </p:grpSpPr>
        <p:sp>
          <p:nvSpPr>
            <p:cNvPr id="5" name="矩形 4">
              <a:extLst>
                <a:ext uri="{FF2B5EF4-FFF2-40B4-BE49-F238E27FC236}">
                  <a16:creationId xmlns:a16="http://schemas.microsoft.com/office/drawing/2014/main" id="{3CEDF156-2994-4936-97BE-23FD5D826C4E}"/>
                </a:ext>
              </a:extLst>
            </p:cNvPr>
            <p:cNvSpPr/>
            <p:nvPr/>
          </p:nvSpPr>
          <p:spPr>
            <a:xfrm>
              <a:off x="1165275" y="2384049"/>
              <a:ext cx="7007124" cy="2272673"/>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操作数的段地址由选择的</a:t>
              </a:r>
              <a:r>
                <a:rPr lang="zh-CN" altLang="en-US" sz="2800" b="1">
                  <a:solidFill>
                    <a:srgbClr val="FF0000"/>
                  </a:solidFill>
                  <a:latin typeface="Times New Roman" panose="02020603050405020304" pitchFamily="18" charset="0"/>
                  <a:cs typeface="Times New Roman" panose="02020603050405020304" pitchFamily="18" charset="0"/>
                </a:rPr>
                <a:t>基址寄存器决定</a:t>
              </a:r>
              <a:r>
                <a:rPr lang="zh-CN" altLang="en-US" sz="2800" b="1">
                  <a:latin typeface="Times New Roman" panose="02020603050405020304" pitchFamily="18" charset="0"/>
                  <a:cs typeface="Times New Roman" panose="02020603050405020304" pitchFamily="18" charset="0"/>
                </a:rPr>
                <a:t>，</a:t>
              </a:r>
              <a:r>
                <a:rPr lang="zh-CN" altLang="en-US" sz="2800" b="1">
                  <a:solidFill>
                    <a:srgbClr val="FF0000"/>
                  </a:solidFill>
                  <a:latin typeface="Times New Roman" panose="02020603050405020304" pitchFamily="18" charset="0"/>
                  <a:cs typeface="Times New Roman" panose="02020603050405020304" pitchFamily="18" charset="0"/>
                </a:rPr>
                <a:t>允许重新设定</a:t>
              </a:r>
              <a:r>
                <a:rPr lang="zh-CN" altLang="en-US" sz="2800" b="1">
                  <a:latin typeface="Times New Roman" panose="02020603050405020304" pitchFamily="18" charset="0"/>
                  <a:cs typeface="Times New Roman" panose="02020603050405020304" pitchFamily="18" charset="0"/>
                </a:rPr>
                <a:t>。</a:t>
              </a:r>
            </a:p>
            <a:p>
              <a:pPr lvl="1">
                <a:lnSpc>
                  <a:spcPct val="130000"/>
                </a:lnSpc>
              </a:pPr>
              <a:r>
                <a:rPr lang="zh-CN" altLang="en-US" sz="2800" b="1">
                  <a:latin typeface="Times New Roman" panose="02020603050405020304" pitchFamily="18" charset="0"/>
                  <a:cs typeface="Times New Roman" panose="02020603050405020304" pitchFamily="18" charset="0"/>
                </a:rPr>
                <a:t>基址寄存器为</a:t>
              </a:r>
              <a:r>
                <a:rPr lang="en-US" altLang="zh-CN" sz="2800" b="1">
                  <a:latin typeface="Times New Roman" panose="02020603050405020304" pitchFamily="18" charset="0"/>
                  <a:cs typeface="Times New Roman" panose="02020603050405020304" pitchFamily="18" charset="0"/>
                </a:rPr>
                <a:t>BX</a:t>
              </a:r>
              <a:r>
                <a:rPr lang="zh-CN" altLang="en-US" sz="2800" b="1">
                  <a:latin typeface="Times New Roman" panose="02020603050405020304" pitchFamily="18" charset="0"/>
                  <a:cs typeface="Times New Roman" panose="02020603050405020304" pitchFamily="18" charset="0"/>
                </a:rPr>
                <a:t>，默认在数据段</a:t>
              </a:r>
            </a:p>
            <a:p>
              <a:pPr lvl="1">
                <a:lnSpc>
                  <a:spcPct val="130000"/>
                </a:lnSpc>
              </a:pPr>
              <a:r>
                <a:rPr lang="zh-CN" altLang="en-US" sz="2800" b="1">
                  <a:latin typeface="Times New Roman" panose="02020603050405020304" pitchFamily="18" charset="0"/>
                  <a:cs typeface="Times New Roman" panose="02020603050405020304" pitchFamily="18" charset="0"/>
                </a:rPr>
                <a:t>基址寄存器为</a:t>
              </a:r>
              <a:r>
                <a:rPr lang="en-US" altLang="zh-CN" sz="2800" b="1">
                  <a:latin typeface="Times New Roman" panose="02020603050405020304" pitchFamily="18" charset="0"/>
                  <a:cs typeface="Times New Roman" panose="02020603050405020304" pitchFamily="18" charset="0"/>
                </a:rPr>
                <a:t>BP</a:t>
              </a:r>
              <a:r>
                <a:rPr lang="zh-CN" altLang="en-US" sz="2800" b="1">
                  <a:latin typeface="Times New Roman" panose="02020603050405020304" pitchFamily="18" charset="0"/>
                  <a:cs typeface="Times New Roman" panose="02020603050405020304" pitchFamily="18" charset="0"/>
                </a:rPr>
                <a:t>，默认在堆栈段</a:t>
              </a:r>
            </a:p>
          </p:txBody>
        </p:sp>
        <p:grpSp>
          <p:nvGrpSpPr>
            <p:cNvPr id="9" name="组合 8">
              <a:extLst>
                <a:ext uri="{FF2B5EF4-FFF2-40B4-BE49-F238E27FC236}">
                  <a16:creationId xmlns:a16="http://schemas.microsoft.com/office/drawing/2014/main" id="{48A7F947-4E3C-453E-B1DB-EA0193394778}"/>
                </a:ext>
              </a:extLst>
            </p:cNvPr>
            <p:cNvGrpSpPr/>
            <p:nvPr/>
          </p:nvGrpSpPr>
          <p:grpSpPr>
            <a:xfrm>
              <a:off x="327918" y="2492896"/>
              <a:ext cx="571674" cy="464371"/>
              <a:chOff x="200731" y="3756717"/>
              <a:chExt cx="571674" cy="464371"/>
            </a:xfrm>
          </p:grpSpPr>
          <p:pic>
            <p:nvPicPr>
              <p:cNvPr id="10" name="Picture 3" descr="C:\Users\Administrator\Desktop\微立体创业计划\005.png">
                <a:extLst>
                  <a:ext uri="{FF2B5EF4-FFF2-40B4-BE49-F238E27FC236}">
                    <a16:creationId xmlns:a16="http://schemas.microsoft.com/office/drawing/2014/main" id="{370FD9BB-D49A-4559-8199-CFBE73E3C46A}"/>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a:extLst>
                  <a:ext uri="{FF2B5EF4-FFF2-40B4-BE49-F238E27FC236}">
                    <a16:creationId xmlns:a16="http://schemas.microsoft.com/office/drawing/2014/main" id="{1E41CC9B-3F76-4276-85CE-A52EF60A7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
        <p:nvSpPr>
          <p:cNvPr id="12" name="矩形 11">
            <a:extLst>
              <a:ext uri="{FF2B5EF4-FFF2-40B4-BE49-F238E27FC236}">
                <a16:creationId xmlns:a16="http://schemas.microsoft.com/office/drawing/2014/main" id="{00210B4E-BC25-40EA-BE97-D169C3EF8528}"/>
              </a:ext>
            </a:extLst>
          </p:cNvPr>
          <p:cNvSpPr/>
          <p:nvPr/>
        </p:nvSpPr>
        <p:spPr>
          <a:xfrm>
            <a:off x="1259632" y="4936569"/>
            <a:ext cx="4270821" cy="115672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MOV  AX, [BX][SI]</a:t>
            </a:r>
          </a:p>
          <a:p>
            <a:pPr>
              <a:lnSpc>
                <a:spcPct val="130000"/>
              </a:lnSpc>
            </a:pPr>
            <a:r>
              <a:rPr lang="en-US" altLang="zh-CN" sz="2800" b="1">
                <a:latin typeface="Times New Roman" panose="02020603050405020304" pitchFamily="18" charset="0"/>
                <a:cs typeface="Times New Roman" panose="02020603050405020304" pitchFamily="18" charset="0"/>
              </a:rPr>
              <a:t>        MOV  AX, [BP][SI]</a:t>
            </a:r>
            <a:endParaRPr lang="zh-CN" alt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7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FCD7273-F121-4F32-8ABC-BF6165F50C7D}"/>
              </a:ext>
            </a:extLst>
          </p:cNvPr>
          <p:cNvSpPr txBox="1">
            <a:spLocks noChangeArrowheads="1"/>
          </p:cNvSpPr>
          <p:nvPr/>
        </p:nvSpPr>
        <p:spPr>
          <a:xfrm>
            <a:off x="1115616" y="645440"/>
            <a:ext cx="4606925" cy="16323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MOV   SI</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1100H</a:t>
            </a:r>
          </a:p>
          <a:p>
            <a:pPr marL="457200" lvl="1" indent="0">
              <a:buNone/>
            </a:pPr>
            <a:r>
              <a:rPr lang="en-US" altLang="zh-CN" b="1">
                <a:latin typeface="Times New Roman" panose="02020603050405020304" pitchFamily="18" charset="0"/>
                <a:cs typeface="Times New Roman" panose="02020603050405020304" pitchFamily="18" charset="0"/>
              </a:rPr>
              <a:t>   MOV   BX</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SI</a:t>
            </a:r>
          </a:p>
          <a:p>
            <a:pPr marL="457200" lvl="1" indent="0">
              <a:buNone/>
            </a:pPr>
            <a:r>
              <a:rPr lang="en-US" altLang="zh-CN" b="1">
                <a:latin typeface="Times New Roman" panose="02020603050405020304" pitchFamily="18" charset="0"/>
                <a:cs typeface="Times New Roman" panose="02020603050405020304" pitchFamily="18" charset="0"/>
              </a:rPr>
              <a:t>   MOV   AX，[SI+BX]</a:t>
            </a:r>
            <a:endParaRPr lang="zh-CN" altLang="en-US" b="1"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C94896CD-AD39-48A9-B215-FC2E05DE7D07}"/>
              </a:ext>
            </a:extLst>
          </p:cNvPr>
          <p:cNvGrpSpPr/>
          <p:nvPr/>
        </p:nvGrpSpPr>
        <p:grpSpPr>
          <a:xfrm>
            <a:off x="1115616" y="2780928"/>
            <a:ext cx="6405562" cy="3257550"/>
            <a:chOff x="2630488" y="3340100"/>
            <a:chExt cx="6405562" cy="3257550"/>
          </a:xfrm>
        </p:grpSpPr>
        <p:sp>
          <p:nvSpPr>
            <p:cNvPr id="4" name="Rectangle 5">
              <a:extLst>
                <a:ext uri="{FF2B5EF4-FFF2-40B4-BE49-F238E27FC236}">
                  <a16:creationId xmlns:a16="http://schemas.microsoft.com/office/drawing/2014/main" id="{FCE5DE5D-27A8-4E68-B4DC-4C4223E6C009}"/>
                </a:ext>
              </a:extLst>
            </p:cNvPr>
            <p:cNvSpPr>
              <a:spLocks noChangeArrowheads="1"/>
            </p:cNvSpPr>
            <p:nvPr/>
          </p:nvSpPr>
          <p:spPr bwMode="auto">
            <a:xfrm>
              <a:off x="6343650" y="388302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 name="Rectangle 6">
              <a:extLst>
                <a:ext uri="{FF2B5EF4-FFF2-40B4-BE49-F238E27FC236}">
                  <a16:creationId xmlns:a16="http://schemas.microsoft.com/office/drawing/2014/main" id="{DC9A8022-B93F-45EC-9B53-BDCA5084E811}"/>
                </a:ext>
              </a:extLst>
            </p:cNvPr>
            <p:cNvSpPr>
              <a:spLocks noChangeArrowheads="1"/>
            </p:cNvSpPr>
            <p:nvPr/>
          </p:nvSpPr>
          <p:spPr bwMode="auto">
            <a:xfrm>
              <a:off x="6343650" y="487362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 name="Rectangle 7">
              <a:extLst>
                <a:ext uri="{FF2B5EF4-FFF2-40B4-BE49-F238E27FC236}">
                  <a16:creationId xmlns:a16="http://schemas.microsoft.com/office/drawing/2014/main" id="{2FAA0FE3-091C-40BF-8BFD-E78F6232E973}"/>
                </a:ext>
              </a:extLst>
            </p:cNvPr>
            <p:cNvSpPr>
              <a:spLocks noChangeArrowheads="1"/>
            </p:cNvSpPr>
            <p:nvPr/>
          </p:nvSpPr>
          <p:spPr bwMode="auto">
            <a:xfrm>
              <a:off x="6343650" y="5254625"/>
              <a:ext cx="1712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7" name="Line 8">
              <a:extLst>
                <a:ext uri="{FF2B5EF4-FFF2-40B4-BE49-F238E27FC236}">
                  <a16:creationId xmlns:a16="http://schemas.microsoft.com/office/drawing/2014/main" id="{8C41A79A-5D77-433F-9ACB-90CA637D36BB}"/>
                </a:ext>
              </a:extLst>
            </p:cNvPr>
            <p:cNvSpPr>
              <a:spLocks noChangeShapeType="1"/>
            </p:cNvSpPr>
            <p:nvPr/>
          </p:nvSpPr>
          <p:spPr bwMode="auto">
            <a:xfrm flipH="1">
              <a:off x="6343650" y="3443288"/>
              <a:ext cx="0" cy="305911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9712A58E-3199-4E97-8902-8C7C7CAC38B6}"/>
                </a:ext>
              </a:extLst>
            </p:cNvPr>
            <p:cNvSpPr>
              <a:spLocks noChangeShapeType="1"/>
            </p:cNvSpPr>
            <p:nvPr/>
          </p:nvSpPr>
          <p:spPr bwMode="auto">
            <a:xfrm>
              <a:off x="8056563" y="3429000"/>
              <a:ext cx="0" cy="30241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Freeform 10">
              <a:extLst>
                <a:ext uri="{FF2B5EF4-FFF2-40B4-BE49-F238E27FC236}">
                  <a16:creationId xmlns:a16="http://schemas.microsoft.com/office/drawing/2014/main" id="{B4075B13-C2B2-413F-8D32-6350E3D87660}"/>
                </a:ext>
              </a:extLst>
            </p:cNvPr>
            <p:cNvSpPr>
              <a:spLocks/>
            </p:cNvSpPr>
            <p:nvPr/>
          </p:nvSpPr>
          <p:spPr bwMode="auto">
            <a:xfrm>
              <a:off x="6354763" y="3340100"/>
              <a:ext cx="1685925" cy="377825"/>
            </a:xfrm>
            <a:custGeom>
              <a:avLst/>
              <a:gdLst>
                <a:gd name="T0" fmla="*/ 0 w 1062"/>
                <a:gd name="T1" fmla="*/ 2147483647 h 238"/>
                <a:gd name="T2" fmla="*/ 2147483647 w 1062"/>
                <a:gd name="T3" fmla="*/ 2147483647 h 238"/>
                <a:gd name="T4" fmla="*/ 2147483647 w 1062"/>
                <a:gd name="T5" fmla="*/ 0 h 238"/>
                <a:gd name="T6" fmla="*/ 2147483647 w 1062"/>
                <a:gd name="T7" fmla="*/ 2147483647 h 238"/>
                <a:gd name="T8" fmla="*/ 2147483647 w 1062"/>
                <a:gd name="T9" fmla="*/ 2147483647 h 238"/>
                <a:gd name="T10" fmla="*/ 2147483647 w 1062"/>
                <a:gd name="T11" fmla="*/ 2147483647 h 238"/>
                <a:gd name="T12" fmla="*/ 2147483647 w 1062"/>
                <a:gd name="T13" fmla="*/ 2147483647 h 238"/>
                <a:gd name="T14" fmla="*/ 2147483647 w 1062"/>
                <a:gd name="T15" fmla="*/ 2147483647 h 238"/>
                <a:gd name="T16" fmla="*/ 2147483647 w 1062"/>
                <a:gd name="T17" fmla="*/ 2147483647 h 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238"/>
                <a:gd name="T29" fmla="*/ 1062 w 1062"/>
                <a:gd name="T30" fmla="*/ 238 h 2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Freeform 11">
              <a:extLst>
                <a:ext uri="{FF2B5EF4-FFF2-40B4-BE49-F238E27FC236}">
                  <a16:creationId xmlns:a16="http://schemas.microsoft.com/office/drawing/2014/main" id="{BE7B99E7-A172-4881-A51B-A7CF8A2D7729}"/>
                </a:ext>
              </a:extLst>
            </p:cNvPr>
            <p:cNvSpPr>
              <a:spLocks/>
            </p:cNvSpPr>
            <p:nvPr/>
          </p:nvSpPr>
          <p:spPr bwMode="auto">
            <a:xfrm>
              <a:off x="6323013" y="6153150"/>
              <a:ext cx="1731962"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Text Box 12">
              <a:extLst>
                <a:ext uri="{FF2B5EF4-FFF2-40B4-BE49-F238E27FC236}">
                  <a16:creationId xmlns:a16="http://schemas.microsoft.com/office/drawing/2014/main" id="{359CBA9D-B887-4A7C-99EA-8FD0CAE61F91}"/>
                </a:ext>
              </a:extLst>
            </p:cNvPr>
            <p:cNvSpPr txBox="1">
              <a:spLocks noChangeArrowheads="1"/>
            </p:cNvSpPr>
            <p:nvPr/>
          </p:nvSpPr>
          <p:spPr bwMode="auto">
            <a:xfrm>
              <a:off x="6821488" y="48736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22</a:t>
              </a:r>
              <a:r>
                <a:rPr kumimoji="1" lang="en-US" altLang="zh-CN" sz="2400">
                  <a:solidFill>
                    <a:schemeClr val="bg1"/>
                  </a:solidFill>
                  <a:latin typeface="Times New Roman" pitchFamily="18" charset="0"/>
                  <a:ea typeface="宋体" pitchFamily="2" charset="-122"/>
                </a:rPr>
                <a:t>H</a:t>
              </a:r>
            </a:p>
          </p:txBody>
        </p:sp>
        <p:sp>
          <p:nvSpPr>
            <p:cNvPr id="12" name="Text Box 13">
              <a:extLst>
                <a:ext uri="{FF2B5EF4-FFF2-40B4-BE49-F238E27FC236}">
                  <a16:creationId xmlns:a16="http://schemas.microsoft.com/office/drawing/2014/main" id="{CAB45F26-8583-4E0F-9EDB-A65CCD4D2EAF}"/>
                </a:ext>
              </a:extLst>
            </p:cNvPr>
            <p:cNvSpPr txBox="1">
              <a:spLocks noChangeArrowheads="1"/>
            </p:cNvSpPr>
            <p:nvPr/>
          </p:nvSpPr>
          <p:spPr bwMode="auto">
            <a:xfrm>
              <a:off x="6821488" y="52546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11</a:t>
              </a:r>
              <a:r>
                <a:rPr kumimoji="1" lang="en-US" altLang="zh-CN" sz="2400">
                  <a:solidFill>
                    <a:schemeClr val="bg1"/>
                  </a:solidFill>
                  <a:latin typeface="Times New Roman" pitchFamily="18" charset="0"/>
                  <a:ea typeface="宋体" pitchFamily="2" charset="-122"/>
                </a:rPr>
                <a:t>H</a:t>
              </a:r>
            </a:p>
          </p:txBody>
        </p:sp>
        <p:sp>
          <p:nvSpPr>
            <p:cNvPr id="13" name="Text Box 14">
              <a:extLst>
                <a:ext uri="{FF2B5EF4-FFF2-40B4-BE49-F238E27FC236}">
                  <a16:creationId xmlns:a16="http://schemas.microsoft.com/office/drawing/2014/main" id="{0CB63C6F-288B-4225-9B3F-CF2732A67AAC}"/>
                </a:ext>
              </a:extLst>
            </p:cNvPr>
            <p:cNvSpPr txBox="1">
              <a:spLocks noChangeArrowheads="1"/>
            </p:cNvSpPr>
            <p:nvPr/>
          </p:nvSpPr>
          <p:spPr bwMode="auto">
            <a:xfrm>
              <a:off x="5292725" y="47259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a:solidFill>
                    <a:srgbClr val="FF0000"/>
                  </a:solidFill>
                  <a:latin typeface="Times New Roman" pitchFamily="18" charset="0"/>
                  <a:ea typeface="宋体" pitchFamily="2" charset="-122"/>
                </a:rPr>
                <a:t>2200</a:t>
              </a:r>
              <a:r>
                <a:rPr kumimoji="1" lang="en-US" altLang="zh-CN" sz="2400" b="0">
                  <a:solidFill>
                    <a:srgbClr val="FF0000"/>
                  </a:solidFill>
                  <a:latin typeface="Times New Roman" pitchFamily="18" charset="0"/>
                  <a:ea typeface="宋体" pitchFamily="2" charset="-122"/>
                </a:rPr>
                <a:t>H</a:t>
              </a:r>
            </a:p>
          </p:txBody>
        </p:sp>
        <p:sp>
          <p:nvSpPr>
            <p:cNvPr id="14" name="Text Box 15">
              <a:extLst>
                <a:ext uri="{FF2B5EF4-FFF2-40B4-BE49-F238E27FC236}">
                  <a16:creationId xmlns:a16="http://schemas.microsoft.com/office/drawing/2014/main" id="{7A647966-C8C9-4491-ABE5-2D42C1BF2E62}"/>
                </a:ext>
              </a:extLst>
            </p:cNvPr>
            <p:cNvSpPr txBox="1">
              <a:spLocks noChangeArrowheads="1"/>
            </p:cNvSpPr>
            <p:nvPr/>
          </p:nvSpPr>
          <p:spPr bwMode="auto">
            <a:xfrm>
              <a:off x="2630488" y="4448175"/>
              <a:ext cx="137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偏移地址</a:t>
              </a:r>
            </a:p>
          </p:txBody>
        </p:sp>
        <p:sp>
          <p:nvSpPr>
            <p:cNvPr id="15" name="Line 16">
              <a:extLst>
                <a:ext uri="{FF2B5EF4-FFF2-40B4-BE49-F238E27FC236}">
                  <a16:creationId xmlns:a16="http://schemas.microsoft.com/office/drawing/2014/main" id="{3035CBE9-4AE9-4E06-8035-6D6FBCCE577A}"/>
                </a:ext>
              </a:extLst>
            </p:cNvPr>
            <p:cNvSpPr>
              <a:spLocks noChangeShapeType="1"/>
            </p:cNvSpPr>
            <p:nvPr/>
          </p:nvSpPr>
          <p:spPr bwMode="auto">
            <a:xfrm>
              <a:off x="3849688" y="4692650"/>
              <a:ext cx="1295400" cy="228600"/>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Rectangle 17">
              <a:extLst>
                <a:ext uri="{FF2B5EF4-FFF2-40B4-BE49-F238E27FC236}">
                  <a16:creationId xmlns:a16="http://schemas.microsoft.com/office/drawing/2014/main" id="{41F0CBAD-C82C-4A5E-850C-A6C440816715}"/>
                </a:ext>
              </a:extLst>
            </p:cNvPr>
            <p:cNvSpPr>
              <a:spLocks noChangeArrowheads="1"/>
            </p:cNvSpPr>
            <p:nvPr/>
          </p:nvSpPr>
          <p:spPr bwMode="auto">
            <a:xfrm>
              <a:off x="2935288" y="5607050"/>
              <a:ext cx="1371600" cy="457200"/>
            </a:xfrm>
            <a:prstGeom prst="rect">
              <a:avLst/>
            </a:prstGeom>
            <a:solidFill>
              <a:srgbClr val="339966"/>
            </a:solidFill>
            <a:ln w="12700" cap="sq">
              <a:solidFill>
                <a:schemeClr val="tx1"/>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7" name="Line 18">
              <a:extLst>
                <a:ext uri="{FF2B5EF4-FFF2-40B4-BE49-F238E27FC236}">
                  <a16:creationId xmlns:a16="http://schemas.microsoft.com/office/drawing/2014/main" id="{8B1EC05E-4012-4B15-AA06-F9C2D3B01C63}"/>
                </a:ext>
              </a:extLst>
            </p:cNvPr>
            <p:cNvSpPr>
              <a:spLocks noChangeShapeType="1"/>
            </p:cNvSpPr>
            <p:nvPr/>
          </p:nvSpPr>
          <p:spPr bwMode="auto">
            <a:xfrm>
              <a:off x="3621088" y="5607050"/>
              <a:ext cx="0" cy="45720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 name="Text Box 19">
              <a:extLst>
                <a:ext uri="{FF2B5EF4-FFF2-40B4-BE49-F238E27FC236}">
                  <a16:creationId xmlns:a16="http://schemas.microsoft.com/office/drawing/2014/main" id="{CC8BAE18-AE2E-48B8-81E9-A62B600FF847}"/>
                </a:ext>
              </a:extLst>
            </p:cNvPr>
            <p:cNvSpPr txBox="1">
              <a:spLocks noChangeArrowheads="1"/>
            </p:cNvSpPr>
            <p:nvPr/>
          </p:nvSpPr>
          <p:spPr bwMode="auto">
            <a:xfrm>
              <a:off x="2935288" y="51498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b="0">
                  <a:solidFill>
                    <a:schemeClr val="tx1"/>
                  </a:solidFill>
                  <a:latin typeface="Times New Roman" pitchFamily="18" charset="0"/>
                  <a:ea typeface="宋体" pitchFamily="2" charset="-122"/>
                </a:rPr>
                <a:t>AH    AL</a:t>
              </a:r>
            </a:p>
          </p:txBody>
        </p:sp>
        <p:sp>
          <p:nvSpPr>
            <p:cNvPr id="19" name="Line 20">
              <a:extLst>
                <a:ext uri="{FF2B5EF4-FFF2-40B4-BE49-F238E27FC236}">
                  <a16:creationId xmlns:a16="http://schemas.microsoft.com/office/drawing/2014/main" id="{8A0E415F-6F94-4A4F-81FE-A14419849D44}"/>
                </a:ext>
              </a:extLst>
            </p:cNvPr>
            <p:cNvSpPr>
              <a:spLocks noChangeShapeType="1"/>
            </p:cNvSpPr>
            <p:nvPr/>
          </p:nvSpPr>
          <p:spPr bwMode="auto">
            <a:xfrm flipH="1">
              <a:off x="3240088" y="6369050"/>
              <a:ext cx="2438400" cy="0"/>
            </a:xfrm>
            <a:prstGeom prst="line">
              <a:avLst/>
            </a:prstGeom>
            <a:noFill/>
            <a:ln w="1905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1">
              <a:extLst>
                <a:ext uri="{FF2B5EF4-FFF2-40B4-BE49-F238E27FC236}">
                  <a16:creationId xmlns:a16="http://schemas.microsoft.com/office/drawing/2014/main" id="{18614031-3C60-4F65-A68F-FE86D241A0D0}"/>
                </a:ext>
              </a:extLst>
            </p:cNvPr>
            <p:cNvSpPr>
              <a:spLocks noChangeShapeType="1"/>
            </p:cNvSpPr>
            <p:nvPr/>
          </p:nvSpPr>
          <p:spPr bwMode="auto">
            <a:xfrm flipV="1">
              <a:off x="3240088" y="6064250"/>
              <a:ext cx="0" cy="304800"/>
            </a:xfrm>
            <a:prstGeom prst="line">
              <a:avLst/>
            </a:prstGeom>
            <a:noFill/>
            <a:ln w="190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Text Box 22">
              <a:extLst>
                <a:ext uri="{FF2B5EF4-FFF2-40B4-BE49-F238E27FC236}">
                  <a16:creationId xmlns:a16="http://schemas.microsoft.com/office/drawing/2014/main" id="{684BE598-C6D4-46B2-B02E-C7DC9C5D56A2}"/>
                </a:ext>
              </a:extLst>
            </p:cNvPr>
            <p:cNvSpPr txBox="1">
              <a:spLocks noChangeArrowheads="1"/>
            </p:cNvSpPr>
            <p:nvPr/>
          </p:nvSpPr>
          <p:spPr bwMode="auto">
            <a:xfrm>
              <a:off x="6897688" y="43878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22" name="Text Box 23">
              <a:extLst>
                <a:ext uri="{FF2B5EF4-FFF2-40B4-BE49-F238E27FC236}">
                  <a16:creationId xmlns:a16="http://schemas.microsoft.com/office/drawing/2014/main" id="{585C7064-5506-417A-87EF-26450E480331}"/>
                </a:ext>
              </a:extLst>
            </p:cNvPr>
            <p:cNvSpPr txBox="1">
              <a:spLocks noChangeArrowheads="1"/>
            </p:cNvSpPr>
            <p:nvPr/>
          </p:nvSpPr>
          <p:spPr bwMode="auto">
            <a:xfrm>
              <a:off x="2900363" y="56022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b="0">
                  <a:solidFill>
                    <a:schemeClr val="bg1"/>
                  </a:solidFill>
                  <a:latin typeface="Times New Roman" pitchFamily="18" charset="0"/>
                  <a:ea typeface="宋体" pitchFamily="2" charset="-122"/>
                </a:rPr>
                <a:t>  </a:t>
              </a:r>
              <a:r>
                <a:rPr kumimoji="1" lang="en-US" altLang="zh-CN" sz="2400">
                  <a:solidFill>
                    <a:schemeClr val="bg1"/>
                  </a:solidFill>
                  <a:latin typeface="Times New Roman" pitchFamily="18" charset="0"/>
                  <a:ea typeface="宋体" pitchFamily="2" charset="-122"/>
                </a:rPr>
                <a:t>11    22</a:t>
              </a:r>
            </a:p>
          </p:txBody>
        </p:sp>
        <p:sp>
          <p:nvSpPr>
            <p:cNvPr id="23" name="Line 24">
              <a:extLst>
                <a:ext uri="{FF2B5EF4-FFF2-40B4-BE49-F238E27FC236}">
                  <a16:creationId xmlns:a16="http://schemas.microsoft.com/office/drawing/2014/main" id="{C97B3B96-82EC-49F4-B2AD-C1B543E86EF4}"/>
                </a:ext>
              </a:extLst>
            </p:cNvPr>
            <p:cNvSpPr>
              <a:spLocks noChangeShapeType="1"/>
            </p:cNvSpPr>
            <p:nvPr/>
          </p:nvSpPr>
          <p:spPr bwMode="auto">
            <a:xfrm>
              <a:off x="5068888" y="5149850"/>
              <a:ext cx="0" cy="685800"/>
            </a:xfrm>
            <a:prstGeom prst="line">
              <a:avLst/>
            </a:prstGeom>
            <a:noFill/>
            <a:ln w="1905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25">
              <a:extLst>
                <a:ext uri="{FF2B5EF4-FFF2-40B4-BE49-F238E27FC236}">
                  <a16:creationId xmlns:a16="http://schemas.microsoft.com/office/drawing/2014/main" id="{C1526D7A-99A4-429D-886D-1BD5177AA2D7}"/>
                </a:ext>
              </a:extLst>
            </p:cNvPr>
            <p:cNvSpPr>
              <a:spLocks noChangeShapeType="1"/>
            </p:cNvSpPr>
            <p:nvPr/>
          </p:nvSpPr>
          <p:spPr bwMode="auto">
            <a:xfrm flipH="1">
              <a:off x="4306888" y="5835650"/>
              <a:ext cx="762000" cy="0"/>
            </a:xfrm>
            <a:prstGeom prst="line">
              <a:avLst/>
            </a:prstGeom>
            <a:noFill/>
            <a:ln w="190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Text Box 26">
              <a:extLst>
                <a:ext uri="{FF2B5EF4-FFF2-40B4-BE49-F238E27FC236}">
                  <a16:creationId xmlns:a16="http://schemas.microsoft.com/office/drawing/2014/main" id="{0686CB03-2733-4A26-A6D7-72CC898F96F7}"/>
                </a:ext>
              </a:extLst>
            </p:cNvPr>
            <p:cNvSpPr txBox="1">
              <a:spLocks noChangeArrowheads="1"/>
            </p:cNvSpPr>
            <p:nvPr/>
          </p:nvSpPr>
          <p:spPr bwMode="auto">
            <a:xfrm>
              <a:off x="8578850" y="4437063"/>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latin typeface="Times New Roman" pitchFamily="18" charset="0"/>
                  <a:ea typeface="宋体" pitchFamily="2" charset="-122"/>
                </a:rPr>
                <a:t>数据段</a:t>
              </a:r>
            </a:p>
          </p:txBody>
        </p:sp>
        <p:sp>
          <p:nvSpPr>
            <p:cNvPr id="26" name="AutoShape 27">
              <a:extLst>
                <a:ext uri="{FF2B5EF4-FFF2-40B4-BE49-F238E27FC236}">
                  <a16:creationId xmlns:a16="http://schemas.microsoft.com/office/drawing/2014/main" id="{41C877A7-B2F4-4622-B0C1-52DD58508738}"/>
                </a:ext>
              </a:extLst>
            </p:cNvPr>
            <p:cNvSpPr>
              <a:spLocks/>
            </p:cNvSpPr>
            <p:nvPr/>
          </p:nvSpPr>
          <p:spPr bwMode="auto">
            <a:xfrm>
              <a:off x="8316913" y="4078288"/>
              <a:ext cx="215900" cy="1655762"/>
            </a:xfrm>
            <a:prstGeom prst="rightBrace">
              <a:avLst>
                <a:gd name="adj1" fmla="val 63909"/>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7" name="Line 31">
              <a:extLst>
                <a:ext uri="{FF2B5EF4-FFF2-40B4-BE49-F238E27FC236}">
                  <a16:creationId xmlns:a16="http://schemas.microsoft.com/office/drawing/2014/main" id="{4ADA90A0-B9A4-4059-A527-4C40D56DDEB0}"/>
                </a:ext>
              </a:extLst>
            </p:cNvPr>
            <p:cNvSpPr>
              <a:spLocks noChangeShapeType="1"/>
            </p:cNvSpPr>
            <p:nvPr/>
          </p:nvSpPr>
          <p:spPr bwMode="auto">
            <a:xfrm>
              <a:off x="5080000" y="5143500"/>
              <a:ext cx="1368425"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8" name="Line 32">
              <a:extLst>
                <a:ext uri="{FF2B5EF4-FFF2-40B4-BE49-F238E27FC236}">
                  <a16:creationId xmlns:a16="http://schemas.microsoft.com/office/drawing/2014/main" id="{249895E4-B2A5-4FE7-A956-8FB9999C9A92}"/>
                </a:ext>
              </a:extLst>
            </p:cNvPr>
            <p:cNvSpPr>
              <a:spLocks noChangeShapeType="1"/>
            </p:cNvSpPr>
            <p:nvPr/>
          </p:nvSpPr>
          <p:spPr bwMode="auto">
            <a:xfrm>
              <a:off x="5684838" y="5446713"/>
              <a:ext cx="792162"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 name="Line 33">
              <a:extLst>
                <a:ext uri="{FF2B5EF4-FFF2-40B4-BE49-F238E27FC236}">
                  <a16:creationId xmlns:a16="http://schemas.microsoft.com/office/drawing/2014/main" id="{606F2F36-CE97-4CD9-B1E4-8FF031B93567}"/>
                </a:ext>
              </a:extLst>
            </p:cNvPr>
            <p:cNvSpPr>
              <a:spLocks noChangeShapeType="1"/>
            </p:cNvSpPr>
            <p:nvPr/>
          </p:nvSpPr>
          <p:spPr bwMode="auto">
            <a:xfrm>
              <a:off x="5684838" y="5461000"/>
              <a:ext cx="0" cy="900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Tree>
    <p:extLst>
      <p:ext uri="{BB962C8B-B14F-4D97-AF65-F5344CB8AC3E}">
        <p14:creationId xmlns:p14="http://schemas.microsoft.com/office/powerpoint/2010/main" val="32964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F929B17-3A9C-4351-B673-9080C4B78000}"/>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7</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16486106-FBD4-4B27-B770-D70F02009BA3}"/>
              </a:ext>
            </a:extLst>
          </p:cNvPr>
          <p:cNvSpPr txBox="1"/>
          <p:nvPr/>
        </p:nvSpPr>
        <p:spPr>
          <a:xfrm>
            <a:off x="1475656" y="153321"/>
            <a:ext cx="3291286" cy="523220"/>
          </a:xfrm>
          <a:prstGeom prst="rect">
            <a:avLst/>
          </a:prstGeom>
          <a:noFill/>
        </p:spPr>
        <p:txBody>
          <a:bodyPr wrap="none" rtlCol="0">
            <a:spAutoFit/>
          </a:bodyPr>
          <a:lstStyle/>
          <a:p>
            <a:r>
              <a:rPr lang="zh-CN" altLang="en-US" sz="2800" b="1"/>
              <a:t>基址</a:t>
            </a:r>
            <a:r>
              <a:rPr lang="en-US" altLang="zh-CN" sz="2800" b="1"/>
              <a:t>-</a:t>
            </a:r>
            <a:r>
              <a:rPr lang="zh-CN" altLang="en-US" sz="2800" b="1"/>
              <a:t>变址</a:t>
            </a:r>
            <a:r>
              <a:rPr lang="en-US" altLang="zh-CN" sz="2800" b="1"/>
              <a:t>-</a:t>
            </a:r>
            <a:r>
              <a:rPr lang="zh-CN" altLang="en-US" sz="2800" b="1"/>
              <a:t>相对寻址</a:t>
            </a:r>
          </a:p>
        </p:txBody>
      </p:sp>
      <p:grpSp>
        <p:nvGrpSpPr>
          <p:cNvPr id="4" name="组合 3">
            <a:extLst>
              <a:ext uri="{FF2B5EF4-FFF2-40B4-BE49-F238E27FC236}">
                <a16:creationId xmlns:a16="http://schemas.microsoft.com/office/drawing/2014/main" id="{AC0CCAA0-3BD1-44B5-B65B-0C02EBC2EAB9}"/>
              </a:ext>
            </a:extLst>
          </p:cNvPr>
          <p:cNvGrpSpPr/>
          <p:nvPr/>
        </p:nvGrpSpPr>
        <p:grpSpPr>
          <a:xfrm>
            <a:off x="327918" y="1008415"/>
            <a:ext cx="7844481" cy="1152367"/>
            <a:chOff x="327918" y="1008415"/>
            <a:chExt cx="7844481" cy="1152367"/>
          </a:xfrm>
        </p:grpSpPr>
        <p:sp>
          <p:nvSpPr>
            <p:cNvPr id="5" name="矩形 4">
              <a:extLst>
                <a:ext uri="{FF2B5EF4-FFF2-40B4-BE49-F238E27FC236}">
                  <a16:creationId xmlns:a16="http://schemas.microsoft.com/office/drawing/2014/main" id="{43F5554A-8E65-4F41-BE75-4D4D268B453E}"/>
                </a:ext>
              </a:extLst>
            </p:cNvPr>
            <p:cNvSpPr/>
            <p:nvPr/>
          </p:nvSpPr>
          <p:spPr>
            <a:xfrm>
              <a:off x="1111522" y="1008415"/>
              <a:ext cx="7060877"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操作数的偏移地址为，基址寄存器的内容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变址寄存器的内容</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位移量；</a:t>
              </a:r>
            </a:p>
          </p:txBody>
        </p:sp>
        <p:grpSp>
          <p:nvGrpSpPr>
            <p:cNvPr id="6" name="组合 5">
              <a:extLst>
                <a:ext uri="{FF2B5EF4-FFF2-40B4-BE49-F238E27FC236}">
                  <a16:creationId xmlns:a16="http://schemas.microsoft.com/office/drawing/2014/main" id="{7036EA5B-2F5B-42C8-9591-F1256E815B09}"/>
                </a:ext>
              </a:extLst>
            </p:cNvPr>
            <p:cNvGrpSpPr/>
            <p:nvPr/>
          </p:nvGrpSpPr>
          <p:grpSpPr>
            <a:xfrm>
              <a:off x="327918" y="1120227"/>
              <a:ext cx="571674" cy="464371"/>
              <a:chOff x="200731" y="3756717"/>
              <a:chExt cx="571674" cy="464371"/>
            </a:xfrm>
          </p:grpSpPr>
          <p:pic>
            <p:nvPicPr>
              <p:cNvPr id="7" name="Picture 3" descr="C:\Users\Administrator\Desktop\微立体创业计划\005.png">
                <a:extLst>
                  <a:ext uri="{FF2B5EF4-FFF2-40B4-BE49-F238E27FC236}">
                    <a16:creationId xmlns:a16="http://schemas.microsoft.com/office/drawing/2014/main" id="{75CAA981-471F-4BBA-99AE-C5177D0AE4D4}"/>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a:extLst>
                  <a:ext uri="{FF2B5EF4-FFF2-40B4-BE49-F238E27FC236}">
                    <a16:creationId xmlns:a16="http://schemas.microsoft.com/office/drawing/2014/main" id="{88B0FC45-1B75-4A95-B50B-5634B82C54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9" name="组合 8">
            <a:extLst>
              <a:ext uri="{FF2B5EF4-FFF2-40B4-BE49-F238E27FC236}">
                <a16:creationId xmlns:a16="http://schemas.microsoft.com/office/drawing/2014/main" id="{C198488C-5803-4372-B596-D380DF50865D}"/>
              </a:ext>
            </a:extLst>
          </p:cNvPr>
          <p:cNvGrpSpPr/>
          <p:nvPr/>
        </p:nvGrpSpPr>
        <p:grpSpPr>
          <a:xfrm>
            <a:off x="327918" y="2391440"/>
            <a:ext cx="7844481" cy="1152367"/>
            <a:chOff x="327918" y="2384049"/>
            <a:chExt cx="7844481" cy="1152367"/>
          </a:xfrm>
        </p:grpSpPr>
        <p:sp>
          <p:nvSpPr>
            <p:cNvPr id="10" name="矩形 9">
              <a:extLst>
                <a:ext uri="{FF2B5EF4-FFF2-40B4-BE49-F238E27FC236}">
                  <a16:creationId xmlns:a16="http://schemas.microsoft.com/office/drawing/2014/main" id="{94965D96-6CF8-4B77-AE56-A3C3B9015649}"/>
                </a:ext>
              </a:extLst>
            </p:cNvPr>
            <p:cNvSpPr/>
            <p:nvPr/>
          </p:nvSpPr>
          <p:spPr>
            <a:xfrm>
              <a:off x="1165275" y="2384049"/>
              <a:ext cx="7007124"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操作数的段地址由选择的基址寄存器决定，允许重新设定。</a:t>
              </a:r>
            </a:p>
          </p:txBody>
        </p:sp>
        <p:grpSp>
          <p:nvGrpSpPr>
            <p:cNvPr id="11" name="组合 10">
              <a:extLst>
                <a:ext uri="{FF2B5EF4-FFF2-40B4-BE49-F238E27FC236}">
                  <a16:creationId xmlns:a16="http://schemas.microsoft.com/office/drawing/2014/main" id="{20F00F81-60BB-46D2-B5D9-4529E3079F73}"/>
                </a:ext>
              </a:extLst>
            </p:cNvPr>
            <p:cNvGrpSpPr/>
            <p:nvPr/>
          </p:nvGrpSpPr>
          <p:grpSpPr>
            <a:xfrm>
              <a:off x="327918" y="2492896"/>
              <a:ext cx="571674" cy="464371"/>
              <a:chOff x="200731" y="3756717"/>
              <a:chExt cx="571674" cy="464371"/>
            </a:xfrm>
          </p:grpSpPr>
          <p:pic>
            <p:nvPicPr>
              <p:cNvPr id="12" name="Picture 3" descr="C:\Users\Administrator\Desktop\微立体创业计划\005.png">
                <a:extLst>
                  <a:ext uri="{FF2B5EF4-FFF2-40B4-BE49-F238E27FC236}">
                    <a16:creationId xmlns:a16="http://schemas.microsoft.com/office/drawing/2014/main" id="{18795E76-AA15-4267-B276-307253C2F287}"/>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3" name="Picture 4" descr="C:\Users\Administrator\Desktop\微立体创业计划\004.png">
                <a:extLst>
                  <a:ext uri="{FF2B5EF4-FFF2-40B4-BE49-F238E27FC236}">
                    <a16:creationId xmlns:a16="http://schemas.microsoft.com/office/drawing/2014/main" id="{9C81AE7B-6F70-44C5-9AC8-9EAA3850E2C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4" name="组合 13">
            <a:extLst>
              <a:ext uri="{FF2B5EF4-FFF2-40B4-BE49-F238E27FC236}">
                <a16:creationId xmlns:a16="http://schemas.microsoft.com/office/drawing/2014/main" id="{85212F9A-C37B-4B3C-92EA-A578265DF28C}"/>
              </a:ext>
            </a:extLst>
          </p:cNvPr>
          <p:cNvGrpSpPr/>
          <p:nvPr/>
        </p:nvGrpSpPr>
        <p:grpSpPr>
          <a:xfrm>
            <a:off x="327918" y="3842196"/>
            <a:ext cx="7844481" cy="1152367"/>
            <a:chOff x="327918" y="2384049"/>
            <a:chExt cx="7844481" cy="1152367"/>
          </a:xfrm>
        </p:grpSpPr>
        <p:sp>
          <p:nvSpPr>
            <p:cNvPr id="15" name="矩形 14">
              <a:extLst>
                <a:ext uri="{FF2B5EF4-FFF2-40B4-BE49-F238E27FC236}">
                  <a16:creationId xmlns:a16="http://schemas.microsoft.com/office/drawing/2014/main" id="{E8CE8F55-8164-4D66-91D8-E04FA804471F}"/>
                </a:ext>
              </a:extLst>
            </p:cNvPr>
            <p:cNvSpPr/>
            <p:nvPr/>
          </p:nvSpPr>
          <p:spPr>
            <a:xfrm>
              <a:off x="1165275" y="2384049"/>
              <a:ext cx="7007124" cy="1152367"/>
            </a:xfrm>
            <a:prstGeom prst="rect">
              <a:avLst/>
            </a:prstGeom>
          </p:spPr>
          <p:txBody>
            <a:bodyPr wrap="square">
              <a:spAutoFit/>
            </a:bodyPr>
            <a:lstStyle/>
            <a:p>
              <a:pPr>
                <a:lnSpc>
                  <a:spcPct val="130000"/>
                </a:lnSpc>
              </a:pPr>
              <a:r>
                <a:rPr lang="zh-CN" altLang="en-US" sz="2800" b="1">
                  <a:solidFill>
                    <a:srgbClr val="FF0000"/>
                  </a:solidFill>
                  <a:latin typeface="Times New Roman" panose="02020603050405020304" pitchFamily="18" charset="0"/>
                  <a:cs typeface="Times New Roman" panose="02020603050405020304" pitchFamily="18" charset="0"/>
                </a:rPr>
                <a:t>指令中不能同时出现两个基址寄存器或两个变址寄存器</a:t>
              </a:r>
              <a:r>
                <a:rPr lang="zh-CN" altLang="en-US" sz="2800" b="1">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FCBB2C8C-C04D-4E02-9D63-2693E44C4C26}"/>
                </a:ext>
              </a:extLst>
            </p:cNvPr>
            <p:cNvGrpSpPr/>
            <p:nvPr/>
          </p:nvGrpSpPr>
          <p:grpSpPr>
            <a:xfrm>
              <a:off x="327918" y="2492896"/>
              <a:ext cx="571674" cy="464371"/>
              <a:chOff x="200731" y="3756717"/>
              <a:chExt cx="571674" cy="464371"/>
            </a:xfrm>
          </p:grpSpPr>
          <p:pic>
            <p:nvPicPr>
              <p:cNvPr id="17" name="Picture 3" descr="C:\Users\Administrator\Desktop\微立体创业计划\005.png">
                <a:extLst>
                  <a:ext uri="{FF2B5EF4-FFF2-40B4-BE49-F238E27FC236}">
                    <a16:creationId xmlns:a16="http://schemas.microsoft.com/office/drawing/2014/main" id="{4CD54B0D-B562-4AA2-AAD2-9B43D0B21A98}"/>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8" name="Picture 4" descr="C:\Users\Administrator\Desktop\微立体创业计划\004.png">
                <a:extLst>
                  <a:ext uri="{FF2B5EF4-FFF2-40B4-BE49-F238E27FC236}">
                    <a16:creationId xmlns:a16="http://schemas.microsoft.com/office/drawing/2014/main" id="{D6B6E8CC-D87B-405B-9995-D04266F6F3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8948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374CFC07-241D-472A-A382-D6E6E99D395A}"/>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8</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B2B18562-FF74-4A3A-9BFB-EBD60CE0988F}"/>
              </a:ext>
            </a:extLst>
          </p:cNvPr>
          <p:cNvSpPr txBox="1"/>
          <p:nvPr/>
        </p:nvSpPr>
        <p:spPr>
          <a:xfrm>
            <a:off x="1475656" y="153321"/>
            <a:ext cx="1627369" cy="523220"/>
          </a:xfrm>
          <a:prstGeom prst="rect">
            <a:avLst/>
          </a:prstGeom>
          <a:noFill/>
        </p:spPr>
        <p:txBody>
          <a:bodyPr wrap="none" rtlCol="0">
            <a:spAutoFit/>
          </a:bodyPr>
          <a:lstStyle/>
          <a:p>
            <a:r>
              <a:rPr lang="zh-CN" altLang="en-US" sz="2800" b="1"/>
              <a:t>隐含寻址</a:t>
            </a:r>
          </a:p>
        </p:txBody>
      </p:sp>
      <p:sp>
        <p:nvSpPr>
          <p:cNvPr id="4" name="矩形 3">
            <a:extLst>
              <a:ext uri="{FF2B5EF4-FFF2-40B4-BE49-F238E27FC236}">
                <a16:creationId xmlns:a16="http://schemas.microsoft.com/office/drawing/2014/main" id="{C88E3738-8B39-492D-AAC6-066E27D95BF5}"/>
              </a:ext>
            </a:extLst>
          </p:cNvPr>
          <p:cNvSpPr/>
          <p:nvPr/>
        </p:nvSpPr>
        <p:spPr>
          <a:xfrm>
            <a:off x="1111522" y="1008415"/>
            <a:ext cx="7060877"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有些指令的操作码不仅包含了操作的性质，同时还隐含规定了部分操作数。</a:t>
            </a:r>
          </a:p>
        </p:txBody>
      </p:sp>
      <p:sp>
        <p:nvSpPr>
          <p:cNvPr id="5" name="矩形 4">
            <a:extLst>
              <a:ext uri="{FF2B5EF4-FFF2-40B4-BE49-F238E27FC236}">
                <a16:creationId xmlns:a16="http://schemas.microsoft.com/office/drawing/2014/main" id="{E4AA3497-B7E7-46BF-8255-0484ED4FBF49}"/>
              </a:ext>
            </a:extLst>
          </p:cNvPr>
          <p:cNvSpPr/>
          <p:nvPr/>
        </p:nvSpPr>
        <p:spPr>
          <a:xfrm>
            <a:off x="1835696" y="2184558"/>
            <a:ext cx="4572000" cy="2595839"/>
          </a:xfrm>
          <a:prstGeom prst="rect">
            <a:avLst/>
          </a:prstGeom>
        </p:spPr>
        <p:txBody>
          <a:bodyPr>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例： </a:t>
            </a:r>
          </a:p>
          <a:p>
            <a:pPr lvl="1">
              <a:lnSpc>
                <a:spcPct val="150000"/>
              </a:lnSpc>
            </a:pPr>
            <a:r>
              <a:rPr lang="en-US" altLang="zh-CN" sz="2800" b="1">
                <a:latin typeface="Times New Roman" panose="02020603050405020304" pitchFamily="18" charset="0"/>
                <a:cs typeface="Times New Roman" panose="02020603050405020304" pitchFamily="18" charset="0"/>
              </a:rPr>
              <a:t>   MUL  BL</a:t>
            </a:r>
          </a:p>
          <a:p>
            <a:pPr>
              <a:lnSpc>
                <a:spcPct val="150000"/>
              </a:lnSpc>
            </a:pPr>
            <a:r>
              <a:rPr lang="zh-CN" altLang="en-US" sz="2800" b="1">
                <a:latin typeface="Times New Roman" panose="02020603050405020304" pitchFamily="18" charset="0"/>
                <a:cs typeface="Times New Roman" panose="02020603050405020304" pitchFamily="18" charset="0"/>
              </a:rPr>
              <a:t>   指令执行：</a:t>
            </a:r>
          </a:p>
          <a:p>
            <a:pPr lvl="1">
              <a:lnSpc>
                <a:spcPct val="150000"/>
              </a:lnSpc>
            </a:pPr>
            <a:r>
              <a:rPr lang="en-US" altLang="zh-CN" sz="2800" b="1">
                <a:latin typeface="Times New Roman" panose="02020603050405020304" pitchFamily="18" charset="0"/>
                <a:cs typeface="Times New Roman" panose="02020603050405020304" pitchFamily="18" charset="0"/>
              </a:rPr>
              <a:t>   AL×BL→AX</a:t>
            </a:r>
            <a:endParaRPr lang="zh-CN" altLang="en-US" sz="2800" b="1">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8AB0525-1D89-458F-ADB8-DC06B1BBCA2D}"/>
              </a:ext>
            </a:extLst>
          </p:cNvPr>
          <p:cNvSpPr/>
          <p:nvPr/>
        </p:nvSpPr>
        <p:spPr>
          <a:xfrm>
            <a:off x="1103634" y="5013176"/>
            <a:ext cx="7060877"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这条指令隐含规定了被乘数在</a:t>
            </a:r>
            <a:r>
              <a:rPr lang="en-US" altLang="zh-CN" sz="2800" b="1">
                <a:latin typeface="Times New Roman" panose="02020603050405020304" pitchFamily="18" charset="0"/>
                <a:cs typeface="Times New Roman" panose="02020603050405020304" pitchFamily="18" charset="0"/>
              </a:rPr>
              <a:t>AL</a:t>
            </a:r>
            <a:r>
              <a:rPr lang="zh-CN" altLang="en-US" sz="2800" b="1">
                <a:latin typeface="Times New Roman" panose="02020603050405020304" pitchFamily="18" charset="0"/>
                <a:cs typeface="Times New Roman" panose="02020603050405020304" pitchFamily="18" charset="0"/>
              </a:rPr>
              <a:t>中，同时乘积的结果存放于</a:t>
            </a:r>
            <a:r>
              <a:rPr lang="en-US" altLang="zh-CN" sz="2800" b="1">
                <a:latin typeface="Times New Roman" panose="02020603050405020304" pitchFamily="18" charset="0"/>
                <a:cs typeface="Times New Roman" panose="02020603050405020304" pitchFamily="18" charset="0"/>
              </a:rPr>
              <a:t>AX</a:t>
            </a:r>
            <a:r>
              <a:rPr lang="zh-CN" altLang="en-US" sz="2800" b="1">
                <a:latin typeface="Times New Roman" panose="02020603050405020304" pitchFamily="18" charset="0"/>
                <a:cs typeface="Times New Roman" panose="02020603050405020304" pitchFamily="18" charset="0"/>
              </a:rPr>
              <a:t>中。</a:t>
            </a:r>
          </a:p>
        </p:txBody>
      </p:sp>
    </p:spTree>
    <p:extLst>
      <p:ext uri="{BB962C8B-B14F-4D97-AF65-F5344CB8AC3E}">
        <p14:creationId xmlns:p14="http://schemas.microsoft.com/office/powerpoint/2010/main" val="36323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CEF1AD4-170C-4245-893C-D6AA040A362A}"/>
              </a:ext>
            </a:extLst>
          </p:cNvPr>
          <p:cNvGrpSpPr/>
          <p:nvPr/>
        </p:nvGrpSpPr>
        <p:grpSpPr>
          <a:xfrm>
            <a:off x="827584" y="0"/>
            <a:ext cx="4968552" cy="839639"/>
            <a:chOff x="827584" y="0"/>
            <a:chExt cx="4968552" cy="839639"/>
          </a:xfrm>
        </p:grpSpPr>
        <p:sp>
          <p:nvSpPr>
            <p:cNvPr id="3" name="六边形 2">
              <a:extLst>
                <a:ext uri="{FF2B5EF4-FFF2-40B4-BE49-F238E27FC236}">
                  <a16:creationId xmlns:a16="http://schemas.microsoft.com/office/drawing/2014/main" id="{305C1E7C-BC8F-4EB3-AB26-7134E512EC86}"/>
                </a:ext>
              </a:extLst>
            </p:cNvPr>
            <p:cNvSpPr/>
            <p:nvPr/>
          </p:nvSpPr>
          <p:spPr>
            <a:xfrm>
              <a:off x="1119858" y="93956"/>
              <a:ext cx="467627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12.3   8086</a:t>
              </a:r>
              <a:r>
                <a:rPr lang="zh-CN" altLang="en-US" sz="2800" b="1">
                  <a:solidFill>
                    <a:schemeClr val="tx1"/>
                  </a:solidFill>
                  <a:latin typeface="微软雅黑" panose="020B0503020204020204" pitchFamily="34" charset="-122"/>
                  <a:ea typeface="微软雅黑" panose="020B0503020204020204" pitchFamily="34" charset="-122"/>
                </a:rPr>
                <a:t>指令系统</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C3F4EA76-D860-4903-8E1C-203D9F30F362}"/>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B1D71491-E67A-4C29-A228-D73946EB61F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2B70DAD3-892E-4B1B-A8A4-2A545D1897DE}"/>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14872D84-7043-4DEA-8E88-01F3D270683F}"/>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B90D3D36-CAD5-4723-9582-FA6E647F22E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5DB87F83-B1B0-4602-BBE5-C802C299409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0" name="文本框 9">
            <a:extLst>
              <a:ext uri="{FF2B5EF4-FFF2-40B4-BE49-F238E27FC236}">
                <a16:creationId xmlns:a16="http://schemas.microsoft.com/office/drawing/2014/main" id="{7228D791-55A2-4D1D-8D7C-135FC06E162F}"/>
              </a:ext>
            </a:extLst>
          </p:cNvPr>
          <p:cNvSpPr txBox="1"/>
          <p:nvPr/>
        </p:nvSpPr>
        <p:spPr>
          <a:xfrm>
            <a:off x="678797" y="1124744"/>
            <a:ext cx="3791423" cy="523220"/>
          </a:xfrm>
          <a:prstGeom prst="rect">
            <a:avLst/>
          </a:prstGeom>
          <a:noFill/>
        </p:spPr>
        <p:txBody>
          <a:bodyPr wrap="none" rtlCol="0">
            <a:spAutoFit/>
          </a:bodyPr>
          <a:lstStyle/>
          <a:p>
            <a:r>
              <a:rPr lang="zh-CN" altLang="en-US" sz="2800" b="1"/>
              <a:t>后续所用的符号说明：</a:t>
            </a:r>
          </a:p>
        </p:txBody>
      </p:sp>
      <p:sp>
        <p:nvSpPr>
          <p:cNvPr id="11" name="文本框 10">
            <a:extLst>
              <a:ext uri="{FF2B5EF4-FFF2-40B4-BE49-F238E27FC236}">
                <a16:creationId xmlns:a16="http://schemas.microsoft.com/office/drawing/2014/main" id="{74641310-EBD0-4FE3-8414-F287A806F287}"/>
              </a:ext>
            </a:extLst>
          </p:cNvPr>
          <p:cNvSpPr txBox="1"/>
          <p:nvPr/>
        </p:nvSpPr>
        <p:spPr>
          <a:xfrm>
            <a:off x="1495681" y="1844824"/>
            <a:ext cx="6793848" cy="4361900"/>
          </a:xfrm>
          <a:prstGeom prst="rect">
            <a:avLst/>
          </a:prstGeom>
          <a:noFill/>
        </p:spPr>
        <p:txBody>
          <a:bodyPr wrap="none" rtlCol="0">
            <a:spAutoFit/>
          </a:bodyPr>
          <a:lstStyle/>
          <a:p>
            <a:pPr>
              <a:lnSpc>
                <a:spcPct val="130000"/>
              </a:lnSpc>
            </a:pPr>
            <a:r>
              <a:rPr lang="en-US" altLang="zh-CN" sz="2400" b="1">
                <a:latin typeface="Times New Roman" panose="02020603050405020304" pitchFamily="18" charset="0"/>
                <a:cs typeface="Times New Roman" panose="02020603050405020304" pitchFamily="18" charset="0"/>
              </a:rPr>
              <a:t>OPRD      </a:t>
            </a:r>
            <a:r>
              <a:rPr lang="zh-CN" altLang="en-US" sz="2400" b="1">
                <a:latin typeface="Times New Roman" panose="02020603050405020304" pitchFamily="18" charset="0"/>
                <a:cs typeface="Times New Roman" panose="02020603050405020304" pitchFamily="18" charset="0"/>
              </a:rPr>
              <a:t>泛指各种类型的操作数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Mem        </a:t>
            </a:r>
            <a:r>
              <a:rPr lang="zh-CN" altLang="en-US" sz="2400" b="1">
                <a:latin typeface="Times New Roman" panose="02020603050405020304" pitchFamily="18" charset="0"/>
                <a:cs typeface="Times New Roman" panose="02020603050405020304" pitchFamily="18" charset="0"/>
              </a:rPr>
              <a:t>存储器操作数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Acc           </a:t>
            </a:r>
            <a:r>
              <a:rPr lang="zh-CN" altLang="en-US" sz="2400" b="1">
                <a:latin typeface="Times New Roman" panose="02020603050405020304" pitchFamily="18" charset="0"/>
                <a:cs typeface="Times New Roman" panose="02020603050405020304" pitchFamily="18" charset="0"/>
              </a:rPr>
              <a:t>累加器操作数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Dest          </a:t>
            </a:r>
            <a:r>
              <a:rPr lang="zh-CN" altLang="en-US" sz="2400" b="1">
                <a:latin typeface="Times New Roman" panose="02020603050405020304" pitchFamily="18" charset="0"/>
                <a:cs typeface="Times New Roman" panose="02020603050405020304" pitchFamily="18" charset="0"/>
              </a:rPr>
              <a:t>目标操作数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Src            </a:t>
            </a:r>
            <a:r>
              <a:rPr lang="zh-CN" altLang="en-US" sz="2400" b="1">
                <a:latin typeface="Times New Roman" panose="02020603050405020304" pitchFamily="18" charset="0"/>
                <a:cs typeface="Times New Roman" panose="02020603050405020304" pitchFamily="18" charset="0"/>
              </a:rPr>
              <a:t>源操作数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Disp          8</a:t>
            </a:r>
            <a:r>
              <a:rPr lang="zh-CN" altLang="en-US" sz="2400" b="1">
                <a:latin typeface="Times New Roman" panose="02020603050405020304" pitchFamily="18" charset="0"/>
                <a:cs typeface="Times New Roman" panose="02020603050405020304" pitchFamily="18" charset="0"/>
              </a:rPr>
              <a:t>位或</a:t>
            </a:r>
            <a:r>
              <a:rPr lang="en-US" altLang="zh-CN" sz="2400" b="1">
                <a:latin typeface="Times New Roman" panose="02020603050405020304" pitchFamily="18" charset="0"/>
                <a:cs typeface="Times New Roman" panose="02020603050405020304" pitchFamily="18" charset="0"/>
              </a:rPr>
              <a:t>16</a:t>
            </a:r>
            <a:r>
              <a:rPr lang="zh-CN" altLang="en-US" sz="2400" b="1">
                <a:latin typeface="Times New Roman" panose="02020603050405020304" pitchFamily="18" charset="0"/>
                <a:cs typeface="Times New Roman" panose="02020603050405020304" pitchFamily="18" charset="0"/>
              </a:rPr>
              <a:t>位位移量，可用符号地址表示</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Data          8</a:t>
            </a:r>
            <a:r>
              <a:rPr lang="zh-CN" altLang="en-US" sz="2400" b="1">
                <a:latin typeface="Times New Roman" panose="02020603050405020304" pitchFamily="18" charset="0"/>
                <a:cs typeface="Times New Roman" panose="02020603050405020304" pitchFamily="18" charset="0"/>
              </a:rPr>
              <a:t>位或</a:t>
            </a:r>
            <a:r>
              <a:rPr lang="en-US" altLang="zh-CN" sz="2400" b="1">
                <a:latin typeface="Times New Roman" panose="02020603050405020304" pitchFamily="18" charset="0"/>
                <a:cs typeface="Times New Roman" panose="02020603050405020304" pitchFamily="18" charset="0"/>
              </a:rPr>
              <a:t>16</a:t>
            </a:r>
            <a:r>
              <a:rPr lang="zh-CN" altLang="en-US" sz="2400" b="1">
                <a:latin typeface="Times New Roman" panose="02020603050405020304" pitchFamily="18" charset="0"/>
                <a:cs typeface="Times New Roman" panose="02020603050405020304" pitchFamily="18" charset="0"/>
              </a:rPr>
              <a:t>位立即数</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Port          </a:t>
            </a:r>
            <a:r>
              <a:rPr lang="zh-CN" altLang="en-US" sz="2400" b="1">
                <a:latin typeface="Times New Roman" panose="02020603050405020304" pitchFamily="18" charset="0"/>
                <a:cs typeface="Times New Roman" panose="02020603050405020304" pitchFamily="18" charset="0"/>
              </a:rPr>
              <a:t>输入输出端口，可用数字或表达式表示</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  ]             </a:t>
            </a:r>
            <a:r>
              <a:rPr lang="zh-CN" altLang="en-US" sz="2400" b="1">
                <a:latin typeface="Times New Roman" panose="02020603050405020304" pitchFamily="18" charset="0"/>
                <a:cs typeface="Times New Roman" panose="02020603050405020304" pitchFamily="18" charset="0"/>
              </a:rPr>
              <a:t>表示存储器操作数</a:t>
            </a:r>
          </a:p>
        </p:txBody>
      </p:sp>
    </p:spTree>
    <p:extLst>
      <p:ext uri="{BB962C8B-B14F-4D97-AF65-F5344CB8AC3E}">
        <p14:creationId xmlns:p14="http://schemas.microsoft.com/office/powerpoint/2010/main" val="308438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F7F7064-2514-4202-907A-52BACCFEC1AB}"/>
              </a:ext>
            </a:extLst>
          </p:cNvPr>
          <p:cNvGrpSpPr/>
          <p:nvPr/>
        </p:nvGrpSpPr>
        <p:grpSpPr>
          <a:xfrm>
            <a:off x="827584" y="0"/>
            <a:ext cx="5544616" cy="839639"/>
            <a:chOff x="827584" y="0"/>
            <a:chExt cx="5544616" cy="839639"/>
          </a:xfrm>
        </p:grpSpPr>
        <p:sp>
          <p:nvSpPr>
            <p:cNvPr id="3" name="六边形 2">
              <a:extLst>
                <a:ext uri="{FF2B5EF4-FFF2-40B4-BE49-F238E27FC236}">
                  <a16:creationId xmlns:a16="http://schemas.microsoft.com/office/drawing/2014/main" id="{93B9A9E2-C74F-4898-906A-C1DFDD4154DC}"/>
                </a:ext>
              </a:extLst>
            </p:cNvPr>
            <p:cNvSpPr/>
            <p:nvPr/>
          </p:nvSpPr>
          <p:spPr>
            <a:xfrm>
              <a:off x="1119858" y="93956"/>
              <a:ext cx="5252342"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12.3.1   </a:t>
              </a:r>
              <a:r>
                <a:rPr lang="zh-CN" altLang="en-US" sz="2800" b="1">
                  <a:solidFill>
                    <a:schemeClr val="tx1"/>
                  </a:solidFill>
                  <a:latin typeface="微软雅黑" panose="020B0503020204020204" pitchFamily="34" charset="-122"/>
                  <a:ea typeface="微软雅黑" panose="020B0503020204020204" pitchFamily="34" charset="-122"/>
                </a:rPr>
                <a:t>数据传送指令</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1E483C4-4FCA-4BEC-8CBD-6DD665DA2A1B}"/>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CFD47692-C81E-4FA2-BEB5-3CA71E1BDC6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7864CC5D-2601-453A-AE83-087BC66DCE5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F7E29ACE-DC6E-4594-AF1A-0C7439571F78}"/>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DA844BB6-1266-485C-9182-9FEAE8437EA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32573933-3298-4E4E-A292-E839818947B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17" name="组合 16">
            <a:extLst>
              <a:ext uri="{FF2B5EF4-FFF2-40B4-BE49-F238E27FC236}">
                <a16:creationId xmlns:a16="http://schemas.microsoft.com/office/drawing/2014/main" id="{8497DCDB-4640-4992-9E05-2C10EAFBA66E}"/>
              </a:ext>
            </a:extLst>
          </p:cNvPr>
          <p:cNvGrpSpPr/>
          <p:nvPr/>
        </p:nvGrpSpPr>
        <p:grpSpPr>
          <a:xfrm>
            <a:off x="3309729" y="2306395"/>
            <a:ext cx="3088503" cy="2603582"/>
            <a:chOff x="3309729" y="2306395"/>
            <a:chExt cx="3088503" cy="2603582"/>
          </a:xfrm>
        </p:grpSpPr>
        <p:sp>
          <p:nvSpPr>
            <p:cNvPr id="11" name="文本框 10">
              <a:extLst>
                <a:ext uri="{FF2B5EF4-FFF2-40B4-BE49-F238E27FC236}">
                  <a16:creationId xmlns:a16="http://schemas.microsoft.com/office/drawing/2014/main" id="{09A2B740-216C-43C6-8D1D-D54612210CA1}"/>
                </a:ext>
              </a:extLst>
            </p:cNvPr>
            <p:cNvSpPr txBox="1"/>
            <p:nvPr/>
          </p:nvSpPr>
          <p:spPr>
            <a:xfrm>
              <a:off x="3340985" y="2306395"/>
              <a:ext cx="3057247" cy="523220"/>
            </a:xfrm>
            <a:prstGeom prst="rect">
              <a:avLst/>
            </a:prstGeom>
            <a:noFill/>
          </p:spPr>
          <p:txBody>
            <a:bodyPr wrap="none" rtlCol="0">
              <a:spAutoFit/>
            </a:bodyPr>
            <a:lstStyle/>
            <a:p>
              <a:r>
                <a:rPr lang="zh-CN" altLang="en-US" sz="2800" b="1"/>
                <a:t>通用数据传送指令</a:t>
              </a:r>
            </a:p>
          </p:txBody>
        </p:sp>
        <p:sp>
          <p:nvSpPr>
            <p:cNvPr id="12" name="文本框 11">
              <a:extLst>
                <a:ext uri="{FF2B5EF4-FFF2-40B4-BE49-F238E27FC236}">
                  <a16:creationId xmlns:a16="http://schemas.microsoft.com/office/drawing/2014/main" id="{A2D42816-2359-4861-A102-82AE2AE62F46}"/>
                </a:ext>
              </a:extLst>
            </p:cNvPr>
            <p:cNvSpPr txBox="1"/>
            <p:nvPr/>
          </p:nvSpPr>
          <p:spPr>
            <a:xfrm>
              <a:off x="3309729" y="3667580"/>
              <a:ext cx="3057247" cy="523220"/>
            </a:xfrm>
            <a:prstGeom prst="rect">
              <a:avLst/>
            </a:prstGeom>
            <a:noFill/>
          </p:spPr>
          <p:txBody>
            <a:bodyPr wrap="none" rtlCol="0">
              <a:spAutoFit/>
            </a:bodyPr>
            <a:lstStyle/>
            <a:p>
              <a:r>
                <a:rPr lang="zh-CN" altLang="en-US" sz="2800" b="1"/>
                <a:t>目标地址传送指令</a:t>
              </a:r>
            </a:p>
          </p:txBody>
        </p:sp>
        <p:sp>
          <p:nvSpPr>
            <p:cNvPr id="13" name="文本框 12">
              <a:extLst>
                <a:ext uri="{FF2B5EF4-FFF2-40B4-BE49-F238E27FC236}">
                  <a16:creationId xmlns:a16="http://schemas.microsoft.com/office/drawing/2014/main" id="{E256A524-EE45-4732-9A76-0A17660BF797}"/>
                </a:ext>
              </a:extLst>
            </p:cNvPr>
            <p:cNvSpPr txBox="1"/>
            <p:nvPr/>
          </p:nvSpPr>
          <p:spPr>
            <a:xfrm>
              <a:off x="3336153" y="4386757"/>
              <a:ext cx="2339102" cy="523220"/>
            </a:xfrm>
            <a:prstGeom prst="rect">
              <a:avLst/>
            </a:prstGeom>
            <a:noFill/>
          </p:spPr>
          <p:txBody>
            <a:bodyPr wrap="none" rtlCol="0">
              <a:spAutoFit/>
            </a:bodyPr>
            <a:lstStyle/>
            <a:p>
              <a:r>
                <a:rPr lang="zh-CN" altLang="en-US" sz="2800" b="1"/>
                <a:t>标志传送指令</a:t>
              </a:r>
            </a:p>
          </p:txBody>
        </p:sp>
        <p:sp>
          <p:nvSpPr>
            <p:cNvPr id="14" name="文本框 13">
              <a:extLst>
                <a:ext uri="{FF2B5EF4-FFF2-40B4-BE49-F238E27FC236}">
                  <a16:creationId xmlns:a16="http://schemas.microsoft.com/office/drawing/2014/main" id="{9FCA20C3-309B-44F9-BA71-4AFFC888C5CB}"/>
                </a:ext>
              </a:extLst>
            </p:cNvPr>
            <p:cNvSpPr txBox="1"/>
            <p:nvPr/>
          </p:nvSpPr>
          <p:spPr>
            <a:xfrm>
              <a:off x="3340985" y="2948404"/>
              <a:ext cx="2339102" cy="523220"/>
            </a:xfrm>
            <a:prstGeom prst="rect">
              <a:avLst/>
            </a:prstGeom>
            <a:noFill/>
          </p:spPr>
          <p:txBody>
            <a:bodyPr wrap="none" rtlCol="0">
              <a:spAutoFit/>
            </a:bodyPr>
            <a:lstStyle/>
            <a:p>
              <a:r>
                <a:rPr lang="zh-CN" altLang="en-US" sz="2800" b="1"/>
                <a:t>输入输出指令</a:t>
              </a:r>
            </a:p>
          </p:txBody>
        </p:sp>
      </p:grpSp>
      <p:grpSp>
        <p:nvGrpSpPr>
          <p:cNvPr id="16" name="组合 15">
            <a:extLst>
              <a:ext uri="{FF2B5EF4-FFF2-40B4-BE49-F238E27FC236}">
                <a16:creationId xmlns:a16="http://schemas.microsoft.com/office/drawing/2014/main" id="{AF5AAD0B-D4A1-4811-AA83-D57307FF02BC}"/>
              </a:ext>
            </a:extLst>
          </p:cNvPr>
          <p:cNvGrpSpPr/>
          <p:nvPr/>
        </p:nvGrpSpPr>
        <p:grpSpPr>
          <a:xfrm>
            <a:off x="1970429" y="2429962"/>
            <a:ext cx="1161411" cy="2338065"/>
            <a:chOff x="1970429" y="2429962"/>
            <a:chExt cx="1161411" cy="2338065"/>
          </a:xfrm>
        </p:grpSpPr>
        <p:sp>
          <p:nvSpPr>
            <p:cNvPr id="10" name="文本框 9">
              <a:extLst>
                <a:ext uri="{FF2B5EF4-FFF2-40B4-BE49-F238E27FC236}">
                  <a16:creationId xmlns:a16="http://schemas.microsoft.com/office/drawing/2014/main" id="{CD06BF5D-3A52-4038-925F-393981034197}"/>
                </a:ext>
              </a:extLst>
            </p:cNvPr>
            <p:cNvSpPr txBox="1"/>
            <p:nvPr/>
          </p:nvSpPr>
          <p:spPr>
            <a:xfrm>
              <a:off x="1970429" y="2521258"/>
              <a:ext cx="450908" cy="2246769"/>
            </a:xfrm>
            <a:prstGeom prst="rect">
              <a:avLst/>
            </a:prstGeom>
            <a:noFill/>
          </p:spPr>
          <p:txBody>
            <a:bodyPr wrap="square" rtlCol="0">
              <a:spAutoFit/>
            </a:bodyPr>
            <a:lstStyle/>
            <a:p>
              <a:r>
                <a:rPr lang="zh-CN" altLang="en-US" sz="2800" b="1"/>
                <a:t>按功能分类</a:t>
              </a:r>
            </a:p>
          </p:txBody>
        </p:sp>
        <p:sp>
          <p:nvSpPr>
            <p:cNvPr id="15" name="左大括号 14">
              <a:extLst>
                <a:ext uri="{FF2B5EF4-FFF2-40B4-BE49-F238E27FC236}">
                  <a16:creationId xmlns:a16="http://schemas.microsoft.com/office/drawing/2014/main" id="{7CA31848-460C-476A-AEA4-77E69280EE01}"/>
                </a:ext>
              </a:extLst>
            </p:cNvPr>
            <p:cNvSpPr/>
            <p:nvPr/>
          </p:nvSpPr>
          <p:spPr>
            <a:xfrm>
              <a:off x="2699792" y="2429962"/>
              <a:ext cx="432048" cy="2330728"/>
            </a:xfrm>
            <a:prstGeom prst="leftBrace">
              <a:avLst>
                <a:gd name="adj1" fmla="val 6747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3874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左大括号 8">
            <a:extLst>
              <a:ext uri="{FF2B5EF4-FFF2-40B4-BE49-F238E27FC236}">
                <a16:creationId xmlns:a16="http://schemas.microsoft.com/office/drawing/2014/main" id="{7352F3E6-BD20-45B9-8F13-1C4427C91D52}"/>
              </a:ext>
            </a:extLst>
          </p:cNvPr>
          <p:cNvSpPr/>
          <p:nvPr/>
        </p:nvSpPr>
        <p:spPr>
          <a:xfrm>
            <a:off x="2267744" y="1638008"/>
            <a:ext cx="504056" cy="3015262"/>
          </a:xfrm>
          <a:prstGeom prst="leftBrace">
            <a:avLst>
              <a:gd name="adj1" fmla="val 6747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04560187-86EB-4177-B6B5-C35353A2A9E1}"/>
              </a:ext>
            </a:extLst>
          </p:cNvPr>
          <p:cNvGrpSpPr/>
          <p:nvPr/>
        </p:nvGrpSpPr>
        <p:grpSpPr>
          <a:xfrm>
            <a:off x="827584" y="163337"/>
            <a:ext cx="529167" cy="529359"/>
            <a:chOff x="304800" y="673100"/>
            <a:chExt cx="4000500" cy="4000500"/>
          </a:xfrm>
          <a:effectLst>
            <a:outerShdw blurRad="444500" dist="254000" dir="8100000" algn="tr" rotWithShape="0">
              <a:prstClr val="black">
                <a:alpha val="50000"/>
              </a:prstClr>
            </a:outerShdw>
          </a:effectLst>
        </p:grpSpPr>
        <p:sp>
          <p:nvSpPr>
            <p:cNvPr id="11" name="同心圆 234">
              <a:extLst>
                <a:ext uri="{FF2B5EF4-FFF2-40B4-BE49-F238E27FC236}">
                  <a16:creationId xmlns:a16="http://schemas.microsoft.com/office/drawing/2014/main" id="{1C0A0F67-78E0-4E6A-B631-F1F9921F8B63}"/>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621" fontAlgn="auto">
                <a:spcBef>
                  <a:spcPts val="0"/>
                </a:spcBef>
                <a:spcAft>
                  <a:spcPts val="0"/>
                </a:spcAft>
                <a:defRPr/>
              </a:pPr>
              <a:endParaRPr lang="zh-CN" altLang="en-US" sz="1200" kern="0">
                <a:solidFill>
                  <a:sysClr val="windowText" lastClr="000000"/>
                </a:solidFill>
                <a:latin typeface="Calibri"/>
                <a:ea typeface="宋体"/>
              </a:endParaRPr>
            </a:p>
          </p:txBody>
        </p:sp>
        <p:sp>
          <p:nvSpPr>
            <p:cNvPr id="12" name="椭圆 11">
              <a:extLst>
                <a:ext uri="{FF2B5EF4-FFF2-40B4-BE49-F238E27FC236}">
                  <a16:creationId xmlns:a16="http://schemas.microsoft.com/office/drawing/2014/main" id="{08CC561A-723E-4570-8DC1-32411D417DA7}"/>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4621" fontAlgn="auto">
                <a:spcBef>
                  <a:spcPts val="0"/>
                </a:spcBef>
                <a:spcAft>
                  <a:spcPts val="0"/>
                </a:spcAft>
                <a:defRPr/>
              </a:pPr>
              <a:r>
                <a:rPr lang="en-US" altLang="zh-CN"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文本框 12">
            <a:extLst>
              <a:ext uri="{FF2B5EF4-FFF2-40B4-BE49-F238E27FC236}">
                <a16:creationId xmlns:a16="http://schemas.microsoft.com/office/drawing/2014/main" id="{0829B440-7A4F-46A4-BCB0-98ED44F78574}"/>
              </a:ext>
            </a:extLst>
          </p:cNvPr>
          <p:cNvSpPr txBox="1"/>
          <p:nvPr/>
        </p:nvSpPr>
        <p:spPr>
          <a:xfrm>
            <a:off x="1368300" y="186375"/>
            <a:ext cx="3057247" cy="523220"/>
          </a:xfrm>
          <a:prstGeom prst="rect">
            <a:avLst/>
          </a:prstGeom>
          <a:noFill/>
        </p:spPr>
        <p:txBody>
          <a:bodyPr wrap="none" rtlCol="0">
            <a:spAutoFit/>
          </a:bodyPr>
          <a:lstStyle/>
          <a:p>
            <a:r>
              <a:rPr lang="zh-CN" altLang="en-US" sz="2800" b="1"/>
              <a:t>通用数据传送指令</a:t>
            </a:r>
          </a:p>
        </p:txBody>
      </p:sp>
      <p:grpSp>
        <p:nvGrpSpPr>
          <p:cNvPr id="15" name="组合 14">
            <a:extLst>
              <a:ext uri="{FF2B5EF4-FFF2-40B4-BE49-F238E27FC236}">
                <a16:creationId xmlns:a16="http://schemas.microsoft.com/office/drawing/2014/main" id="{FAFAB2E0-99DF-46B0-8C6F-B0F1861F4159}"/>
              </a:ext>
            </a:extLst>
          </p:cNvPr>
          <p:cNvGrpSpPr/>
          <p:nvPr/>
        </p:nvGrpSpPr>
        <p:grpSpPr>
          <a:xfrm>
            <a:off x="2963834" y="1553011"/>
            <a:ext cx="4450880" cy="3316149"/>
            <a:chOff x="3340985" y="2306395"/>
            <a:chExt cx="4450880" cy="3316149"/>
          </a:xfrm>
        </p:grpSpPr>
        <p:sp>
          <p:nvSpPr>
            <p:cNvPr id="3" name="文本框 2">
              <a:extLst>
                <a:ext uri="{FF2B5EF4-FFF2-40B4-BE49-F238E27FC236}">
                  <a16:creationId xmlns:a16="http://schemas.microsoft.com/office/drawing/2014/main" id="{250A7DD2-8283-4567-9546-590C1B846F22}"/>
                </a:ext>
              </a:extLst>
            </p:cNvPr>
            <p:cNvSpPr txBox="1"/>
            <p:nvPr/>
          </p:nvSpPr>
          <p:spPr>
            <a:xfrm>
              <a:off x="3340985" y="2306395"/>
              <a:ext cx="3225563"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一般传送指令</a:t>
              </a:r>
              <a:r>
                <a:rPr lang="en-US" altLang="zh-CN" sz="2800" b="1">
                  <a:latin typeface="Times New Roman" panose="02020603050405020304" pitchFamily="18" charset="0"/>
                  <a:cs typeface="Times New Roman" panose="02020603050405020304" pitchFamily="18" charset="0"/>
                </a:rPr>
                <a:t>MOV</a:t>
              </a:r>
              <a:endParaRPr lang="zh-CN" altLang="en-US" sz="2800" b="1">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19D667A-D6E7-4B75-9C19-E131059E7747}"/>
                </a:ext>
              </a:extLst>
            </p:cNvPr>
            <p:cNvSpPr txBox="1"/>
            <p:nvPr/>
          </p:nvSpPr>
          <p:spPr>
            <a:xfrm>
              <a:off x="3345041" y="2996952"/>
              <a:ext cx="4386137"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堆栈操作指令</a:t>
              </a:r>
              <a:r>
                <a:rPr lang="en-US" altLang="zh-CN" sz="2800" b="1">
                  <a:latin typeface="Times New Roman" panose="02020603050405020304" pitchFamily="18" charset="0"/>
                  <a:cs typeface="Times New Roman" panose="02020603050405020304" pitchFamily="18" charset="0"/>
                </a:rPr>
                <a:t>PUSH</a:t>
              </a:r>
              <a:r>
                <a:rPr lang="zh-CN" altLang="en-US" sz="2800" b="1">
                  <a:latin typeface="Times New Roman" panose="02020603050405020304" pitchFamily="18" charset="0"/>
                  <a:cs typeface="Times New Roman" panose="02020603050405020304" pitchFamily="18" charset="0"/>
                </a:rPr>
                <a:t>和</a:t>
              </a:r>
              <a:r>
                <a:rPr lang="en-US" altLang="zh-CN" sz="2800" b="1">
                  <a:latin typeface="Times New Roman" panose="02020603050405020304" pitchFamily="18" charset="0"/>
                  <a:cs typeface="Times New Roman" panose="02020603050405020304" pitchFamily="18" charset="0"/>
                </a:rPr>
                <a:t>POP</a:t>
              </a:r>
              <a:endParaRPr lang="zh-CN" altLang="en-US" sz="2800" b="1">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1799888-B6FD-4E72-A7C9-95C0153CA48D}"/>
                </a:ext>
              </a:extLst>
            </p:cNvPr>
            <p:cNvSpPr txBox="1"/>
            <p:nvPr/>
          </p:nvSpPr>
          <p:spPr>
            <a:xfrm>
              <a:off x="3340985" y="3648442"/>
              <a:ext cx="2704587"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交换指令</a:t>
              </a:r>
              <a:r>
                <a:rPr lang="en-US" altLang="zh-CN" sz="2800" b="1">
                  <a:latin typeface="Times New Roman" panose="02020603050405020304" pitchFamily="18" charset="0"/>
                  <a:cs typeface="Times New Roman" panose="02020603050405020304" pitchFamily="18" charset="0"/>
                </a:rPr>
                <a:t>XCHG</a:t>
              </a:r>
              <a:endParaRPr lang="zh-CN" altLang="en-US" sz="2800" b="1">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CB92F45-3DFE-4B7C-AA3D-D3B063C7CEA9}"/>
                </a:ext>
              </a:extLst>
            </p:cNvPr>
            <p:cNvSpPr txBox="1"/>
            <p:nvPr/>
          </p:nvSpPr>
          <p:spPr>
            <a:xfrm>
              <a:off x="3340985" y="4373883"/>
              <a:ext cx="3319114"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查表转换指令</a:t>
              </a:r>
              <a:r>
                <a:rPr lang="en-US" altLang="zh-CN" sz="2800" b="1">
                  <a:latin typeface="Times New Roman" panose="02020603050405020304" pitchFamily="18" charset="0"/>
                  <a:cs typeface="Times New Roman" panose="02020603050405020304" pitchFamily="18" charset="0"/>
                </a:rPr>
                <a:t>XLAT</a:t>
              </a:r>
              <a:endParaRPr lang="zh-CN" altLang="en-US" sz="2800" b="1">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A17873-68A8-49A6-9503-220229A9B2A3}"/>
                </a:ext>
              </a:extLst>
            </p:cNvPr>
            <p:cNvSpPr txBox="1"/>
            <p:nvPr/>
          </p:nvSpPr>
          <p:spPr>
            <a:xfrm>
              <a:off x="3346417" y="5099324"/>
              <a:ext cx="4445448"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字位扩展指令</a:t>
              </a:r>
              <a:r>
                <a:rPr lang="en-US" altLang="zh-CN" sz="2800" b="1">
                  <a:latin typeface="Times New Roman" panose="02020603050405020304" pitchFamily="18" charset="0"/>
                  <a:cs typeface="Times New Roman" panose="02020603050405020304" pitchFamily="18" charset="0"/>
                </a:rPr>
                <a:t>CBW</a:t>
              </a:r>
              <a:r>
                <a:rPr lang="zh-CN" altLang="en-US" sz="2800" b="1">
                  <a:latin typeface="Times New Roman" panose="02020603050405020304" pitchFamily="18" charset="0"/>
                  <a:cs typeface="Times New Roman" panose="02020603050405020304" pitchFamily="18" charset="0"/>
                </a:rPr>
                <a:t>和</a:t>
              </a:r>
              <a:r>
                <a:rPr lang="en-US" altLang="zh-CN" sz="2800" b="1">
                  <a:latin typeface="Times New Roman" panose="02020603050405020304" pitchFamily="18" charset="0"/>
                  <a:cs typeface="Times New Roman" panose="02020603050405020304" pitchFamily="18" charset="0"/>
                </a:rPr>
                <a:t>CWD</a:t>
              </a:r>
              <a:endParaRPr lang="zh-CN" altLang="en-US" sz="2800" b="1">
                <a:latin typeface="Times New Roman" panose="02020603050405020304" pitchFamily="18" charset="0"/>
                <a:cs typeface="Times New Roman" panose="02020603050405020304" pitchFamily="18" charset="0"/>
              </a:endParaRPr>
            </a:p>
          </p:txBody>
        </p:sp>
      </p:grpSp>
      <p:sp>
        <p:nvSpPr>
          <p:cNvPr id="16" name="矩形 15">
            <a:extLst>
              <a:ext uri="{FF2B5EF4-FFF2-40B4-BE49-F238E27FC236}">
                <a16:creationId xmlns:a16="http://schemas.microsoft.com/office/drawing/2014/main" id="{36C8C753-C325-40EB-B7F7-CCFFE49D653D}"/>
              </a:ext>
            </a:extLst>
          </p:cNvPr>
          <p:cNvSpPr/>
          <p:nvPr/>
        </p:nvSpPr>
        <p:spPr>
          <a:xfrm>
            <a:off x="2079853" y="5426764"/>
            <a:ext cx="5234125" cy="592213"/>
          </a:xfrm>
          <a:prstGeom prst="rect">
            <a:avLst/>
          </a:prstGeom>
        </p:spPr>
        <p:txBody>
          <a:bodyPr wrap="none">
            <a:spAutoFit/>
          </a:bodyPr>
          <a:lstStyle/>
          <a:p>
            <a:pPr marL="0" lvl="1">
              <a:lnSpc>
                <a:spcPct val="130000"/>
              </a:lnSpc>
            </a:pPr>
            <a:r>
              <a:rPr lang="zh-CN" altLang="en-US" sz="2800" b="1">
                <a:latin typeface="Times New Roman" panose="02020603050405020304" pitchFamily="18" charset="0"/>
                <a:cs typeface="Times New Roman" panose="02020603050405020304" pitchFamily="18" charset="0"/>
              </a:rPr>
              <a:t>通用数据传送指令</a:t>
            </a:r>
            <a:r>
              <a:rPr lang="zh-CN" altLang="zh-CN" sz="2800" b="1">
                <a:latin typeface="Times New Roman" panose="02020603050405020304" pitchFamily="18" charset="0"/>
                <a:cs typeface="Times New Roman" panose="02020603050405020304" pitchFamily="18" charset="0"/>
              </a:rPr>
              <a:t>不影响标志位</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15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A24F84-1F4D-45DE-9D80-E48D31762975}"/>
              </a:ext>
            </a:extLst>
          </p:cNvPr>
          <p:cNvGrpSpPr/>
          <p:nvPr/>
        </p:nvGrpSpPr>
        <p:grpSpPr>
          <a:xfrm>
            <a:off x="827584" y="0"/>
            <a:ext cx="3744416" cy="839639"/>
            <a:chOff x="827584" y="0"/>
            <a:chExt cx="3744416" cy="839639"/>
          </a:xfrm>
        </p:grpSpPr>
        <p:sp>
          <p:nvSpPr>
            <p:cNvPr id="8" name="六边形 7">
              <a:extLst>
                <a:ext uri="{FF2B5EF4-FFF2-40B4-BE49-F238E27FC236}">
                  <a16:creationId xmlns:a16="http://schemas.microsoft.com/office/drawing/2014/main" id="{6A627AC9-2BDC-415A-9D0C-8D883729EF6A}"/>
                </a:ext>
              </a:extLst>
            </p:cNvPr>
            <p:cNvSpPr/>
            <p:nvPr/>
          </p:nvSpPr>
          <p:spPr>
            <a:xfrm>
              <a:off x="1119858" y="93956"/>
              <a:ext cx="3452142"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12.1   </a:t>
              </a:r>
              <a:r>
                <a:rPr lang="zh-CN" altLang="en-US" sz="2800" b="1">
                  <a:solidFill>
                    <a:schemeClr val="tx1"/>
                  </a:solidFill>
                  <a:latin typeface="微软雅黑" panose="020B0503020204020204" pitchFamily="34" charset="-122"/>
                  <a:ea typeface="微软雅黑" panose="020B0503020204020204" pitchFamily="34" charset="-122"/>
                </a:rPr>
                <a:t>概述</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5A9C0FDA-AF6A-4D3E-8977-D480C1699429}"/>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14" name="同心圆 215">
                <a:extLst>
                  <a:ext uri="{FF2B5EF4-FFF2-40B4-BE49-F238E27FC236}">
                    <a16:creationId xmlns:a16="http://schemas.microsoft.com/office/drawing/2014/main" id="{1935F946-9E6B-45E8-AF52-674848D263F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5" name="椭圆 14">
                <a:extLst>
                  <a:ext uri="{FF2B5EF4-FFF2-40B4-BE49-F238E27FC236}">
                    <a16:creationId xmlns:a16="http://schemas.microsoft.com/office/drawing/2014/main" id="{EA75BD45-79AA-426E-9CB0-8701148BF1D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1" name="组合 10">
              <a:extLst>
                <a:ext uri="{FF2B5EF4-FFF2-40B4-BE49-F238E27FC236}">
                  <a16:creationId xmlns:a16="http://schemas.microsoft.com/office/drawing/2014/main" id="{EE18C025-7682-462F-80A1-67735FA9F594}"/>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12" name="同心圆 220">
                <a:extLst>
                  <a:ext uri="{FF2B5EF4-FFF2-40B4-BE49-F238E27FC236}">
                    <a16:creationId xmlns:a16="http://schemas.microsoft.com/office/drawing/2014/main" id="{D58B2A80-58D6-47E3-BFB2-828B4F51C01C}"/>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3" name="椭圆 12">
                <a:extLst>
                  <a:ext uri="{FF2B5EF4-FFF2-40B4-BE49-F238E27FC236}">
                    <a16:creationId xmlns:a16="http://schemas.microsoft.com/office/drawing/2014/main" id="{D7F9948D-48B8-4DB7-90DE-7334B643DF13}"/>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2" name="文本框 1">
            <a:extLst>
              <a:ext uri="{FF2B5EF4-FFF2-40B4-BE49-F238E27FC236}">
                <a16:creationId xmlns:a16="http://schemas.microsoft.com/office/drawing/2014/main" id="{1A7A96D9-E85C-455F-B0A5-96146CC6258F}"/>
              </a:ext>
            </a:extLst>
          </p:cNvPr>
          <p:cNvSpPr txBox="1"/>
          <p:nvPr/>
        </p:nvSpPr>
        <p:spPr>
          <a:xfrm>
            <a:off x="878203" y="1556792"/>
            <a:ext cx="8119530" cy="523220"/>
          </a:xfrm>
          <a:prstGeom prst="rect">
            <a:avLst/>
          </a:prstGeom>
          <a:noFill/>
        </p:spPr>
        <p:txBody>
          <a:bodyPr wrap="none" rtlCol="0">
            <a:spAutoFit/>
          </a:bodyPr>
          <a:lstStyle/>
          <a:p>
            <a:r>
              <a:rPr lang="zh-CN" altLang="en-US" sz="2800" b="1"/>
              <a:t>能够被计算机识别并执行的二进制代码称为指令。</a:t>
            </a:r>
          </a:p>
        </p:txBody>
      </p:sp>
      <p:sp>
        <p:nvSpPr>
          <p:cNvPr id="16" name="文本框 15">
            <a:extLst>
              <a:ext uri="{FF2B5EF4-FFF2-40B4-BE49-F238E27FC236}">
                <a16:creationId xmlns:a16="http://schemas.microsoft.com/office/drawing/2014/main" id="{2B50886D-FF0D-4164-BEA0-210C53A9F47A}"/>
              </a:ext>
            </a:extLst>
          </p:cNvPr>
          <p:cNvSpPr txBox="1"/>
          <p:nvPr/>
        </p:nvSpPr>
        <p:spPr>
          <a:xfrm>
            <a:off x="878203" y="2273945"/>
            <a:ext cx="5234125" cy="523220"/>
          </a:xfrm>
          <a:prstGeom prst="rect">
            <a:avLst/>
          </a:prstGeom>
          <a:noFill/>
        </p:spPr>
        <p:txBody>
          <a:bodyPr wrap="none" rtlCol="0">
            <a:spAutoFit/>
          </a:bodyPr>
          <a:lstStyle/>
          <a:p>
            <a:r>
              <a:rPr lang="zh-CN" altLang="en-US" sz="2800" b="1"/>
              <a:t>所有指令的集合称为指令系统。</a:t>
            </a:r>
          </a:p>
        </p:txBody>
      </p:sp>
      <p:grpSp>
        <p:nvGrpSpPr>
          <p:cNvPr id="5" name="组合 4">
            <a:extLst>
              <a:ext uri="{FF2B5EF4-FFF2-40B4-BE49-F238E27FC236}">
                <a16:creationId xmlns:a16="http://schemas.microsoft.com/office/drawing/2014/main" id="{FF6480FD-5A48-4D6E-96F8-4513DBD2DE11}"/>
              </a:ext>
            </a:extLst>
          </p:cNvPr>
          <p:cNvGrpSpPr/>
          <p:nvPr/>
        </p:nvGrpSpPr>
        <p:grpSpPr>
          <a:xfrm>
            <a:off x="3098396" y="3140968"/>
            <a:ext cx="3273804" cy="3332167"/>
            <a:chOff x="1515491" y="3284984"/>
            <a:chExt cx="3273804" cy="3332167"/>
          </a:xfrm>
        </p:grpSpPr>
        <p:sp>
          <p:nvSpPr>
            <p:cNvPr id="4" name="左大括号 3">
              <a:extLst>
                <a:ext uri="{FF2B5EF4-FFF2-40B4-BE49-F238E27FC236}">
                  <a16:creationId xmlns:a16="http://schemas.microsoft.com/office/drawing/2014/main" id="{335D3644-2C91-4BB4-9940-352D67EF858C}"/>
                </a:ext>
              </a:extLst>
            </p:cNvPr>
            <p:cNvSpPr/>
            <p:nvPr/>
          </p:nvSpPr>
          <p:spPr>
            <a:xfrm>
              <a:off x="1515491" y="3388360"/>
              <a:ext cx="453438" cy="3096344"/>
            </a:xfrm>
            <a:prstGeom prst="leftBrace">
              <a:avLst>
                <a:gd name="adj1" fmla="val 6747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BF9ED30-4D10-45DB-B90B-85E54510E532}"/>
                </a:ext>
              </a:extLst>
            </p:cNvPr>
            <p:cNvSpPr txBox="1"/>
            <p:nvPr/>
          </p:nvSpPr>
          <p:spPr>
            <a:xfrm>
              <a:off x="2079899" y="3284984"/>
              <a:ext cx="1988045" cy="523220"/>
            </a:xfrm>
            <a:prstGeom prst="rect">
              <a:avLst/>
            </a:prstGeom>
            <a:noFill/>
          </p:spPr>
          <p:txBody>
            <a:bodyPr wrap="none" rtlCol="0">
              <a:spAutoFit/>
            </a:bodyPr>
            <a:lstStyle/>
            <a:p>
              <a:r>
                <a:rPr lang="zh-CN" altLang="en-US" sz="2800" b="1"/>
                <a:t>数据传送类</a:t>
              </a:r>
            </a:p>
          </p:txBody>
        </p:sp>
        <p:sp>
          <p:nvSpPr>
            <p:cNvPr id="18" name="文本框 17">
              <a:extLst>
                <a:ext uri="{FF2B5EF4-FFF2-40B4-BE49-F238E27FC236}">
                  <a16:creationId xmlns:a16="http://schemas.microsoft.com/office/drawing/2014/main" id="{FA3F7A55-DE77-402C-9B2A-C2E9B905EC62}"/>
                </a:ext>
              </a:extLst>
            </p:cNvPr>
            <p:cNvSpPr txBox="1"/>
            <p:nvPr/>
          </p:nvSpPr>
          <p:spPr>
            <a:xfrm>
              <a:off x="2079899" y="3861048"/>
              <a:ext cx="1988045" cy="523220"/>
            </a:xfrm>
            <a:prstGeom prst="rect">
              <a:avLst/>
            </a:prstGeom>
            <a:noFill/>
          </p:spPr>
          <p:txBody>
            <a:bodyPr wrap="none" rtlCol="0">
              <a:spAutoFit/>
            </a:bodyPr>
            <a:lstStyle/>
            <a:p>
              <a:r>
                <a:rPr lang="zh-CN" altLang="en-US" sz="2800" b="1"/>
                <a:t>算术运算类</a:t>
              </a:r>
            </a:p>
          </p:txBody>
        </p:sp>
        <p:sp>
          <p:nvSpPr>
            <p:cNvPr id="19" name="文本框 18">
              <a:extLst>
                <a:ext uri="{FF2B5EF4-FFF2-40B4-BE49-F238E27FC236}">
                  <a16:creationId xmlns:a16="http://schemas.microsoft.com/office/drawing/2014/main" id="{E420D5C5-8139-412C-B8BD-679EACB42921}"/>
                </a:ext>
              </a:extLst>
            </p:cNvPr>
            <p:cNvSpPr txBox="1"/>
            <p:nvPr/>
          </p:nvSpPr>
          <p:spPr>
            <a:xfrm>
              <a:off x="2079899" y="4437112"/>
              <a:ext cx="2709396" cy="523220"/>
            </a:xfrm>
            <a:prstGeom prst="rect">
              <a:avLst/>
            </a:prstGeom>
            <a:noFill/>
          </p:spPr>
          <p:txBody>
            <a:bodyPr wrap="none" rtlCol="0">
              <a:spAutoFit/>
            </a:bodyPr>
            <a:lstStyle/>
            <a:p>
              <a:r>
                <a:rPr lang="zh-CN" altLang="en-US" sz="2800" b="1"/>
                <a:t>逻辑运算和移位</a:t>
              </a:r>
            </a:p>
          </p:txBody>
        </p:sp>
        <p:sp>
          <p:nvSpPr>
            <p:cNvPr id="20" name="文本框 19">
              <a:extLst>
                <a:ext uri="{FF2B5EF4-FFF2-40B4-BE49-F238E27FC236}">
                  <a16:creationId xmlns:a16="http://schemas.microsoft.com/office/drawing/2014/main" id="{BB1B8A51-B2FA-4C4B-95CC-2A3558886C4B}"/>
                </a:ext>
              </a:extLst>
            </p:cNvPr>
            <p:cNvSpPr txBox="1"/>
            <p:nvPr/>
          </p:nvSpPr>
          <p:spPr>
            <a:xfrm>
              <a:off x="2079899" y="5013176"/>
              <a:ext cx="1266693" cy="523220"/>
            </a:xfrm>
            <a:prstGeom prst="rect">
              <a:avLst/>
            </a:prstGeom>
            <a:noFill/>
          </p:spPr>
          <p:txBody>
            <a:bodyPr wrap="none" rtlCol="0">
              <a:spAutoFit/>
            </a:bodyPr>
            <a:lstStyle/>
            <a:p>
              <a:r>
                <a:rPr lang="zh-CN" altLang="en-US" sz="2800" b="1"/>
                <a:t>串操作</a:t>
              </a:r>
            </a:p>
          </p:txBody>
        </p:sp>
        <p:sp>
          <p:nvSpPr>
            <p:cNvPr id="21" name="文本框 20">
              <a:extLst>
                <a:ext uri="{FF2B5EF4-FFF2-40B4-BE49-F238E27FC236}">
                  <a16:creationId xmlns:a16="http://schemas.microsoft.com/office/drawing/2014/main" id="{1E3182BC-9702-48E8-ADF2-1E4832A9EFD1}"/>
                </a:ext>
              </a:extLst>
            </p:cNvPr>
            <p:cNvSpPr txBox="1"/>
            <p:nvPr/>
          </p:nvSpPr>
          <p:spPr>
            <a:xfrm>
              <a:off x="2079899" y="5571936"/>
              <a:ext cx="1988045" cy="523220"/>
            </a:xfrm>
            <a:prstGeom prst="rect">
              <a:avLst/>
            </a:prstGeom>
            <a:noFill/>
          </p:spPr>
          <p:txBody>
            <a:bodyPr wrap="none" rtlCol="0">
              <a:spAutoFit/>
            </a:bodyPr>
            <a:lstStyle/>
            <a:p>
              <a:r>
                <a:rPr lang="zh-CN" altLang="en-US" sz="2800" b="1"/>
                <a:t>控制转移类</a:t>
              </a:r>
            </a:p>
          </p:txBody>
        </p:sp>
        <p:sp>
          <p:nvSpPr>
            <p:cNvPr id="22" name="文本框 21">
              <a:extLst>
                <a:ext uri="{FF2B5EF4-FFF2-40B4-BE49-F238E27FC236}">
                  <a16:creationId xmlns:a16="http://schemas.microsoft.com/office/drawing/2014/main" id="{3B2C1E3F-B640-4830-85B6-C34BAC7C0044}"/>
                </a:ext>
              </a:extLst>
            </p:cNvPr>
            <p:cNvSpPr txBox="1"/>
            <p:nvPr/>
          </p:nvSpPr>
          <p:spPr>
            <a:xfrm>
              <a:off x="2079898" y="6093931"/>
              <a:ext cx="1988045" cy="523220"/>
            </a:xfrm>
            <a:prstGeom prst="rect">
              <a:avLst/>
            </a:prstGeom>
            <a:noFill/>
          </p:spPr>
          <p:txBody>
            <a:bodyPr wrap="none" rtlCol="0">
              <a:spAutoFit/>
            </a:bodyPr>
            <a:lstStyle/>
            <a:p>
              <a:r>
                <a:rPr lang="zh-CN" altLang="en-US" sz="2800" b="1"/>
                <a:t>处理器控制</a:t>
              </a:r>
            </a:p>
          </p:txBody>
        </p:sp>
      </p:grpSp>
      <p:sp>
        <p:nvSpPr>
          <p:cNvPr id="6" name="文本框 5">
            <a:extLst>
              <a:ext uri="{FF2B5EF4-FFF2-40B4-BE49-F238E27FC236}">
                <a16:creationId xmlns:a16="http://schemas.microsoft.com/office/drawing/2014/main" id="{CA365FC3-5BE5-42D5-A8D2-4B0B7DA47CCD}"/>
              </a:ext>
            </a:extLst>
          </p:cNvPr>
          <p:cNvSpPr txBox="1"/>
          <p:nvPr/>
        </p:nvSpPr>
        <p:spPr>
          <a:xfrm>
            <a:off x="1133922" y="4539456"/>
            <a:ext cx="1988045" cy="523220"/>
          </a:xfrm>
          <a:prstGeom prst="rect">
            <a:avLst/>
          </a:prstGeom>
          <a:noFill/>
        </p:spPr>
        <p:txBody>
          <a:bodyPr wrap="none" rtlCol="0">
            <a:spAutoFit/>
          </a:bodyPr>
          <a:lstStyle/>
          <a:p>
            <a:r>
              <a:rPr lang="zh-CN" altLang="en-US" sz="2800" b="1"/>
              <a:t>按功能分类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ACE63A4-FC30-41C4-85BE-66E53968A5E5}"/>
              </a:ext>
            </a:extLst>
          </p:cNvPr>
          <p:cNvSpPr txBox="1">
            <a:spLocks noChangeArrowheads="1"/>
          </p:cNvSpPr>
          <p:nvPr/>
        </p:nvSpPr>
        <p:spPr>
          <a:xfrm>
            <a:off x="2015716" y="2440052"/>
            <a:ext cx="5112568" cy="23762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spcAft>
                <a:spcPct val="0"/>
              </a:spcAft>
              <a:buNone/>
            </a:pPr>
            <a:r>
              <a:rPr lang="zh-CN" altLang="en-US" sz="2800" b="1">
                <a:latin typeface="Times New Roman" panose="02020603050405020304" pitchFamily="18" charset="0"/>
                <a:cs typeface="Times New Roman" panose="02020603050405020304" pitchFamily="18" charset="0"/>
              </a:rPr>
              <a:t>格式：</a:t>
            </a:r>
            <a:r>
              <a:rPr lang="en-US" altLang="zh-CN" b="1">
                <a:latin typeface="Times New Roman" panose="02020603050405020304" pitchFamily="18" charset="0"/>
                <a:cs typeface="Times New Roman" panose="02020603050405020304" pitchFamily="18" charset="0"/>
              </a:rPr>
              <a:t>MOV  Dest，Src</a:t>
            </a:r>
          </a:p>
          <a:p>
            <a:pPr marL="0" indent="0">
              <a:lnSpc>
                <a:spcPct val="140000"/>
              </a:lnSpc>
              <a:spcAft>
                <a:spcPct val="20000"/>
              </a:spcAft>
              <a:buNone/>
            </a:pPr>
            <a:r>
              <a:rPr lang="zh-CN" altLang="en-US" sz="2800" b="1">
                <a:latin typeface="Times New Roman" panose="02020603050405020304" pitchFamily="18" charset="0"/>
                <a:cs typeface="Times New Roman" panose="02020603050405020304" pitchFamily="18" charset="0"/>
              </a:rPr>
              <a:t>操作：</a:t>
            </a:r>
            <a:r>
              <a:rPr lang="en-US" altLang="zh-CN" b="1">
                <a:latin typeface="Times New Roman" panose="02020603050405020304" pitchFamily="18" charset="0"/>
                <a:cs typeface="Times New Roman" panose="02020603050405020304" pitchFamily="18" charset="0"/>
              </a:rPr>
              <a:t>Src→ Dest</a:t>
            </a:r>
          </a:p>
          <a:p>
            <a:pPr marL="0" indent="0">
              <a:lnSpc>
                <a:spcPct val="140000"/>
              </a:lnSpc>
              <a:spcBef>
                <a:spcPts val="1200"/>
              </a:spcBef>
              <a:spcAft>
                <a:spcPct val="0"/>
              </a:spcAft>
              <a:buNone/>
            </a:pPr>
            <a:r>
              <a:rPr lang="zh-CN" altLang="en-US" sz="2800" b="1">
                <a:latin typeface="Times New Roman" panose="02020603050405020304" pitchFamily="18" charset="0"/>
                <a:cs typeface="Times New Roman" panose="02020603050405020304" pitchFamily="18" charset="0"/>
              </a:rPr>
              <a:t>例：</a:t>
            </a: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MOV  AL，BL</a:t>
            </a:r>
            <a:endParaRPr lang="zh-CN" altLang="en-US"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392F8E-245C-4D2B-9074-79138ED44402}"/>
              </a:ext>
            </a:extLst>
          </p:cNvPr>
          <p:cNvSpPr/>
          <p:nvPr/>
        </p:nvSpPr>
        <p:spPr>
          <a:xfrm>
            <a:off x="611560" y="908720"/>
            <a:ext cx="4576894" cy="523220"/>
          </a:xfrm>
          <a:prstGeom prst="rect">
            <a:avLst/>
          </a:prstGeom>
        </p:spPr>
        <p:txBody>
          <a:bodyPr wrap="none">
            <a:spAutoFit/>
          </a:bodyPr>
          <a:lstStyle/>
          <a:p>
            <a:pPr>
              <a:spcAft>
                <a:spcPct val="20000"/>
              </a:spcAft>
            </a:pP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）一般数据传送指令 </a:t>
            </a:r>
            <a:r>
              <a:rPr lang="en-US" altLang="zh-CN" sz="2800" b="1">
                <a:latin typeface="Times New Roman" panose="02020603050405020304" pitchFamily="18" charset="0"/>
                <a:cs typeface="Times New Roman" panose="02020603050405020304" pitchFamily="18" charset="0"/>
              </a:rPr>
              <a:t>MOV</a:t>
            </a:r>
          </a:p>
        </p:txBody>
      </p:sp>
    </p:spTree>
    <p:extLst>
      <p:ext uri="{BB962C8B-B14F-4D97-AF65-F5344CB8AC3E}">
        <p14:creationId xmlns:p14="http://schemas.microsoft.com/office/powerpoint/2010/main" val="135637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DED6AAF0-08DB-4E2F-96AE-0195D3B62A4A}"/>
              </a:ext>
            </a:extLst>
          </p:cNvPr>
          <p:cNvGrpSpPr/>
          <p:nvPr/>
        </p:nvGrpSpPr>
        <p:grpSpPr>
          <a:xfrm>
            <a:off x="683568" y="1197245"/>
            <a:ext cx="8068624" cy="3542301"/>
            <a:chOff x="683568" y="1197245"/>
            <a:chExt cx="8068624" cy="3542301"/>
          </a:xfrm>
        </p:grpSpPr>
        <p:sp>
          <p:nvSpPr>
            <p:cNvPr id="8" name="Rectangle 9">
              <a:extLst>
                <a:ext uri="{FF2B5EF4-FFF2-40B4-BE49-F238E27FC236}">
                  <a16:creationId xmlns:a16="http://schemas.microsoft.com/office/drawing/2014/main" id="{89FC0FDE-ABD4-49C5-9998-ED608789B2F6}"/>
                </a:ext>
              </a:extLst>
            </p:cNvPr>
            <p:cNvSpPr>
              <a:spLocks noChangeArrowheads="1"/>
            </p:cNvSpPr>
            <p:nvPr/>
          </p:nvSpPr>
          <p:spPr bwMode="auto">
            <a:xfrm>
              <a:off x="2296771" y="1197245"/>
              <a:ext cx="1503933" cy="644529"/>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ctr" eaLnBrk="1" hangingPunct="1"/>
              <a:r>
                <a:rPr lang="zh-CN" altLang="zh-CN" sz="2400"/>
                <a:t>立即数</a:t>
              </a:r>
            </a:p>
          </p:txBody>
        </p:sp>
        <p:sp>
          <p:nvSpPr>
            <p:cNvPr id="9" name="Rectangle 10">
              <a:extLst>
                <a:ext uri="{FF2B5EF4-FFF2-40B4-BE49-F238E27FC236}">
                  <a16:creationId xmlns:a16="http://schemas.microsoft.com/office/drawing/2014/main" id="{55E99FAA-DF9B-4966-93C2-BA1ADCB1DD6B}"/>
                </a:ext>
              </a:extLst>
            </p:cNvPr>
            <p:cNvSpPr>
              <a:spLocks noChangeArrowheads="1"/>
            </p:cNvSpPr>
            <p:nvPr/>
          </p:nvSpPr>
          <p:spPr bwMode="auto">
            <a:xfrm>
              <a:off x="683568" y="1877368"/>
              <a:ext cx="767637" cy="1464565"/>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ctr" eaLnBrk="1" hangingPunct="1"/>
              <a:endParaRPr lang="zh-CN" altLang="zh-CN" sz="2400">
                <a:solidFill>
                  <a:schemeClr val="bg2"/>
                </a:solidFill>
              </a:endParaRPr>
            </a:p>
          </p:txBody>
        </p:sp>
        <p:sp>
          <p:nvSpPr>
            <p:cNvPr id="10" name="Text Box 11">
              <a:extLst>
                <a:ext uri="{FF2B5EF4-FFF2-40B4-BE49-F238E27FC236}">
                  <a16:creationId xmlns:a16="http://schemas.microsoft.com/office/drawing/2014/main" id="{0095D593-2019-489B-BB4F-C5D64CE1123E}"/>
                </a:ext>
              </a:extLst>
            </p:cNvPr>
            <p:cNvSpPr txBox="1">
              <a:spLocks noChangeArrowheads="1"/>
            </p:cNvSpPr>
            <p:nvPr/>
          </p:nvSpPr>
          <p:spPr bwMode="auto">
            <a:xfrm>
              <a:off x="782867" y="2083768"/>
              <a:ext cx="5540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eaLnBrk="1" hangingPunct="1">
                <a:spcBef>
                  <a:spcPct val="50000"/>
                </a:spcBef>
              </a:pPr>
              <a:r>
                <a:rPr lang="zh-CN" altLang="zh-CN" sz="2400"/>
                <a:t>存储器</a:t>
              </a:r>
            </a:p>
          </p:txBody>
        </p:sp>
        <p:sp>
          <p:nvSpPr>
            <p:cNvPr id="11" name="Rectangle 12">
              <a:extLst>
                <a:ext uri="{FF2B5EF4-FFF2-40B4-BE49-F238E27FC236}">
                  <a16:creationId xmlns:a16="http://schemas.microsoft.com/office/drawing/2014/main" id="{E75C17CE-E21A-45AF-8B7B-80FC494972D4}"/>
                </a:ext>
              </a:extLst>
            </p:cNvPr>
            <p:cNvSpPr>
              <a:spLocks noChangeArrowheads="1"/>
            </p:cNvSpPr>
            <p:nvPr/>
          </p:nvSpPr>
          <p:spPr bwMode="auto">
            <a:xfrm>
              <a:off x="5021647" y="1805383"/>
              <a:ext cx="3222361" cy="1479601"/>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ctr" eaLnBrk="1" hangingPunct="1"/>
              <a:r>
                <a:rPr lang="zh-CN" altLang="zh-CN" sz="2400"/>
                <a:t>通用寄存器</a:t>
              </a:r>
            </a:p>
            <a:p>
              <a:pPr algn="ctr" eaLnBrk="1" hangingPunct="1"/>
              <a:r>
                <a:rPr lang="zh-CN" altLang="zh-CN" sz="2400"/>
                <a:t>AX  BX CX DX</a:t>
              </a:r>
            </a:p>
            <a:p>
              <a:pPr algn="ctr" eaLnBrk="1" hangingPunct="1"/>
              <a:r>
                <a:rPr lang="zh-CN" altLang="zh-CN" sz="2400"/>
                <a:t>BP  SP  DI  SI </a:t>
              </a:r>
            </a:p>
          </p:txBody>
        </p:sp>
        <p:sp>
          <p:nvSpPr>
            <p:cNvPr id="12" name="Rectangle 13">
              <a:extLst>
                <a:ext uri="{FF2B5EF4-FFF2-40B4-BE49-F238E27FC236}">
                  <a16:creationId xmlns:a16="http://schemas.microsoft.com/office/drawing/2014/main" id="{520C8B1B-42D5-4EB0-89CA-D6B5327D69F2}"/>
                </a:ext>
              </a:extLst>
            </p:cNvPr>
            <p:cNvSpPr>
              <a:spLocks noChangeArrowheads="1"/>
            </p:cNvSpPr>
            <p:nvPr/>
          </p:nvSpPr>
          <p:spPr bwMode="auto">
            <a:xfrm>
              <a:off x="2267744" y="3542183"/>
              <a:ext cx="1859787" cy="1197363"/>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ctr" eaLnBrk="1" hangingPunct="1"/>
              <a:r>
                <a:rPr lang="zh-CN" altLang="zh-CN" sz="2400"/>
                <a:t>段寄存器</a:t>
              </a:r>
            </a:p>
            <a:p>
              <a:pPr algn="ctr" eaLnBrk="1" hangingPunct="1"/>
              <a:r>
                <a:rPr lang="zh-CN" altLang="zh-CN" sz="2400"/>
                <a:t>DS ES SS</a:t>
              </a:r>
            </a:p>
          </p:txBody>
        </p:sp>
        <p:sp>
          <p:nvSpPr>
            <p:cNvPr id="13" name="Line 14">
              <a:extLst>
                <a:ext uri="{FF2B5EF4-FFF2-40B4-BE49-F238E27FC236}">
                  <a16:creationId xmlns:a16="http://schemas.microsoft.com/office/drawing/2014/main" id="{E73200DA-9989-44C1-B3C7-91FB38DF2209}"/>
                </a:ext>
              </a:extLst>
            </p:cNvPr>
            <p:cNvSpPr>
              <a:spLocks noChangeShapeType="1"/>
            </p:cNvSpPr>
            <p:nvPr/>
          </p:nvSpPr>
          <p:spPr bwMode="auto">
            <a:xfrm>
              <a:off x="2693003" y="1865784"/>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4" name="Line 15">
              <a:extLst>
                <a:ext uri="{FF2B5EF4-FFF2-40B4-BE49-F238E27FC236}">
                  <a16:creationId xmlns:a16="http://schemas.microsoft.com/office/drawing/2014/main" id="{F3030DDB-D92F-4B4A-9B61-DC71212270EA}"/>
                </a:ext>
              </a:extLst>
            </p:cNvPr>
            <p:cNvSpPr>
              <a:spLocks noChangeShapeType="1"/>
            </p:cNvSpPr>
            <p:nvPr/>
          </p:nvSpPr>
          <p:spPr bwMode="auto">
            <a:xfrm flipH="1">
              <a:off x="1473803" y="2246784"/>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 name="Line 16">
              <a:extLst>
                <a:ext uri="{FF2B5EF4-FFF2-40B4-BE49-F238E27FC236}">
                  <a16:creationId xmlns:a16="http://schemas.microsoft.com/office/drawing/2014/main" id="{E79110E4-CEA9-4341-82C9-E0543E36E603}"/>
                </a:ext>
              </a:extLst>
            </p:cNvPr>
            <p:cNvSpPr>
              <a:spLocks noChangeShapeType="1"/>
            </p:cNvSpPr>
            <p:nvPr/>
          </p:nvSpPr>
          <p:spPr bwMode="auto">
            <a:xfrm>
              <a:off x="3378803" y="1865784"/>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Line 17">
              <a:extLst>
                <a:ext uri="{FF2B5EF4-FFF2-40B4-BE49-F238E27FC236}">
                  <a16:creationId xmlns:a16="http://schemas.microsoft.com/office/drawing/2014/main" id="{86A34E5F-A3BF-49C5-AB2D-C54C506073A8}"/>
                </a:ext>
              </a:extLst>
            </p:cNvPr>
            <p:cNvSpPr>
              <a:spLocks noChangeShapeType="1"/>
            </p:cNvSpPr>
            <p:nvPr/>
          </p:nvSpPr>
          <p:spPr bwMode="auto">
            <a:xfrm>
              <a:off x="3378803" y="2246784"/>
              <a:ext cx="1620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Line 18">
              <a:extLst>
                <a:ext uri="{FF2B5EF4-FFF2-40B4-BE49-F238E27FC236}">
                  <a16:creationId xmlns:a16="http://schemas.microsoft.com/office/drawing/2014/main" id="{0B18A370-E4C0-468E-8BE0-16D1A794465B}"/>
                </a:ext>
              </a:extLst>
            </p:cNvPr>
            <p:cNvSpPr>
              <a:spLocks noChangeShapeType="1"/>
            </p:cNvSpPr>
            <p:nvPr/>
          </p:nvSpPr>
          <p:spPr bwMode="auto">
            <a:xfrm>
              <a:off x="1475464" y="2475384"/>
              <a:ext cx="3528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8" name="Line 19">
              <a:extLst>
                <a:ext uri="{FF2B5EF4-FFF2-40B4-BE49-F238E27FC236}">
                  <a16:creationId xmlns:a16="http://schemas.microsoft.com/office/drawing/2014/main" id="{6135804E-D0A0-4B2A-B626-C009AA00A617}"/>
                </a:ext>
              </a:extLst>
            </p:cNvPr>
            <p:cNvSpPr>
              <a:spLocks noChangeShapeType="1"/>
            </p:cNvSpPr>
            <p:nvPr/>
          </p:nvSpPr>
          <p:spPr bwMode="auto">
            <a:xfrm>
              <a:off x="1473803" y="3008784"/>
              <a:ext cx="1219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9" name="Line 20">
              <a:extLst>
                <a:ext uri="{FF2B5EF4-FFF2-40B4-BE49-F238E27FC236}">
                  <a16:creationId xmlns:a16="http://schemas.microsoft.com/office/drawing/2014/main" id="{2A324A0F-D1AE-4472-A074-D6BE5B5E61AC}"/>
                </a:ext>
              </a:extLst>
            </p:cNvPr>
            <p:cNvSpPr>
              <a:spLocks noChangeShapeType="1"/>
            </p:cNvSpPr>
            <p:nvPr/>
          </p:nvSpPr>
          <p:spPr bwMode="auto">
            <a:xfrm>
              <a:off x="2693003" y="3008784"/>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0" name="Line 21">
              <a:extLst>
                <a:ext uri="{FF2B5EF4-FFF2-40B4-BE49-F238E27FC236}">
                  <a16:creationId xmlns:a16="http://schemas.microsoft.com/office/drawing/2014/main" id="{F2AE0104-3C5F-4FEA-921E-FC52841A5628}"/>
                </a:ext>
              </a:extLst>
            </p:cNvPr>
            <p:cNvSpPr>
              <a:spLocks noChangeShapeType="1"/>
            </p:cNvSpPr>
            <p:nvPr/>
          </p:nvSpPr>
          <p:spPr bwMode="auto">
            <a:xfrm flipH="1">
              <a:off x="3786600" y="3008784"/>
              <a:ext cx="122720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1" name="Line 22">
              <a:extLst>
                <a:ext uri="{FF2B5EF4-FFF2-40B4-BE49-F238E27FC236}">
                  <a16:creationId xmlns:a16="http://schemas.microsoft.com/office/drawing/2014/main" id="{F655252B-0D58-4DCF-B20F-1F20B2AD234D}"/>
                </a:ext>
              </a:extLst>
            </p:cNvPr>
            <p:cNvSpPr>
              <a:spLocks noChangeShapeType="1"/>
            </p:cNvSpPr>
            <p:nvPr/>
          </p:nvSpPr>
          <p:spPr bwMode="auto">
            <a:xfrm>
              <a:off x="3780123" y="2998624"/>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2" name="Rectangle 23">
              <a:extLst>
                <a:ext uri="{FF2B5EF4-FFF2-40B4-BE49-F238E27FC236}">
                  <a16:creationId xmlns:a16="http://schemas.microsoft.com/office/drawing/2014/main" id="{5FC66963-C3A7-42BE-9F7E-07D76AEE118B}"/>
                </a:ext>
              </a:extLst>
            </p:cNvPr>
            <p:cNvSpPr>
              <a:spLocks noChangeArrowheads="1"/>
            </p:cNvSpPr>
            <p:nvPr/>
          </p:nvSpPr>
          <p:spPr bwMode="auto">
            <a:xfrm>
              <a:off x="2861406" y="3018943"/>
              <a:ext cx="677381" cy="441401"/>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ctr" eaLnBrk="1" hangingPunct="1"/>
              <a:r>
                <a:rPr lang="zh-CN" altLang="zh-CN" sz="2400"/>
                <a:t>CS</a:t>
              </a:r>
            </a:p>
          </p:txBody>
        </p:sp>
        <p:sp>
          <p:nvSpPr>
            <p:cNvPr id="23" name="Line 24">
              <a:extLst>
                <a:ext uri="{FF2B5EF4-FFF2-40B4-BE49-F238E27FC236}">
                  <a16:creationId xmlns:a16="http://schemas.microsoft.com/office/drawing/2014/main" id="{1A641AA1-D186-4F66-B9B1-BEB2F51E7A88}"/>
                </a:ext>
              </a:extLst>
            </p:cNvPr>
            <p:cNvSpPr>
              <a:spLocks noChangeShapeType="1"/>
            </p:cNvSpPr>
            <p:nvPr/>
          </p:nvSpPr>
          <p:spPr bwMode="auto">
            <a:xfrm flipV="1">
              <a:off x="3074003" y="2780184"/>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4" name="Line 25">
              <a:extLst>
                <a:ext uri="{FF2B5EF4-FFF2-40B4-BE49-F238E27FC236}">
                  <a16:creationId xmlns:a16="http://schemas.microsoft.com/office/drawing/2014/main" id="{9C217493-138D-466E-8B3D-31A3F18E5AA3}"/>
                </a:ext>
              </a:extLst>
            </p:cNvPr>
            <p:cNvSpPr>
              <a:spLocks noChangeShapeType="1"/>
            </p:cNvSpPr>
            <p:nvPr/>
          </p:nvSpPr>
          <p:spPr bwMode="auto">
            <a:xfrm flipH="1">
              <a:off x="1473803" y="2780184"/>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 name="Line 26">
              <a:extLst>
                <a:ext uri="{FF2B5EF4-FFF2-40B4-BE49-F238E27FC236}">
                  <a16:creationId xmlns:a16="http://schemas.microsoft.com/office/drawing/2014/main" id="{B621D7B4-F1F8-428A-864C-E9D830A8002C}"/>
                </a:ext>
              </a:extLst>
            </p:cNvPr>
            <p:cNvSpPr>
              <a:spLocks noChangeShapeType="1"/>
            </p:cNvSpPr>
            <p:nvPr/>
          </p:nvSpPr>
          <p:spPr bwMode="auto">
            <a:xfrm flipV="1">
              <a:off x="3302603" y="2780184"/>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6" name="Line 27">
              <a:extLst>
                <a:ext uri="{FF2B5EF4-FFF2-40B4-BE49-F238E27FC236}">
                  <a16:creationId xmlns:a16="http://schemas.microsoft.com/office/drawing/2014/main" id="{155C4BB2-2722-48E9-BB90-A4E1450D3111}"/>
                </a:ext>
              </a:extLst>
            </p:cNvPr>
            <p:cNvSpPr>
              <a:spLocks noChangeShapeType="1"/>
            </p:cNvSpPr>
            <p:nvPr/>
          </p:nvSpPr>
          <p:spPr bwMode="auto">
            <a:xfrm>
              <a:off x="3295775" y="2780184"/>
              <a:ext cx="172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 name="Line 28">
              <a:extLst>
                <a:ext uri="{FF2B5EF4-FFF2-40B4-BE49-F238E27FC236}">
                  <a16:creationId xmlns:a16="http://schemas.microsoft.com/office/drawing/2014/main" id="{F95CCA3B-974F-447D-9061-C05ED4019229}"/>
                </a:ext>
              </a:extLst>
            </p:cNvPr>
            <p:cNvSpPr>
              <a:spLocks noChangeShapeType="1"/>
            </p:cNvSpPr>
            <p:nvPr/>
          </p:nvSpPr>
          <p:spPr bwMode="auto">
            <a:xfrm>
              <a:off x="7169454" y="3284661"/>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 name="Line 29">
              <a:extLst>
                <a:ext uri="{FF2B5EF4-FFF2-40B4-BE49-F238E27FC236}">
                  <a16:creationId xmlns:a16="http://schemas.microsoft.com/office/drawing/2014/main" id="{FA8662BA-304D-4364-84B2-A0F59B4D1C1E}"/>
                </a:ext>
              </a:extLst>
            </p:cNvPr>
            <p:cNvSpPr>
              <a:spLocks noChangeShapeType="1"/>
            </p:cNvSpPr>
            <p:nvPr/>
          </p:nvSpPr>
          <p:spPr bwMode="auto">
            <a:xfrm>
              <a:off x="7169454" y="3645024"/>
              <a:ext cx="15827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 name="Line 30">
              <a:extLst>
                <a:ext uri="{FF2B5EF4-FFF2-40B4-BE49-F238E27FC236}">
                  <a16:creationId xmlns:a16="http://schemas.microsoft.com/office/drawing/2014/main" id="{CE456A8B-F57A-4FAF-BFF5-424D76A2F646}"/>
                </a:ext>
              </a:extLst>
            </p:cNvPr>
            <p:cNvSpPr>
              <a:spLocks noChangeShapeType="1"/>
            </p:cNvSpPr>
            <p:nvPr/>
          </p:nvSpPr>
          <p:spPr bwMode="auto">
            <a:xfrm flipV="1">
              <a:off x="8752192" y="2636961"/>
              <a:ext cx="0" cy="1008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31">
              <a:extLst>
                <a:ext uri="{FF2B5EF4-FFF2-40B4-BE49-F238E27FC236}">
                  <a16:creationId xmlns:a16="http://schemas.microsoft.com/office/drawing/2014/main" id="{28F4BBC3-3926-4656-B2E3-B23550B298F6}"/>
                </a:ext>
              </a:extLst>
            </p:cNvPr>
            <p:cNvSpPr>
              <a:spLocks noChangeShapeType="1"/>
            </p:cNvSpPr>
            <p:nvPr/>
          </p:nvSpPr>
          <p:spPr bwMode="auto">
            <a:xfrm flipH="1">
              <a:off x="8248954" y="2636961"/>
              <a:ext cx="50323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7" name="矩形 26">
            <a:extLst>
              <a:ext uri="{FF2B5EF4-FFF2-40B4-BE49-F238E27FC236}">
                <a16:creationId xmlns:a16="http://schemas.microsoft.com/office/drawing/2014/main" id="{BFEA0E9C-C10F-48CB-B41E-7264F783D06D}"/>
              </a:ext>
            </a:extLst>
          </p:cNvPr>
          <p:cNvSpPr/>
          <p:nvPr/>
        </p:nvSpPr>
        <p:spPr>
          <a:xfrm>
            <a:off x="3048737" y="5877272"/>
            <a:ext cx="3314882" cy="461665"/>
          </a:xfrm>
          <a:prstGeom prst="rect">
            <a:avLst/>
          </a:prstGeom>
        </p:spPr>
        <p:txBody>
          <a:bodyPr wrap="none">
            <a:spAutoFit/>
          </a:bodyPr>
          <a:lstStyle/>
          <a:p>
            <a:r>
              <a:rPr lang="en-US" altLang="zh-CN" sz="2400" b="1"/>
              <a:t>MOV</a:t>
            </a:r>
            <a:r>
              <a:rPr lang="zh-CN" altLang="en-US" sz="2400" b="1"/>
              <a:t>传送指令的操作数</a:t>
            </a:r>
          </a:p>
        </p:txBody>
      </p:sp>
    </p:spTree>
    <p:extLst>
      <p:ext uri="{BB962C8B-B14F-4D97-AF65-F5344CB8AC3E}">
        <p14:creationId xmlns:p14="http://schemas.microsoft.com/office/powerpoint/2010/main" val="271656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9CCF62E-ACED-4319-A549-04315CDF1401}"/>
              </a:ext>
            </a:extLst>
          </p:cNvPr>
          <p:cNvSpPr txBox="1">
            <a:spLocks noChangeArrowheads="1"/>
          </p:cNvSpPr>
          <p:nvPr/>
        </p:nvSpPr>
        <p:spPr>
          <a:xfrm>
            <a:off x="685800" y="1340768"/>
            <a:ext cx="7772400" cy="49685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98525" lvl="1" indent="-457200">
              <a:lnSpc>
                <a:spcPct val="130000"/>
              </a:lnSpc>
              <a:spcBef>
                <a:spcPct val="10000"/>
              </a:spcBef>
              <a:buFont typeface="Wingdings" panose="05000000000000000000" pitchFamily="2" charset="2"/>
              <a:buChar char="Ø"/>
            </a:pPr>
            <a:r>
              <a:rPr lang="zh-CN" altLang="en-GB" b="1">
                <a:latin typeface="Times New Roman" panose="02020603050405020304" pitchFamily="18" charset="0"/>
                <a:cs typeface="Times New Roman" panose="02020603050405020304" pitchFamily="18" charset="0"/>
              </a:rPr>
              <a:t>两操作数长</a:t>
            </a:r>
            <a:r>
              <a:rPr lang="zh-CN" altLang="en-US" b="1">
                <a:latin typeface="Times New Roman" panose="02020603050405020304" pitchFamily="18" charset="0"/>
                <a:cs typeface="Times New Roman" panose="02020603050405020304" pitchFamily="18" charset="0"/>
              </a:rPr>
              <a:t>度</a:t>
            </a:r>
            <a:r>
              <a:rPr lang="zh-CN" altLang="en-GB" b="1">
                <a:latin typeface="Times New Roman" panose="02020603050405020304" pitchFamily="18" charset="0"/>
                <a:cs typeface="Times New Roman" panose="02020603050405020304" pitchFamily="18" charset="0"/>
              </a:rPr>
              <a:t>必须相同</a:t>
            </a:r>
            <a:r>
              <a:rPr lang="zh-CN" altLang="en-US" b="1">
                <a:latin typeface="Times New Roman" panose="02020603050405020304" pitchFamily="18" charset="0"/>
                <a:cs typeface="Times New Roman" panose="02020603050405020304" pitchFamily="18" charset="0"/>
              </a:rPr>
              <a:t>；</a:t>
            </a:r>
          </a:p>
          <a:p>
            <a:pPr marL="898525" lvl="1" indent="-457200">
              <a:lnSpc>
                <a:spcPct val="130000"/>
              </a:lnSpc>
              <a:spcBef>
                <a:spcPct val="10000"/>
              </a:spcBef>
              <a:buFont typeface="Wingdings" panose="05000000000000000000" pitchFamily="2" charset="2"/>
              <a:buChar char="Ø"/>
            </a:pPr>
            <a:r>
              <a:rPr lang="zh-CN" altLang="zh-CN" b="1">
                <a:latin typeface="Times New Roman" panose="02020603050405020304" pitchFamily="18" charset="0"/>
                <a:cs typeface="Times New Roman" panose="02020603050405020304" pitchFamily="18" charset="0"/>
              </a:rPr>
              <a:t>存储单元之间不能直接传送</a:t>
            </a:r>
            <a:r>
              <a:rPr lang="zh-CN" altLang="en-GB" b="1">
                <a:latin typeface="Times New Roman" panose="02020603050405020304" pitchFamily="18" charset="0"/>
                <a:cs typeface="Times New Roman" panose="02020603050405020304" pitchFamily="18" charset="0"/>
              </a:rPr>
              <a:t>；</a:t>
            </a:r>
          </a:p>
          <a:p>
            <a:pPr marL="898525" lvl="1" indent="-457200">
              <a:lnSpc>
                <a:spcPct val="130000"/>
              </a:lnSpc>
              <a:spcBef>
                <a:spcPct val="10000"/>
              </a:spcBef>
              <a:buFont typeface="Wingdings" panose="05000000000000000000" pitchFamily="2" charset="2"/>
              <a:buChar char="Ø"/>
            </a:pPr>
            <a:r>
              <a:rPr lang="zh-CN" altLang="zh-CN" b="1">
                <a:latin typeface="Times New Roman" panose="02020603050405020304" pitchFamily="18" charset="0"/>
                <a:cs typeface="Times New Roman" panose="02020603050405020304" pitchFamily="18" charset="0"/>
              </a:rPr>
              <a:t>段寄存器CS只能作源操作数，段寄存器之间不能直接传送。</a:t>
            </a:r>
            <a:r>
              <a:rPr lang="zh-CN" altLang="en-GB" b="1">
                <a:latin typeface="Times New Roman" panose="02020603050405020304" pitchFamily="18" charset="0"/>
                <a:cs typeface="Times New Roman" panose="02020603050405020304" pitchFamily="18" charset="0"/>
              </a:rPr>
              <a:t>；</a:t>
            </a:r>
          </a:p>
          <a:p>
            <a:pPr marL="898525" lvl="1" indent="-457200">
              <a:lnSpc>
                <a:spcPct val="130000"/>
              </a:lnSpc>
              <a:spcBef>
                <a:spcPct val="10000"/>
              </a:spcBef>
              <a:buFont typeface="Wingdings" panose="05000000000000000000" pitchFamily="2" charset="2"/>
              <a:buChar char="Ø"/>
            </a:pPr>
            <a:r>
              <a:rPr lang="zh-CN" altLang="en-GB" b="1">
                <a:latin typeface="Times New Roman" panose="02020603050405020304" pitchFamily="18" charset="0"/>
                <a:cs typeface="Times New Roman" panose="02020603050405020304" pitchFamily="18" charset="0"/>
              </a:rPr>
              <a:t>在源操作数是立即数时，目标操作数不能是段寄存器；</a:t>
            </a:r>
            <a:endParaRPr lang="en-US" altLang="zh-CN" b="1">
              <a:latin typeface="Times New Roman" panose="02020603050405020304" pitchFamily="18" charset="0"/>
              <a:cs typeface="Times New Roman" panose="02020603050405020304" pitchFamily="18" charset="0"/>
            </a:endParaRPr>
          </a:p>
          <a:p>
            <a:pPr marL="898525" lvl="1" indent="-457200">
              <a:lnSpc>
                <a:spcPct val="130000"/>
              </a:lnSpc>
              <a:spcBef>
                <a:spcPct val="10000"/>
              </a:spcBef>
              <a:buFont typeface="Wingdings" panose="05000000000000000000" pitchFamily="2" charset="2"/>
              <a:buChar char="Ø"/>
            </a:pPr>
            <a:r>
              <a:rPr lang="en-US" altLang="zh-CN" b="1">
                <a:latin typeface="Times New Roman" panose="02020603050405020304" pitchFamily="18" charset="0"/>
                <a:cs typeface="Times New Roman" panose="02020603050405020304" pitchFamily="18" charset="0"/>
              </a:rPr>
              <a:t>FLAGS</a:t>
            </a:r>
            <a:r>
              <a:rPr lang="zh-CN" altLang="en-US" b="1">
                <a:latin typeface="Times New Roman" panose="02020603050405020304" pitchFamily="18" charset="0"/>
                <a:cs typeface="Times New Roman" panose="02020603050405020304" pitchFamily="18" charset="0"/>
              </a:rPr>
              <a:t>一般不作为操作数在指令中出现。</a:t>
            </a:r>
            <a:endParaRPr lang="en-US" altLang="zh-CN" b="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758356E-3976-4133-8BAF-36332AE93441}"/>
              </a:ext>
            </a:extLst>
          </p:cNvPr>
          <p:cNvSpPr txBox="1"/>
          <p:nvPr/>
        </p:nvSpPr>
        <p:spPr>
          <a:xfrm>
            <a:off x="1115616" y="764704"/>
            <a:ext cx="3070071" cy="523220"/>
          </a:xfrm>
          <a:prstGeom prst="rect">
            <a:avLst/>
          </a:prstGeom>
          <a:noFill/>
        </p:spPr>
        <p:txBody>
          <a:bodyPr wrap="none" rtlCol="0">
            <a:spAutoFit/>
          </a:bodyPr>
          <a:lstStyle/>
          <a:p>
            <a:r>
              <a:rPr lang="zh-CN" altLang="en-US" sz="2800" b="1"/>
              <a:t>对操作数的要求：</a:t>
            </a:r>
          </a:p>
        </p:txBody>
      </p:sp>
    </p:spTree>
    <p:extLst>
      <p:ext uri="{BB962C8B-B14F-4D97-AF65-F5344CB8AC3E}">
        <p14:creationId xmlns:p14="http://schemas.microsoft.com/office/powerpoint/2010/main" val="62175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7EA20A3-B6FC-473E-8774-B3A322E68351}"/>
              </a:ext>
            </a:extLst>
          </p:cNvPr>
          <p:cNvSpPr txBox="1">
            <a:spLocks noChangeArrowheads="1"/>
          </p:cNvSpPr>
          <p:nvPr/>
        </p:nvSpPr>
        <p:spPr>
          <a:xfrm>
            <a:off x="1547664" y="1124744"/>
            <a:ext cx="5472608" cy="381642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35000"/>
              </a:spcAft>
              <a:buNone/>
            </a:pPr>
            <a:r>
              <a:rPr lang="zh-CN" altLang="en-US" sz="2800" b="1">
                <a:latin typeface="Times New Roman" panose="02020603050405020304" pitchFamily="18" charset="0"/>
                <a:cs typeface="Times New Roman" panose="02020603050405020304" pitchFamily="18" charset="0"/>
              </a:rPr>
              <a:t>例，判断下列指令的正确性：</a:t>
            </a:r>
          </a:p>
          <a:p>
            <a:pPr marL="457200" lvl="1" indent="0">
              <a:buNone/>
            </a:pPr>
            <a:r>
              <a:rPr lang="en-US" altLang="zh-CN" b="1">
                <a:latin typeface="Times New Roman" panose="02020603050405020304" pitchFamily="18" charset="0"/>
                <a:cs typeface="Times New Roman" panose="02020603050405020304" pitchFamily="18" charset="0"/>
              </a:rPr>
              <a:t>MOV  AL，BX                 </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a:t>
            </a:r>
          </a:p>
          <a:p>
            <a:pPr marL="457200" lvl="1" indent="0">
              <a:buNone/>
            </a:pPr>
            <a:r>
              <a:rPr lang="en-US" altLang="zh-CN" b="1">
                <a:latin typeface="Times New Roman" panose="02020603050405020304" pitchFamily="18" charset="0"/>
                <a:cs typeface="Times New Roman" panose="02020603050405020304" pitchFamily="18" charset="0"/>
              </a:rPr>
              <a:t>MOV  AX，05H[SI]</a:t>
            </a:r>
            <a:r>
              <a:rPr lang="zh-CN" altLang="en-US" b="1">
                <a:solidFill>
                  <a:srgbClr val="FF0000"/>
                </a:solidFill>
                <a:latin typeface="Times New Roman" panose="02020603050405020304" pitchFamily="18" charset="0"/>
                <a:cs typeface="Times New Roman" panose="02020603050405020304" pitchFamily="18" charset="0"/>
              </a:rPr>
              <a:t>         （</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457200" lvl="1" indent="0">
              <a:buNone/>
            </a:pPr>
            <a:r>
              <a:rPr lang="en-US" altLang="zh-CN" b="1">
                <a:latin typeface="Times New Roman" panose="02020603050405020304" pitchFamily="18" charset="0"/>
                <a:cs typeface="Times New Roman" panose="02020603050405020304" pitchFamily="18" charset="0"/>
              </a:rPr>
              <a:t>MOV  [BX][BP]，BX</a:t>
            </a:r>
            <a:r>
              <a:rPr lang="zh-CN" altLang="en-US" b="1">
                <a:solidFill>
                  <a:srgbClr val="FF0000"/>
                </a:solidFill>
                <a:latin typeface="Times New Roman" panose="02020603050405020304" pitchFamily="18" charset="0"/>
                <a:cs typeface="Times New Roman" panose="02020603050405020304" pitchFamily="18" charset="0"/>
              </a:rPr>
              <a:t>      （</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457200" lvl="1" indent="0">
              <a:buNone/>
            </a:pPr>
            <a:r>
              <a:rPr lang="en-US" altLang="zh-CN" b="1">
                <a:latin typeface="Times New Roman" panose="02020603050405020304" pitchFamily="18" charset="0"/>
                <a:cs typeface="Times New Roman" panose="02020603050405020304" pitchFamily="18" charset="0"/>
              </a:rPr>
              <a:t>MOV  DS，1000H           </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457200" lvl="1" indent="0">
              <a:buNone/>
            </a:pPr>
            <a:r>
              <a:rPr lang="en-US" altLang="zh-CN" b="1">
                <a:latin typeface="Times New Roman" panose="02020603050405020304" pitchFamily="18" charset="0"/>
                <a:cs typeface="Times New Roman" panose="02020603050405020304" pitchFamily="18" charset="0"/>
              </a:rPr>
              <a:t>MOV  DX，09H               </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457200" lvl="1" indent="0">
              <a:buNone/>
            </a:pPr>
            <a:r>
              <a:rPr lang="en-US" altLang="zh-CN" b="1">
                <a:latin typeface="Times New Roman" panose="02020603050405020304" pitchFamily="18" charset="0"/>
                <a:cs typeface="Times New Roman" panose="02020603050405020304" pitchFamily="18" charset="0"/>
              </a:rPr>
              <a:t>MOV  [1200]，[SI]</a:t>
            </a:r>
            <a:r>
              <a:rPr lang="zh-CN" altLang="en-US" b="1">
                <a:solidFill>
                  <a:srgbClr val="FF0000"/>
                </a:solidFill>
                <a:latin typeface="Times New Roman" panose="02020603050405020304" pitchFamily="18" charset="0"/>
                <a:cs typeface="Times New Roman" panose="02020603050405020304" pitchFamily="18" charset="0"/>
              </a:rPr>
              <a:t>          （</a:t>
            </a:r>
            <a:r>
              <a:rPr lang="en-US" altLang="zh-CN" b="1">
                <a:solidFill>
                  <a:srgbClr val="FF0000"/>
                </a:solidFill>
                <a:latin typeface="Times New Roman" panose="02020603050405020304" pitchFamily="18" charset="0"/>
                <a:cs typeface="Times New Roman" panose="02020603050405020304" pitchFamily="18" charset="0"/>
              </a:rPr>
              <a:t>×</a:t>
            </a:r>
            <a:r>
              <a:rPr lang="zh-CN" altLang="en-US" b="1">
                <a:solidFill>
                  <a:srgbClr val="FF0000"/>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5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F92CD2-EB1A-4F4F-8382-5B6D9B01AB22}"/>
              </a:ext>
            </a:extLst>
          </p:cNvPr>
          <p:cNvSpPr/>
          <p:nvPr/>
        </p:nvSpPr>
        <p:spPr>
          <a:xfrm>
            <a:off x="947534" y="966345"/>
            <a:ext cx="7056784" cy="1152367"/>
          </a:xfrm>
          <a:prstGeom prst="rect">
            <a:avLst/>
          </a:prstGeom>
        </p:spPr>
        <p:txBody>
          <a:bodyPr wrap="square">
            <a:spAutoFit/>
          </a:bodyPr>
          <a:lstStyle/>
          <a:p>
            <a:pPr>
              <a:lnSpc>
                <a:spcPct val="130000"/>
              </a:lnSpc>
              <a:spcBef>
                <a:spcPct val="15000"/>
              </a:spcBef>
            </a:pPr>
            <a:r>
              <a:rPr lang="zh-CN" altLang="en-US" sz="2800" b="1">
                <a:latin typeface="Times New Roman" panose="02020603050405020304" pitchFamily="18" charset="0"/>
                <a:cs typeface="Times New Roman" panose="02020603050405020304" pitchFamily="18" charset="0"/>
              </a:rPr>
              <a:t>例，将</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a:t>
            </a:r>
            <a:r>
              <a:rPr lang="en-US" altLang="zh-CN" sz="2800" b="1">
                <a:latin typeface="Times New Roman" panose="02020603050405020304" pitchFamily="18" charset="0"/>
                <a:cs typeface="Times New Roman" panose="02020603050405020304" pitchFamily="18" charset="0"/>
              </a:rPr>
              <a:t>ASCII</a:t>
            </a:r>
            <a:r>
              <a:rPr lang="zh-CN" altLang="en-US" sz="2800" b="1">
                <a:latin typeface="Times New Roman" panose="02020603050405020304" pitchFamily="18" charset="0"/>
                <a:cs typeface="Times New Roman" panose="02020603050405020304" pitchFamily="18" charset="0"/>
              </a:rPr>
              <a:t>码2</a:t>
            </a:r>
            <a:r>
              <a:rPr lang="en-US" altLang="zh-CN" sz="2800" b="1">
                <a:latin typeface="Times New Roman" panose="02020603050405020304" pitchFamily="18" charset="0"/>
                <a:cs typeface="Times New Roman" panose="02020603050405020304" pitchFamily="18" charset="0"/>
              </a:rPr>
              <a:t>AH</a:t>
            </a:r>
            <a:r>
              <a:rPr lang="zh-CN" altLang="en-US" sz="2800" b="1">
                <a:latin typeface="Times New Roman" panose="02020603050405020304" pitchFamily="18" charset="0"/>
                <a:cs typeface="Times New Roman" panose="02020603050405020304" pitchFamily="18" charset="0"/>
              </a:rPr>
              <a:t>送入内存数据段</a:t>
            </a:r>
            <a:r>
              <a:rPr lang="en-US" altLang="zh-CN" sz="2800" b="1">
                <a:latin typeface="Times New Roman" panose="02020603050405020304" pitchFamily="18" charset="0"/>
                <a:cs typeface="Times New Roman" panose="02020603050405020304" pitchFamily="18" charset="0"/>
              </a:rPr>
              <a:t>1010H</a:t>
            </a:r>
            <a:r>
              <a:rPr lang="zh-CN" altLang="en-US" sz="2800" b="1">
                <a:latin typeface="Times New Roman" panose="02020603050405020304" pitchFamily="18" charset="0"/>
                <a:cs typeface="Times New Roman" panose="02020603050405020304" pitchFamily="18" charset="0"/>
              </a:rPr>
              <a:t>开始的100个单元中。</a:t>
            </a:r>
          </a:p>
        </p:txBody>
      </p:sp>
      <p:grpSp>
        <p:nvGrpSpPr>
          <p:cNvPr id="26" name="组合 25">
            <a:extLst>
              <a:ext uri="{FF2B5EF4-FFF2-40B4-BE49-F238E27FC236}">
                <a16:creationId xmlns:a16="http://schemas.microsoft.com/office/drawing/2014/main" id="{8EB7B3F4-BF4B-4706-83AF-35B7DBE86EBE}"/>
              </a:ext>
            </a:extLst>
          </p:cNvPr>
          <p:cNvGrpSpPr/>
          <p:nvPr/>
        </p:nvGrpSpPr>
        <p:grpSpPr>
          <a:xfrm>
            <a:off x="4989165" y="2564904"/>
            <a:ext cx="4011463" cy="3451225"/>
            <a:chOff x="2664122" y="1916832"/>
            <a:chExt cx="4011463" cy="3451225"/>
          </a:xfrm>
        </p:grpSpPr>
        <p:sp>
          <p:nvSpPr>
            <p:cNvPr id="4" name="Text Box 12">
              <a:extLst>
                <a:ext uri="{FF2B5EF4-FFF2-40B4-BE49-F238E27FC236}">
                  <a16:creationId xmlns:a16="http://schemas.microsoft.com/office/drawing/2014/main" id="{A1314662-D189-4161-84AE-F39DCB67C71E}"/>
                </a:ext>
              </a:extLst>
            </p:cNvPr>
            <p:cNvSpPr txBox="1">
              <a:spLocks noChangeArrowheads="1"/>
            </p:cNvSpPr>
            <p:nvPr/>
          </p:nvSpPr>
          <p:spPr bwMode="auto">
            <a:xfrm>
              <a:off x="2709191" y="3981375"/>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000">
                  <a:solidFill>
                    <a:schemeClr val="tx1"/>
                  </a:solidFill>
                  <a:ea typeface="宋体" pitchFamily="2" charset="-122"/>
                </a:rPr>
                <a:t>1073H</a:t>
              </a:r>
            </a:p>
          </p:txBody>
        </p:sp>
        <p:sp>
          <p:nvSpPr>
            <p:cNvPr id="5" name="Line 13">
              <a:extLst>
                <a:ext uri="{FF2B5EF4-FFF2-40B4-BE49-F238E27FC236}">
                  <a16:creationId xmlns:a16="http://schemas.microsoft.com/office/drawing/2014/main" id="{FECD35DF-710E-43FD-956E-8E085750E326}"/>
                </a:ext>
              </a:extLst>
            </p:cNvPr>
            <p:cNvSpPr>
              <a:spLocks noChangeShapeType="1"/>
            </p:cNvSpPr>
            <p:nvPr/>
          </p:nvSpPr>
          <p:spPr bwMode="auto">
            <a:xfrm>
              <a:off x="3117354" y="4398094"/>
              <a:ext cx="576262"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8" name="Text Box 16">
              <a:extLst>
                <a:ext uri="{FF2B5EF4-FFF2-40B4-BE49-F238E27FC236}">
                  <a16:creationId xmlns:a16="http://schemas.microsoft.com/office/drawing/2014/main" id="{E86CD305-CBB0-43A2-91F9-18F6D8F3B747}"/>
                </a:ext>
              </a:extLst>
            </p:cNvPr>
            <p:cNvSpPr txBox="1">
              <a:spLocks noChangeArrowheads="1"/>
            </p:cNvSpPr>
            <p:nvPr/>
          </p:nvSpPr>
          <p:spPr bwMode="auto">
            <a:xfrm>
              <a:off x="2664122" y="2334802"/>
              <a:ext cx="1052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000">
                  <a:solidFill>
                    <a:schemeClr val="tx1"/>
                  </a:solidFill>
                  <a:ea typeface="宋体" pitchFamily="2" charset="-122"/>
                </a:rPr>
                <a:t>1010H</a:t>
              </a:r>
            </a:p>
          </p:txBody>
        </p:sp>
        <p:sp>
          <p:nvSpPr>
            <p:cNvPr id="9" name="Line 17">
              <a:extLst>
                <a:ext uri="{FF2B5EF4-FFF2-40B4-BE49-F238E27FC236}">
                  <a16:creationId xmlns:a16="http://schemas.microsoft.com/office/drawing/2014/main" id="{8F1CB2F5-6FCE-4C8F-8BB4-0B6078ECB724}"/>
                </a:ext>
              </a:extLst>
            </p:cNvPr>
            <p:cNvSpPr>
              <a:spLocks noChangeShapeType="1"/>
            </p:cNvSpPr>
            <p:nvPr/>
          </p:nvSpPr>
          <p:spPr bwMode="auto">
            <a:xfrm>
              <a:off x="3117354" y="2788369"/>
              <a:ext cx="576262"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nvGrpSpPr>
            <p:cNvPr id="10" name="Group 22">
              <a:extLst>
                <a:ext uri="{FF2B5EF4-FFF2-40B4-BE49-F238E27FC236}">
                  <a16:creationId xmlns:a16="http://schemas.microsoft.com/office/drawing/2014/main" id="{173834DB-B864-4D1F-A751-BA598E0FECC8}"/>
                </a:ext>
              </a:extLst>
            </p:cNvPr>
            <p:cNvGrpSpPr>
              <a:grpSpLocks/>
            </p:cNvGrpSpPr>
            <p:nvPr/>
          </p:nvGrpSpPr>
          <p:grpSpPr bwMode="auto">
            <a:xfrm>
              <a:off x="3707904" y="1916832"/>
              <a:ext cx="1501775" cy="3451225"/>
              <a:chOff x="3704" y="1850"/>
              <a:chExt cx="946" cy="2174"/>
            </a:xfrm>
          </p:grpSpPr>
          <p:sp>
            <p:nvSpPr>
              <p:cNvPr id="11" name="Rectangle 4">
                <a:extLst>
                  <a:ext uri="{FF2B5EF4-FFF2-40B4-BE49-F238E27FC236}">
                    <a16:creationId xmlns:a16="http://schemas.microsoft.com/office/drawing/2014/main" id="{B0E65842-302E-47FC-9107-AB55518568A3}"/>
                  </a:ext>
                </a:extLst>
              </p:cNvPr>
              <p:cNvSpPr>
                <a:spLocks noChangeArrowheads="1"/>
              </p:cNvSpPr>
              <p:nvPr/>
            </p:nvSpPr>
            <p:spPr bwMode="auto">
              <a:xfrm>
                <a:off x="3724" y="2488"/>
                <a:ext cx="919" cy="24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 name="Rectangle 5">
                <a:extLst>
                  <a:ext uri="{FF2B5EF4-FFF2-40B4-BE49-F238E27FC236}">
                    <a16:creationId xmlns:a16="http://schemas.microsoft.com/office/drawing/2014/main" id="{5FC50FD2-E7F6-4DF1-9008-341C1B824D76}"/>
                  </a:ext>
                </a:extLst>
              </p:cNvPr>
              <p:cNvSpPr>
                <a:spLocks noChangeArrowheads="1"/>
              </p:cNvSpPr>
              <p:nvPr/>
            </p:nvSpPr>
            <p:spPr bwMode="auto">
              <a:xfrm>
                <a:off x="3724" y="2717"/>
                <a:ext cx="919" cy="24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3" name="Rectangle 6">
                <a:extLst>
                  <a:ext uri="{FF2B5EF4-FFF2-40B4-BE49-F238E27FC236}">
                    <a16:creationId xmlns:a16="http://schemas.microsoft.com/office/drawing/2014/main" id="{A0DD7DA5-AC30-4848-9508-8BE259F8AAA1}"/>
                  </a:ext>
                </a:extLst>
              </p:cNvPr>
              <p:cNvSpPr>
                <a:spLocks noChangeArrowheads="1"/>
              </p:cNvSpPr>
              <p:nvPr/>
            </p:nvSpPr>
            <p:spPr bwMode="auto">
              <a:xfrm>
                <a:off x="3724" y="3285"/>
                <a:ext cx="919" cy="240"/>
              </a:xfrm>
              <a:prstGeom prst="rect">
                <a:avLst/>
              </a:prstGeom>
              <a:solidFill>
                <a:srgbClr val="99CCFF"/>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 name="Line 7">
                <a:extLst>
                  <a:ext uri="{FF2B5EF4-FFF2-40B4-BE49-F238E27FC236}">
                    <a16:creationId xmlns:a16="http://schemas.microsoft.com/office/drawing/2014/main" id="{3B094BEF-BD19-4FCE-B95C-A226040EEDB0}"/>
                  </a:ext>
                </a:extLst>
              </p:cNvPr>
              <p:cNvSpPr>
                <a:spLocks noChangeShapeType="1"/>
              </p:cNvSpPr>
              <p:nvPr/>
            </p:nvSpPr>
            <p:spPr bwMode="auto">
              <a:xfrm>
                <a:off x="3724" y="1855"/>
                <a:ext cx="0" cy="212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8">
                <a:extLst>
                  <a:ext uri="{FF2B5EF4-FFF2-40B4-BE49-F238E27FC236}">
                    <a16:creationId xmlns:a16="http://schemas.microsoft.com/office/drawing/2014/main" id="{F67374F6-5A5C-4852-AA17-75BA6CB57C9B}"/>
                  </a:ext>
                </a:extLst>
              </p:cNvPr>
              <p:cNvSpPr>
                <a:spLocks noChangeShapeType="1"/>
              </p:cNvSpPr>
              <p:nvPr/>
            </p:nvSpPr>
            <p:spPr bwMode="auto">
              <a:xfrm>
                <a:off x="4644" y="1850"/>
                <a:ext cx="0" cy="209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Freeform 9">
                <a:extLst>
                  <a:ext uri="{FF2B5EF4-FFF2-40B4-BE49-F238E27FC236}">
                    <a16:creationId xmlns:a16="http://schemas.microsoft.com/office/drawing/2014/main" id="{F1C48089-B7BF-4446-93E3-3DD4F54BE417}"/>
                  </a:ext>
                </a:extLst>
              </p:cNvPr>
              <p:cNvSpPr>
                <a:spLocks/>
              </p:cNvSpPr>
              <p:nvPr/>
            </p:nvSpPr>
            <p:spPr bwMode="auto">
              <a:xfrm>
                <a:off x="3704" y="3744"/>
                <a:ext cx="946" cy="280"/>
              </a:xfrm>
              <a:custGeom>
                <a:avLst/>
                <a:gdLst>
                  <a:gd name="T0" fmla="*/ 5 w 1091"/>
                  <a:gd name="T1" fmla="*/ 222 h 280"/>
                  <a:gd name="T2" fmla="*/ 20 w 1091"/>
                  <a:gd name="T3" fmla="*/ 185 h 280"/>
                  <a:gd name="T4" fmla="*/ 43 w 1091"/>
                  <a:gd name="T5" fmla="*/ 148 h 280"/>
                  <a:gd name="T6" fmla="*/ 88 w 1091"/>
                  <a:gd name="T7" fmla="*/ 83 h 280"/>
                  <a:gd name="T8" fmla="*/ 142 w 1091"/>
                  <a:gd name="T9" fmla="*/ 0 h 280"/>
                  <a:gd name="T10" fmla="*/ 185 w 1091"/>
                  <a:gd name="T11" fmla="*/ 9 h 280"/>
                  <a:gd name="T12" fmla="*/ 208 w 1091"/>
                  <a:gd name="T13" fmla="*/ 65 h 280"/>
                  <a:gd name="T14" fmla="*/ 248 w 1091"/>
                  <a:gd name="T15" fmla="*/ 120 h 280"/>
                  <a:gd name="T16" fmla="*/ 365 w 1091"/>
                  <a:gd name="T17" fmla="*/ 259 h 280"/>
                  <a:gd name="T18" fmla="*/ 436 w 1091"/>
                  <a:gd name="T19" fmla="*/ 259 h 280"/>
                  <a:gd name="T20" fmla="*/ 444 w 1091"/>
                  <a:gd name="T21" fmla="*/ 240 h 280"/>
                  <a:gd name="T22" fmla="*/ 455 w 1091"/>
                  <a:gd name="T23" fmla="*/ 222 h 280"/>
                  <a:gd name="T24" fmla="*/ 464 w 1091"/>
                  <a:gd name="T25" fmla="*/ 203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Text Box 10">
                <a:extLst>
                  <a:ext uri="{FF2B5EF4-FFF2-40B4-BE49-F238E27FC236}">
                    <a16:creationId xmlns:a16="http://schemas.microsoft.com/office/drawing/2014/main" id="{DBC0FCC4-FA79-4E9A-8F61-EA248863E542}"/>
                  </a:ext>
                </a:extLst>
              </p:cNvPr>
              <p:cNvSpPr txBox="1">
                <a:spLocks noChangeArrowheads="1"/>
              </p:cNvSpPr>
              <p:nvPr/>
            </p:nvSpPr>
            <p:spPr bwMode="auto">
              <a:xfrm>
                <a:off x="4012" y="192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18" name="Rectangle 11">
                <a:extLst>
                  <a:ext uri="{FF2B5EF4-FFF2-40B4-BE49-F238E27FC236}">
                    <a16:creationId xmlns:a16="http://schemas.microsoft.com/office/drawing/2014/main" id="{02CD4B56-3A98-47DB-8502-F1D0B915ED53}"/>
                  </a:ext>
                </a:extLst>
              </p:cNvPr>
              <p:cNvSpPr>
                <a:spLocks noChangeArrowheads="1"/>
              </p:cNvSpPr>
              <p:nvPr/>
            </p:nvSpPr>
            <p:spPr bwMode="auto">
              <a:xfrm>
                <a:off x="3724" y="2255"/>
                <a:ext cx="919" cy="24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9" name="Text Box 20">
                <a:extLst>
                  <a:ext uri="{FF2B5EF4-FFF2-40B4-BE49-F238E27FC236}">
                    <a16:creationId xmlns:a16="http://schemas.microsoft.com/office/drawing/2014/main" id="{7E65D329-A857-405B-A181-F78A4CBFBB64}"/>
                  </a:ext>
                </a:extLst>
              </p:cNvPr>
              <p:cNvSpPr txBox="1">
                <a:spLocks noChangeArrowheads="1"/>
              </p:cNvSpPr>
              <p:nvPr/>
            </p:nvSpPr>
            <p:spPr bwMode="auto">
              <a:xfrm>
                <a:off x="4014" y="29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grpSp>
        <p:sp>
          <p:nvSpPr>
            <p:cNvPr id="20" name="Text Box 19">
              <a:extLst>
                <a:ext uri="{FF2B5EF4-FFF2-40B4-BE49-F238E27FC236}">
                  <a16:creationId xmlns:a16="http://schemas.microsoft.com/office/drawing/2014/main" id="{CDE286C4-1E96-4BAC-A866-1B4326A715AC}"/>
                </a:ext>
              </a:extLst>
            </p:cNvPr>
            <p:cNvSpPr txBox="1">
              <a:spLocks noChangeArrowheads="1"/>
            </p:cNvSpPr>
            <p:nvPr/>
          </p:nvSpPr>
          <p:spPr bwMode="auto">
            <a:xfrm>
              <a:off x="4127004" y="2553419"/>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bg1"/>
                  </a:solidFill>
                  <a:ea typeface="宋体" pitchFamily="2" charset="-122"/>
                </a:rPr>
                <a:t>2AH</a:t>
              </a:r>
            </a:p>
          </p:txBody>
        </p:sp>
        <p:sp>
          <p:nvSpPr>
            <p:cNvPr id="21" name="AutoShape 23">
              <a:extLst>
                <a:ext uri="{FF2B5EF4-FFF2-40B4-BE49-F238E27FC236}">
                  <a16:creationId xmlns:a16="http://schemas.microsoft.com/office/drawing/2014/main" id="{B3ECF60D-DAD9-4255-90CE-59202161A925}"/>
                </a:ext>
              </a:extLst>
            </p:cNvPr>
            <p:cNvSpPr>
              <a:spLocks/>
            </p:cNvSpPr>
            <p:nvPr/>
          </p:nvSpPr>
          <p:spPr bwMode="auto">
            <a:xfrm>
              <a:off x="5399235" y="2060575"/>
              <a:ext cx="304800" cy="2736850"/>
            </a:xfrm>
            <a:prstGeom prst="rightBrace">
              <a:avLst>
                <a:gd name="adj1" fmla="val 74826"/>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2" name="Text Box 24">
              <a:extLst>
                <a:ext uri="{FF2B5EF4-FFF2-40B4-BE49-F238E27FC236}">
                  <a16:creationId xmlns:a16="http://schemas.microsoft.com/office/drawing/2014/main" id="{C1CE4FAD-DB16-48DC-86A8-C3B847B4B90E}"/>
                </a:ext>
              </a:extLst>
            </p:cNvPr>
            <p:cNvSpPr txBox="1">
              <a:spLocks noChangeArrowheads="1"/>
            </p:cNvSpPr>
            <p:nvPr/>
          </p:nvSpPr>
          <p:spPr bwMode="auto">
            <a:xfrm>
              <a:off x="5704035" y="3230562"/>
              <a:ext cx="971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数据段</a:t>
              </a:r>
            </a:p>
          </p:txBody>
        </p:sp>
        <p:sp>
          <p:nvSpPr>
            <p:cNvPr id="23" name="Text Box 25">
              <a:extLst>
                <a:ext uri="{FF2B5EF4-FFF2-40B4-BE49-F238E27FC236}">
                  <a16:creationId xmlns:a16="http://schemas.microsoft.com/office/drawing/2014/main" id="{56905E56-C789-4E25-AF61-45A571C16048}"/>
                </a:ext>
              </a:extLst>
            </p:cNvPr>
            <p:cNvSpPr txBox="1">
              <a:spLocks noChangeArrowheads="1"/>
            </p:cNvSpPr>
            <p:nvPr/>
          </p:nvSpPr>
          <p:spPr bwMode="auto">
            <a:xfrm>
              <a:off x="4128591" y="2913782"/>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bg1"/>
                  </a:solidFill>
                  <a:ea typeface="宋体" pitchFamily="2" charset="-122"/>
                </a:rPr>
                <a:t>2AH</a:t>
              </a:r>
            </a:p>
          </p:txBody>
        </p:sp>
        <p:sp>
          <p:nvSpPr>
            <p:cNvPr id="24" name="Text Box 26">
              <a:extLst>
                <a:ext uri="{FF2B5EF4-FFF2-40B4-BE49-F238E27FC236}">
                  <a16:creationId xmlns:a16="http://schemas.microsoft.com/office/drawing/2014/main" id="{3D4FB5B4-4CDC-4B2F-AD95-C582D63175E9}"/>
                </a:ext>
              </a:extLst>
            </p:cNvPr>
            <p:cNvSpPr txBox="1">
              <a:spLocks noChangeArrowheads="1"/>
            </p:cNvSpPr>
            <p:nvPr/>
          </p:nvSpPr>
          <p:spPr bwMode="auto">
            <a:xfrm>
              <a:off x="4128591" y="3297957"/>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bg1"/>
                  </a:solidFill>
                  <a:ea typeface="宋体" pitchFamily="2" charset="-122"/>
                </a:rPr>
                <a:t>2AH</a:t>
              </a:r>
            </a:p>
          </p:txBody>
        </p:sp>
        <p:sp>
          <p:nvSpPr>
            <p:cNvPr id="25" name="Text Box 27">
              <a:extLst>
                <a:ext uri="{FF2B5EF4-FFF2-40B4-BE49-F238E27FC236}">
                  <a16:creationId xmlns:a16="http://schemas.microsoft.com/office/drawing/2014/main" id="{AFC31B5C-8800-420C-B432-68ADF70ED149}"/>
                </a:ext>
              </a:extLst>
            </p:cNvPr>
            <p:cNvSpPr txBox="1">
              <a:spLocks noChangeArrowheads="1"/>
            </p:cNvSpPr>
            <p:nvPr/>
          </p:nvSpPr>
          <p:spPr bwMode="auto">
            <a:xfrm>
              <a:off x="4128591" y="4209182"/>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tx1"/>
                  </a:solidFill>
                  <a:ea typeface="宋体" pitchFamily="2" charset="-122"/>
                </a:rPr>
                <a:t>2AH</a:t>
              </a:r>
            </a:p>
          </p:txBody>
        </p:sp>
      </p:grpSp>
      <p:sp>
        <p:nvSpPr>
          <p:cNvPr id="27" name="矩形 26">
            <a:extLst>
              <a:ext uri="{FF2B5EF4-FFF2-40B4-BE49-F238E27FC236}">
                <a16:creationId xmlns:a16="http://schemas.microsoft.com/office/drawing/2014/main" id="{F1827E27-4E3C-47FC-8A74-9A2369F08F4B}"/>
              </a:ext>
            </a:extLst>
          </p:cNvPr>
          <p:cNvSpPr/>
          <p:nvPr/>
        </p:nvSpPr>
        <p:spPr>
          <a:xfrm>
            <a:off x="248081" y="2837379"/>
            <a:ext cx="4587073" cy="3046988"/>
          </a:xfrm>
          <a:prstGeom prst="rect">
            <a:avLst/>
          </a:prstGeom>
        </p:spPr>
        <p:txBody>
          <a:bodyPr wrap="square">
            <a:spAutoFit/>
          </a:bodyPr>
          <a:lstStyle/>
          <a:p>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MOV  DI，1010H</a:t>
            </a:r>
          </a:p>
          <a:p>
            <a:pPr>
              <a:spcBef>
                <a:spcPct val="0"/>
              </a:spcBef>
            </a:pPr>
            <a:r>
              <a:rPr lang="en-US" altLang="zh-CN" sz="2400" b="1">
                <a:latin typeface="Times New Roman" panose="02020603050405020304" pitchFamily="18" charset="0"/>
                <a:cs typeface="Times New Roman" panose="02020603050405020304" pitchFamily="18" charset="0"/>
              </a:rPr>
              <a:t>                  MOV  CX，100</a:t>
            </a:r>
          </a:p>
          <a:p>
            <a:pPr>
              <a:spcBef>
                <a:spcPct val="0"/>
              </a:spcBef>
            </a:pPr>
            <a:r>
              <a:rPr lang="en-US" altLang="zh-CN" sz="2400" b="1">
                <a:latin typeface="Times New Roman" panose="02020603050405020304" pitchFamily="18" charset="0"/>
                <a:cs typeface="Times New Roman" panose="02020603050405020304" pitchFamily="18" charset="0"/>
              </a:rPr>
              <a:t>                  MOV  AL，’*’ </a:t>
            </a:r>
          </a:p>
          <a:p>
            <a:pPr>
              <a:spcBef>
                <a:spcPct val="0"/>
              </a:spcBef>
            </a:pPr>
            <a:r>
              <a:rPr lang="en-US" altLang="zh-CN" sz="2400" b="1">
                <a:latin typeface="Times New Roman" panose="02020603050405020304" pitchFamily="18" charset="0"/>
                <a:cs typeface="Times New Roman" panose="02020603050405020304" pitchFamily="18" charset="0"/>
              </a:rPr>
              <a:t>AGAIN： MOV  [DI]，AL</a:t>
            </a:r>
          </a:p>
          <a:p>
            <a:pPr>
              <a:spcBef>
                <a:spcPct val="0"/>
              </a:spcBef>
            </a:pPr>
            <a:r>
              <a:rPr lang="en-US" altLang="zh-CN" sz="2400" b="1">
                <a:latin typeface="Times New Roman" panose="02020603050405020304" pitchFamily="18" charset="0"/>
                <a:cs typeface="Times New Roman" panose="02020603050405020304" pitchFamily="18" charset="0"/>
              </a:rPr>
              <a:t>                  INC  DI </a:t>
            </a:r>
          </a:p>
          <a:p>
            <a:pPr>
              <a:spcBef>
                <a:spcPct val="0"/>
              </a:spcBef>
            </a:pPr>
            <a:r>
              <a:rPr lang="en-US" altLang="zh-CN" sz="2400" b="1">
                <a:latin typeface="Times New Roman" panose="02020603050405020304" pitchFamily="18" charset="0"/>
                <a:cs typeface="Times New Roman" panose="02020603050405020304" pitchFamily="18" charset="0"/>
              </a:rPr>
              <a:t>                  DEC  CX</a:t>
            </a:r>
            <a:endParaRPr lang="en-US" altLang="zh-CN" sz="2400" b="1">
              <a:solidFill>
                <a:srgbClr val="FF0000"/>
              </a:solidFill>
              <a:latin typeface="Times New Roman" panose="02020603050405020304" pitchFamily="18" charset="0"/>
              <a:cs typeface="Times New Roman" panose="02020603050405020304" pitchFamily="18" charset="0"/>
            </a:endParaRPr>
          </a:p>
          <a:p>
            <a:pPr>
              <a:spcBef>
                <a:spcPct val="0"/>
              </a:spcBef>
            </a:pPr>
            <a:r>
              <a:rPr lang="en-US" altLang="zh-CN" sz="2400" b="1">
                <a:latin typeface="Times New Roman" panose="02020603050405020304" pitchFamily="18" charset="0"/>
                <a:cs typeface="Times New Roman" panose="02020603050405020304" pitchFamily="18" charset="0"/>
              </a:rPr>
              <a:t>                  JNZ  AGAIN </a:t>
            </a:r>
          </a:p>
          <a:p>
            <a:pPr>
              <a:spcBef>
                <a:spcPct val="0"/>
              </a:spcBef>
            </a:pPr>
            <a:r>
              <a:rPr lang="en-US" altLang="zh-CN" sz="2400" b="1">
                <a:latin typeface="Times New Roman" panose="02020603050405020304" pitchFamily="18" charset="0"/>
                <a:cs typeface="Times New Roman" panose="02020603050405020304" pitchFamily="18" charset="0"/>
              </a:rPr>
              <a:t>                  HLT            </a:t>
            </a:r>
            <a:endParaRPr lang="zh-CN" alt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1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09084B-FD4A-422B-9B7B-93A23CCF687A}"/>
              </a:ext>
            </a:extLst>
          </p:cNvPr>
          <p:cNvSpPr/>
          <p:nvPr/>
        </p:nvSpPr>
        <p:spPr>
          <a:xfrm>
            <a:off x="841534" y="116632"/>
            <a:ext cx="2888932" cy="523220"/>
          </a:xfrm>
          <a:prstGeom prst="rect">
            <a:avLst/>
          </a:prstGeom>
        </p:spPr>
        <p:txBody>
          <a:bodyPr wrap="none">
            <a:spAutoFit/>
          </a:bodyPr>
          <a:lstStyle/>
          <a:p>
            <a:pPr>
              <a:spcAft>
                <a:spcPct val="20000"/>
              </a:spcAft>
            </a:pP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）堆栈操作指令</a:t>
            </a:r>
            <a:endParaRPr lang="en-US" altLang="zh-CN" sz="28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DC39C1A-1489-43C1-B92D-C9FC6CB57D48}"/>
              </a:ext>
            </a:extLst>
          </p:cNvPr>
          <p:cNvSpPr/>
          <p:nvPr/>
        </p:nvSpPr>
        <p:spPr>
          <a:xfrm>
            <a:off x="2286000" y="764704"/>
            <a:ext cx="4572000" cy="1000980"/>
          </a:xfrm>
          <a:prstGeom prst="rect">
            <a:avLst/>
          </a:prstGeom>
        </p:spPr>
        <p:txBody>
          <a:bodyPr>
            <a:spAutoFit/>
          </a:bodyPr>
          <a:lstStyle/>
          <a:p>
            <a:pPr>
              <a:lnSpc>
                <a:spcPct val="130000"/>
              </a:lnSpc>
              <a:spcAft>
                <a:spcPct val="0"/>
              </a:spcAft>
            </a:pPr>
            <a:r>
              <a:rPr lang="zh-CN" altLang="en-US" sz="2400" b="1">
                <a:latin typeface="Times New Roman" panose="02020603050405020304" pitchFamily="18" charset="0"/>
                <a:cs typeface="Times New Roman" panose="02020603050405020304" pitchFamily="18" charset="0"/>
              </a:rPr>
              <a:t>压栈指令</a:t>
            </a:r>
            <a:endParaRPr lang="en-US" altLang="zh-CN" sz="2400" b="1">
              <a:latin typeface="Times New Roman" panose="02020603050405020304" pitchFamily="18" charset="0"/>
              <a:cs typeface="Times New Roman" panose="02020603050405020304" pitchFamily="18" charset="0"/>
            </a:endParaRPr>
          </a:p>
          <a:p>
            <a:pPr lvl="1">
              <a:lnSpc>
                <a:spcPct val="130000"/>
              </a:lnSpc>
              <a:spcAft>
                <a:spcPct val="30000"/>
              </a:spcAft>
            </a:pPr>
            <a:r>
              <a:rPr lang="zh-CN" altLang="en-US" sz="2400" b="1">
                <a:latin typeface="Times New Roman" panose="02020603050405020304" pitchFamily="18" charset="0"/>
                <a:cs typeface="Times New Roman" panose="02020603050405020304" pitchFamily="18" charset="0"/>
              </a:rPr>
              <a:t>格式</a:t>
            </a:r>
            <a:r>
              <a:rPr lang="en-US" altLang="zh-CN" sz="2400" b="1">
                <a:latin typeface="Times New Roman" panose="02020603050405020304" pitchFamily="18" charset="0"/>
                <a:cs typeface="Times New Roman" panose="02020603050405020304" pitchFamily="18" charset="0"/>
              </a:rPr>
              <a:t>:    PUSH  OPRD</a:t>
            </a:r>
          </a:p>
        </p:txBody>
      </p:sp>
      <p:sp>
        <p:nvSpPr>
          <p:cNvPr id="4" name="矩形 3">
            <a:extLst>
              <a:ext uri="{FF2B5EF4-FFF2-40B4-BE49-F238E27FC236}">
                <a16:creationId xmlns:a16="http://schemas.microsoft.com/office/drawing/2014/main" id="{907F9FDB-30F3-4BB5-B143-14528BF156D9}"/>
              </a:ext>
            </a:extLst>
          </p:cNvPr>
          <p:cNvSpPr/>
          <p:nvPr/>
        </p:nvSpPr>
        <p:spPr>
          <a:xfrm>
            <a:off x="2293992" y="1822544"/>
            <a:ext cx="4572000" cy="1077924"/>
          </a:xfrm>
          <a:prstGeom prst="rect">
            <a:avLst/>
          </a:prstGeom>
        </p:spPr>
        <p:txBody>
          <a:bodyPr>
            <a:spAutoFit/>
          </a:bodyPr>
          <a:lstStyle/>
          <a:p>
            <a:pPr algn="just">
              <a:lnSpc>
                <a:spcPct val="130000"/>
              </a:lnSpc>
              <a:spcBef>
                <a:spcPts val="2400"/>
              </a:spcBef>
              <a:spcAft>
                <a:spcPct val="0"/>
              </a:spcAft>
            </a:pPr>
            <a:r>
              <a:rPr lang="zh-CN" altLang="en-US" sz="2400" b="1">
                <a:latin typeface="Times New Roman" panose="02020603050405020304" pitchFamily="18" charset="0"/>
                <a:cs typeface="Times New Roman" panose="02020603050405020304" pitchFamily="18" charset="0"/>
              </a:rPr>
              <a:t>出栈指令</a:t>
            </a:r>
            <a:endParaRPr lang="en-US" altLang="zh-CN" sz="2400" b="1">
              <a:latin typeface="Times New Roman" panose="02020603050405020304" pitchFamily="18" charset="0"/>
              <a:cs typeface="Times New Roman" panose="02020603050405020304" pitchFamily="18" charset="0"/>
            </a:endParaRPr>
          </a:p>
          <a:p>
            <a:pPr lvl="1" algn="just">
              <a:lnSpc>
                <a:spcPct val="130000"/>
              </a:lnSpc>
              <a:spcBef>
                <a:spcPts val="600"/>
              </a:spcBef>
              <a:spcAft>
                <a:spcPct val="30000"/>
              </a:spcAft>
            </a:pPr>
            <a:r>
              <a:rPr lang="zh-CN" altLang="en-US" sz="2400" b="1">
                <a:latin typeface="Times New Roman" panose="02020603050405020304" pitchFamily="18" charset="0"/>
                <a:cs typeface="Times New Roman" panose="02020603050405020304" pitchFamily="18" charset="0"/>
              </a:rPr>
              <a:t>格式</a:t>
            </a:r>
            <a:r>
              <a:rPr lang="en-US" altLang="zh-CN" sz="2400" b="1">
                <a:latin typeface="Times New Roman" panose="02020603050405020304" pitchFamily="18" charset="0"/>
                <a:cs typeface="Times New Roman" panose="02020603050405020304" pitchFamily="18" charset="0"/>
              </a:rPr>
              <a:t>:     POP  OPRD</a:t>
            </a:r>
            <a:endParaRPr lang="en-US" altLang="zh-CN" sz="24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DAAE2A3F-11D9-4687-95B9-B43CBEB154BA}"/>
              </a:ext>
            </a:extLst>
          </p:cNvPr>
          <p:cNvSpPr/>
          <p:nvPr/>
        </p:nvSpPr>
        <p:spPr>
          <a:xfrm>
            <a:off x="618535" y="3212976"/>
            <a:ext cx="7906930" cy="3216971"/>
          </a:xfrm>
          <a:prstGeom prst="rect">
            <a:avLst/>
          </a:prstGeom>
        </p:spPr>
        <p:txBody>
          <a:bodyPr wrap="square">
            <a:spAutoFit/>
          </a:bodyPr>
          <a:lstStyle/>
          <a:p>
            <a:pPr algn="just">
              <a:lnSpc>
                <a:spcPct val="130000"/>
              </a:lnSpc>
              <a:spcAft>
                <a:spcPct val="20000"/>
              </a:spcAft>
            </a:pPr>
            <a:r>
              <a:rPr lang="zh-CN" altLang="en-US" sz="2400" b="1">
                <a:latin typeface="Times New Roman" panose="02020603050405020304" pitchFamily="18" charset="0"/>
                <a:cs typeface="Times New Roman" panose="02020603050405020304" pitchFamily="18" charset="0"/>
              </a:rPr>
              <a:t>①指令的操作数必须是16位；</a:t>
            </a:r>
          </a:p>
          <a:p>
            <a:pPr algn="just">
              <a:lnSpc>
                <a:spcPct val="130000"/>
              </a:lnSpc>
              <a:spcAft>
                <a:spcPct val="20000"/>
              </a:spcAft>
            </a:pPr>
            <a:r>
              <a:rPr lang="zh-CN" altLang="en-US" sz="2400" b="1">
                <a:latin typeface="Times New Roman" panose="02020603050405020304" pitchFamily="18" charset="0"/>
                <a:cs typeface="Times New Roman" panose="02020603050405020304" pitchFamily="18" charset="0"/>
              </a:rPr>
              <a:t>②操作数可以是寄存器或存储器字单元，但不能是立即数；</a:t>
            </a:r>
          </a:p>
          <a:p>
            <a:pPr algn="just">
              <a:lnSpc>
                <a:spcPct val="130000"/>
              </a:lnSpc>
              <a:spcAft>
                <a:spcPct val="20000"/>
              </a:spcAft>
            </a:pPr>
            <a:r>
              <a:rPr lang="zh-CN" altLang="en-US" sz="2400" b="1">
                <a:latin typeface="Times New Roman" panose="02020603050405020304" pitchFamily="18" charset="0"/>
                <a:cs typeface="Times New Roman" panose="02020603050405020304" pitchFamily="18" charset="0"/>
              </a:rPr>
              <a:t>③不能从栈顶弹出一个字给</a:t>
            </a:r>
            <a:r>
              <a:rPr lang="en-US" altLang="zh-CN" sz="2400" b="1">
                <a:latin typeface="Times New Roman" panose="02020603050405020304" pitchFamily="18" charset="0"/>
                <a:cs typeface="Times New Roman" panose="02020603050405020304" pitchFamily="18" charset="0"/>
              </a:rPr>
              <a:t>CS；</a:t>
            </a:r>
          </a:p>
          <a:p>
            <a:pPr algn="just">
              <a:lnSpc>
                <a:spcPct val="130000"/>
              </a:lnSpc>
              <a:spcAft>
                <a:spcPct val="20000"/>
              </a:spcAft>
            </a:pPr>
            <a:r>
              <a:rPr lang="en-US" altLang="zh-CN" sz="2400" b="1">
                <a:latin typeface="Times New Roman" panose="02020603050405020304" pitchFamily="18" charset="0"/>
                <a:cs typeface="Times New Roman" panose="02020603050405020304" pitchFamily="18" charset="0"/>
              </a:rPr>
              <a:t>④PUSH</a:t>
            </a:r>
            <a:r>
              <a:rPr lang="zh-CN" altLang="en-US" sz="2400" b="1">
                <a:latin typeface="Times New Roman" panose="02020603050405020304" pitchFamily="18" charset="0"/>
                <a:cs typeface="Times New Roman" panose="02020603050405020304" pitchFamily="18" charset="0"/>
              </a:rPr>
              <a:t>和</a:t>
            </a:r>
            <a:r>
              <a:rPr lang="en-US" altLang="zh-CN" sz="2400" b="1">
                <a:latin typeface="Times New Roman" panose="02020603050405020304" pitchFamily="18" charset="0"/>
                <a:cs typeface="Times New Roman" panose="02020603050405020304" pitchFamily="18" charset="0"/>
              </a:rPr>
              <a:t>POP</a:t>
            </a:r>
            <a:r>
              <a:rPr lang="zh-CN" altLang="en-US" sz="2400" b="1">
                <a:latin typeface="Times New Roman" panose="02020603050405020304" pitchFamily="18" charset="0"/>
                <a:cs typeface="Times New Roman" panose="02020603050405020304" pitchFamily="18" charset="0"/>
              </a:rPr>
              <a:t>指令在程序中一般成对出现；</a:t>
            </a:r>
          </a:p>
          <a:p>
            <a:pPr algn="just">
              <a:lnSpc>
                <a:spcPct val="130000"/>
              </a:lnSpc>
              <a:spcAft>
                <a:spcPct val="20000"/>
              </a:spcAft>
            </a:pPr>
            <a:r>
              <a:rPr lang="en-US" altLang="zh-CN" sz="2400" b="1">
                <a:latin typeface="Times New Roman" panose="02020603050405020304" pitchFamily="18" charset="0"/>
                <a:cs typeface="Times New Roman" panose="02020603050405020304" pitchFamily="18" charset="0"/>
              </a:rPr>
              <a:t>⑤PUSH</a:t>
            </a:r>
            <a:r>
              <a:rPr lang="zh-CN" altLang="en-US" sz="2400" b="1">
                <a:latin typeface="Times New Roman" panose="02020603050405020304" pitchFamily="18" charset="0"/>
                <a:cs typeface="Times New Roman" panose="02020603050405020304" pitchFamily="18" charset="0"/>
              </a:rPr>
              <a:t>指令的操作方向是从高地址向低地址，而</a:t>
            </a:r>
            <a:r>
              <a:rPr lang="en-US" altLang="zh-CN" sz="2400" b="1">
                <a:latin typeface="Times New Roman" panose="02020603050405020304" pitchFamily="18" charset="0"/>
                <a:cs typeface="Times New Roman" panose="02020603050405020304" pitchFamily="18" charset="0"/>
              </a:rPr>
              <a:t>POP</a:t>
            </a:r>
            <a:r>
              <a:rPr lang="zh-CN" altLang="en-US" sz="2400" b="1">
                <a:latin typeface="Times New Roman" panose="02020603050405020304" pitchFamily="18" charset="0"/>
                <a:cs typeface="Times New Roman" panose="02020603050405020304" pitchFamily="18" charset="0"/>
              </a:rPr>
              <a:t>指令的操作正好相反。</a:t>
            </a:r>
          </a:p>
        </p:txBody>
      </p:sp>
      <p:grpSp>
        <p:nvGrpSpPr>
          <p:cNvPr id="9" name="组合 8">
            <a:extLst>
              <a:ext uri="{FF2B5EF4-FFF2-40B4-BE49-F238E27FC236}">
                <a16:creationId xmlns:a16="http://schemas.microsoft.com/office/drawing/2014/main" id="{32B513DB-FB6F-4D10-A4DF-E65921A7FD09}"/>
              </a:ext>
            </a:extLst>
          </p:cNvPr>
          <p:cNvGrpSpPr/>
          <p:nvPr/>
        </p:nvGrpSpPr>
        <p:grpSpPr>
          <a:xfrm>
            <a:off x="5724128" y="3212976"/>
            <a:ext cx="3185487" cy="648072"/>
            <a:chOff x="5724128" y="3212976"/>
            <a:chExt cx="3185487" cy="648072"/>
          </a:xfrm>
        </p:grpSpPr>
        <p:sp>
          <p:nvSpPr>
            <p:cNvPr id="6" name="文本框 5">
              <a:extLst>
                <a:ext uri="{FF2B5EF4-FFF2-40B4-BE49-F238E27FC236}">
                  <a16:creationId xmlns:a16="http://schemas.microsoft.com/office/drawing/2014/main" id="{29DE67F0-0DFF-4852-9669-F248AD3E3E19}"/>
                </a:ext>
              </a:extLst>
            </p:cNvPr>
            <p:cNvSpPr txBox="1"/>
            <p:nvPr/>
          </p:nvSpPr>
          <p:spPr>
            <a:xfrm>
              <a:off x="5724128" y="3212976"/>
              <a:ext cx="3185487" cy="369332"/>
            </a:xfrm>
            <a:prstGeom prst="rect">
              <a:avLst/>
            </a:prstGeom>
            <a:noFill/>
          </p:spPr>
          <p:txBody>
            <a:bodyPr wrap="none" rtlCol="0">
              <a:spAutoFit/>
            </a:bodyPr>
            <a:lstStyle/>
            <a:p>
              <a:r>
                <a:rPr lang="zh-CN" altLang="en-US" dirty="0">
                  <a:solidFill>
                    <a:srgbClr val="0000FF"/>
                  </a:solidFill>
                </a:rPr>
                <a:t>立即数不适用于单操作数指令</a:t>
              </a:r>
            </a:p>
          </p:txBody>
        </p:sp>
        <p:cxnSp>
          <p:nvCxnSpPr>
            <p:cNvPr id="8" name="直接箭头连接符 7">
              <a:extLst>
                <a:ext uri="{FF2B5EF4-FFF2-40B4-BE49-F238E27FC236}">
                  <a16:creationId xmlns:a16="http://schemas.microsoft.com/office/drawing/2014/main" id="{4D2D3D74-D825-4530-8977-97F90917397F}"/>
                </a:ext>
              </a:extLst>
            </p:cNvPr>
            <p:cNvCxnSpPr/>
            <p:nvPr/>
          </p:nvCxnSpPr>
          <p:spPr>
            <a:xfrm>
              <a:off x="7524328" y="3582308"/>
              <a:ext cx="288032" cy="27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98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wipe(up)">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67F0200-DA6B-438C-9D80-D807D4B7A699}"/>
              </a:ext>
            </a:extLst>
          </p:cNvPr>
          <p:cNvSpPr txBox="1">
            <a:spLocks noChangeArrowheads="1"/>
          </p:cNvSpPr>
          <p:nvPr/>
        </p:nvSpPr>
        <p:spPr>
          <a:xfrm>
            <a:off x="416412" y="1544440"/>
            <a:ext cx="4680520" cy="23923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15000"/>
              </a:lnSpc>
              <a:buNone/>
            </a:pPr>
            <a:r>
              <a:rPr lang="en-US" altLang="zh-CN" b="1">
                <a:latin typeface="Times New Roman" panose="02020603050405020304" pitchFamily="18" charset="0"/>
                <a:cs typeface="Times New Roman" panose="02020603050405020304" pitchFamily="18" charset="0"/>
              </a:rPr>
              <a:t>SP - 2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SP</a:t>
            </a:r>
          </a:p>
          <a:p>
            <a:pPr marL="457200" lvl="1" indent="0" algn="just">
              <a:lnSpc>
                <a:spcPct val="115000"/>
              </a:lnSpc>
              <a:buNone/>
            </a:pPr>
            <a:r>
              <a:rPr lang="zh-CN" altLang="en-US" b="1">
                <a:latin typeface="Times New Roman" panose="02020603050405020304" pitchFamily="18" charset="0"/>
                <a:cs typeface="Times New Roman" panose="02020603050405020304" pitchFamily="18" charset="0"/>
              </a:rPr>
              <a:t>操作数高字节 → </a:t>
            </a:r>
            <a:r>
              <a:rPr lang="en-US" altLang="zh-CN" b="1">
                <a:latin typeface="Times New Roman" panose="02020603050405020304" pitchFamily="18" charset="0"/>
                <a:cs typeface="Times New Roman" panose="02020603050405020304" pitchFamily="18" charset="0"/>
              </a:rPr>
              <a:t>[SP+1]</a:t>
            </a:r>
            <a:endParaRPr lang="zh-CN" altLang="zh-CN" b="1">
              <a:latin typeface="Times New Roman" panose="02020603050405020304" pitchFamily="18" charset="0"/>
              <a:cs typeface="Times New Roman" panose="02020603050405020304" pitchFamily="18" charset="0"/>
            </a:endParaRPr>
          </a:p>
          <a:p>
            <a:pPr marL="457200" lvl="1" indent="0" algn="just">
              <a:lnSpc>
                <a:spcPct val="115000"/>
              </a:lnSpc>
              <a:buNone/>
            </a:pPr>
            <a:r>
              <a:rPr lang="zh-CN" altLang="en-US" b="1">
                <a:latin typeface="Times New Roman" panose="02020603050405020304" pitchFamily="18" charset="0"/>
                <a:cs typeface="Times New Roman" panose="02020603050405020304" pitchFamily="18" charset="0"/>
              </a:rPr>
              <a:t>操作数低字节 → </a:t>
            </a:r>
            <a:r>
              <a:rPr lang="en-US" altLang="zh-CN" b="1">
                <a:latin typeface="Times New Roman" panose="02020603050405020304" pitchFamily="18" charset="0"/>
                <a:cs typeface="Times New Roman" panose="02020603050405020304" pitchFamily="18" charset="0"/>
              </a:rPr>
              <a:t>[SP]</a:t>
            </a:r>
            <a:endParaRPr lang="zh-CN" altLang="en-US" b="1"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959E92B8-1CE9-4089-B78A-6E0F4E25C225}"/>
              </a:ext>
            </a:extLst>
          </p:cNvPr>
          <p:cNvGrpSpPr/>
          <p:nvPr/>
        </p:nvGrpSpPr>
        <p:grpSpPr>
          <a:xfrm>
            <a:off x="4860032" y="4797896"/>
            <a:ext cx="1149350" cy="462307"/>
            <a:chOff x="5148635" y="4671591"/>
            <a:chExt cx="1149350" cy="462307"/>
          </a:xfrm>
        </p:grpSpPr>
        <p:sp>
          <p:nvSpPr>
            <p:cNvPr id="11" name="Text Box 13">
              <a:extLst>
                <a:ext uri="{FF2B5EF4-FFF2-40B4-BE49-F238E27FC236}">
                  <a16:creationId xmlns:a16="http://schemas.microsoft.com/office/drawing/2014/main" id="{367F5833-766C-4648-B923-9690329A2E99}"/>
                </a:ext>
              </a:extLst>
            </p:cNvPr>
            <p:cNvSpPr txBox="1">
              <a:spLocks noChangeArrowheads="1"/>
            </p:cNvSpPr>
            <p:nvPr/>
          </p:nvSpPr>
          <p:spPr bwMode="auto">
            <a:xfrm>
              <a:off x="5148635" y="4671591"/>
              <a:ext cx="79216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itchFamily="2" charset="-122"/>
                  <a:cs typeface="Times New Roman" panose="02020603050405020304" pitchFamily="18" charset="0"/>
                </a:rPr>
                <a:t>SP</a:t>
              </a:r>
            </a:p>
          </p:txBody>
        </p:sp>
        <p:sp>
          <p:nvSpPr>
            <p:cNvPr id="12" name="Line 14">
              <a:extLst>
                <a:ext uri="{FF2B5EF4-FFF2-40B4-BE49-F238E27FC236}">
                  <a16:creationId xmlns:a16="http://schemas.microsoft.com/office/drawing/2014/main" id="{47B144E0-5088-40C2-B14E-5A238AAE0E69}"/>
                </a:ext>
              </a:extLst>
            </p:cNvPr>
            <p:cNvSpPr>
              <a:spLocks noChangeShapeType="1"/>
            </p:cNvSpPr>
            <p:nvPr/>
          </p:nvSpPr>
          <p:spPr bwMode="auto">
            <a:xfrm>
              <a:off x="5721722" y="4885903"/>
              <a:ext cx="576263"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A2A2BD1F-BE8F-4C85-AEBA-1939536BD7F7}"/>
              </a:ext>
            </a:extLst>
          </p:cNvPr>
          <p:cNvGrpSpPr/>
          <p:nvPr/>
        </p:nvGrpSpPr>
        <p:grpSpPr>
          <a:xfrm>
            <a:off x="6055419" y="3062758"/>
            <a:ext cx="2352675" cy="3030538"/>
            <a:chOff x="6344022" y="2936453"/>
            <a:chExt cx="2352675" cy="3030538"/>
          </a:xfrm>
        </p:grpSpPr>
        <p:sp>
          <p:nvSpPr>
            <p:cNvPr id="3" name="Rectangle 5">
              <a:extLst>
                <a:ext uri="{FF2B5EF4-FFF2-40B4-BE49-F238E27FC236}">
                  <a16:creationId xmlns:a16="http://schemas.microsoft.com/office/drawing/2014/main" id="{D572A0CF-3E41-4624-94BE-76071B931CC3}"/>
                </a:ext>
              </a:extLst>
            </p:cNvPr>
            <p:cNvSpPr>
              <a:spLocks noChangeArrowheads="1"/>
            </p:cNvSpPr>
            <p:nvPr/>
          </p:nvSpPr>
          <p:spPr bwMode="auto">
            <a:xfrm>
              <a:off x="6344022" y="3961978"/>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 name="Rectangle 6">
              <a:extLst>
                <a:ext uri="{FF2B5EF4-FFF2-40B4-BE49-F238E27FC236}">
                  <a16:creationId xmlns:a16="http://schemas.microsoft.com/office/drawing/2014/main" id="{C606680D-8AF8-4D06-83DC-556251115FFF}"/>
                </a:ext>
              </a:extLst>
            </p:cNvPr>
            <p:cNvSpPr>
              <a:spLocks noChangeArrowheads="1"/>
            </p:cNvSpPr>
            <p:nvPr/>
          </p:nvSpPr>
          <p:spPr bwMode="auto">
            <a:xfrm>
              <a:off x="6344022" y="4325516"/>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 name="Rectangle 7">
              <a:extLst>
                <a:ext uri="{FF2B5EF4-FFF2-40B4-BE49-F238E27FC236}">
                  <a16:creationId xmlns:a16="http://schemas.microsoft.com/office/drawing/2014/main" id="{832A47F0-32A8-4D73-9DA3-A6BF7A4F86AD}"/>
                </a:ext>
              </a:extLst>
            </p:cNvPr>
            <p:cNvSpPr>
              <a:spLocks noChangeArrowheads="1"/>
            </p:cNvSpPr>
            <p:nvPr/>
          </p:nvSpPr>
          <p:spPr bwMode="auto">
            <a:xfrm>
              <a:off x="6344022" y="4685878"/>
              <a:ext cx="1458913" cy="381000"/>
            </a:xfrm>
            <a:prstGeom prst="rect">
              <a:avLst/>
            </a:prstGeom>
            <a:solidFill>
              <a:srgbClr val="99CCFF"/>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 name="Line 8">
              <a:extLst>
                <a:ext uri="{FF2B5EF4-FFF2-40B4-BE49-F238E27FC236}">
                  <a16:creationId xmlns:a16="http://schemas.microsoft.com/office/drawing/2014/main" id="{481602FB-7174-4C86-B759-D400E268418C}"/>
                </a:ext>
              </a:extLst>
            </p:cNvPr>
            <p:cNvSpPr>
              <a:spLocks noChangeShapeType="1"/>
            </p:cNvSpPr>
            <p:nvPr/>
          </p:nvSpPr>
          <p:spPr bwMode="auto">
            <a:xfrm>
              <a:off x="6344022" y="2957091"/>
              <a:ext cx="0" cy="29035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9">
              <a:extLst>
                <a:ext uri="{FF2B5EF4-FFF2-40B4-BE49-F238E27FC236}">
                  <a16:creationId xmlns:a16="http://schemas.microsoft.com/office/drawing/2014/main" id="{F99EC79C-1D9B-46FF-9F5C-5DEA5997C098}"/>
                </a:ext>
              </a:extLst>
            </p:cNvPr>
            <p:cNvSpPr>
              <a:spLocks noChangeShapeType="1"/>
            </p:cNvSpPr>
            <p:nvPr/>
          </p:nvSpPr>
          <p:spPr bwMode="auto">
            <a:xfrm>
              <a:off x="7804522" y="2936453"/>
              <a:ext cx="0" cy="29035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Freeform 10">
              <a:extLst>
                <a:ext uri="{FF2B5EF4-FFF2-40B4-BE49-F238E27FC236}">
                  <a16:creationId xmlns:a16="http://schemas.microsoft.com/office/drawing/2014/main" id="{984F3843-BB91-47F8-B4A7-D05EAF120505}"/>
                </a:ext>
              </a:extLst>
            </p:cNvPr>
            <p:cNvSpPr>
              <a:spLocks/>
            </p:cNvSpPr>
            <p:nvPr/>
          </p:nvSpPr>
          <p:spPr bwMode="auto">
            <a:xfrm>
              <a:off x="6344022" y="5522491"/>
              <a:ext cx="1457325"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Text Box 11">
              <a:extLst>
                <a:ext uri="{FF2B5EF4-FFF2-40B4-BE49-F238E27FC236}">
                  <a16:creationId xmlns:a16="http://schemas.microsoft.com/office/drawing/2014/main" id="{51914754-9561-408E-AE14-0226DA23B01E}"/>
                </a:ext>
              </a:extLst>
            </p:cNvPr>
            <p:cNvSpPr txBox="1">
              <a:spLocks noChangeArrowheads="1"/>
            </p:cNvSpPr>
            <p:nvPr/>
          </p:nvSpPr>
          <p:spPr bwMode="auto">
            <a:xfrm>
              <a:off x="6801222" y="3071391"/>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10" name="Rectangle 12">
              <a:extLst>
                <a:ext uri="{FF2B5EF4-FFF2-40B4-BE49-F238E27FC236}">
                  <a16:creationId xmlns:a16="http://schemas.microsoft.com/office/drawing/2014/main" id="{AB4DDF44-3D0D-4B5D-9B36-E4D7FF7AF4EC}"/>
                </a:ext>
              </a:extLst>
            </p:cNvPr>
            <p:cNvSpPr>
              <a:spLocks noChangeArrowheads="1"/>
            </p:cNvSpPr>
            <p:nvPr/>
          </p:nvSpPr>
          <p:spPr bwMode="auto">
            <a:xfrm>
              <a:off x="6344022" y="3592091"/>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3" name="Text Box 15">
              <a:extLst>
                <a:ext uri="{FF2B5EF4-FFF2-40B4-BE49-F238E27FC236}">
                  <a16:creationId xmlns:a16="http://schemas.microsoft.com/office/drawing/2014/main" id="{6F2ABC99-43F0-4DC1-92CE-A3EAE1B8D2D4}"/>
                </a:ext>
              </a:extLst>
            </p:cNvPr>
            <p:cNvSpPr txBox="1">
              <a:spLocks noChangeArrowheads="1"/>
            </p:cNvSpPr>
            <p:nvPr/>
          </p:nvSpPr>
          <p:spPr bwMode="auto">
            <a:xfrm>
              <a:off x="8239497" y="3784178"/>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堆栈段</a:t>
              </a:r>
            </a:p>
          </p:txBody>
        </p:sp>
        <p:sp>
          <p:nvSpPr>
            <p:cNvPr id="14" name="AutoShape 16">
              <a:extLst>
                <a:ext uri="{FF2B5EF4-FFF2-40B4-BE49-F238E27FC236}">
                  <a16:creationId xmlns:a16="http://schemas.microsoft.com/office/drawing/2014/main" id="{7EC55288-0A7A-44D0-86AE-792A6E2F347D}"/>
                </a:ext>
              </a:extLst>
            </p:cNvPr>
            <p:cNvSpPr>
              <a:spLocks/>
            </p:cNvSpPr>
            <p:nvPr/>
          </p:nvSpPr>
          <p:spPr bwMode="auto">
            <a:xfrm>
              <a:off x="7939460" y="3571453"/>
              <a:ext cx="304800" cy="1447800"/>
            </a:xfrm>
            <a:prstGeom prst="rightBrace">
              <a:avLst>
                <a:gd name="adj1" fmla="val 39583"/>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grpSp>
      <p:grpSp>
        <p:nvGrpSpPr>
          <p:cNvPr id="21" name="组合 20">
            <a:extLst>
              <a:ext uri="{FF2B5EF4-FFF2-40B4-BE49-F238E27FC236}">
                <a16:creationId xmlns:a16="http://schemas.microsoft.com/office/drawing/2014/main" id="{F600D1C9-3AE0-4CF3-8347-8F8818EA1B0A}"/>
              </a:ext>
            </a:extLst>
          </p:cNvPr>
          <p:cNvGrpSpPr/>
          <p:nvPr/>
        </p:nvGrpSpPr>
        <p:grpSpPr>
          <a:xfrm>
            <a:off x="4860032" y="4077171"/>
            <a:ext cx="1149350" cy="462307"/>
            <a:chOff x="5148635" y="3950866"/>
            <a:chExt cx="1149350" cy="462307"/>
          </a:xfrm>
        </p:grpSpPr>
        <p:sp>
          <p:nvSpPr>
            <p:cNvPr id="15" name="Text Box 17">
              <a:extLst>
                <a:ext uri="{FF2B5EF4-FFF2-40B4-BE49-F238E27FC236}">
                  <a16:creationId xmlns:a16="http://schemas.microsoft.com/office/drawing/2014/main" id="{86A07CC2-0D2B-4686-9510-278890FB816D}"/>
                </a:ext>
              </a:extLst>
            </p:cNvPr>
            <p:cNvSpPr txBox="1">
              <a:spLocks noChangeArrowheads="1"/>
            </p:cNvSpPr>
            <p:nvPr/>
          </p:nvSpPr>
          <p:spPr bwMode="auto">
            <a:xfrm>
              <a:off x="5148635" y="3950866"/>
              <a:ext cx="8620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itchFamily="2" charset="-122"/>
                  <a:cs typeface="Times New Roman" panose="02020603050405020304" pitchFamily="18" charset="0"/>
                </a:rPr>
                <a:t>SP</a:t>
              </a:r>
            </a:p>
          </p:txBody>
        </p:sp>
        <p:sp>
          <p:nvSpPr>
            <p:cNvPr id="16" name="Line 18">
              <a:extLst>
                <a:ext uri="{FF2B5EF4-FFF2-40B4-BE49-F238E27FC236}">
                  <a16:creationId xmlns:a16="http://schemas.microsoft.com/office/drawing/2014/main" id="{68ACA451-A1DF-4DC5-9A5B-4C255A06D022}"/>
                </a:ext>
              </a:extLst>
            </p:cNvPr>
            <p:cNvSpPr>
              <a:spLocks noChangeShapeType="1"/>
            </p:cNvSpPr>
            <p:nvPr/>
          </p:nvSpPr>
          <p:spPr bwMode="auto">
            <a:xfrm>
              <a:off x="5721722" y="4165178"/>
              <a:ext cx="576263"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sz="2400">
                <a:latin typeface="Times New Roman" panose="02020603050405020304" pitchFamily="18" charset="0"/>
                <a:cs typeface="Times New Roman" panose="02020603050405020304" pitchFamily="18" charset="0"/>
              </a:endParaRPr>
            </a:p>
          </p:txBody>
        </p:sp>
      </p:grpSp>
      <p:sp>
        <p:nvSpPr>
          <p:cNvPr id="17" name="Text Box 19">
            <a:extLst>
              <a:ext uri="{FF2B5EF4-FFF2-40B4-BE49-F238E27FC236}">
                <a16:creationId xmlns:a16="http://schemas.microsoft.com/office/drawing/2014/main" id="{D33E8A22-00C3-4BC0-915A-D087A1FA526E}"/>
              </a:ext>
            </a:extLst>
          </p:cNvPr>
          <p:cNvSpPr txBox="1">
            <a:spLocks noChangeArrowheads="1"/>
          </p:cNvSpPr>
          <p:nvPr/>
        </p:nvSpPr>
        <p:spPr bwMode="auto">
          <a:xfrm>
            <a:off x="6458645" y="4468226"/>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高</a:t>
            </a:r>
            <a:r>
              <a:rPr lang="en-US" altLang="zh-CN" sz="1800">
                <a:solidFill>
                  <a:schemeClr val="tx1"/>
                </a:solidFill>
                <a:latin typeface="Times New Roman" panose="02020603050405020304" pitchFamily="18" charset="0"/>
                <a:ea typeface="宋体" pitchFamily="2" charset="-122"/>
                <a:cs typeface="Times New Roman" panose="02020603050405020304" pitchFamily="18" charset="0"/>
              </a:rPr>
              <a:t>8</a:t>
            </a: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位</a:t>
            </a:r>
          </a:p>
        </p:txBody>
      </p:sp>
      <p:sp>
        <p:nvSpPr>
          <p:cNvPr id="18" name="Text Box 20">
            <a:extLst>
              <a:ext uri="{FF2B5EF4-FFF2-40B4-BE49-F238E27FC236}">
                <a16:creationId xmlns:a16="http://schemas.microsoft.com/office/drawing/2014/main" id="{99227497-355D-476F-B8A8-06FFFB19F98C}"/>
              </a:ext>
            </a:extLst>
          </p:cNvPr>
          <p:cNvSpPr txBox="1">
            <a:spLocks noChangeArrowheads="1"/>
          </p:cNvSpPr>
          <p:nvPr/>
        </p:nvSpPr>
        <p:spPr bwMode="auto">
          <a:xfrm>
            <a:off x="6472352" y="4079729"/>
            <a:ext cx="92291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wrap="square"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低</a:t>
            </a:r>
            <a:r>
              <a:rPr lang="en-US" altLang="zh-CN" sz="1800">
                <a:solidFill>
                  <a:schemeClr val="tx1"/>
                </a:solidFill>
                <a:latin typeface="Times New Roman" panose="02020603050405020304" pitchFamily="18" charset="0"/>
                <a:ea typeface="宋体" pitchFamily="2" charset="-122"/>
                <a:cs typeface="Times New Roman" panose="02020603050405020304" pitchFamily="18" charset="0"/>
              </a:rPr>
              <a:t>8</a:t>
            </a: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位</a:t>
            </a:r>
          </a:p>
        </p:txBody>
      </p:sp>
      <p:pic>
        <p:nvPicPr>
          <p:cNvPr id="22" name="Picture 4" descr="C:\Users\Administrator\Desktop\微立体创业计划\004.png">
            <a:extLst>
              <a:ext uri="{FF2B5EF4-FFF2-40B4-BE49-F238E27FC236}">
                <a16:creationId xmlns:a16="http://schemas.microsoft.com/office/drawing/2014/main" id="{F8F37193-0D52-4426-B42A-A18643D4D9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2249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23" name="矩形 22">
            <a:extLst>
              <a:ext uri="{FF2B5EF4-FFF2-40B4-BE49-F238E27FC236}">
                <a16:creationId xmlns:a16="http://schemas.microsoft.com/office/drawing/2014/main" id="{639FB5C2-FB49-4C81-977B-C97C8A909B96}"/>
              </a:ext>
            </a:extLst>
          </p:cNvPr>
          <p:cNvSpPr/>
          <p:nvPr/>
        </p:nvSpPr>
        <p:spPr>
          <a:xfrm>
            <a:off x="852876" y="889556"/>
            <a:ext cx="3667992" cy="523220"/>
          </a:xfrm>
          <a:prstGeom prst="rect">
            <a:avLst/>
          </a:prstGeom>
        </p:spPr>
        <p:txBody>
          <a:bodyPr wrap="none">
            <a:spAutoFit/>
          </a:bodyPr>
          <a:lstStyle/>
          <a:p>
            <a:pPr algn="just">
              <a:spcAft>
                <a:spcPct val="30000"/>
              </a:spcAft>
            </a:pPr>
            <a:r>
              <a:rPr lang="en-US" altLang="zh-CN" sz="2800" b="1">
                <a:latin typeface="Times New Roman" panose="02020603050405020304" pitchFamily="18" charset="0"/>
                <a:cs typeface="Times New Roman" panose="02020603050405020304" pitchFamily="18" charset="0"/>
              </a:rPr>
              <a:t>PUSH</a:t>
            </a:r>
            <a:r>
              <a:rPr lang="zh-CN" altLang="en-US" sz="2800" b="1">
                <a:latin typeface="Times New Roman" panose="02020603050405020304" pitchFamily="18" charset="0"/>
                <a:cs typeface="Times New Roman" panose="02020603050405020304" pitchFamily="18" charset="0"/>
              </a:rPr>
              <a:t>指令执行过程：</a:t>
            </a:r>
          </a:p>
        </p:txBody>
      </p:sp>
    </p:spTree>
    <p:extLst>
      <p:ext uri="{BB962C8B-B14F-4D97-AF65-F5344CB8AC3E}">
        <p14:creationId xmlns:p14="http://schemas.microsoft.com/office/powerpoint/2010/main" val="11626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left)">
                                      <p:cBhvr>
                                        <p:cTn id="16" dur="500"/>
                                        <p:tgtEl>
                                          <p:spTgt spid="2">
                                            <p:txEl>
                                              <p:pRg st="0" end="0"/>
                                            </p:txEl>
                                          </p:spTgt>
                                        </p:tgtEl>
                                      </p:cBhvr>
                                    </p:animEffect>
                                  </p:childTnLst>
                                </p:cTn>
                              </p:par>
                            </p:childTnLst>
                          </p:cTn>
                        </p:par>
                        <p:par>
                          <p:cTn id="17" fill="hold">
                            <p:stCondLst>
                              <p:cond delay="500"/>
                            </p:stCondLst>
                            <p:childTnLst>
                              <p:par>
                                <p:cTn id="18" presetID="1" presetClass="exit" presetSubtype="0" fill="hold" nodeType="after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left)">
                                      <p:cBhvr>
                                        <p:cTn id="28" dur="500"/>
                                        <p:tgtEl>
                                          <p:spTgt spid="2">
                                            <p:txEl>
                                              <p:pRg st="1" end="1"/>
                                            </p:txEl>
                                          </p:spTgt>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AD66D9-F3DE-43FB-A593-D0FC0C2ADAB1}"/>
              </a:ext>
            </a:extLst>
          </p:cNvPr>
          <p:cNvSpPr/>
          <p:nvPr/>
        </p:nvSpPr>
        <p:spPr>
          <a:xfrm>
            <a:off x="971599" y="1772816"/>
            <a:ext cx="4461515" cy="1870769"/>
          </a:xfrm>
          <a:prstGeom prst="rect">
            <a:avLst/>
          </a:prstGeom>
        </p:spPr>
        <p:txBody>
          <a:bodyPr wrap="square">
            <a:spAutoFit/>
          </a:bodyPr>
          <a:lstStyle/>
          <a:p>
            <a:pPr algn="just">
              <a:lnSpc>
                <a:spcPct val="130000"/>
              </a:lnSpc>
              <a:spcBef>
                <a:spcPts val="600"/>
              </a:spcBef>
              <a:spcAft>
                <a:spcPct val="0"/>
              </a:spcAft>
            </a:pPr>
            <a:r>
              <a:rPr lang="en-US" altLang="zh-CN" sz="2800" b="1">
                <a:latin typeface="Times New Roman" panose="02020603050405020304" pitchFamily="18" charset="0"/>
                <a:cs typeface="Times New Roman" panose="02020603050405020304" pitchFamily="18" charset="0"/>
              </a:rPr>
              <a:t>[SP]→</a:t>
            </a:r>
            <a:r>
              <a:rPr lang="zh-CN" altLang="en-US" sz="2800" b="1">
                <a:latin typeface="Times New Roman" panose="02020603050405020304" pitchFamily="18" charset="0"/>
                <a:cs typeface="Times New Roman" panose="02020603050405020304" pitchFamily="18" charset="0"/>
              </a:rPr>
              <a:t>操作数低字节</a:t>
            </a:r>
          </a:p>
          <a:p>
            <a:pPr algn="just">
              <a:lnSpc>
                <a:spcPct val="130000"/>
              </a:lnSpc>
              <a:spcBef>
                <a:spcPts val="600"/>
              </a:spcBef>
              <a:spcAft>
                <a:spcPct val="0"/>
              </a:spcAft>
            </a:pPr>
            <a:r>
              <a:rPr lang="en-US" altLang="zh-CN" sz="2800" b="1">
                <a:latin typeface="Times New Roman" panose="02020603050405020304" pitchFamily="18" charset="0"/>
                <a:cs typeface="Times New Roman" panose="02020603050405020304" pitchFamily="18" charset="0"/>
              </a:rPr>
              <a:t>[SP+1]→</a:t>
            </a:r>
            <a:r>
              <a:rPr lang="zh-CN" altLang="en-US" sz="2800" b="1">
                <a:latin typeface="Times New Roman" panose="02020603050405020304" pitchFamily="18" charset="0"/>
                <a:cs typeface="Times New Roman" panose="02020603050405020304" pitchFamily="18" charset="0"/>
              </a:rPr>
              <a:t>操作数高字节</a:t>
            </a:r>
          </a:p>
          <a:p>
            <a:pPr algn="just">
              <a:lnSpc>
                <a:spcPct val="130000"/>
              </a:lnSpc>
              <a:spcBef>
                <a:spcPts val="600"/>
              </a:spcBef>
              <a:spcAft>
                <a:spcPct val="0"/>
              </a:spcAft>
            </a:pPr>
            <a:r>
              <a:rPr lang="en-US" altLang="zh-CN" sz="2800" b="1">
                <a:latin typeface="Times New Roman" panose="02020603050405020304" pitchFamily="18" charset="0"/>
                <a:cs typeface="Times New Roman" panose="02020603050405020304" pitchFamily="18" charset="0"/>
              </a:rPr>
              <a:t>SP+2→SP</a:t>
            </a:r>
            <a:endParaRPr lang="zh-CN" altLang="en-US" sz="2800" b="1" dirty="0">
              <a:latin typeface="Times New Roman" panose="02020603050405020304" pitchFamily="18" charset="0"/>
              <a:cs typeface="Times New Roman" panose="02020603050405020304" pitchFamily="18" charset="0"/>
            </a:endParaRPr>
          </a:p>
        </p:txBody>
      </p:sp>
      <p:pic>
        <p:nvPicPr>
          <p:cNvPr id="3" name="Picture 4" descr="C:\Users\Administrator\Desktop\微立体创业计划\004.png">
            <a:extLst>
              <a:ext uri="{FF2B5EF4-FFF2-40B4-BE49-F238E27FC236}">
                <a16:creationId xmlns:a16="http://schemas.microsoft.com/office/drawing/2014/main" id="{947D58FF-1AA2-480E-915B-8B1C3EA3A7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06651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31ADEA80-1472-450C-995C-E6BB2194CB06}"/>
              </a:ext>
            </a:extLst>
          </p:cNvPr>
          <p:cNvSpPr/>
          <p:nvPr/>
        </p:nvSpPr>
        <p:spPr>
          <a:xfrm>
            <a:off x="973101" y="1033572"/>
            <a:ext cx="3427541" cy="523220"/>
          </a:xfrm>
          <a:prstGeom prst="rect">
            <a:avLst/>
          </a:prstGeom>
        </p:spPr>
        <p:txBody>
          <a:bodyPr wrap="none">
            <a:spAutoFit/>
          </a:bodyPr>
          <a:lstStyle/>
          <a:p>
            <a:pPr algn="just">
              <a:spcAft>
                <a:spcPct val="30000"/>
              </a:spcAft>
            </a:pPr>
            <a:r>
              <a:rPr lang="en-US" altLang="zh-CN" sz="2800" b="1">
                <a:latin typeface="Times New Roman" panose="02020603050405020304" pitchFamily="18" charset="0"/>
                <a:cs typeface="Times New Roman" panose="02020603050405020304" pitchFamily="18" charset="0"/>
              </a:rPr>
              <a:t>POP</a:t>
            </a:r>
            <a:r>
              <a:rPr lang="zh-CN" altLang="en-US" sz="2800" b="1">
                <a:latin typeface="Times New Roman" panose="02020603050405020304" pitchFamily="18" charset="0"/>
                <a:cs typeface="Times New Roman" panose="02020603050405020304" pitchFamily="18" charset="0"/>
              </a:rPr>
              <a:t>指令执行过程：</a:t>
            </a:r>
          </a:p>
        </p:txBody>
      </p:sp>
      <p:grpSp>
        <p:nvGrpSpPr>
          <p:cNvPr id="5" name="组合 4">
            <a:extLst>
              <a:ext uri="{FF2B5EF4-FFF2-40B4-BE49-F238E27FC236}">
                <a16:creationId xmlns:a16="http://schemas.microsoft.com/office/drawing/2014/main" id="{1B0B5004-943C-4825-8F6A-0F5A539EABC7}"/>
              </a:ext>
            </a:extLst>
          </p:cNvPr>
          <p:cNvGrpSpPr/>
          <p:nvPr/>
        </p:nvGrpSpPr>
        <p:grpSpPr>
          <a:xfrm>
            <a:off x="4860032" y="4797896"/>
            <a:ext cx="1149350" cy="462307"/>
            <a:chOff x="5148635" y="4671591"/>
            <a:chExt cx="1149350" cy="462307"/>
          </a:xfrm>
        </p:grpSpPr>
        <p:sp>
          <p:nvSpPr>
            <p:cNvPr id="6" name="Text Box 13">
              <a:extLst>
                <a:ext uri="{FF2B5EF4-FFF2-40B4-BE49-F238E27FC236}">
                  <a16:creationId xmlns:a16="http://schemas.microsoft.com/office/drawing/2014/main" id="{81CB7510-1078-4269-B980-FD7FAFA6F706}"/>
                </a:ext>
              </a:extLst>
            </p:cNvPr>
            <p:cNvSpPr txBox="1">
              <a:spLocks noChangeArrowheads="1"/>
            </p:cNvSpPr>
            <p:nvPr/>
          </p:nvSpPr>
          <p:spPr bwMode="auto">
            <a:xfrm>
              <a:off x="5148635" y="4671591"/>
              <a:ext cx="79216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itchFamily="2" charset="-122"/>
                  <a:cs typeface="Times New Roman" panose="02020603050405020304" pitchFamily="18" charset="0"/>
                </a:rPr>
                <a:t>SP</a:t>
              </a:r>
            </a:p>
          </p:txBody>
        </p:sp>
        <p:sp>
          <p:nvSpPr>
            <p:cNvPr id="7" name="Line 14">
              <a:extLst>
                <a:ext uri="{FF2B5EF4-FFF2-40B4-BE49-F238E27FC236}">
                  <a16:creationId xmlns:a16="http://schemas.microsoft.com/office/drawing/2014/main" id="{90A10104-9F14-4D3E-82AA-627399D9FFA6}"/>
                </a:ext>
              </a:extLst>
            </p:cNvPr>
            <p:cNvSpPr>
              <a:spLocks noChangeShapeType="1"/>
            </p:cNvSpPr>
            <p:nvPr/>
          </p:nvSpPr>
          <p:spPr bwMode="auto">
            <a:xfrm>
              <a:off x="5721722" y="4885903"/>
              <a:ext cx="576263"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a:latin typeface="Times New Roman" panose="02020603050405020304" pitchFamily="18" charset="0"/>
                <a:cs typeface="Times New Roman" panose="02020603050405020304" pitchFamily="18" charset="0"/>
              </a:endParaRPr>
            </a:p>
          </p:txBody>
        </p:sp>
      </p:grpSp>
      <p:grpSp>
        <p:nvGrpSpPr>
          <p:cNvPr id="8" name="组合 7">
            <a:extLst>
              <a:ext uri="{FF2B5EF4-FFF2-40B4-BE49-F238E27FC236}">
                <a16:creationId xmlns:a16="http://schemas.microsoft.com/office/drawing/2014/main" id="{21B71807-C460-4ACF-8943-768DB71D58CD}"/>
              </a:ext>
            </a:extLst>
          </p:cNvPr>
          <p:cNvGrpSpPr/>
          <p:nvPr/>
        </p:nvGrpSpPr>
        <p:grpSpPr>
          <a:xfrm>
            <a:off x="6055419" y="3062758"/>
            <a:ext cx="2352675" cy="3030538"/>
            <a:chOff x="6344022" y="2936453"/>
            <a:chExt cx="2352675" cy="3030538"/>
          </a:xfrm>
        </p:grpSpPr>
        <p:sp>
          <p:nvSpPr>
            <p:cNvPr id="9" name="Rectangle 5">
              <a:extLst>
                <a:ext uri="{FF2B5EF4-FFF2-40B4-BE49-F238E27FC236}">
                  <a16:creationId xmlns:a16="http://schemas.microsoft.com/office/drawing/2014/main" id="{2FEE6AD4-C3BD-49D6-926C-378ABD21787B}"/>
                </a:ext>
              </a:extLst>
            </p:cNvPr>
            <p:cNvSpPr>
              <a:spLocks noChangeArrowheads="1"/>
            </p:cNvSpPr>
            <p:nvPr/>
          </p:nvSpPr>
          <p:spPr bwMode="auto">
            <a:xfrm>
              <a:off x="6344022" y="3961978"/>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0" name="Rectangle 6">
              <a:extLst>
                <a:ext uri="{FF2B5EF4-FFF2-40B4-BE49-F238E27FC236}">
                  <a16:creationId xmlns:a16="http://schemas.microsoft.com/office/drawing/2014/main" id="{D20DD5B6-CF19-4386-A5E0-4E32474CE2E1}"/>
                </a:ext>
              </a:extLst>
            </p:cNvPr>
            <p:cNvSpPr>
              <a:spLocks noChangeArrowheads="1"/>
            </p:cNvSpPr>
            <p:nvPr/>
          </p:nvSpPr>
          <p:spPr bwMode="auto">
            <a:xfrm>
              <a:off x="6344022" y="4325516"/>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 name="Rectangle 7">
              <a:extLst>
                <a:ext uri="{FF2B5EF4-FFF2-40B4-BE49-F238E27FC236}">
                  <a16:creationId xmlns:a16="http://schemas.microsoft.com/office/drawing/2014/main" id="{16872B82-BE5D-441D-8C29-9D6057B6C75E}"/>
                </a:ext>
              </a:extLst>
            </p:cNvPr>
            <p:cNvSpPr>
              <a:spLocks noChangeArrowheads="1"/>
            </p:cNvSpPr>
            <p:nvPr/>
          </p:nvSpPr>
          <p:spPr bwMode="auto">
            <a:xfrm>
              <a:off x="6344022" y="4685878"/>
              <a:ext cx="1458913" cy="381000"/>
            </a:xfrm>
            <a:prstGeom prst="rect">
              <a:avLst/>
            </a:prstGeom>
            <a:solidFill>
              <a:srgbClr val="99CCFF"/>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 name="Line 8">
              <a:extLst>
                <a:ext uri="{FF2B5EF4-FFF2-40B4-BE49-F238E27FC236}">
                  <a16:creationId xmlns:a16="http://schemas.microsoft.com/office/drawing/2014/main" id="{7E608796-22DD-4E58-B7F7-4834226F21D0}"/>
                </a:ext>
              </a:extLst>
            </p:cNvPr>
            <p:cNvSpPr>
              <a:spLocks noChangeShapeType="1"/>
            </p:cNvSpPr>
            <p:nvPr/>
          </p:nvSpPr>
          <p:spPr bwMode="auto">
            <a:xfrm>
              <a:off x="6344022" y="2957091"/>
              <a:ext cx="0" cy="29035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a:extLst>
                <a:ext uri="{FF2B5EF4-FFF2-40B4-BE49-F238E27FC236}">
                  <a16:creationId xmlns:a16="http://schemas.microsoft.com/office/drawing/2014/main" id="{DA4122E0-F3B3-4D3E-9D2E-BFAA498CDCF4}"/>
                </a:ext>
              </a:extLst>
            </p:cNvPr>
            <p:cNvSpPr>
              <a:spLocks noChangeShapeType="1"/>
            </p:cNvSpPr>
            <p:nvPr/>
          </p:nvSpPr>
          <p:spPr bwMode="auto">
            <a:xfrm>
              <a:off x="7804522" y="2936453"/>
              <a:ext cx="0" cy="29035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Freeform 10">
              <a:extLst>
                <a:ext uri="{FF2B5EF4-FFF2-40B4-BE49-F238E27FC236}">
                  <a16:creationId xmlns:a16="http://schemas.microsoft.com/office/drawing/2014/main" id="{27847E58-769B-4309-97E7-B0EC8B0BCBF8}"/>
                </a:ext>
              </a:extLst>
            </p:cNvPr>
            <p:cNvSpPr>
              <a:spLocks/>
            </p:cNvSpPr>
            <p:nvPr/>
          </p:nvSpPr>
          <p:spPr bwMode="auto">
            <a:xfrm>
              <a:off x="6344022" y="5522491"/>
              <a:ext cx="1457325"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Text Box 11">
              <a:extLst>
                <a:ext uri="{FF2B5EF4-FFF2-40B4-BE49-F238E27FC236}">
                  <a16:creationId xmlns:a16="http://schemas.microsoft.com/office/drawing/2014/main" id="{EFA96358-DDBE-4CE2-B82C-E99B5DB56D84}"/>
                </a:ext>
              </a:extLst>
            </p:cNvPr>
            <p:cNvSpPr txBox="1">
              <a:spLocks noChangeArrowheads="1"/>
            </p:cNvSpPr>
            <p:nvPr/>
          </p:nvSpPr>
          <p:spPr bwMode="auto">
            <a:xfrm>
              <a:off x="6801222" y="3071391"/>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16" name="Rectangle 12">
              <a:extLst>
                <a:ext uri="{FF2B5EF4-FFF2-40B4-BE49-F238E27FC236}">
                  <a16:creationId xmlns:a16="http://schemas.microsoft.com/office/drawing/2014/main" id="{891C6326-119F-4B4C-856C-8A3CB14C9B28}"/>
                </a:ext>
              </a:extLst>
            </p:cNvPr>
            <p:cNvSpPr>
              <a:spLocks noChangeArrowheads="1"/>
            </p:cNvSpPr>
            <p:nvPr/>
          </p:nvSpPr>
          <p:spPr bwMode="auto">
            <a:xfrm>
              <a:off x="6344022" y="3592091"/>
              <a:ext cx="1458913"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7" name="Text Box 15">
              <a:extLst>
                <a:ext uri="{FF2B5EF4-FFF2-40B4-BE49-F238E27FC236}">
                  <a16:creationId xmlns:a16="http://schemas.microsoft.com/office/drawing/2014/main" id="{FC741883-3291-4BF0-8220-E3AC7A80EAA9}"/>
                </a:ext>
              </a:extLst>
            </p:cNvPr>
            <p:cNvSpPr txBox="1">
              <a:spLocks noChangeArrowheads="1"/>
            </p:cNvSpPr>
            <p:nvPr/>
          </p:nvSpPr>
          <p:spPr bwMode="auto">
            <a:xfrm>
              <a:off x="8239497" y="3784178"/>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堆栈段</a:t>
              </a:r>
            </a:p>
          </p:txBody>
        </p:sp>
        <p:sp>
          <p:nvSpPr>
            <p:cNvPr id="18" name="AutoShape 16">
              <a:extLst>
                <a:ext uri="{FF2B5EF4-FFF2-40B4-BE49-F238E27FC236}">
                  <a16:creationId xmlns:a16="http://schemas.microsoft.com/office/drawing/2014/main" id="{3EC62AE2-46FC-4147-9289-189B6615C634}"/>
                </a:ext>
              </a:extLst>
            </p:cNvPr>
            <p:cNvSpPr>
              <a:spLocks/>
            </p:cNvSpPr>
            <p:nvPr/>
          </p:nvSpPr>
          <p:spPr bwMode="auto">
            <a:xfrm>
              <a:off x="7939460" y="3571453"/>
              <a:ext cx="304800" cy="1447800"/>
            </a:xfrm>
            <a:prstGeom prst="rightBrace">
              <a:avLst>
                <a:gd name="adj1" fmla="val 39583"/>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grpSp>
      <p:grpSp>
        <p:nvGrpSpPr>
          <p:cNvPr id="19" name="组合 18">
            <a:extLst>
              <a:ext uri="{FF2B5EF4-FFF2-40B4-BE49-F238E27FC236}">
                <a16:creationId xmlns:a16="http://schemas.microsoft.com/office/drawing/2014/main" id="{FAA726B5-28BE-4DFB-976B-3092EDAD6A62}"/>
              </a:ext>
            </a:extLst>
          </p:cNvPr>
          <p:cNvGrpSpPr/>
          <p:nvPr/>
        </p:nvGrpSpPr>
        <p:grpSpPr>
          <a:xfrm>
            <a:off x="4860032" y="4077171"/>
            <a:ext cx="1149350" cy="462307"/>
            <a:chOff x="5148635" y="3950866"/>
            <a:chExt cx="1149350" cy="462307"/>
          </a:xfrm>
        </p:grpSpPr>
        <p:sp>
          <p:nvSpPr>
            <p:cNvPr id="20" name="Text Box 17">
              <a:extLst>
                <a:ext uri="{FF2B5EF4-FFF2-40B4-BE49-F238E27FC236}">
                  <a16:creationId xmlns:a16="http://schemas.microsoft.com/office/drawing/2014/main" id="{FAD8FA82-0C43-43F2-841B-B572CD4E476C}"/>
                </a:ext>
              </a:extLst>
            </p:cNvPr>
            <p:cNvSpPr txBox="1">
              <a:spLocks noChangeArrowheads="1"/>
            </p:cNvSpPr>
            <p:nvPr/>
          </p:nvSpPr>
          <p:spPr bwMode="auto">
            <a:xfrm>
              <a:off x="5148635" y="3950866"/>
              <a:ext cx="8620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itchFamily="2" charset="-122"/>
                  <a:cs typeface="Times New Roman" panose="02020603050405020304" pitchFamily="18" charset="0"/>
                </a:rPr>
                <a:t>SP</a:t>
              </a:r>
            </a:p>
          </p:txBody>
        </p:sp>
        <p:sp>
          <p:nvSpPr>
            <p:cNvPr id="21" name="Line 18">
              <a:extLst>
                <a:ext uri="{FF2B5EF4-FFF2-40B4-BE49-F238E27FC236}">
                  <a16:creationId xmlns:a16="http://schemas.microsoft.com/office/drawing/2014/main" id="{3FAEAF57-9DB1-425B-B9A8-C0D34A9BC515}"/>
                </a:ext>
              </a:extLst>
            </p:cNvPr>
            <p:cNvSpPr>
              <a:spLocks noChangeShapeType="1"/>
            </p:cNvSpPr>
            <p:nvPr/>
          </p:nvSpPr>
          <p:spPr bwMode="auto">
            <a:xfrm>
              <a:off x="5721722" y="4165178"/>
              <a:ext cx="576263" cy="0"/>
            </a:xfrm>
            <a:prstGeom prst="line">
              <a:avLst/>
            </a:prstGeom>
            <a:noFill/>
            <a:ln w="22225">
              <a:solidFill>
                <a:srgbClr val="FF6600"/>
              </a:solidFill>
              <a:round/>
              <a:headEnd/>
              <a:tailEnd type="triangle" w="lg" len="lg"/>
            </a:ln>
            <a:extLst>
              <a:ext uri="{909E8E84-426E-40DD-AFC4-6F175D3DCCD1}">
                <a14:hiddenFill xmlns:a14="http://schemas.microsoft.com/office/drawing/2010/main">
                  <a:noFill/>
                </a14:hiddenFill>
              </a:ext>
            </a:extLst>
          </p:spPr>
          <p:txBody>
            <a:bodyPr lIns="92075" tIns="46038" rIns="92075" bIns="46038"/>
            <a:lstStyle/>
            <a:p>
              <a:endParaRPr lang="zh-CN" altLang="en-US" sz="2400">
                <a:latin typeface="Times New Roman" panose="02020603050405020304" pitchFamily="18" charset="0"/>
                <a:cs typeface="Times New Roman" panose="02020603050405020304" pitchFamily="18" charset="0"/>
              </a:endParaRPr>
            </a:p>
          </p:txBody>
        </p:sp>
      </p:grpSp>
      <p:sp>
        <p:nvSpPr>
          <p:cNvPr id="22" name="Text Box 19">
            <a:extLst>
              <a:ext uri="{FF2B5EF4-FFF2-40B4-BE49-F238E27FC236}">
                <a16:creationId xmlns:a16="http://schemas.microsoft.com/office/drawing/2014/main" id="{3D2BB19E-F622-41C5-98FF-6725890EEA5E}"/>
              </a:ext>
            </a:extLst>
          </p:cNvPr>
          <p:cNvSpPr txBox="1">
            <a:spLocks noChangeArrowheads="1"/>
          </p:cNvSpPr>
          <p:nvPr/>
        </p:nvSpPr>
        <p:spPr bwMode="auto">
          <a:xfrm>
            <a:off x="6458645" y="4468226"/>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高</a:t>
            </a:r>
            <a:r>
              <a:rPr lang="en-US" altLang="zh-CN" sz="1800">
                <a:solidFill>
                  <a:schemeClr val="tx1"/>
                </a:solidFill>
                <a:latin typeface="Times New Roman" panose="02020603050405020304" pitchFamily="18" charset="0"/>
                <a:ea typeface="宋体" pitchFamily="2" charset="-122"/>
                <a:cs typeface="Times New Roman" panose="02020603050405020304" pitchFamily="18" charset="0"/>
              </a:rPr>
              <a:t>8</a:t>
            </a: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位</a:t>
            </a:r>
          </a:p>
        </p:txBody>
      </p:sp>
      <p:sp>
        <p:nvSpPr>
          <p:cNvPr id="23" name="Text Box 20">
            <a:extLst>
              <a:ext uri="{FF2B5EF4-FFF2-40B4-BE49-F238E27FC236}">
                <a16:creationId xmlns:a16="http://schemas.microsoft.com/office/drawing/2014/main" id="{D87191AA-32A1-4AD9-9061-83835171ABFF}"/>
              </a:ext>
            </a:extLst>
          </p:cNvPr>
          <p:cNvSpPr txBox="1">
            <a:spLocks noChangeArrowheads="1"/>
          </p:cNvSpPr>
          <p:nvPr/>
        </p:nvSpPr>
        <p:spPr bwMode="auto">
          <a:xfrm>
            <a:off x="6472352" y="4079729"/>
            <a:ext cx="92291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lg" len="lg"/>
              </a14:hiddenLine>
            </a:ext>
          </a:extLst>
        </p:spPr>
        <p:txBody>
          <a:bodyPr wrap="square" lIns="92075" tIns="46038" rIns="92075" bIns="46038">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低</a:t>
            </a:r>
            <a:r>
              <a:rPr lang="en-US" altLang="zh-CN" sz="1800">
                <a:solidFill>
                  <a:schemeClr val="tx1"/>
                </a:solidFill>
                <a:latin typeface="Times New Roman" panose="02020603050405020304" pitchFamily="18" charset="0"/>
                <a:ea typeface="宋体" pitchFamily="2" charset="-122"/>
                <a:cs typeface="Times New Roman" panose="02020603050405020304" pitchFamily="18" charset="0"/>
              </a:rPr>
              <a:t>8</a:t>
            </a:r>
            <a:r>
              <a:rPr lang="zh-CN" altLang="en-US" sz="1800">
                <a:solidFill>
                  <a:schemeClr val="tx1"/>
                </a:solidFill>
                <a:latin typeface="Times New Roman" panose="02020603050405020304" pitchFamily="18" charset="0"/>
                <a:ea typeface="宋体" pitchFamily="2" charset="-122"/>
                <a:cs typeface="Times New Roman" panose="02020603050405020304" pitchFamily="18" charset="0"/>
              </a:rPr>
              <a:t>位</a:t>
            </a:r>
          </a:p>
        </p:txBody>
      </p:sp>
    </p:spTree>
    <p:extLst>
      <p:ext uri="{BB962C8B-B14F-4D97-AF65-F5344CB8AC3E}">
        <p14:creationId xmlns:p14="http://schemas.microsoft.com/office/powerpoint/2010/main" val="395405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par>
                          <p:cTn id="18" fill="hold">
                            <p:stCondLst>
                              <p:cond delay="500"/>
                            </p:stCondLst>
                            <p:childTnLst>
                              <p:par>
                                <p:cTn id="19" presetID="1" presetClass="exit" presetSubtype="0" fill="hold" nodeType="after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87BEB8-F407-4914-AC4A-E7F80037A17B}"/>
              </a:ext>
            </a:extLst>
          </p:cNvPr>
          <p:cNvSpPr/>
          <p:nvPr/>
        </p:nvSpPr>
        <p:spPr>
          <a:xfrm>
            <a:off x="2664296" y="1268760"/>
            <a:ext cx="4572000" cy="3618170"/>
          </a:xfrm>
          <a:prstGeom prst="rect">
            <a:avLst/>
          </a:prstGeom>
        </p:spPr>
        <p:txBody>
          <a:bodyPr>
            <a:spAutoFit/>
          </a:bodyPr>
          <a:lstStyle/>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PUSH  AX</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PUSH  BX</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PUSH  WORD  PTR[BX]         </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     ⁝</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POP  WORD  PTR[BX]</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POP  AX</a:t>
            </a:r>
          </a:p>
          <a:p>
            <a:pPr>
              <a:lnSpc>
                <a:spcPct val="105000"/>
              </a:lnSpc>
              <a:spcBef>
                <a:spcPct val="15000"/>
              </a:spcBef>
            </a:pPr>
            <a:r>
              <a:rPr lang="en-US" altLang="zh-CN" sz="2800" b="1">
                <a:latin typeface="Times New Roman" panose="02020603050405020304" pitchFamily="18" charset="0"/>
                <a:cs typeface="Times New Roman" panose="02020603050405020304" pitchFamily="18" charset="0"/>
              </a:rPr>
              <a:t>POP  BX</a:t>
            </a:r>
            <a:endParaRPr lang="zh-CN" altLang="en-US" sz="2800" b="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4DFECBE-0C82-4538-838D-94F223BC3518}"/>
              </a:ext>
            </a:extLst>
          </p:cNvPr>
          <p:cNvSpPr txBox="1"/>
          <p:nvPr/>
        </p:nvSpPr>
        <p:spPr>
          <a:xfrm>
            <a:off x="1637928" y="1268760"/>
            <a:ext cx="906017"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例，</a:t>
            </a:r>
          </a:p>
        </p:txBody>
      </p:sp>
      <p:sp>
        <p:nvSpPr>
          <p:cNvPr id="4" name="文本框 3">
            <a:extLst>
              <a:ext uri="{FF2B5EF4-FFF2-40B4-BE49-F238E27FC236}">
                <a16:creationId xmlns:a16="http://schemas.microsoft.com/office/drawing/2014/main" id="{D4465BA8-EB99-435B-BC18-E32A8B31E1E2}"/>
              </a:ext>
            </a:extLst>
          </p:cNvPr>
          <p:cNvSpPr txBox="1"/>
          <p:nvPr/>
        </p:nvSpPr>
        <p:spPr>
          <a:xfrm>
            <a:off x="3275856" y="5327630"/>
            <a:ext cx="1920719" cy="523220"/>
          </a:xfrm>
          <a:prstGeom prst="rect">
            <a:avLst/>
          </a:prstGeom>
          <a:noFill/>
        </p:spPr>
        <p:txBody>
          <a:bodyPr wrap="none" rtlCol="0">
            <a:spAutoFit/>
          </a:bodyPr>
          <a:lstStyle/>
          <a:p>
            <a:r>
              <a:rPr lang="en-US" altLang="zh-CN" sz="2800" b="1">
                <a:solidFill>
                  <a:srgbClr val="0000FF"/>
                </a:solidFill>
                <a:latin typeface="Times New Roman" panose="02020603050405020304" pitchFamily="18" charset="0"/>
                <a:cs typeface="Times New Roman" panose="02020603050405020304" pitchFamily="18" charset="0"/>
              </a:rPr>
              <a:t>AX←→BX</a:t>
            </a:r>
            <a:endParaRPr lang="zh-CN" altLang="en-US" sz="2800" b="1">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7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F25C48-F2C5-4115-A3B1-8796D81B6222}"/>
              </a:ext>
            </a:extLst>
          </p:cNvPr>
          <p:cNvSpPr/>
          <p:nvPr/>
        </p:nvSpPr>
        <p:spPr>
          <a:xfrm>
            <a:off x="841534" y="116632"/>
            <a:ext cx="2167581" cy="523220"/>
          </a:xfrm>
          <a:prstGeom prst="rect">
            <a:avLst/>
          </a:prstGeom>
        </p:spPr>
        <p:txBody>
          <a:bodyPr wrap="none">
            <a:spAutoFit/>
          </a:bodyPr>
          <a:lstStyle/>
          <a:p>
            <a:pPr>
              <a:spcAft>
                <a:spcPct val="20000"/>
              </a:spcAft>
            </a:pP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）交换指令</a:t>
            </a:r>
            <a:endParaRPr lang="en-US" altLang="zh-CN" sz="2800" b="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4ED07C0-818F-49CA-9DC6-08B9F9315EE1}"/>
              </a:ext>
            </a:extLst>
          </p:cNvPr>
          <p:cNvSpPr txBox="1"/>
          <p:nvPr/>
        </p:nvSpPr>
        <p:spPr>
          <a:xfrm>
            <a:off x="1187624" y="1481892"/>
            <a:ext cx="6316153" cy="1160382"/>
          </a:xfrm>
          <a:prstGeom prst="rect">
            <a:avLst/>
          </a:prstGeom>
          <a:noFill/>
        </p:spPr>
        <p:txBody>
          <a:bodyPr wrap="none" rtlCol="0">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操作：</a:t>
            </a:r>
            <a:r>
              <a:rPr lang="en-US" altLang="zh-CN" sz="2800" b="1">
                <a:latin typeface="Times New Roman" panose="02020603050405020304" pitchFamily="18" charset="0"/>
                <a:cs typeface="Times New Roman" panose="02020603050405020304" pitchFamily="18" charset="0"/>
              </a:rPr>
              <a:t>  OPRD1 ←→ OPRD2</a:t>
            </a:r>
            <a:endParaRPr lang="en-US" altLang="zh-CN" sz="2800" b="1"/>
          </a:p>
          <a:p>
            <a:pPr>
              <a:lnSpc>
                <a:spcPct val="130000"/>
              </a:lnSpc>
            </a:pPr>
            <a:r>
              <a:rPr lang="zh-CN" altLang="en-US" sz="2800" b="1"/>
              <a:t>将源地址与目标地址中的内容进行互换</a:t>
            </a:r>
          </a:p>
        </p:txBody>
      </p:sp>
      <p:sp>
        <p:nvSpPr>
          <p:cNvPr id="4" name="文本框 3">
            <a:extLst>
              <a:ext uri="{FF2B5EF4-FFF2-40B4-BE49-F238E27FC236}">
                <a16:creationId xmlns:a16="http://schemas.microsoft.com/office/drawing/2014/main" id="{528FE4AC-4644-434D-B889-52F750AB7843}"/>
              </a:ext>
            </a:extLst>
          </p:cNvPr>
          <p:cNvSpPr txBox="1"/>
          <p:nvPr/>
        </p:nvSpPr>
        <p:spPr>
          <a:xfrm>
            <a:off x="2123728" y="872768"/>
            <a:ext cx="4176465" cy="523220"/>
          </a:xfrm>
          <a:prstGeom prst="rect">
            <a:avLst/>
          </a:prstGeom>
          <a:noFill/>
        </p:spPr>
        <p:txBody>
          <a:bodyPr wrap="square" rtlCol="0">
            <a:spAutoFit/>
          </a:bodyPr>
          <a:lstStyle/>
          <a:p>
            <a:r>
              <a:rPr lang="en-US" altLang="zh-CN" sz="2800" b="1">
                <a:latin typeface="Times New Roman" panose="02020603050405020304" pitchFamily="18" charset="0"/>
                <a:cs typeface="Times New Roman" panose="02020603050405020304" pitchFamily="18" charset="0"/>
              </a:rPr>
              <a:t>XCHG   OPRD1,  OPRD2</a:t>
            </a:r>
            <a:endParaRPr lang="zh-CN" altLang="en-US" sz="2800" b="1">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F2774CB-AF07-4CF6-9CCE-67D979EEC2A6}"/>
              </a:ext>
            </a:extLst>
          </p:cNvPr>
          <p:cNvSpPr txBox="1"/>
          <p:nvPr/>
        </p:nvSpPr>
        <p:spPr>
          <a:xfrm>
            <a:off x="808494" y="2732487"/>
            <a:ext cx="7648098" cy="2280689"/>
          </a:xfrm>
          <a:prstGeom prst="rect">
            <a:avLst/>
          </a:prstGeom>
          <a:noFill/>
        </p:spPr>
        <p:txBody>
          <a:bodyPr wrap="square" rtlCol="0">
            <a:spAutoFit/>
          </a:bodyPr>
          <a:lstStyle/>
          <a:p>
            <a:pPr>
              <a:lnSpc>
                <a:spcPct val="130000"/>
              </a:lnSpc>
            </a:pPr>
            <a:r>
              <a:rPr lang="zh-CN" altLang="en-US" sz="2800" b="1" dirty="0"/>
              <a:t>①操作数中至少有一个是通用寄存器，即不能同时为存储器。</a:t>
            </a:r>
            <a:endParaRPr lang="en-US" altLang="zh-CN" sz="2800" b="1" dirty="0"/>
          </a:p>
          <a:p>
            <a:pPr>
              <a:lnSpc>
                <a:spcPct val="130000"/>
              </a:lnSpc>
            </a:pPr>
            <a:r>
              <a:rPr lang="zh-CN" altLang="zh-CN" sz="2800" b="1" dirty="0"/>
              <a:t>②</a:t>
            </a:r>
            <a:r>
              <a:rPr lang="zh-CN" altLang="en-US" sz="2800" b="1" dirty="0"/>
              <a:t>段寄存器不能作为操作数。</a:t>
            </a:r>
            <a:endParaRPr lang="en-US" altLang="zh-CN" sz="2800" b="1" dirty="0"/>
          </a:p>
          <a:p>
            <a:pPr>
              <a:lnSpc>
                <a:spcPct val="130000"/>
              </a:lnSpc>
            </a:pPr>
            <a:r>
              <a:rPr lang="zh-CN" altLang="zh-CN" sz="2800" b="1" dirty="0"/>
              <a:t>③</a:t>
            </a:r>
            <a:r>
              <a:rPr lang="zh-CN" altLang="en-US" sz="2800" b="1" dirty="0"/>
              <a:t>两个操作数字长必须相同。</a:t>
            </a:r>
          </a:p>
        </p:txBody>
      </p:sp>
      <p:grpSp>
        <p:nvGrpSpPr>
          <p:cNvPr id="8" name="组合 7">
            <a:extLst>
              <a:ext uri="{FF2B5EF4-FFF2-40B4-BE49-F238E27FC236}">
                <a16:creationId xmlns:a16="http://schemas.microsoft.com/office/drawing/2014/main" id="{5D55E946-6C22-4B88-8AFC-3AB079C76850}"/>
              </a:ext>
            </a:extLst>
          </p:cNvPr>
          <p:cNvGrpSpPr/>
          <p:nvPr/>
        </p:nvGrpSpPr>
        <p:grpSpPr>
          <a:xfrm>
            <a:off x="1670719" y="5215494"/>
            <a:ext cx="4493611" cy="1021818"/>
            <a:chOff x="1670719" y="4963414"/>
            <a:chExt cx="4493611" cy="1021818"/>
          </a:xfrm>
        </p:grpSpPr>
        <p:sp>
          <p:nvSpPr>
            <p:cNvPr id="6" name="矩形 5">
              <a:extLst>
                <a:ext uri="{FF2B5EF4-FFF2-40B4-BE49-F238E27FC236}">
                  <a16:creationId xmlns:a16="http://schemas.microsoft.com/office/drawing/2014/main" id="{EB29E830-308B-489D-8DA7-8B11E5DD7E5A}"/>
                </a:ext>
              </a:extLst>
            </p:cNvPr>
            <p:cNvSpPr/>
            <p:nvPr/>
          </p:nvSpPr>
          <p:spPr>
            <a:xfrm>
              <a:off x="2259590" y="4988036"/>
              <a:ext cx="3904740" cy="997196"/>
            </a:xfrm>
            <a:prstGeom prst="rect">
              <a:avLst/>
            </a:prstGeom>
          </p:spPr>
          <p:txBody>
            <a:bodyPr wrap="square">
              <a:spAutoFit/>
            </a:bodyPr>
            <a:lstStyle/>
            <a:p>
              <a:pPr lvl="1" algn="just">
                <a:lnSpc>
                  <a:spcPct val="90000"/>
                </a:lnSpc>
                <a:spcBef>
                  <a:spcPct val="30000"/>
                </a:spcBef>
              </a:pPr>
              <a:r>
                <a:rPr lang="en-US" altLang="zh-CN" sz="2800" b="1">
                  <a:latin typeface="Times New Roman" panose="02020603050405020304" pitchFamily="18" charset="0"/>
                  <a:cs typeface="Times New Roman" panose="02020603050405020304" pitchFamily="18" charset="0"/>
                </a:rPr>
                <a:t>XCHG	AX，BX</a:t>
              </a:r>
            </a:p>
            <a:p>
              <a:pPr lvl="1" algn="just">
                <a:lnSpc>
                  <a:spcPct val="90000"/>
                </a:lnSpc>
                <a:spcBef>
                  <a:spcPct val="30000"/>
                </a:spcBef>
              </a:pPr>
              <a:r>
                <a:rPr lang="en-US" altLang="zh-CN" sz="2800" b="1">
                  <a:latin typeface="Times New Roman" panose="02020603050405020304" pitchFamily="18" charset="0"/>
                  <a:cs typeface="Times New Roman" panose="02020603050405020304" pitchFamily="18" charset="0"/>
                </a:rPr>
                <a:t>XCHG	[2000]，CL</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AD2A361-6AFF-4DB4-B627-E830E3041703}"/>
                </a:ext>
              </a:extLst>
            </p:cNvPr>
            <p:cNvSpPr txBox="1"/>
            <p:nvPr/>
          </p:nvSpPr>
          <p:spPr>
            <a:xfrm>
              <a:off x="1670719" y="4963414"/>
              <a:ext cx="906017" cy="523220"/>
            </a:xfrm>
            <a:prstGeom prst="rect">
              <a:avLst/>
            </a:prstGeom>
            <a:noFill/>
          </p:spPr>
          <p:txBody>
            <a:bodyPr wrap="none" rtlCol="0">
              <a:spAutoFit/>
            </a:bodyPr>
            <a:lstStyle/>
            <a:p>
              <a:r>
                <a:rPr lang="zh-CN" altLang="en-US" sz="2800" b="1"/>
                <a:t>例，</a:t>
              </a:r>
            </a:p>
          </p:txBody>
        </p:sp>
      </p:grpSp>
      <p:sp>
        <p:nvSpPr>
          <p:cNvPr id="9" name="文本框 8">
            <a:extLst>
              <a:ext uri="{FF2B5EF4-FFF2-40B4-BE49-F238E27FC236}">
                <a16:creationId xmlns:a16="http://schemas.microsoft.com/office/drawing/2014/main" id="{08962D47-433D-4C5F-A5CB-F408745E835E}"/>
              </a:ext>
            </a:extLst>
          </p:cNvPr>
          <p:cNvSpPr txBox="1"/>
          <p:nvPr/>
        </p:nvSpPr>
        <p:spPr>
          <a:xfrm>
            <a:off x="5364088" y="4005064"/>
            <a:ext cx="3964547" cy="338554"/>
          </a:xfrm>
          <a:prstGeom prst="rect">
            <a:avLst/>
          </a:prstGeom>
          <a:noFill/>
        </p:spPr>
        <p:txBody>
          <a:bodyPr wrap="none" rtlCol="0">
            <a:spAutoFit/>
          </a:bodyPr>
          <a:lstStyle/>
          <a:p>
            <a:r>
              <a:rPr lang="zh-CN" altLang="en-US" sz="1600" dirty="0">
                <a:solidFill>
                  <a:srgbClr val="0000FF"/>
                </a:solidFill>
              </a:rPr>
              <a:t>段寄存器主要适用于一般传送和堆栈操作</a:t>
            </a:r>
          </a:p>
        </p:txBody>
      </p:sp>
    </p:spTree>
    <p:extLst>
      <p:ext uri="{BB962C8B-B14F-4D97-AF65-F5344CB8AC3E}">
        <p14:creationId xmlns:p14="http://schemas.microsoft.com/office/powerpoint/2010/main" val="34060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0A5BE7F-F636-4AA6-B80D-E04DF6C72F52}"/>
              </a:ext>
            </a:extLst>
          </p:cNvPr>
          <p:cNvGrpSpPr/>
          <p:nvPr/>
        </p:nvGrpSpPr>
        <p:grpSpPr>
          <a:xfrm>
            <a:off x="827584" y="0"/>
            <a:ext cx="5544616" cy="839639"/>
            <a:chOff x="827584" y="0"/>
            <a:chExt cx="5544616" cy="839639"/>
          </a:xfrm>
        </p:grpSpPr>
        <p:sp>
          <p:nvSpPr>
            <p:cNvPr id="3" name="六边形 2">
              <a:extLst>
                <a:ext uri="{FF2B5EF4-FFF2-40B4-BE49-F238E27FC236}">
                  <a16:creationId xmlns:a16="http://schemas.microsoft.com/office/drawing/2014/main" id="{15E509E0-5D9D-49D8-BCF7-8D9F8E1F3F92}"/>
                </a:ext>
              </a:extLst>
            </p:cNvPr>
            <p:cNvSpPr/>
            <p:nvPr/>
          </p:nvSpPr>
          <p:spPr>
            <a:xfrm>
              <a:off x="1119858" y="93956"/>
              <a:ext cx="5252342"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12.1.1   8086</a:t>
              </a:r>
              <a:r>
                <a:rPr lang="zh-CN" altLang="en-US" sz="2800" b="1">
                  <a:solidFill>
                    <a:schemeClr val="tx1"/>
                  </a:solidFill>
                  <a:latin typeface="微软雅黑" panose="020B0503020204020204" pitchFamily="34" charset="-122"/>
                  <a:ea typeface="微软雅黑" panose="020B0503020204020204" pitchFamily="34" charset="-122"/>
                </a:rPr>
                <a:t>指令格式</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412C96A-2629-4D2D-9A4F-9FF2C6129131}"/>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B8A3B1B8-0337-42B6-AE7D-C8C03B45BD9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36BD0F20-841F-4875-A161-CE5BC9464217}"/>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F8EE5F4F-2B5A-452D-8349-803847B7BFAB}"/>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3BF52623-CDA9-4F27-9CF1-A5D06EF6107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E29387F8-49AF-4E90-8563-812A8A308221}"/>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aphicFrame>
        <p:nvGraphicFramePr>
          <p:cNvPr id="10" name="表格 9">
            <a:extLst>
              <a:ext uri="{FF2B5EF4-FFF2-40B4-BE49-F238E27FC236}">
                <a16:creationId xmlns:a16="http://schemas.microsoft.com/office/drawing/2014/main" id="{D5C04ECD-4245-4D93-87ED-DB5BB92E08D2}"/>
              </a:ext>
            </a:extLst>
          </p:cNvPr>
          <p:cNvGraphicFramePr>
            <a:graphicFrameLocks noGrp="1"/>
          </p:cNvGraphicFramePr>
          <p:nvPr>
            <p:extLst>
              <p:ext uri="{D42A27DB-BD31-4B8C-83A1-F6EECF244321}">
                <p14:modId xmlns:p14="http://schemas.microsoft.com/office/powerpoint/2010/main" val="3326183144"/>
              </p:ext>
            </p:extLst>
          </p:nvPr>
        </p:nvGraphicFramePr>
        <p:xfrm>
          <a:off x="986235" y="1978040"/>
          <a:ext cx="6898133" cy="370840"/>
        </p:xfrm>
        <a:graphic>
          <a:graphicData uri="http://schemas.openxmlformats.org/drawingml/2006/table">
            <a:tbl>
              <a:tblPr firstRow="1" bandRow="1">
                <a:tableStyleId>{5C22544A-7EE6-4342-B048-85BDC9FD1C3A}</a:tableStyleId>
              </a:tblPr>
              <a:tblGrid>
                <a:gridCol w="1012632">
                  <a:extLst>
                    <a:ext uri="{9D8B030D-6E8A-4147-A177-3AD203B41FA5}">
                      <a16:colId xmlns:a16="http://schemas.microsoft.com/office/drawing/2014/main" val="1020805642"/>
                    </a:ext>
                  </a:extLst>
                </a:gridCol>
                <a:gridCol w="5885501">
                  <a:extLst>
                    <a:ext uri="{9D8B030D-6E8A-4147-A177-3AD203B41FA5}">
                      <a16:colId xmlns:a16="http://schemas.microsoft.com/office/drawing/2014/main" val="2297944979"/>
                    </a:ext>
                  </a:extLst>
                </a:gridCol>
              </a:tblGrid>
              <a:tr h="370840">
                <a:tc>
                  <a:txBody>
                    <a:bodyPr/>
                    <a:lstStyle/>
                    <a:p>
                      <a:pPr algn="ctr"/>
                      <a:r>
                        <a:rPr lang="zh-CN" altLang="en-US">
                          <a:solidFill>
                            <a:schemeClr val="tx1"/>
                          </a:solidFill>
                        </a:rPr>
                        <a:t>操作码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solidFill>
                            <a:schemeClr val="tx1"/>
                          </a:solidFill>
                        </a:rPr>
                        <a:t>运算数据或结果的</a:t>
                      </a:r>
                      <a:r>
                        <a:rPr lang="zh-CN" altLang="en-US">
                          <a:solidFill>
                            <a:srgbClr val="0000FF"/>
                          </a:solidFill>
                        </a:rPr>
                        <a:t>地址</a:t>
                      </a:r>
                      <a:r>
                        <a:rPr lang="zh-CN" altLang="en-US">
                          <a:solidFill>
                            <a:schemeClr val="tx1"/>
                          </a:solidFill>
                        </a:rPr>
                        <a:t>，参加运算的</a:t>
                      </a:r>
                      <a:r>
                        <a:rPr lang="zh-CN" altLang="en-US">
                          <a:solidFill>
                            <a:srgbClr val="0000FF"/>
                          </a:solidFill>
                        </a:rPr>
                        <a:t>数据</a:t>
                      </a:r>
                      <a:r>
                        <a:rPr lang="zh-CN" altLang="en-US">
                          <a:solidFill>
                            <a:schemeClr val="tx1"/>
                          </a:solidFill>
                        </a:rPr>
                        <a:t>或数据的</a:t>
                      </a:r>
                      <a:r>
                        <a:rPr lang="zh-CN" altLang="en-US">
                          <a:solidFill>
                            <a:srgbClr val="0000FF"/>
                          </a:solidFill>
                        </a:rPr>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1701188"/>
                  </a:ext>
                </a:extLst>
              </a:tr>
            </a:tbl>
          </a:graphicData>
        </a:graphic>
      </p:graphicFrame>
      <p:sp>
        <p:nvSpPr>
          <p:cNvPr id="11" name="椭圆 10">
            <a:extLst>
              <a:ext uri="{FF2B5EF4-FFF2-40B4-BE49-F238E27FC236}">
                <a16:creationId xmlns:a16="http://schemas.microsoft.com/office/drawing/2014/main" id="{F8808723-0208-4D3D-BC7E-543C57D18AE8}"/>
              </a:ext>
            </a:extLst>
          </p:cNvPr>
          <p:cNvSpPr/>
          <p:nvPr/>
        </p:nvSpPr>
        <p:spPr>
          <a:xfrm>
            <a:off x="488161" y="1115162"/>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sp>
        <p:nvSpPr>
          <p:cNvPr id="12" name="文本框 11">
            <a:extLst>
              <a:ext uri="{FF2B5EF4-FFF2-40B4-BE49-F238E27FC236}">
                <a16:creationId xmlns:a16="http://schemas.microsoft.com/office/drawing/2014/main" id="{FB28D69D-F74C-4C1F-B08A-7C5E499FA81C}"/>
              </a:ext>
            </a:extLst>
          </p:cNvPr>
          <p:cNvSpPr txBox="1"/>
          <p:nvPr/>
        </p:nvSpPr>
        <p:spPr>
          <a:xfrm>
            <a:off x="1043607" y="1105580"/>
            <a:ext cx="2709396" cy="523220"/>
          </a:xfrm>
          <a:prstGeom prst="rect">
            <a:avLst/>
          </a:prstGeom>
          <a:noFill/>
        </p:spPr>
        <p:txBody>
          <a:bodyPr wrap="none" rtlCol="0">
            <a:spAutoFit/>
          </a:bodyPr>
          <a:lstStyle/>
          <a:p>
            <a:r>
              <a:rPr lang="zh-CN" altLang="en-US" sz="2800" b="1"/>
              <a:t>指令的一般格式</a:t>
            </a:r>
          </a:p>
        </p:txBody>
      </p:sp>
      <p:sp>
        <p:nvSpPr>
          <p:cNvPr id="13" name="文本框 12">
            <a:extLst>
              <a:ext uri="{FF2B5EF4-FFF2-40B4-BE49-F238E27FC236}">
                <a16:creationId xmlns:a16="http://schemas.microsoft.com/office/drawing/2014/main" id="{73FC6505-EB94-45F4-BFF3-F652AD5AA921}"/>
              </a:ext>
            </a:extLst>
          </p:cNvPr>
          <p:cNvSpPr txBox="1"/>
          <p:nvPr/>
        </p:nvSpPr>
        <p:spPr>
          <a:xfrm>
            <a:off x="864250" y="2556870"/>
            <a:ext cx="7415500" cy="1712520"/>
          </a:xfrm>
          <a:prstGeom prst="rect">
            <a:avLst/>
          </a:prstGeom>
          <a:noFill/>
        </p:spPr>
        <p:txBody>
          <a:bodyPr wrap="square" rtlCol="0">
            <a:spAutoFit/>
          </a:bodyPr>
          <a:lstStyle/>
          <a:p>
            <a:pPr>
              <a:lnSpc>
                <a:spcPct val="130000"/>
              </a:lnSpc>
            </a:pPr>
            <a:r>
              <a:rPr lang="en-US" altLang="zh-CN" sz="2800" b="1">
                <a:latin typeface="Times New Roman" panose="02020603050405020304" pitchFamily="18" charset="0"/>
                <a:cs typeface="Times New Roman" panose="02020603050405020304" pitchFamily="18" charset="0"/>
              </a:rPr>
              <a:t>8086</a:t>
            </a:r>
            <a:r>
              <a:rPr lang="zh-CN" altLang="en-US" sz="2800" b="1">
                <a:latin typeface="Times New Roman" panose="02020603050405020304" pitchFamily="18" charset="0"/>
                <a:cs typeface="Times New Roman" panose="02020603050405020304" pitchFamily="18" charset="0"/>
              </a:rPr>
              <a:t>指令的长度在</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7</a:t>
            </a:r>
            <a:r>
              <a:rPr lang="zh-CN" altLang="en-US" sz="2800" b="1">
                <a:latin typeface="Times New Roman" panose="02020603050405020304" pitchFamily="18" charset="0"/>
                <a:cs typeface="Times New Roman" panose="02020603050405020304" pitchFamily="18" charset="0"/>
              </a:rPr>
              <a:t>字节之间，操作码为</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字节，指令的长度决定于操作数的个数以及所采用的寻址方式。</a:t>
            </a:r>
          </a:p>
        </p:txBody>
      </p:sp>
      <p:grpSp>
        <p:nvGrpSpPr>
          <p:cNvPr id="18" name="组合 17">
            <a:extLst>
              <a:ext uri="{FF2B5EF4-FFF2-40B4-BE49-F238E27FC236}">
                <a16:creationId xmlns:a16="http://schemas.microsoft.com/office/drawing/2014/main" id="{8E68BB3E-E279-40D6-AE91-18A700B620F2}"/>
              </a:ext>
            </a:extLst>
          </p:cNvPr>
          <p:cNvGrpSpPr/>
          <p:nvPr/>
        </p:nvGrpSpPr>
        <p:grpSpPr>
          <a:xfrm>
            <a:off x="4023480" y="4581128"/>
            <a:ext cx="2780768" cy="1904732"/>
            <a:chOff x="2483768" y="4581128"/>
            <a:chExt cx="2780768" cy="1904732"/>
          </a:xfrm>
        </p:grpSpPr>
        <p:sp>
          <p:nvSpPr>
            <p:cNvPr id="14" name="左大括号 13">
              <a:extLst>
                <a:ext uri="{FF2B5EF4-FFF2-40B4-BE49-F238E27FC236}">
                  <a16:creationId xmlns:a16="http://schemas.microsoft.com/office/drawing/2014/main" id="{0EAC0E58-29E4-44A1-8FE6-7C16427E9959}"/>
                </a:ext>
              </a:extLst>
            </p:cNvPr>
            <p:cNvSpPr/>
            <p:nvPr/>
          </p:nvSpPr>
          <p:spPr>
            <a:xfrm>
              <a:off x="2483768" y="4698672"/>
              <a:ext cx="360040" cy="1642016"/>
            </a:xfrm>
            <a:prstGeom prst="leftBrace">
              <a:avLst>
                <a:gd name="adj1" fmla="val 6747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AA7280C-F12D-4112-85A1-08D6CC3FB9D1}"/>
                </a:ext>
              </a:extLst>
            </p:cNvPr>
            <p:cNvSpPr txBox="1"/>
            <p:nvPr/>
          </p:nvSpPr>
          <p:spPr>
            <a:xfrm>
              <a:off x="2915816" y="4581128"/>
              <a:ext cx="2348720" cy="523220"/>
            </a:xfrm>
            <a:prstGeom prst="rect">
              <a:avLst/>
            </a:prstGeom>
            <a:noFill/>
          </p:spPr>
          <p:txBody>
            <a:bodyPr wrap="none" rtlCol="0">
              <a:spAutoFit/>
            </a:bodyPr>
            <a:lstStyle/>
            <a:p>
              <a:r>
                <a:rPr lang="zh-CN" altLang="en-US" sz="2800" b="1"/>
                <a:t>零操作数指令</a:t>
              </a:r>
            </a:p>
          </p:txBody>
        </p:sp>
        <p:sp>
          <p:nvSpPr>
            <p:cNvPr id="16" name="文本框 15">
              <a:extLst>
                <a:ext uri="{FF2B5EF4-FFF2-40B4-BE49-F238E27FC236}">
                  <a16:creationId xmlns:a16="http://schemas.microsoft.com/office/drawing/2014/main" id="{3A27F476-249C-451D-8E69-C14A36B46764}"/>
                </a:ext>
              </a:extLst>
            </p:cNvPr>
            <p:cNvSpPr txBox="1"/>
            <p:nvPr/>
          </p:nvSpPr>
          <p:spPr>
            <a:xfrm>
              <a:off x="2915816" y="5271884"/>
              <a:ext cx="2348720" cy="523220"/>
            </a:xfrm>
            <a:prstGeom prst="rect">
              <a:avLst/>
            </a:prstGeom>
            <a:noFill/>
          </p:spPr>
          <p:txBody>
            <a:bodyPr wrap="none" rtlCol="0">
              <a:spAutoFit/>
            </a:bodyPr>
            <a:lstStyle/>
            <a:p>
              <a:r>
                <a:rPr lang="zh-CN" altLang="en-US" sz="2800" b="1"/>
                <a:t>单操作数指令</a:t>
              </a:r>
            </a:p>
          </p:txBody>
        </p:sp>
        <p:sp>
          <p:nvSpPr>
            <p:cNvPr id="17" name="文本框 16">
              <a:extLst>
                <a:ext uri="{FF2B5EF4-FFF2-40B4-BE49-F238E27FC236}">
                  <a16:creationId xmlns:a16="http://schemas.microsoft.com/office/drawing/2014/main" id="{CA9F1B5F-E2BE-4419-A277-20827EA3F93A}"/>
                </a:ext>
              </a:extLst>
            </p:cNvPr>
            <p:cNvSpPr txBox="1"/>
            <p:nvPr/>
          </p:nvSpPr>
          <p:spPr>
            <a:xfrm>
              <a:off x="2915816" y="5962640"/>
              <a:ext cx="2348720" cy="523220"/>
            </a:xfrm>
            <a:prstGeom prst="rect">
              <a:avLst/>
            </a:prstGeom>
            <a:noFill/>
          </p:spPr>
          <p:txBody>
            <a:bodyPr wrap="none" rtlCol="0">
              <a:spAutoFit/>
            </a:bodyPr>
            <a:lstStyle/>
            <a:p>
              <a:r>
                <a:rPr lang="zh-CN" altLang="en-US" sz="2800" b="1"/>
                <a:t>双操作数指令</a:t>
              </a:r>
            </a:p>
          </p:txBody>
        </p:sp>
      </p:grpSp>
      <p:sp>
        <p:nvSpPr>
          <p:cNvPr id="19" name="文本框 18">
            <a:extLst>
              <a:ext uri="{FF2B5EF4-FFF2-40B4-BE49-F238E27FC236}">
                <a16:creationId xmlns:a16="http://schemas.microsoft.com/office/drawing/2014/main" id="{7B97B299-AA24-48A4-AE28-3475ECB68254}"/>
              </a:ext>
            </a:extLst>
          </p:cNvPr>
          <p:cNvSpPr txBox="1"/>
          <p:nvPr/>
        </p:nvSpPr>
        <p:spPr>
          <a:xfrm>
            <a:off x="971600" y="5271884"/>
            <a:ext cx="3070071" cy="523220"/>
          </a:xfrm>
          <a:prstGeom prst="rect">
            <a:avLst/>
          </a:prstGeom>
          <a:noFill/>
        </p:spPr>
        <p:txBody>
          <a:bodyPr wrap="none" rtlCol="0">
            <a:spAutoFit/>
          </a:bodyPr>
          <a:lstStyle/>
          <a:p>
            <a:r>
              <a:rPr lang="zh-CN" altLang="en-US" sz="2800" b="1"/>
              <a:t>按操作数数量分类</a:t>
            </a:r>
          </a:p>
        </p:txBody>
      </p:sp>
    </p:spTree>
    <p:extLst>
      <p:ext uri="{BB962C8B-B14F-4D97-AF65-F5344CB8AC3E}">
        <p14:creationId xmlns:p14="http://schemas.microsoft.com/office/powerpoint/2010/main" val="121283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55652F2-CB75-476E-BF5E-67C043DA98EE}"/>
              </a:ext>
            </a:extLst>
          </p:cNvPr>
          <p:cNvSpPr/>
          <p:nvPr/>
        </p:nvSpPr>
        <p:spPr>
          <a:xfrm>
            <a:off x="841534" y="116632"/>
            <a:ext cx="2167581" cy="523220"/>
          </a:xfrm>
          <a:prstGeom prst="rect">
            <a:avLst/>
          </a:prstGeom>
        </p:spPr>
        <p:txBody>
          <a:bodyPr wrap="none">
            <a:spAutoFit/>
          </a:bodyPr>
          <a:lstStyle/>
          <a:p>
            <a:pPr>
              <a:spcAft>
                <a:spcPct val="20000"/>
              </a:spcAft>
            </a:pP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）查表指令</a:t>
            </a:r>
            <a:endParaRPr lang="en-US" altLang="zh-CN" sz="2800" b="1">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9D29695E-F121-4EC1-9749-3A8D9E3A7810}"/>
              </a:ext>
            </a:extLst>
          </p:cNvPr>
          <p:cNvSpPr/>
          <p:nvPr/>
        </p:nvSpPr>
        <p:spPr>
          <a:xfrm>
            <a:off x="3203848" y="836712"/>
            <a:ext cx="1244828" cy="523220"/>
          </a:xfrm>
          <a:prstGeom prst="rect">
            <a:avLst/>
          </a:prstGeom>
        </p:spPr>
        <p:txBody>
          <a:bodyPr wrap="non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XLAT</a:t>
            </a:r>
            <a:endParaRPr lang="zh-CN" altLang="en-US" sz="2800" b="1">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F1B39F7-9BED-411A-9CC3-4386119C0E40}"/>
              </a:ext>
            </a:extLst>
          </p:cNvPr>
          <p:cNvSpPr/>
          <p:nvPr/>
        </p:nvSpPr>
        <p:spPr>
          <a:xfrm>
            <a:off x="2195736" y="1655222"/>
            <a:ext cx="3656770" cy="523220"/>
          </a:xfrm>
          <a:prstGeom prst="rect">
            <a:avLst/>
          </a:prstGeom>
        </p:spPr>
        <p:txBody>
          <a:bodyPr wrap="none">
            <a:spAutoFit/>
          </a:bodyPr>
          <a:lstStyle/>
          <a:p>
            <a:pPr marL="0" lvl="1"/>
            <a:r>
              <a:rPr lang="zh-CN" altLang="en-US" sz="2800" b="1">
                <a:latin typeface="Times New Roman" panose="02020603050405020304" pitchFamily="18" charset="0"/>
                <a:cs typeface="Times New Roman" panose="02020603050405020304" pitchFamily="18" charset="0"/>
              </a:rPr>
              <a:t>操作：</a:t>
            </a:r>
            <a:r>
              <a:rPr lang="en-US" altLang="zh-CN" sz="2800" b="1">
                <a:latin typeface="Times New Roman" panose="02020603050405020304" pitchFamily="18" charset="0"/>
                <a:cs typeface="Times New Roman" panose="02020603050405020304" pitchFamily="18" charset="0"/>
              </a:rPr>
              <a:t>[BX+AL]</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AL</a:t>
            </a:r>
            <a:endParaRPr lang="zh-CN" altLang="en-US" sz="28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B8E44C7-9ECD-4646-868D-B354D9B64438}"/>
              </a:ext>
            </a:extLst>
          </p:cNvPr>
          <p:cNvSpPr/>
          <p:nvPr/>
        </p:nvSpPr>
        <p:spPr>
          <a:xfrm>
            <a:off x="596248" y="2636912"/>
            <a:ext cx="7704856" cy="2434256"/>
          </a:xfrm>
          <a:prstGeom prst="rect">
            <a:avLst/>
          </a:prstGeom>
        </p:spPr>
        <p:txBody>
          <a:bodyPr wrap="square">
            <a:spAutoFit/>
          </a:bodyPr>
          <a:lstStyle/>
          <a:p>
            <a:pPr marL="0" lvl="1">
              <a:lnSpc>
                <a:spcPct val="140000"/>
              </a:lnSpc>
            </a:pPr>
            <a:r>
              <a:rPr lang="zh-CN" altLang="en-US" sz="2800" b="1">
                <a:latin typeface="Times New Roman" panose="02020603050405020304" pitchFamily="18" charset="0"/>
                <a:cs typeface="Times New Roman" panose="02020603050405020304" pitchFamily="18" charset="0"/>
              </a:rPr>
              <a:t>①指令为零操作数指令，采用隐含寻址。</a:t>
            </a:r>
            <a:endParaRPr lang="en-US" altLang="zh-CN" sz="2800" b="1">
              <a:latin typeface="Times New Roman" panose="02020603050405020304" pitchFamily="18" charset="0"/>
              <a:cs typeface="Times New Roman" panose="02020603050405020304" pitchFamily="18" charset="0"/>
            </a:endParaRPr>
          </a:p>
          <a:p>
            <a:pPr marL="0" lvl="1">
              <a:lnSpc>
                <a:spcPct val="140000"/>
              </a:lnSpc>
            </a:pPr>
            <a:r>
              <a:rPr lang="zh-CN" altLang="en-US" sz="2800" b="1">
                <a:latin typeface="Times New Roman" panose="02020603050405020304" pitchFamily="18" charset="0"/>
                <a:cs typeface="Times New Roman" panose="02020603050405020304" pitchFamily="18" charset="0"/>
              </a:rPr>
              <a:t>②用</a:t>
            </a:r>
            <a:r>
              <a:rPr lang="en-US" altLang="zh-CN" sz="2800" b="1">
                <a:latin typeface="Times New Roman" panose="02020603050405020304" pitchFamily="18" charset="0"/>
                <a:cs typeface="Times New Roman" panose="02020603050405020304" pitchFamily="18" charset="0"/>
              </a:rPr>
              <a:t>BX</a:t>
            </a:r>
            <a:r>
              <a:rPr lang="zh-CN" altLang="en-US" sz="2800" b="1">
                <a:latin typeface="Times New Roman" panose="02020603050405020304" pitchFamily="18" charset="0"/>
                <a:cs typeface="Times New Roman" panose="02020603050405020304" pitchFamily="18" charset="0"/>
              </a:rPr>
              <a:t>的内容代表表格首地址，</a:t>
            </a:r>
            <a:r>
              <a:rPr lang="en-US" altLang="zh-CN" sz="2800" b="1">
                <a:latin typeface="Times New Roman" panose="02020603050405020304" pitchFamily="18" charset="0"/>
                <a:cs typeface="Times New Roman" panose="02020603050405020304" pitchFamily="18" charset="0"/>
              </a:rPr>
              <a:t>AL</a:t>
            </a:r>
            <a:r>
              <a:rPr lang="zh-CN" altLang="en-US" sz="2800" b="1">
                <a:latin typeface="Times New Roman" panose="02020603050405020304" pitchFamily="18" charset="0"/>
                <a:cs typeface="Times New Roman" panose="02020603050405020304" pitchFamily="18" charset="0"/>
              </a:rPr>
              <a:t>内容为表内位移量，  </a:t>
            </a:r>
            <a:r>
              <a:rPr lang="en-US" altLang="zh-CN" sz="2800" b="1">
                <a:latin typeface="Times New Roman" panose="02020603050405020304" pitchFamily="18" charset="0"/>
                <a:cs typeface="Times New Roman" panose="02020603050405020304" pitchFamily="18" charset="0"/>
              </a:rPr>
              <a:t>BX+AL</a:t>
            </a:r>
            <a:r>
              <a:rPr lang="zh-CN" altLang="en-US" sz="2800" b="1">
                <a:latin typeface="Times New Roman" panose="02020603050405020304" pitchFamily="18" charset="0"/>
                <a:cs typeface="Times New Roman" panose="02020603050405020304" pitchFamily="18" charset="0"/>
              </a:rPr>
              <a:t>得到要查找元素的偏移地址。</a:t>
            </a:r>
            <a:endParaRPr lang="en-US" altLang="zh-CN" sz="2800" b="1">
              <a:latin typeface="Times New Roman" panose="02020603050405020304" pitchFamily="18" charset="0"/>
              <a:cs typeface="Times New Roman" panose="02020603050405020304" pitchFamily="18" charset="0"/>
            </a:endParaRPr>
          </a:p>
          <a:p>
            <a:pPr marL="0" lvl="1">
              <a:lnSpc>
                <a:spcPct val="140000"/>
              </a:lnSpc>
            </a:pPr>
            <a:r>
              <a:rPr lang="zh-CN" altLang="zh-CN" sz="2800" b="1">
                <a:latin typeface="Times New Roman" panose="02020603050405020304" pitchFamily="18" charset="0"/>
                <a:cs typeface="Times New Roman" panose="02020603050405020304" pitchFamily="18" charset="0"/>
              </a:rPr>
              <a:t>③</a:t>
            </a:r>
            <a:r>
              <a:rPr lang="zh-CN" altLang="en-US" sz="2800" b="1">
                <a:latin typeface="Times New Roman" panose="02020603050405020304" pitchFamily="18" charset="0"/>
                <a:cs typeface="Times New Roman" panose="02020603050405020304" pitchFamily="18" charset="0"/>
              </a:rPr>
              <a:t>表格的最大长度不超过</a:t>
            </a:r>
            <a:r>
              <a:rPr lang="en-US" altLang="zh-CN" sz="2800" b="1">
                <a:latin typeface="Times New Roman" panose="02020603050405020304" pitchFamily="18" charset="0"/>
                <a:cs typeface="Times New Roman" panose="02020603050405020304" pitchFamily="18" charset="0"/>
              </a:rPr>
              <a:t>256</a:t>
            </a:r>
            <a:r>
              <a:rPr lang="zh-CN" altLang="en-US" sz="2800" b="1">
                <a:latin typeface="Times New Roman" panose="02020603050405020304" pitchFamily="18" charset="0"/>
                <a:cs typeface="Times New Roman" panose="02020603050405020304" pitchFamily="18" charset="0"/>
              </a:rPr>
              <a:t>字节。</a:t>
            </a:r>
          </a:p>
        </p:txBody>
      </p:sp>
    </p:spTree>
    <p:extLst>
      <p:ext uri="{BB962C8B-B14F-4D97-AF65-F5344CB8AC3E}">
        <p14:creationId xmlns:p14="http://schemas.microsoft.com/office/powerpoint/2010/main" val="176548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up)">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up)">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3A226903-8209-4A93-9286-2FCA99BDC14F}"/>
              </a:ext>
            </a:extLst>
          </p:cNvPr>
          <p:cNvSpPr txBox="1">
            <a:spLocks noChangeArrowheads="1"/>
          </p:cNvSpPr>
          <p:nvPr/>
        </p:nvSpPr>
        <p:spPr>
          <a:xfrm>
            <a:off x="683568" y="513183"/>
            <a:ext cx="8125067" cy="9275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Aft>
                <a:spcPct val="15000"/>
              </a:spcAft>
              <a:buFont typeface="Wingdings" pitchFamily="2" charset="2"/>
              <a:buNone/>
            </a:pPr>
            <a:r>
              <a:rPr lang="zh-CN" altLang="en-US" sz="2400" b="1">
                <a:latin typeface="Times New Roman" panose="02020603050405020304" pitchFamily="18" charset="0"/>
                <a:cs typeface="Times New Roman" panose="02020603050405020304" pitchFamily="18" charset="0"/>
              </a:rPr>
              <a:t>例，假设数据段中存放有一张</a:t>
            </a:r>
            <a:r>
              <a:rPr lang="en-US" altLang="zh-CN" sz="2400" b="1">
                <a:latin typeface="Times New Roman" panose="02020603050405020304" pitchFamily="18" charset="0"/>
                <a:cs typeface="Times New Roman" panose="02020603050405020304" pitchFamily="18" charset="0"/>
              </a:rPr>
              <a:t>ASCII</a:t>
            </a:r>
            <a:r>
              <a:rPr lang="zh-CN" altLang="en-US" sz="2400" b="1">
                <a:latin typeface="Times New Roman" panose="02020603050405020304" pitchFamily="18" charset="0"/>
                <a:cs typeface="Times New Roman" panose="02020603050405020304" pitchFamily="18" charset="0"/>
              </a:rPr>
              <a:t>码转换表，若首地址为2000</a:t>
            </a:r>
            <a:r>
              <a:rPr lang="en-US" altLang="zh-CN" sz="2400" b="1">
                <a:latin typeface="Times New Roman" panose="02020603050405020304" pitchFamily="18" charset="0"/>
                <a:cs typeface="Times New Roman" panose="02020603050405020304" pitchFamily="18" charset="0"/>
              </a:rPr>
              <a:t>H，</a:t>
            </a:r>
            <a:r>
              <a:rPr lang="zh-CN" altLang="en-US" sz="2400" b="1">
                <a:latin typeface="Times New Roman" panose="02020603050405020304" pitchFamily="18" charset="0"/>
                <a:cs typeface="Times New Roman" panose="02020603050405020304" pitchFamily="18" charset="0"/>
              </a:rPr>
              <a:t>现欲查出表中第11个代码的</a:t>
            </a:r>
            <a:r>
              <a:rPr lang="en-US" altLang="zh-CN" sz="2400" b="1">
                <a:latin typeface="Times New Roman" panose="02020603050405020304" pitchFamily="18" charset="0"/>
                <a:cs typeface="Times New Roman" panose="02020603050405020304" pitchFamily="18" charset="0"/>
              </a:rPr>
              <a:t>ASCII</a:t>
            </a:r>
            <a:r>
              <a:rPr lang="zh-CN" altLang="en-US" sz="2400" b="1">
                <a:latin typeface="Times New Roman" panose="02020603050405020304" pitchFamily="18" charset="0"/>
                <a:cs typeface="Times New Roman" panose="02020603050405020304" pitchFamily="18" charset="0"/>
              </a:rPr>
              <a:t>码。</a:t>
            </a:r>
            <a:endParaRPr lang="en-US" altLang="zh-CN" sz="2400" b="1">
              <a:latin typeface="Times New Roman" panose="02020603050405020304" pitchFamily="18" charset="0"/>
              <a:cs typeface="Times New Roman" panose="02020603050405020304" pitchFamily="18" charset="0"/>
            </a:endParaRPr>
          </a:p>
        </p:txBody>
      </p:sp>
      <p:grpSp>
        <p:nvGrpSpPr>
          <p:cNvPr id="39" name="组合 38">
            <a:extLst>
              <a:ext uri="{FF2B5EF4-FFF2-40B4-BE49-F238E27FC236}">
                <a16:creationId xmlns:a16="http://schemas.microsoft.com/office/drawing/2014/main" id="{7491554A-FB11-4273-B1ED-C426F6D93013}"/>
              </a:ext>
            </a:extLst>
          </p:cNvPr>
          <p:cNvGrpSpPr/>
          <p:nvPr/>
        </p:nvGrpSpPr>
        <p:grpSpPr>
          <a:xfrm>
            <a:off x="1619672" y="1772816"/>
            <a:ext cx="4621213" cy="4962525"/>
            <a:chOff x="4165600" y="1779588"/>
            <a:chExt cx="4621213" cy="4962525"/>
          </a:xfrm>
        </p:grpSpPr>
        <p:sp>
          <p:nvSpPr>
            <p:cNvPr id="4" name="Rectangle 1028">
              <a:extLst>
                <a:ext uri="{FF2B5EF4-FFF2-40B4-BE49-F238E27FC236}">
                  <a16:creationId xmlns:a16="http://schemas.microsoft.com/office/drawing/2014/main" id="{B8034650-6B88-473D-95C1-F21194C8A3A4}"/>
                </a:ext>
              </a:extLst>
            </p:cNvPr>
            <p:cNvSpPr>
              <a:spLocks noChangeArrowheads="1"/>
            </p:cNvSpPr>
            <p:nvPr/>
          </p:nvSpPr>
          <p:spPr bwMode="auto">
            <a:xfrm>
              <a:off x="5791200" y="2008188"/>
              <a:ext cx="1981200" cy="16764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 name="Line 1029">
              <a:extLst>
                <a:ext uri="{FF2B5EF4-FFF2-40B4-BE49-F238E27FC236}">
                  <a16:creationId xmlns:a16="http://schemas.microsoft.com/office/drawing/2014/main" id="{A46F1DD5-7947-4B14-8E9F-9068C83ADC08}"/>
                </a:ext>
              </a:extLst>
            </p:cNvPr>
            <p:cNvSpPr>
              <a:spLocks noChangeShapeType="1"/>
            </p:cNvSpPr>
            <p:nvPr/>
          </p:nvSpPr>
          <p:spPr bwMode="auto">
            <a:xfrm>
              <a:off x="5791200" y="27701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030">
              <a:extLst>
                <a:ext uri="{FF2B5EF4-FFF2-40B4-BE49-F238E27FC236}">
                  <a16:creationId xmlns:a16="http://schemas.microsoft.com/office/drawing/2014/main" id="{22B3F183-A5D3-417E-B48D-42BD0BABAEBC}"/>
                </a:ext>
              </a:extLst>
            </p:cNvPr>
            <p:cNvSpPr>
              <a:spLocks noChangeShapeType="1"/>
            </p:cNvSpPr>
            <p:nvPr/>
          </p:nvSpPr>
          <p:spPr bwMode="auto">
            <a:xfrm>
              <a:off x="5791200" y="23891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031">
              <a:extLst>
                <a:ext uri="{FF2B5EF4-FFF2-40B4-BE49-F238E27FC236}">
                  <a16:creationId xmlns:a16="http://schemas.microsoft.com/office/drawing/2014/main" id="{7D574F12-FAC2-41E9-B6A6-B9267FA4CEAE}"/>
                </a:ext>
              </a:extLst>
            </p:cNvPr>
            <p:cNvSpPr>
              <a:spLocks noChangeShapeType="1"/>
            </p:cNvSpPr>
            <p:nvPr/>
          </p:nvSpPr>
          <p:spPr bwMode="auto">
            <a:xfrm>
              <a:off x="5791200" y="31511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1032">
              <a:extLst>
                <a:ext uri="{FF2B5EF4-FFF2-40B4-BE49-F238E27FC236}">
                  <a16:creationId xmlns:a16="http://schemas.microsoft.com/office/drawing/2014/main" id="{DC1BD5E6-5AC4-4A85-BA44-55D588397186}"/>
                </a:ext>
              </a:extLst>
            </p:cNvPr>
            <p:cNvSpPr txBox="1">
              <a:spLocks noChangeArrowheads="1"/>
            </p:cNvSpPr>
            <p:nvPr/>
          </p:nvSpPr>
          <p:spPr bwMode="auto">
            <a:xfrm>
              <a:off x="6553199" y="1957388"/>
              <a:ext cx="804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30</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9" name="Text Box 1033">
              <a:extLst>
                <a:ext uri="{FF2B5EF4-FFF2-40B4-BE49-F238E27FC236}">
                  <a16:creationId xmlns:a16="http://schemas.microsoft.com/office/drawing/2014/main" id="{86887E2E-BA9E-44FB-A8EE-047F79D00A75}"/>
                </a:ext>
              </a:extLst>
            </p:cNvPr>
            <p:cNvSpPr txBox="1">
              <a:spLocks noChangeArrowheads="1"/>
            </p:cNvSpPr>
            <p:nvPr/>
          </p:nvSpPr>
          <p:spPr bwMode="auto">
            <a:xfrm>
              <a:off x="6553200" y="23637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31</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10" name="Text Box 1034">
              <a:extLst>
                <a:ext uri="{FF2B5EF4-FFF2-40B4-BE49-F238E27FC236}">
                  <a16:creationId xmlns:a16="http://schemas.microsoft.com/office/drawing/2014/main" id="{E302DFA8-00EE-481B-AC62-7BBF1302BC4D}"/>
                </a:ext>
              </a:extLst>
            </p:cNvPr>
            <p:cNvSpPr txBox="1">
              <a:spLocks noChangeArrowheads="1"/>
            </p:cNvSpPr>
            <p:nvPr/>
          </p:nvSpPr>
          <p:spPr bwMode="auto">
            <a:xfrm>
              <a:off x="6553200" y="27701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32</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11" name="Text Box 1035">
              <a:extLst>
                <a:ext uri="{FF2B5EF4-FFF2-40B4-BE49-F238E27FC236}">
                  <a16:creationId xmlns:a16="http://schemas.microsoft.com/office/drawing/2014/main" id="{A1D20CD2-074E-4F33-9706-CECA96843A04}"/>
                </a:ext>
              </a:extLst>
            </p:cNvPr>
            <p:cNvSpPr txBox="1">
              <a:spLocks noChangeArrowheads="1"/>
            </p:cNvSpPr>
            <p:nvPr/>
          </p:nvSpPr>
          <p:spPr bwMode="auto">
            <a:xfrm>
              <a:off x="6553200" y="3074988"/>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3200">
                  <a:solidFill>
                    <a:schemeClr val="bg1"/>
                  </a:solidFill>
                  <a:latin typeface="Times New Roman" pitchFamily="18" charset="0"/>
                  <a:ea typeface="宋体" pitchFamily="2" charset="-122"/>
                </a:rPr>
                <a:t>...</a:t>
              </a:r>
              <a:endParaRPr kumimoji="1" lang="zh-CN" altLang="en-US" sz="2400">
                <a:solidFill>
                  <a:schemeClr val="bg1"/>
                </a:solidFill>
                <a:latin typeface="Times New Roman" pitchFamily="18" charset="0"/>
                <a:ea typeface="宋体" pitchFamily="2" charset="-122"/>
              </a:endParaRPr>
            </a:p>
          </p:txBody>
        </p:sp>
        <p:sp>
          <p:nvSpPr>
            <p:cNvPr id="12" name="Rectangle 1036">
              <a:extLst>
                <a:ext uri="{FF2B5EF4-FFF2-40B4-BE49-F238E27FC236}">
                  <a16:creationId xmlns:a16="http://schemas.microsoft.com/office/drawing/2014/main" id="{3D8FC752-307D-4013-AD55-AFBC718F531C}"/>
                </a:ext>
              </a:extLst>
            </p:cNvPr>
            <p:cNvSpPr>
              <a:spLocks noChangeArrowheads="1"/>
            </p:cNvSpPr>
            <p:nvPr/>
          </p:nvSpPr>
          <p:spPr bwMode="auto">
            <a:xfrm>
              <a:off x="5791200" y="3684588"/>
              <a:ext cx="1981200" cy="2667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3" name="Line 1037">
              <a:extLst>
                <a:ext uri="{FF2B5EF4-FFF2-40B4-BE49-F238E27FC236}">
                  <a16:creationId xmlns:a16="http://schemas.microsoft.com/office/drawing/2014/main" id="{1C7302AA-6123-4FE0-8DE8-2CB5147661EE}"/>
                </a:ext>
              </a:extLst>
            </p:cNvPr>
            <p:cNvSpPr>
              <a:spLocks noChangeShapeType="1"/>
            </p:cNvSpPr>
            <p:nvPr/>
          </p:nvSpPr>
          <p:spPr bwMode="auto">
            <a:xfrm>
              <a:off x="5791200" y="45989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38">
              <a:extLst>
                <a:ext uri="{FF2B5EF4-FFF2-40B4-BE49-F238E27FC236}">
                  <a16:creationId xmlns:a16="http://schemas.microsoft.com/office/drawing/2014/main" id="{DC23A29B-50FE-4308-B983-963FF42BF727}"/>
                </a:ext>
              </a:extLst>
            </p:cNvPr>
            <p:cNvSpPr>
              <a:spLocks noChangeShapeType="1"/>
            </p:cNvSpPr>
            <p:nvPr/>
          </p:nvSpPr>
          <p:spPr bwMode="auto">
            <a:xfrm>
              <a:off x="5791200" y="41417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39">
              <a:extLst>
                <a:ext uri="{FF2B5EF4-FFF2-40B4-BE49-F238E27FC236}">
                  <a16:creationId xmlns:a16="http://schemas.microsoft.com/office/drawing/2014/main" id="{AA1EEA83-9E11-4619-AA8D-542BB4BBDC97}"/>
                </a:ext>
              </a:extLst>
            </p:cNvPr>
            <p:cNvSpPr>
              <a:spLocks noChangeShapeType="1"/>
            </p:cNvSpPr>
            <p:nvPr/>
          </p:nvSpPr>
          <p:spPr bwMode="auto">
            <a:xfrm>
              <a:off x="5791200" y="50561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040">
              <a:extLst>
                <a:ext uri="{FF2B5EF4-FFF2-40B4-BE49-F238E27FC236}">
                  <a16:creationId xmlns:a16="http://schemas.microsoft.com/office/drawing/2014/main" id="{E785E183-7D13-494C-9B7D-7BC531C6B07F}"/>
                </a:ext>
              </a:extLst>
            </p:cNvPr>
            <p:cNvSpPr txBox="1">
              <a:spLocks noChangeArrowheads="1"/>
            </p:cNvSpPr>
            <p:nvPr/>
          </p:nvSpPr>
          <p:spPr bwMode="auto">
            <a:xfrm>
              <a:off x="6553200" y="36845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39</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17" name="Text Box 1041">
              <a:extLst>
                <a:ext uri="{FF2B5EF4-FFF2-40B4-BE49-F238E27FC236}">
                  <a16:creationId xmlns:a16="http://schemas.microsoft.com/office/drawing/2014/main" id="{AFCC51DB-60D2-428A-85CD-82530FA4A3CA}"/>
                </a:ext>
              </a:extLst>
            </p:cNvPr>
            <p:cNvSpPr txBox="1">
              <a:spLocks noChangeArrowheads="1"/>
            </p:cNvSpPr>
            <p:nvPr/>
          </p:nvSpPr>
          <p:spPr bwMode="auto">
            <a:xfrm>
              <a:off x="6553200" y="41417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41</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18" name="Text Box 1042">
              <a:extLst>
                <a:ext uri="{FF2B5EF4-FFF2-40B4-BE49-F238E27FC236}">
                  <a16:creationId xmlns:a16="http://schemas.microsoft.com/office/drawing/2014/main" id="{73CD642A-DBC1-4745-B371-D15EDD33D18C}"/>
                </a:ext>
              </a:extLst>
            </p:cNvPr>
            <p:cNvSpPr txBox="1">
              <a:spLocks noChangeArrowheads="1"/>
            </p:cNvSpPr>
            <p:nvPr/>
          </p:nvSpPr>
          <p:spPr bwMode="auto">
            <a:xfrm>
              <a:off x="6553200" y="4598988"/>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rgbClr val="FFFF00"/>
                  </a:solidFill>
                  <a:latin typeface="Times New Roman" pitchFamily="18" charset="0"/>
                  <a:ea typeface="宋体" pitchFamily="2" charset="-122"/>
                </a:rPr>
                <a:t>42</a:t>
              </a:r>
              <a:r>
                <a:rPr kumimoji="1" lang="en-US" altLang="zh-CN" sz="2000">
                  <a:solidFill>
                    <a:srgbClr val="FFFF00"/>
                  </a:solidFill>
                  <a:latin typeface="Times New Roman" pitchFamily="18" charset="0"/>
                  <a:ea typeface="宋体" pitchFamily="2" charset="-122"/>
                </a:rPr>
                <a:t>H</a:t>
              </a:r>
              <a:endParaRPr kumimoji="1" lang="zh-CN" altLang="en-US" sz="2000">
                <a:solidFill>
                  <a:srgbClr val="FFFF00"/>
                </a:solidFill>
                <a:latin typeface="Times New Roman" pitchFamily="18" charset="0"/>
                <a:ea typeface="宋体" pitchFamily="2" charset="-122"/>
              </a:endParaRPr>
            </a:p>
          </p:txBody>
        </p:sp>
        <p:sp>
          <p:nvSpPr>
            <p:cNvPr id="19" name="Text Box 1043">
              <a:extLst>
                <a:ext uri="{FF2B5EF4-FFF2-40B4-BE49-F238E27FC236}">
                  <a16:creationId xmlns:a16="http://schemas.microsoft.com/office/drawing/2014/main" id="{4D5A2285-3B36-467E-A124-B85E4B2091A2}"/>
                </a:ext>
              </a:extLst>
            </p:cNvPr>
            <p:cNvSpPr txBox="1">
              <a:spLocks noChangeArrowheads="1"/>
            </p:cNvSpPr>
            <p:nvPr/>
          </p:nvSpPr>
          <p:spPr bwMode="auto">
            <a:xfrm>
              <a:off x="6553200" y="4903788"/>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3200">
                  <a:solidFill>
                    <a:schemeClr val="bg1"/>
                  </a:solidFill>
                  <a:latin typeface="Times New Roman" pitchFamily="18" charset="0"/>
                  <a:ea typeface="宋体" pitchFamily="2" charset="-122"/>
                </a:rPr>
                <a:t>...</a:t>
              </a:r>
              <a:endParaRPr kumimoji="1" lang="zh-CN" altLang="en-US" sz="2400">
                <a:solidFill>
                  <a:schemeClr val="bg1"/>
                </a:solidFill>
                <a:latin typeface="Times New Roman" pitchFamily="18" charset="0"/>
                <a:ea typeface="宋体" pitchFamily="2" charset="-122"/>
              </a:endParaRPr>
            </a:p>
          </p:txBody>
        </p:sp>
        <p:sp>
          <p:nvSpPr>
            <p:cNvPr id="20" name="Line 1045">
              <a:extLst>
                <a:ext uri="{FF2B5EF4-FFF2-40B4-BE49-F238E27FC236}">
                  <a16:creationId xmlns:a16="http://schemas.microsoft.com/office/drawing/2014/main" id="{0BA8AAC0-95F9-4BDE-94BA-030F5B1952B7}"/>
                </a:ext>
              </a:extLst>
            </p:cNvPr>
            <p:cNvSpPr>
              <a:spLocks noChangeShapeType="1"/>
            </p:cNvSpPr>
            <p:nvPr/>
          </p:nvSpPr>
          <p:spPr bwMode="auto">
            <a:xfrm>
              <a:off x="5791200" y="63515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046">
              <a:extLst>
                <a:ext uri="{FF2B5EF4-FFF2-40B4-BE49-F238E27FC236}">
                  <a16:creationId xmlns:a16="http://schemas.microsoft.com/office/drawing/2014/main" id="{1CE437E1-7469-4035-B8BE-CEEB64B2B193}"/>
                </a:ext>
              </a:extLst>
            </p:cNvPr>
            <p:cNvSpPr>
              <a:spLocks noChangeShapeType="1"/>
            </p:cNvSpPr>
            <p:nvPr/>
          </p:nvSpPr>
          <p:spPr bwMode="auto">
            <a:xfrm>
              <a:off x="5791200" y="59705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047">
              <a:extLst>
                <a:ext uri="{FF2B5EF4-FFF2-40B4-BE49-F238E27FC236}">
                  <a16:creationId xmlns:a16="http://schemas.microsoft.com/office/drawing/2014/main" id="{EBFA7BA5-4394-466E-BCAF-5C6A2EE2A965}"/>
                </a:ext>
              </a:extLst>
            </p:cNvPr>
            <p:cNvSpPr txBox="1">
              <a:spLocks noChangeArrowheads="1"/>
            </p:cNvSpPr>
            <p:nvPr/>
          </p:nvSpPr>
          <p:spPr bwMode="auto">
            <a:xfrm>
              <a:off x="6553200" y="55133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45</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23" name="Text Box 1048">
              <a:extLst>
                <a:ext uri="{FF2B5EF4-FFF2-40B4-BE49-F238E27FC236}">
                  <a16:creationId xmlns:a16="http://schemas.microsoft.com/office/drawing/2014/main" id="{89020C8C-8FBC-47D0-A591-20E09DFD899F}"/>
                </a:ext>
              </a:extLst>
            </p:cNvPr>
            <p:cNvSpPr txBox="1">
              <a:spLocks noChangeArrowheads="1"/>
            </p:cNvSpPr>
            <p:nvPr/>
          </p:nvSpPr>
          <p:spPr bwMode="auto">
            <a:xfrm>
              <a:off x="6553199" y="5945187"/>
              <a:ext cx="1828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46</a:t>
              </a:r>
              <a:r>
                <a:rPr kumimoji="1" lang="en-US" altLang="zh-CN" sz="2400">
                  <a:solidFill>
                    <a:schemeClr val="bg1"/>
                  </a:solidFill>
                  <a:latin typeface="Times New Roman" pitchFamily="18" charset="0"/>
                  <a:ea typeface="宋体" pitchFamily="2" charset="-122"/>
                </a:rPr>
                <a:t>H</a:t>
              </a:r>
              <a:endParaRPr kumimoji="1" lang="zh-CN" altLang="en-US" sz="2400">
                <a:solidFill>
                  <a:schemeClr val="bg1"/>
                </a:solidFill>
                <a:latin typeface="Times New Roman" pitchFamily="18" charset="0"/>
                <a:ea typeface="宋体" pitchFamily="2" charset="-122"/>
              </a:endParaRPr>
            </a:p>
          </p:txBody>
        </p:sp>
        <p:sp>
          <p:nvSpPr>
            <p:cNvPr id="24" name="Line 1050">
              <a:extLst>
                <a:ext uri="{FF2B5EF4-FFF2-40B4-BE49-F238E27FC236}">
                  <a16:creationId xmlns:a16="http://schemas.microsoft.com/office/drawing/2014/main" id="{2D70EDC1-EBBF-4205-AEB1-2C5246E93E2E}"/>
                </a:ext>
              </a:extLst>
            </p:cNvPr>
            <p:cNvSpPr>
              <a:spLocks noChangeShapeType="1"/>
            </p:cNvSpPr>
            <p:nvPr/>
          </p:nvSpPr>
          <p:spPr bwMode="auto">
            <a:xfrm>
              <a:off x="5791200" y="5513388"/>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051">
              <a:extLst>
                <a:ext uri="{FF2B5EF4-FFF2-40B4-BE49-F238E27FC236}">
                  <a16:creationId xmlns:a16="http://schemas.microsoft.com/office/drawing/2014/main" id="{41996D3B-8145-459F-B2A4-7D6F6409BF35}"/>
                </a:ext>
              </a:extLst>
            </p:cNvPr>
            <p:cNvSpPr>
              <a:spLocks noChangeShapeType="1"/>
            </p:cNvSpPr>
            <p:nvPr/>
          </p:nvSpPr>
          <p:spPr bwMode="auto">
            <a:xfrm>
              <a:off x="7770813" y="5208588"/>
              <a:ext cx="0" cy="15335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052">
              <a:extLst>
                <a:ext uri="{FF2B5EF4-FFF2-40B4-BE49-F238E27FC236}">
                  <a16:creationId xmlns:a16="http://schemas.microsoft.com/office/drawing/2014/main" id="{BEDC0252-7084-41F4-BD74-488AD57BA7F3}"/>
                </a:ext>
              </a:extLst>
            </p:cNvPr>
            <p:cNvSpPr>
              <a:spLocks noChangeShapeType="1"/>
            </p:cNvSpPr>
            <p:nvPr/>
          </p:nvSpPr>
          <p:spPr bwMode="auto">
            <a:xfrm flipV="1">
              <a:off x="5791200" y="1779588"/>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53">
              <a:extLst>
                <a:ext uri="{FF2B5EF4-FFF2-40B4-BE49-F238E27FC236}">
                  <a16:creationId xmlns:a16="http://schemas.microsoft.com/office/drawing/2014/main" id="{9C2A6D1B-8EC5-430B-9E4C-2E718232FB97}"/>
                </a:ext>
              </a:extLst>
            </p:cNvPr>
            <p:cNvSpPr>
              <a:spLocks noChangeShapeType="1"/>
            </p:cNvSpPr>
            <p:nvPr/>
          </p:nvSpPr>
          <p:spPr bwMode="auto">
            <a:xfrm flipV="1">
              <a:off x="7772400" y="1779588"/>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1054">
              <a:extLst>
                <a:ext uri="{FF2B5EF4-FFF2-40B4-BE49-F238E27FC236}">
                  <a16:creationId xmlns:a16="http://schemas.microsoft.com/office/drawing/2014/main" id="{03495343-1BCA-4927-AFBE-F3D367618689}"/>
                </a:ext>
              </a:extLst>
            </p:cNvPr>
            <p:cNvSpPr txBox="1">
              <a:spLocks noChangeArrowheads="1"/>
            </p:cNvSpPr>
            <p:nvPr/>
          </p:nvSpPr>
          <p:spPr bwMode="auto">
            <a:xfrm>
              <a:off x="4241800" y="1982788"/>
              <a:ext cx="148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2000</a:t>
              </a:r>
              <a:r>
                <a:rPr kumimoji="1" lang="en-US" altLang="zh-CN" sz="2400">
                  <a:solidFill>
                    <a:schemeClr val="tx1"/>
                  </a:solidFill>
                  <a:latin typeface="Times New Roman" pitchFamily="18" charset="0"/>
                  <a:ea typeface="宋体" pitchFamily="2" charset="-122"/>
                </a:rPr>
                <a:t>H+0</a:t>
              </a:r>
            </a:p>
          </p:txBody>
        </p:sp>
        <p:sp>
          <p:nvSpPr>
            <p:cNvPr id="29" name="Text Box 1055">
              <a:extLst>
                <a:ext uri="{FF2B5EF4-FFF2-40B4-BE49-F238E27FC236}">
                  <a16:creationId xmlns:a16="http://schemas.microsoft.com/office/drawing/2014/main" id="{0B95F29E-DA13-4B81-8FCB-78EC9CBCE9BA}"/>
                </a:ext>
              </a:extLst>
            </p:cNvPr>
            <p:cNvSpPr txBox="1">
              <a:spLocks noChangeArrowheads="1"/>
            </p:cNvSpPr>
            <p:nvPr/>
          </p:nvSpPr>
          <p:spPr bwMode="auto">
            <a:xfrm>
              <a:off x="4165600" y="4608513"/>
              <a:ext cx="163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2000</a:t>
              </a:r>
              <a:r>
                <a:rPr kumimoji="1" lang="en-US" altLang="zh-CN" sz="2400">
                  <a:solidFill>
                    <a:schemeClr val="tx1"/>
                  </a:solidFill>
                  <a:latin typeface="Times New Roman" pitchFamily="18" charset="0"/>
                  <a:ea typeface="宋体" pitchFamily="2" charset="-122"/>
                </a:rPr>
                <a:t>H+11</a:t>
              </a:r>
            </a:p>
          </p:txBody>
        </p:sp>
        <p:sp>
          <p:nvSpPr>
            <p:cNvPr id="30" name="Text Box 1056">
              <a:extLst>
                <a:ext uri="{FF2B5EF4-FFF2-40B4-BE49-F238E27FC236}">
                  <a16:creationId xmlns:a16="http://schemas.microsoft.com/office/drawing/2014/main" id="{75505D31-4318-405B-B6E9-D8596996C63D}"/>
                </a:ext>
              </a:extLst>
            </p:cNvPr>
            <p:cNvSpPr txBox="1">
              <a:spLocks noChangeArrowheads="1"/>
            </p:cNvSpPr>
            <p:nvPr/>
          </p:nvSpPr>
          <p:spPr bwMode="auto">
            <a:xfrm>
              <a:off x="7772400" y="1931988"/>
              <a:ext cx="831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‘0’</a:t>
              </a:r>
              <a:endParaRPr kumimoji="1" lang="zh-CN" altLang="zh-CN" sz="2000">
                <a:solidFill>
                  <a:schemeClr val="tx1"/>
                </a:solidFill>
                <a:latin typeface="Times New Roman" pitchFamily="18" charset="0"/>
                <a:ea typeface="宋体" pitchFamily="2" charset="-122"/>
              </a:endParaRPr>
            </a:p>
          </p:txBody>
        </p:sp>
        <p:sp>
          <p:nvSpPr>
            <p:cNvPr id="31" name="Text Box 1057">
              <a:extLst>
                <a:ext uri="{FF2B5EF4-FFF2-40B4-BE49-F238E27FC236}">
                  <a16:creationId xmlns:a16="http://schemas.microsoft.com/office/drawing/2014/main" id="{B08B3321-425B-4998-BA71-7DCB16FAF1AC}"/>
                </a:ext>
              </a:extLst>
            </p:cNvPr>
            <p:cNvSpPr txBox="1">
              <a:spLocks noChangeArrowheads="1"/>
            </p:cNvSpPr>
            <p:nvPr/>
          </p:nvSpPr>
          <p:spPr bwMode="auto">
            <a:xfrm>
              <a:off x="7772400" y="2312988"/>
              <a:ext cx="871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‘1’</a:t>
              </a:r>
              <a:endParaRPr kumimoji="1" lang="zh-CN" altLang="zh-CN" sz="2000">
                <a:solidFill>
                  <a:schemeClr val="tx1"/>
                </a:solidFill>
                <a:latin typeface="Times New Roman" pitchFamily="18" charset="0"/>
                <a:ea typeface="宋体" pitchFamily="2" charset="-122"/>
              </a:endParaRPr>
            </a:p>
          </p:txBody>
        </p:sp>
        <p:sp>
          <p:nvSpPr>
            <p:cNvPr id="32" name="Text Box 1058">
              <a:extLst>
                <a:ext uri="{FF2B5EF4-FFF2-40B4-BE49-F238E27FC236}">
                  <a16:creationId xmlns:a16="http://schemas.microsoft.com/office/drawing/2014/main" id="{56806828-C997-4B36-AA4A-E940191125FF}"/>
                </a:ext>
              </a:extLst>
            </p:cNvPr>
            <p:cNvSpPr txBox="1">
              <a:spLocks noChangeArrowheads="1"/>
            </p:cNvSpPr>
            <p:nvPr/>
          </p:nvSpPr>
          <p:spPr bwMode="auto">
            <a:xfrm>
              <a:off x="7772400" y="2693988"/>
              <a:ext cx="760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‘2’</a:t>
              </a:r>
              <a:endParaRPr kumimoji="1" lang="zh-CN" altLang="zh-CN" sz="2000">
                <a:solidFill>
                  <a:schemeClr val="tx1"/>
                </a:solidFill>
                <a:latin typeface="Times New Roman" pitchFamily="18" charset="0"/>
                <a:ea typeface="宋体" pitchFamily="2" charset="-122"/>
              </a:endParaRPr>
            </a:p>
          </p:txBody>
        </p:sp>
        <p:sp>
          <p:nvSpPr>
            <p:cNvPr id="33" name="Text Box 1059">
              <a:extLst>
                <a:ext uri="{FF2B5EF4-FFF2-40B4-BE49-F238E27FC236}">
                  <a16:creationId xmlns:a16="http://schemas.microsoft.com/office/drawing/2014/main" id="{FF6163C2-1C54-47CF-8F14-C27352ECF1BF}"/>
                </a:ext>
              </a:extLst>
            </p:cNvPr>
            <p:cNvSpPr txBox="1">
              <a:spLocks noChangeArrowheads="1"/>
            </p:cNvSpPr>
            <p:nvPr/>
          </p:nvSpPr>
          <p:spPr bwMode="auto">
            <a:xfrm>
              <a:off x="7772400" y="3684588"/>
              <a:ext cx="90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b="0">
                  <a:solidFill>
                    <a:schemeClr val="tx1"/>
                  </a:solidFill>
                  <a:latin typeface="Times New Roman" pitchFamily="18" charset="0"/>
                  <a:ea typeface="宋体" pitchFamily="2" charset="-122"/>
                </a:rPr>
                <a:t>‘9’</a:t>
              </a:r>
              <a:endParaRPr kumimoji="1" lang="zh-CN" altLang="zh-CN" sz="2400" b="0">
                <a:solidFill>
                  <a:schemeClr val="tx1"/>
                </a:solidFill>
                <a:latin typeface="Times New Roman" pitchFamily="18" charset="0"/>
                <a:ea typeface="宋体" pitchFamily="2" charset="-122"/>
              </a:endParaRPr>
            </a:p>
          </p:txBody>
        </p:sp>
        <p:sp>
          <p:nvSpPr>
            <p:cNvPr id="34" name="Text Box 1060">
              <a:extLst>
                <a:ext uri="{FF2B5EF4-FFF2-40B4-BE49-F238E27FC236}">
                  <a16:creationId xmlns:a16="http://schemas.microsoft.com/office/drawing/2014/main" id="{40E3556C-3608-453F-AC04-FB7B8E17A929}"/>
                </a:ext>
              </a:extLst>
            </p:cNvPr>
            <p:cNvSpPr txBox="1">
              <a:spLocks noChangeArrowheads="1"/>
            </p:cNvSpPr>
            <p:nvPr/>
          </p:nvSpPr>
          <p:spPr bwMode="auto">
            <a:xfrm>
              <a:off x="7734300" y="4141788"/>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a:t>
              </a:r>
              <a:r>
                <a:rPr kumimoji="1" lang="en-US" altLang="zh-CN" sz="2000">
                  <a:solidFill>
                    <a:schemeClr val="tx1"/>
                  </a:solidFill>
                  <a:latin typeface="Times New Roman" pitchFamily="18" charset="0"/>
                  <a:ea typeface="宋体" pitchFamily="2" charset="-122"/>
                </a:rPr>
                <a:t>A’</a:t>
              </a:r>
            </a:p>
          </p:txBody>
        </p:sp>
        <p:sp>
          <p:nvSpPr>
            <p:cNvPr id="35" name="Text Box 1061">
              <a:extLst>
                <a:ext uri="{FF2B5EF4-FFF2-40B4-BE49-F238E27FC236}">
                  <a16:creationId xmlns:a16="http://schemas.microsoft.com/office/drawing/2014/main" id="{96D6AD74-A239-4F07-A9EB-BA50FCEFFDC3}"/>
                </a:ext>
              </a:extLst>
            </p:cNvPr>
            <p:cNvSpPr txBox="1">
              <a:spLocks noChangeArrowheads="1"/>
            </p:cNvSpPr>
            <p:nvPr/>
          </p:nvSpPr>
          <p:spPr bwMode="auto">
            <a:xfrm>
              <a:off x="7759700" y="459898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rgbClr val="FF0000"/>
                  </a:solidFill>
                  <a:latin typeface="Times New Roman" pitchFamily="18" charset="0"/>
                  <a:ea typeface="宋体" pitchFamily="2" charset="-122"/>
                </a:rPr>
                <a:t>‘</a:t>
              </a:r>
              <a:r>
                <a:rPr kumimoji="1" lang="en-US" altLang="zh-CN" sz="2000">
                  <a:solidFill>
                    <a:srgbClr val="FF0000"/>
                  </a:solidFill>
                  <a:latin typeface="Times New Roman" pitchFamily="18" charset="0"/>
                  <a:ea typeface="宋体" pitchFamily="2" charset="-122"/>
                </a:rPr>
                <a:t>B’</a:t>
              </a:r>
            </a:p>
          </p:txBody>
        </p:sp>
        <p:sp>
          <p:nvSpPr>
            <p:cNvPr id="36" name="Text Box 1062">
              <a:extLst>
                <a:ext uri="{FF2B5EF4-FFF2-40B4-BE49-F238E27FC236}">
                  <a16:creationId xmlns:a16="http://schemas.microsoft.com/office/drawing/2014/main" id="{B0000348-B5D6-46E5-8A98-EBF701DED755}"/>
                </a:ext>
              </a:extLst>
            </p:cNvPr>
            <p:cNvSpPr txBox="1">
              <a:spLocks noChangeArrowheads="1"/>
            </p:cNvSpPr>
            <p:nvPr/>
          </p:nvSpPr>
          <p:spPr bwMode="auto">
            <a:xfrm>
              <a:off x="7772400" y="551338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a:t>
              </a:r>
              <a:r>
                <a:rPr kumimoji="1" lang="en-US" altLang="zh-CN" sz="2000">
                  <a:solidFill>
                    <a:schemeClr val="tx1"/>
                  </a:solidFill>
                  <a:latin typeface="Times New Roman" pitchFamily="18" charset="0"/>
                  <a:ea typeface="宋体" pitchFamily="2" charset="-122"/>
                </a:rPr>
                <a:t>E’</a:t>
              </a:r>
            </a:p>
          </p:txBody>
        </p:sp>
        <p:sp>
          <p:nvSpPr>
            <p:cNvPr id="37" name="Text Box 1063">
              <a:extLst>
                <a:ext uri="{FF2B5EF4-FFF2-40B4-BE49-F238E27FC236}">
                  <a16:creationId xmlns:a16="http://schemas.microsoft.com/office/drawing/2014/main" id="{6143FC04-AE5D-4CA5-A31A-CA5F9BD476D0}"/>
                </a:ext>
              </a:extLst>
            </p:cNvPr>
            <p:cNvSpPr txBox="1">
              <a:spLocks noChangeArrowheads="1"/>
            </p:cNvSpPr>
            <p:nvPr/>
          </p:nvSpPr>
          <p:spPr bwMode="auto">
            <a:xfrm>
              <a:off x="7785100" y="5919788"/>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a:t>
              </a:r>
              <a:r>
                <a:rPr kumimoji="1" lang="en-US" altLang="zh-CN" sz="2000">
                  <a:solidFill>
                    <a:schemeClr val="tx1"/>
                  </a:solidFill>
                  <a:latin typeface="Times New Roman" pitchFamily="18" charset="0"/>
                  <a:ea typeface="宋体" pitchFamily="2" charset="-122"/>
                </a:rPr>
                <a:t>F’</a:t>
              </a:r>
            </a:p>
          </p:txBody>
        </p:sp>
        <p:sp>
          <p:nvSpPr>
            <p:cNvPr id="38" name="Line 1064">
              <a:extLst>
                <a:ext uri="{FF2B5EF4-FFF2-40B4-BE49-F238E27FC236}">
                  <a16:creationId xmlns:a16="http://schemas.microsoft.com/office/drawing/2014/main" id="{5355CA6F-57C3-4FD5-B920-ED0513D15DD2}"/>
                </a:ext>
              </a:extLst>
            </p:cNvPr>
            <p:cNvSpPr>
              <a:spLocks noChangeShapeType="1"/>
            </p:cNvSpPr>
            <p:nvPr/>
          </p:nvSpPr>
          <p:spPr bwMode="auto">
            <a:xfrm>
              <a:off x="5791200" y="55895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9593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AAE773-D3A6-4978-8702-6277840AAEB7}"/>
              </a:ext>
            </a:extLst>
          </p:cNvPr>
          <p:cNvSpPr/>
          <p:nvPr/>
        </p:nvSpPr>
        <p:spPr>
          <a:xfrm>
            <a:off x="1619672" y="1318768"/>
            <a:ext cx="6912768" cy="1831014"/>
          </a:xfrm>
          <a:prstGeom prst="rect">
            <a:avLst/>
          </a:prstGeom>
        </p:spPr>
        <p:txBody>
          <a:bodyPr wrap="square">
            <a:spAutoFit/>
          </a:bodyPr>
          <a:lstStyle/>
          <a:p>
            <a:pPr marL="0" lvl="1">
              <a:lnSpc>
                <a:spcPct val="140000"/>
              </a:lnSpc>
              <a:spcBef>
                <a:spcPct val="0"/>
              </a:spcBef>
              <a:buSzPct val="65000"/>
              <a:defRPr/>
            </a:pPr>
            <a:r>
              <a:rPr lang="en-US" altLang="zh-CN" sz="2800" b="1">
                <a:latin typeface="Times New Roman" panose="02020603050405020304" pitchFamily="18" charset="0"/>
                <a:cs typeface="Times New Roman" panose="02020603050405020304" pitchFamily="18" charset="0"/>
              </a:rPr>
              <a:t>MOV  BX，2000H      ；BX←</a:t>
            </a:r>
            <a:r>
              <a:rPr lang="zh-CN" altLang="en-US" sz="2800" b="1">
                <a:latin typeface="Times New Roman" panose="02020603050405020304" pitchFamily="18" charset="0"/>
                <a:cs typeface="Times New Roman" panose="02020603050405020304" pitchFamily="18" charset="0"/>
              </a:rPr>
              <a:t>表首地址</a:t>
            </a:r>
          </a:p>
          <a:p>
            <a:pPr marL="0" lvl="1">
              <a:lnSpc>
                <a:spcPct val="140000"/>
              </a:lnSpc>
              <a:spcBef>
                <a:spcPct val="0"/>
              </a:spcBef>
              <a:buSzPct val="65000"/>
              <a:defRPr/>
            </a:pPr>
            <a:r>
              <a:rPr lang="en-US" altLang="zh-CN" sz="2800" b="1">
                <a:latin typeface="Times New Roman" panose="02020603050405020304" pitchFamily="18" charset="0"/>
                <a:cs typeface="Times New Roman" panose="02020603050405020304" pitchFamily="18" charset="0"/>
              </a:rPr>
              <a:t>MOV  AL，11              ；AL←</a:t>
            </a:r>
            <a:r>
              <a:rPr lang="zh-CN" altLang="en-US" sz="2800" b="1">
                <a:latin typeface="Times New Roman" panose="02020603050405020304" pitchFamily="18" charset="0"/>
                <a:cs typeface="Times New Roman" panose="02020603050405020304" pitchFamily="18" charset="0"/>
              </a:rPr>
              <a:t>序号</a:t>
            </a:r>
          </a:p>
          <a:p>
            <a:pPr marL="0" lvl="1">
              <a:lnSpc>
                <a:spcPct val="140000"/>
              </a:lnSpc>
              <a:spcBef>
                <a:spcPct val="0"/>
              </a:spcBef>
              <a:buSzPct val="65000"/>
              <a:defRPr/>
            </a:pPr>
            <a:r>
              <a:rPr lang="en-US" altLang="zh-CN" sz="2800" b="1">
                <a:latin typeface="Times New Roman" panose="02020603050405020304" pitchFamily="18" charset="0"/>
                <a:cs typeface="Times New Roman" panose="02020603050405020304" pitchFamily="18" charset="0"/>
              </a:rPr>
              <a:t>XALT</a:t>
            </a:r>
            <a:r>
              <a:rPr lang="en-US" altLang="zh-CN" sz="2800" b="1">
                <a:solidFill>
                  <a:srgbClr val="0000FF"/>
                </a:solidFill>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查表转换</a:t>
            </a:r>
            <a:endParaRPr lang="zh-CN"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85934FC8-B8F1-41C0-B32F-D928AA28123E}"/>
              </a:ext>
            </a:extLst>
          </p:cNvPr>
          <p:cNvSpPr/>
          <p:nvPr/>
        </p:nvSpPr>
        <p:spPr>
          <a:xfrm>
            <a:off x="899592" y="548680"/>
            <a:ext cx="3430747" cy="523220"/>
          </a:xfrm>
          <a:prstGeom prst="rect">
            <a:avLst/>
          </a:prstGeom>
        </p:spPr>
        <p:txBody>
          <a:bodyPr wrap="none">
            <a:spAutoFit/>
          </a:bodyPr>
          <a:lstStyle/>
          <a:p>
            <a:pPr>
              <a:spcBef>
                <a:spcPct val="0"/>
              </a:spcBef>
              <a:buSzPct val="70000"/>
              <a:defRPr/>
            </a:pPr>
            <a:r>
              <a:rPr lang="zh-CN" altLang="en-US" sz="2800" b="1">
                <a:latin typeface="宋体" pitchFamily="2" charset="-122"/>
              </a:rPr>
              <a:t>可用如下指令实现：</a:t>
            </a:r>
            <a:endParaRPr lang="zh-CN" altLang="en-US" sz="2800" b="1" dirty="0">
              <a:latin typeface="宋体" pitchFamily="2" charset="-122"/>
            </a:endParaRPr>
          </a:p>
        </p:txBody>
      </p:sp>
      <p:sp>
        <p:nvSpPr>
          <p:cNvPr id="4" name="矩形 3">
            <a:extLst>
              <a:ext uri="{FF2B5EF4-FFF2-40B4-BE49-F238E27FC236}">
                <a16:creationId xmlns:a16="http://schemas.microsoft.com/office/drawing/2014/main" id="{BDDE4372-385D-47A4-A4CE-C3B5393B06EB}"/>
              </a:ext>
            </a:extLst>
          </p:cNvPr>
          <p:cNvSpPr/>
          <p:nvPr/>
        </p:nvSpPr>
        <p:spPr>
          <a:xfrm>
            <a:off x="969432" y="3426584"/>
            <a:ext cx="3128805" cy="523220"/>
          </a:xfrm>
          <a:prstGeom prst="rect">
            <a:avLst/>
          </a:prstGeom>
        </p:spPr>
        <p:txBody>
          <a:bodyPr wrap="none">
            <a:spAutoFit/>
          </a:bodyPr>
          <a:lstStyle/>
          <a:p>
            <a:pPr>
              <a:spcBef>
                <a:spcPct val="30000"/>
              </a:spcBef>
              <a:buSzPct val="65000"/>
              <a:defRPr/>
            </a:pPr>
            <a:r>
              <a:rPr lang="zh-CN" altLang="en-US" sz="2800" b="1">
                <a:latin typeface="Times New Roman" panose="02020603050405020304" pitchFamily="18" charset="0"/>
                <a:cs typeface="Times New Roman" panose="02020603050405020304" pitchFamily="18" charset="0"/>
              </a:rPr>
              <a:t>执行后：</a:t>
            </a:r>
            <a:r>
              <a:rPr lang="en-US" altLang="zh-CN" sz="2800" b="1">
                <a:latin typeface="Times New Roman" panose="02020603050405020304" pitchFamily="18" charset="0"/>
                <a:cs typeface="Times New Roman" panose="02020603050405020304" pitchFamily="18" charset="0"/>
              </a:rPr>
              <a:t>AL = 42H</a:t>
            </a:r>
            <a:endParaRPr lang="en-US" altLang="zh-CN" sz="28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B7632793-5C19-4F79-814C-647DB473167B}"/>
              </a:ext>
            </a:extLst>
          </p:cNvPr>
          <p:cNvSpPr/>
          <p:nvPr/>
        </p:nvSpPr>
        <p:spPr>
          <a:xfrm>
            <a:off x="969432" y="4410940"/>
            <a:ext cx="4512774" cy="523220"/>
          </a:xfrm>
          <a:prstGeom prst="rect">
            <a:avLst/>
          </a:prstGeom>
        </p:spPr>
        <p:txBody>
          <a:bodyPr wrap="none">
            <a:spAutoFit/>
          </a:bodyPr>
          <a:lstStyle/>
          <a:p>
            <a:pPr>
              <a:spcBef>
                <a:spcPct val="30000"/>
              </a:spcBef>
              <a:buSzPct val="65000"/>
              <a:defRPr/>
            </a:pPr>
            <a:r>
              <a:rPr lang="zh-CN" altLang="en-US" sz="2800" b="1">
                <a:latin typeface="宋体" pitchFamily="2" charset="-122"/>
              </a:rPr>
              <a:t>还可用其他方法实现，如：</a:t>
            </a:r>
            <a:endParaRPr lang="zh-CN" altLang="en-US" sz="2800" b="1" dirty="0">
              <a:latin typeface="宋体" pitchFamily="2" charset="-122"/>
            </a:endParaRPr>
          </a:p>
        </p:txBody>
      </p:sp>
      <p:sp>
        <p:nvSpPr>
          <p:cNvPr id="6" name="矩形 5">
            <a:extLst>
              <a:ext uri="{FF2B5EF4-FFF2-40B4-BE49-F238E27FC236}">
                <a16:creationId xmlns:a16="http://schemas.microsoft.com/office/drawing/2014/main" id="{F68AECB8-7D8B-4BD5-AE75-D8F2857976CE}"/>
              </a:ext>
            </a:extLst>
          </p:cNvPr>
          <p:cNvSpPr/>
          <p:nvPr/>
        </p:nvSpPr>
        <p:spPr>
          <a:xfrm>
            <a:off x="1547664" y="5053187"/>
            <a:ext cx="4752528" cy="1227772"/>
          </a:xfrm>
          <a:prstGeom prst="rect">
            <a:avLst/>
          </a:prstGeom>
        </p:spPr>
        <p:txBody>
          <a:bodyPr wrap="square">
            <a:spAutoFit/>
          </a:bodyPr>
          <a:lstStyle/>
          <a:p>
            <a:pPr marL="0" lvl="1">
              <a:lnSpc>
                <a:spcPct val="140000"/>
              </a:lnSpc>
              <a:buSzPct val="65000"/>
              <a:defRPr/>
            </a:pPr>
            <a:r>
              <a:rPr lang="en-US" altLang="zh-CN" sz="2800" b="1">
                <a:latin typeface="Times New Roman" panose="02020603050405020304" pitchFamily="18" charset="0"/>
                <a:cs typeface="Times New Roman" panose="02020603050405020304" pitchFamily="18" charset="0"/>
              </a:rPr>
              <a:t>MOV  BX</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2000H</a:t>
            </a:r>
          </a:p>
          <a:p>
            <a:pPr marL="0" lvl="1">
              <a:lnSpc>
                <a:spcPct val="140000"/>
              </a:lnSpc>
              <a:buSzPct val="65000"/>
              <a:defRPr/>
            </a:pPr>
            <a:r>
              <a:rPr lang="en-US" altLang="zh-CN" sz="2800" b="1">
                <a:latin typeface="Times New Roman" panose="02020603050405020304" pitchFamily="18" charset="0"/>
                <a:cs typeface="Times New Roman" panose="02020603050405020304" pitchFamily="18" charset="0"/>
              </a:rPr>
              <a:t>MOV  AL</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[BX+0BH]</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2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22F718-7AAC-4F26-872D-951A70250B12}"/>
              </a:ext>
            </a:extLst>
          </p:cNvPr>
          <p:cNvSpPr/>
          <p:nvPr/>
        </p:nvSpPr>
        <p:spPr>
          <a:xfrm>
            <a:off x="841534" y="116632"/>
            <a:ext cx="2888932" cy="523220"/>
          </a:xfrm>
          <a:prstGeom prst="rect">
            <a:avLst/>
          </a:prstGeom>
        </p:spPr>
        <p:txBody>
          <a:bodyPr wrap="none">
            <a:spAutoFit/>
          </a:bodyPr>
          <a:lstStyle/>
          <a:p>
            <a:pPr>
              <a:spcAft>
                <a:spcPct val="20000"/>
              </a:spcAft>
            </a:pPr>
            <a:r>
              <a:rPr lang="en-US" altLang="zh-CN" sz="2800" b="1">
                <a:latin typeface="Times New Roman" panose="02020603050405020304" pitchFamily="18" charset="0"/>
                <a:cs typeface="Times New Roman" panose="02020603050405020304" pitchFamily="18" charset="0"/>
              </a:rPr>
              <a:t>5</a:t>
            </a:r>
            <a:r>
              <a:rPr lang="zh-CN" altLang="en-US" sz="2800" b="1">
                <a:latin typeface="Times New Roman" panose="02020603050405020304" pitchFamily="18" charset="0"/>
                <a:cs typeface="Times New Roman" panose="02020603050405020304" pitchFamily="18" charset="0"/>
              </a:rPr>
              <a:t>）字位扩展指令</a:t>
            </a:r>
            <a:endParaRPr lang="en-US" altLang="zh-CN" sz="28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DED84790-FF24-4AC6-9F02-B532016622B4}"/>
              </a:ext>
            </a:extLst>
          </p:cNvPr>
          <p:cNvSpPr/>
          <p:nvPr/>
        </p:nvSpPr>
        <p:spPr>
          <a:xfrm>
            <a:off x="719572" y="980728"/>
            <a:ext cx="7704856" cy="1831014"/>
          </a:xfrm>
          <a:prstGeom prst="rect">
            <a:avLst/>
          </a:prstGeom>
        </p:spPr>
        <p:txBody>
          <a:bodyPr wrap="square">
            <a:spAutoFit/>
          </a:bodyPr>
          <a:lstStyle/>
          <a:p>
            <a:pPr>
              <a:lnSpc>
                <a:spcPct val="140000"/>
              </a:lnSpc>
            </a:pPr>
            <a:r>
              <a:rPr lang="zh-CN" altLang="en-US" sz="2800" b="1">
                <a:latin typeface="Times New Roman" panose="02020603050405020304" pitchFamily="18" charset="0"/>
                <a:cs typeface="Times New Roman" panose="02020603050405020304" pitchFamily="18" charset="0"/>
              </a:rPr>
              <a:t>           将带符号数的符号位扩展到高位。</a:t>
            </a:r>
            <a:endParaRPr lang="en-US" altLang="zh-CN" sz="2800" b="1">
              <a:latin typeface="Times New Roman" panose="02020603050405020304" pitchFamily="18" charset="0"/>
              <a:cs typeface="Times New Roman" panose="02020603050405020304" pitchFamily="18" charset="0"/>
            </a:endParaRPr>
          </a:p>
          <a:p>
            <a:pPr>
              <a:lnSpc>
                <a:spcPct val="140000"/>
              </a:lnSpc>
            </a:pPr>
            <a:r>
              <a:rPr lang="zh-CN" altLang="en-US" sz="2800" b="1">
                <a:latin typeface="Times New Roman" panose="02020603050405020304" pitchFamily="18" charset="0"/>
                <a:cs typeface="Times New Roman" panose="02020603050405020304" pitchFamily="18" charset="0"/>
              </a:rPr>
              <a:t>指令为零操作数指令，采用隐含寻址，隐含的操作数为</a:t>
            </a:r>
            <a:r>
              <a:rPr lang="en-US" altLang="zh-CN" sz="2800" b="1">
                <a:latin typeface="Times New Roman" panose="02020603050405020304" pitchFamily="18" charset="0"/>
                <a:cs typeface="Times New Roman" panose="02020603050405020304" pitchFamily="18" charset="0"/>
              </a:rPr>
              <a:t>AX</a:t>
            </a:r>
            <a:r>
              <a:rPr lang="zh-CN" altLang="en-US" sz="2800" b="1">
                <a:latin typeface="Times New Roman" panose="02020603050405020304" pitchFamily="18" charset="0"/>
                <a:cs typeface="Times New Roman" panose="02020603050405020304" pitchFamily="18" charset="0"/>
              </a:rPr>
              <a:t>及</a:t>
            </a:r>
            <a:r>
              <a:rPr lang="en-US" altLang="zh-CN" sz="2800" b="1">
                <a:latin typeface="Times New Roman" panose="02020603050405020304" pitchFamily="18" charset="0"/>
                <a:cs typeface="Times New Roman" panose="02020603050405020304" pitchFamily="18" charset="0"/>
              </a:rPr>
              <a:t>AX，DX</a:t>
            </a:r>
            <a:r>
              <a:rPr lang="zh-CN" altLang="en-US" sz="2800" b="1">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1E6EF36D-A716-4D66-82BE-FFAE20BEA138}"/>
              </a:ext>
            </a:extLst>
          </p:cNvPr>
          <p:cNvSpPr/>
          <p:nvPr/>
        </p:nvSpPr>
        <p:spPr>
          <a:xfrm>
            <a:off x="3730466" y="3337828"/>
            <a:ext cx="1042273" cy="523220"/>
          </a:xfrm>
          <a:prstGeom prst="rect">
            <a:avLst/>
          </a:prstGeom>
        </p:spPr>
        <p:txBody>
          <a:bodyPr wrap="none">
            <a:spAutoFit/>
          </a:bodyPr>
          <a:lstStyle/>
          <a:p>
            <a:pPr marL="0" lvl="1"/>
            <a:r>
              <a:rPr lang="en-US" altLang="zh-CN" sz="2800" b="1">
                <a:latin typeface="Times New Roman" panose="02020603050405020304" pitchFamily="18" charset="0"/>
                <a:cs typeface="Times New Roman" panose="02020603050405020304" pitchFamily="18" charset="0"/>
              </a:rPr>
              <a:t>CBW</a:t>
            </a:r>
            <a:endParaRPr lang="en-US" altLang="zh-CN" sz="28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7FA3E09-3F55-4234-A618-DFC34473E185}"/>
              </a:ext>
            </a:extLst>
          </p:cNvPr>
          <p:cNvSpPr/>
          <p:nvPr/>
        </p:nvSpPr>
        <p:spPr>
          <a:xfrm>
            <a:off x="1403648" y="4101602"/>
            <a:ext cx="6103617" cy="1831014"/>
          </a:xfrm>
          <a:prstGeom prst="rect">
            <a:avLst/>
          </a:prstGeom>
        </p:spPr>
        <p:txBody>
          <a:bodyPr wrap="square">
            <a:spAutoFit/>
          </a:bodyPr>
          <a:lstStyle/>
          <a:p>
            <a:pPr marL="0" lvl="1">
              <a:lnSpc>
                <a:spcPct val="140000"/>
              </a:lnSpc>
            </a:pPr>
            <a:r>
              <a:rPr lang="zh-CN" altLang="en-US" sz="2800" b="1">
                <a:latin typeface="Times New Roman" panose="02020603050405020304" pitchFamily="18" charset="0"/>
                <a:cs typeface="Times New Roman" panose="02020603050405020304" pitchFamily="18" charset="0"/>
              </a:rPr>
              <a:t>        将</a:t>
            </a:r>
            <a:r>
              <a:rPr lang="en-US" altLang="zh-CN" sz="2800" b="1">
                <a:latin typeface="Times New Roman" panose="02020603050405020304" pitchFamily="18" charset="0"/>
                <a:cs typeface="Times New Roman" panose="02020603050405020304" pitchFamily="18" charset="0"/>
              </a:rPr>
              <a:t>AL</a:t>
            </a:r>
            <a:r>
              <a:rPr lang="zh-CN" altLang="en-US" sz="2800" b="1">
                <a:latin typeface="Times New Roman" panose="02020603050405020304" pitchFamily="18" charset="0"/>
                <a:cs typeface="Times New Roman" panose="02020603050405020304" pitchFamily="18" charset="0"/>
              </a:rPr>
              <a:t>的符号位扩展到</a:t>
            </a:r>
            <a:r>
              <a:rPr lang="en-US" altLang="zh-CN" sz="2800" b="1">
                <a:latin typeface="Times New Roman" panose="02020603050405020304" pitchFamily="18" charset="0"/>
                <a:cs typeface="Times New Roman" panose="02020603050405020304" pitchFamily="18" charset="0"/>
              </a:rPr>
              <a:t>AH</a:t>
            </a:r>
            <a:r>
              <a:rPr lang="zh-CN" altLang="en-US"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a:p>
            <a:pPr marL="0" lvl="1">
              <a:lnSpc>
                <a:spcPct val="140000"/>
              </a:lnSpc>
            </a:pPr>
            <a:r>
              <a:rPr lang="zh-CN" altLang="en-US" sz="2800" b="1">
                <a:latin typeface="Times New Roman" panose="02020603050405020304" pitchFamily="18" charset="0"/>
                <a:cs typeface="Times New Roman" panose="02020603050405020304" pitchFamily="18" charset="0"/>
              </a:rPr>
              <a:t>若</a:t>
            </a:r>
            <a:r>
              <a:rPr lang="en-US" altLang="zh-CN" sz="2800" b="1">
                <a:latin typeface="Times New Roman" panose="02020603050405020304" pitchFamily="18" charset="0"/>
                <a:cs typeface="Times New Roman" panose="02020603050405020304" pitchFamily="18" charset="0"/>
              </a:rPr>
              <a:t>AL</a:t>
            </a:r>
            <a:r>
              <a:rPr lang="zh-CN" altLang="en-US" sz="2800" b="1">
                <a:latin typeface="Times New Roman" panose="02020603050405020304" pitchFamily="18" charset="0"/>
                <a:cs typeface="Times New Roman" panose="02020603050405020304" pitchFamily="18" charset="0"/>
              </a:rPr>
              <a:t>最高位=1，则执行后</a:t>
            </a:r>
            <a:r>
              <a:rPr lang="en-US" altLang="zh-CN" sz="2800" b="1">
                <a:latin typeface="Times New Roman" panose="02020603050405020304" pitchFamily="18" charset="0"/>
                <a:cs typeface="Times New Roman" panose="02020603050405020304" pitchFamily="18" charset="0"/>
              </a:rPr>
              <a:t>AH=0FFH</a:t>
            </a:r>
          </a:p>
          <a:p>
            <a:pPr marL="0" lvl="1">
              <a:lnSpc>
                <a:spcPct val="140000"/>
              </a:lnSpc>
            </a:pPr>
            <a:r>
              <a:rPr lang="zh-CN" altLang="en-US" sz="2800" b="1">
                <a:latin typeface="Times New Roman" panose="02020603050405020304" pitchFamily="18" charset="0"/>
                <a:cs typeface="Times New Roman" panose="02020603050405020304" pitchFamily="18" charset="0"/>
              </a:rPr>
              <a:t>若</a:t>
            </a:r>
            <a:r>
              <a:rPr lang="en-US" altLang="zh-CN" sz="2800" b="1">
                <a:latin typeface="Times New Roman" panose="02020603050405020304" pitchFamily="18" charset="0"/>
                <a:cs typeface="Times New Roman" panose="02020603050405020304" pitchFamily="18" charset="0"/>
              </a:rPr>
              <a:t>AL</a:t>
            </a:r>
            <a:r>
              <a:rPr lang="zh-CN" altLang="en-US" sz="2800" b="1">
                <a:latin typeface="Times New Roman" panose="02020603050405020304" pitchFamily="18" charset="0"/>
                <a:cs typeface="Times New Roman" panose="02020603050405020304" pitchFamily="18" charset="0"/>
              </a:rPr>
              <a:t>最高位=0，则执行后</a:t>
            </a:r>
            <a:r>
              <a:rPr lang="en-US" altLang="zh-CN" sz="2800" b="1">
                <a:latin typeface="Times New Roman" panose="02020603050405020304" pitchFamily="18" charset="0"/>
                <a:cs typeface="Times New Roman" panose="02020603050405020304" pitchFamily="18" charset="0"/>
              </a:rPr>
              <a:t>AH=00H</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1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BFB55F-0355-4D4D-8819-1083FEBF0E5B}"/>
              </a:ext>
            </a:extLst>
          </p:cNvPr>
          <p:cNvSpPr/>
          <p:nvPr/>
        </p:nvSpPr>
        <p:spPr>
          <a:xfrm>
            <a:off x="3730466" y="548680"/>
            <a:ext cx="1063112" cy="523220"/>
          </a:xfrm>
          <a:prstGeom prst="rect">
            <a:avLst/>
          </a:prstGeom>
        </p:spPr>
        <p:txBody>
          <a:bodyPr wrap="none">
            <a:spAutoFit/>
          </a:bodyPr>
          <a:lstStyle/>
          <a:p>
            <a:pPr marL="0" lvl="1"/>
            <a:r>
              <a:rPr lang="en-US" altLang="zh-CN" sz="2800" b="1">
                <a:latin typeface="Times New Roman" panose="02020603050405020304" pitchFamily="18" charset="0"/>
                <a:cs typeface="Times New Roman" panose="02020603050405020304" pitchFamily="18" charset="0"/>
              </a:rPr>
              <a:t>CWD</a:t>
            </a:r>
            <a:endParaRPr lang="en-US" altLang="zh-CN"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A46B53B-31DB-49F7-93AC-34BCA9837BE6}"/>
              </a:ext>
            </a:extLst>
          </p:cNvPr>
          <p:cNvSpPr/>
          <p:nvPr/>
        </p:nvSpPr>
        <p:spPr>
          <a:xfrm>
            <a:off x="1403648" y="1312454"/>
            <a:ext cx="7128792" cy="1831014"/>
          </a:xfrm>
          <a:prstGeom prst="rect">
            <a:avLst/>
          </a:prstGeom>
        </p:spPr>
        <p:txBody>
          <a:bodyPr wrap="square">
            <a:spAutoFit/>
          </a:bodyPr>
          <a:lstStyle/>
          <a:p>
            <a:pPr marL="0" lvl="1">
              <a:lnSpc>
                <a:spcPct val="140000"/>
              </a:lnSpc>
            </a:pPr>
            <a:r>
              <a:rPr lang="zh-CN" altLang="en-US" sz="2800" b="1">
                <a:latin typeface="Times New Roman" panose="02020603050405020304" pitchFamily="18" charset="0"/>
                <a:cs typeface="Times New Roman" panose="02020603050405020304" pitchFamily="18" charset="0"/>
              </a:rPr>
              <a:t>        将</a:t>
            </a:r>
            <a:r>
              <a:rPr lang="en-US" altLang="zh-CN" sz="2800" b="1">
                <a:latin typeface="Times New Roman" panose="02020603050405020304" pitchFamily="18" charset="0"/>
                <a:cs typeface="Times New Roman" panose="02020603050405020304" pitchFamily="18" charset="0"/>
              </a:rPr>
              <a:t>AX</a:t>
            </a:r>
            <a:r>
              <a:rPr lang="zh-CN" altLang="en-US" sz="2800" b="1">
                <a:latin typeface="Times New Roman" panose="02020603050405020304" pitchFamily="18" charset="0"/>
                <a:cs typeface="Times New Roman" panose="02020603050405020304" pitchFamily="18" charset="0"/>
              </a:rPr>
              <a:t>的符号位扩展到</a:t>
            </a:r>
            <a:r>
              <a:rPr lang="en-US" altLang="zh-CN" sz="2800" b="1">
                <a:latin typeface="Times New Roman" panose="02020603050405020304" pitchFamily="18" charset="0"/>
                <a:cs typeface="Times New Roman" panose="02020603050405020304" pitchFamily="18" charset="0"/>
              </a:rPr>
              <a:t>DX</a:t>
            </a:r>
            <a:r>
              <a:rPr lang="zh-CN" altLang="en-US"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a:p>
            <a:pPr marL="0" lvl="1">
              <a:lnSpc>
                <a:spcPct val="140000"/>
              </a:lnSpc>
            </a:pPr>
            <a:r>
              <a:rPr lang="zh-CN" altLang="en-US" sz="2800" b="1">
                <a:latin typeface="Times New Roman" panose="02020603050405020304" pitchFamily="18" charset="0"/>
                <a:cs typeface="Times New Roman" panose="02020603050405020304" pitchFamily="18" charset="0"/>
              </a:rPr>
              <a:t>若</a:t>
            </a:r>
            <a:r>
              <a:rPr lang="en-US" altLang="zh-CN" sz="2800" b="1">
                <a:latin typeface="Times New Roman" panose="02020603050405020304" pitchFamily="18" charset="0"/>
                <a:cs typeface="Times New Roman" panose="02020603050405020304" pitchFamily="18" charset="0"/>
              </a:rPr>
              <a:t>AX</a:t>
            </a:r>
            <a:r>
              <a:rPr lang="zh-CN" altLang="en-US" sz="2800" b="1">
                <a:latin typeface="Times New Roman" panose="02020603050405020304" pitchFamily="18" charset="0"/>
                <a:cs typeface="Times New Roman" panose="02020603050405020304" pitchFamily="18" charset="0"/>
              </a:rPr>
              <a:t>最高位=1，则执行后</a:t>
            </a:r>
            <a:r>
              <a:rPr lang="en-US" altLang="zh-CN" sz="2800" b="1">
                <a:latin typeface="Times New Roman" panose="02020603050405020304" pitchFamily="18" charset="0"/>
                <a:cs typeface="Times New Roman" panose="02020603050405020304" pitchFamily="18" charset="0"/>
              </a:rPr>
              <a:t>DX=0FFFFH</a:t>
            </a:r>
          </a:p>
          <a:p>
            <a:pPr marL="0" lvl="1">
              <a:lnSpc>
                <a:spcPct val="140000"/>
              </a:lnSpc>
            </a:pPr>
            <a:r>
              <a:rPr lang="zh-CN" altLang="en-US" sz="2800" b="1">
                <a:latin typeface="Times New Roman" panose="02020603050405020304" pitchFamily="18" charset="0"/>
                <a:cs typeface="Times New Roman" panose="02020603050405020304" pitchFamily="18" charset="0"/>
              </a:rPr>
              <a:t>若</a:t>
            </a:r>
            <a:r>
              <a:rPr lang="en-US" altLang="zh-CN" sz="2800" b="1">
                <a:latin typeface="Times New Roman" panose="02020603050405020304" pitchFamily="18" charset="0"/>
                <a:cs typeface="Times New Roman" panose="02020603050405020304" pitchFamily="18" charset="0"/>
              </a:rPr>
              <a:t>AX</a:t>
            </a:r>
            <a:r>
              <a:rPr lang="zh-CN" altLang="en-US" sz="2800" b="1">
                <a:latin typeface="Times New Roman" panose="02020603050405020304" pitchFamily="18" charset="0"/>
                <a:cs typeface="Times New Roman" panose="02020603050405020304" pitchFamily="18" charset="0"/>
              </a:rPr>
              <a:t>最高位=0，则执行后</a:t>
            </a:r>
            <a:r>
              <a:rPr lang="en-US" altLang="zh-CN" sz="2800" b="1">
                <a:latin typeface="Times New Roman" panose="02020603050405020304" pitchFamily="18" charset="0"/>
                <a:cs typeface="Times New Roman" panose="02020603050405020304" pitchFamily="18" charset="0"/>
              </a:rPr>
              <a:t>DX=0000H</a:t>
            </a:r>
            <a:endParaRPr lang="en-US" altLang="zh-CN" sz="28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D4303054-7691-4FCC-80D8-4C8CA24AE38E}"/>
              </a:ext>
            </a:extLst>
          </p:cNvPr>
          <p:cNvSpPr/>
          <p:nvPr/>
        </p:nvSpPr>
        <p:spPr>
          <a:xfrm>
            <a:off x="1406704" y="3501008"/>
            <a:ext cx="6007114" cy="2677656"/>
          </a:xfrm>
          <a:prstGeom prst="rect">
            <a:avLst/>
          </a:prstGeom>
        </p:spPr>
        <p:txBody>
          <a:bodyPr wrap="square">
            <a:spAutoFit/>
          </a:bodyPr>
          <a:lstStyle/>
          <a:p>
            <a:pPr>
              <a:buFont typeface="Wingdings" pitchFamily="2" charset="2"/>
              <a:buNone/>
            </a:pPr>
            <a:r>
              <a:rPr lang="zh-CN" altLang="en-US" sz="2800" b="1">
                <a:latin typeface="Times New Roman" panose="02020603050405020304" pitchFamily="18" charset="0"/>
                <a:cs typeface="Times New Roman" panose="02020603050405020304" pitchFamily="18" charset="0"/>
              </a:rPr>
              <a:t>例，判断以下指令执行后的结果：</a:t>
            </a:r>
            <a:endParaRPr lang="en-US" altLang="zh-CN" sz="2800" b="1">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a:latin typeface="Times New Roman" panose="02020603050405020304" pitchFamily="18" charset="0"/>
                <a:cs typeface="Times New Roman" panose="02020603050405020304" pitchFamily="18" charset="0"/>
              </a:rPr>
              <a:t>        MOV  AL，44H</a:t>
            </a:r>
          </a:p>
          <a:p>
            <a:pPr>
              <a:buFont typeface="Wingdings" pitchFamily="2" charset="2"/>
              <a:buNone/>
            </a:pPr>
            <a:r>
              <a:rPr lang="en-US" altLang="zh-CN" sz="2800" b="1">
                <a:latin typeface="Times New Roman" panose="02020603050405020304" pitchFamily="18" charset="0"/>
                <a:cs typeface="Times New Roman" panose="02020603050405020304" pitchFamily="18" charset="0"/>
              </a:rPr>
              <a:t>        CBW</a:t>
            </a:r>
            <a:endParaRPr lang="zh-CN" altLang="en-US" sz="2800" b="1">
              <a:latin typeface="Times New Roman" panose="02020603050405020304" pitchFamily="18" charset="0"/>
              <a:cs typeface="Times New Roman" panose="02020603050405020304" pitchFamily="18" charset="0"/>
            </a:endParaRPr>
          </a:p>
          <a:p>
            <a:endParaRPr lang="en-US" altLang="zh-CN" sz="2800" b="1">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a:latin typeface="Times New Roman" panose="02020603050405020304" pitchFamily="18" charset="0"/>
                <a:cs typeface="Times New Roman" panose="02020603050405020304" pitchFamily="18" charset="0"/>
              </a:rPr>
              <a:t>        MOV  AX，0AFDEH</a:t>
            </a:r>
          </a:p>
          <a:p>
            <a:pPr>
              <a:buFont typeface="Wingdings" pitchFamily="2" charset="2"/>
              <a:buNone/>
            </a:pPr>
            <a:r>
              <a:rPr lang="en-US" altLang="zh-CN" sz="2800" b="1">
                <a:latin typeface="Times New Roman" panose="02020603050405020304" pitchFamily="18" charset="0"/>
                <a:cs typeface="Times New Roman" panose="02020603050405020304" pitchFamily="18" charset="0"/>
              </a:rPr>
              <a:t>        CWD</a:t>
            </a:r>
          </a:p>
        </p:txBody>
      </p:sp>
    </p:spTree>
    <p:extLst>
      <p:ext uri="{BB962C8B-B14F-4D97-AF65-F5344CB8AC3E}">
        <p14:creationId xmlns:p14="http://schemas.microsoft.com/office/powerpoint/2010/main" val="357192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8AAEA10-AFC8-4FA0-8DF7-D3F05DB25B0B}"/>
              </a:ext>
            </a:extLst>
          </p:cNvPr>
          <p:cNvGrpSpPr/>
          <p:nvPr/>
        </p:nvGrpSpPr>
        <p:grpSpPr>
          <a:xfrm>
            <a:off x="827584" y="163337"/>
            <a:ext cx="529167" cy="529359"/>
            <a:chOff x="304800" y="673100"/>
            <a:chExt cx="4000500" cy="4000500"/>
          </a:xfrm>
          <a:effectLst>
            <a:outerShdw blurRad="444500" dist="254000" dir="8100000" algn="tr" rotWithShape="0">
              <a:prstClr val="black">
                <a:alpha val="50000"/>
              </a:prstClr>
            </a:outerShdw>
          </a:effectLst>
        </p:grpSpPr>
        <p:sp>
          <p:nvSpPr>
            <p:cNvPr id="3" name="同心圆 234">
              <a:extLst>
                <a:ext uri="{FF2B5EF4-FFF2-40B4-BE49-F238E27FC236}">
                  <a16:creationId xmlns:a16="http://schemas.microsoft.com/office/drawing/2014/main" id="{49433C89-B66B-4AB1-AE46-D553298E132D}"/>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621" fontAlgn="auto">
                <a:spcBef>
                  <a:spcPts val="0"/>
                </a:spcBef>
                <a:spcAft>
                  <a:spcPts val="0"/>
                </a:spcAft>
                <a:defRPr/>
              </a:pPr>
              <a:endParaRPr lang="zh-CN" altLang="en-US" sz="1200" kern="0">
                <a:solidFill>
                  <a:sysClr val="windowText" lastClr="000000"/>
                </a:solidFill>
                <a:latin typeface="Calibri"/>
                <a:ea typeface="宋体"/>
              </a:endParaRPr>
            </a:p>
          </p:txBody>
        </p:sp>
        <p:sp>
          <p:nvSpPr>
            <p:cNvPr id="4" name="椭圆 3">
              <a:extLst>
                <a:ext uri="{FF2B5EF4-FFF2-40B4-BE49-F238E27FC236}">
                  <a16:creationId xmlns:a16="http://schemas.microsoft.com/office/drawing/2014/main" id="{44F1D8E7-722D-4A20-BFF9-A931326D49AD}"/>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4621" fontAlgn="auto">
                <a:spcBef>
                  <a:spcPts val="0"/>
                </a:spcBef>
                <a:spcAft>
                  <a:spcPts val="0"/>
                </a:spcAft>
                <a:defRPr/>
              </a:pPr>
              <a:r>
                <a:rPr lang="en-US" altLang="zh-CN"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 name="文本框 4">
            <a:extLst>
              <a:ext uri="{FF2B5EF4-FFF2-40B4-BE49-F238E27FC236}">
                <a16:creationId xmlns:a16="http://schemas.microsoft.com/office/drawing/2014/main" id="{AD974CF7-0EB6-4A32-91FD-7A878E76DEBE}"/>
              </a:ext>
            </a:extLst>
          </p:cNvPr>
          <p:cNvSpPr txBox="1"/>
          <p:nvPr/>
        </p:nvSpPr>
        <p:spPr>
          <a:xfrm>
            <a:off x="1368300" y="186375"/>
            <a:ext cx="2348720" cy="523220"/>
          </a:xfrm>
          <a:prstGeom prst="rect">
            <a:avLst/>
          </a:prstGeom>
          <a:noFill/>
        </p:spPr>
        <p:txBody>
          <a:bodyPr wrap="none" rtlCol="0">
            <a:spAutoFit/>
          </a:bodyPr>
          <a:lstStyle/>
          <a:p>
            <a:r>
              <a:rPr lang="zh-CN" altLang="en-US" sz="2800" b="1"/>
              <a:t>输入输出指令</a:t>
            </a:r>
          </a:p>
        </p:txBody>
      </p:sp>
      <p:sp>
        <p:nvSpPr>
          <p:cNvPr id="6" name="矩形 5">
            <a:extLst>
              <a:ext uri="{FF2B5EF4-FFF2-40B4-BE49-F238E27FC236}">
                <a16:creationId xmlns:a16="http://schemas.microsoft.com/office/drawing/2014/main" id="{D98EE2B0-C879-45EE-98B4-D92E9CA79B2C}"/>
              </a:ext>
            </a:extLst>
          </p:cNvPr>
          <p:cNvSpPr/>
          <p:nvPr/>
        </p:nvSpPr>
        <p:spPr>
          <a:xfrm>
            <a:off x="1007604" y="1412776"/>
            <a:ext cx="7128792" cy="3522246"/>
          </a:xfrm>
          <a:prstGeom prst="rect">
            <a:avLst/>
          </a:prstGeom>
        </p:spPr>
        <p:txBody>
          <a:bodyPr wrap="square">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专门面向</a:t>
            </a:r>
            <a:r>
              <a:rPr lang="en-US" altLang="zh-CN" sz="2800" b="1">
                <a:latin typeface="Times New Roman" panose="02020603050405020304" pitchFamily="18" charset="0"/>
                <a:cs typeface="Times New Roman" panose="02020603050405020304" pitchFamily="18" charset="0"/>
              </a:rPr>
              <a:t>I/O</a:t>
            </a:r>
            <a:r>
              <a:rPr lang="zh-CN" altLang="en-US" sz="2800" b="1">
                <a:latin typeface="Times New Roman" panose="02020603050405020304" pitchFamily="18" charset="0"/>
                <a:cs typeface="Times New Roman" panose="02020603050405020304" pitchFamily="18" charset="0"/>
              </a:rPr>
              <a:t>端口操作的指令</a:t>
            </a:r>
          </a:p>
          <a:p>
            <a:pPr>
              <a:lnSpc>
                <a:spcPct val="150000"/>
              </a:lnSpc>
              <a:spcBef>
                <a:spcPct val="65000"/>
              </a:spcBef>
            </a:pPr>
            <a:r>
              <a:rPr lang="zh-CN" altLang="en-US" sz="2800" b="1">
                <a:latin typeface="Times New Roman" panose="02020603050405020304" pitchFamily="18" charset="0"/>
                <a:cs typeface="Times New Roman" panose="02020603050405020304" pitchFamily="18" charset="0"/>
              </a:rPr>
              <a:t>指令格式：</a:t>
            </a:r>
          </a:p>
          <a:p>
            <a:pPr lvl="1">
              <a:lnSpc>
                <a:spcPct val="150000"/>
              </a:lnSpc>
            </a:pPr>
            <a:r>
              <a:rPr kumimoji="1" lang="zh-CN" altLang="en-US" sz="2800" b="1">
                <a:latin typeface="Times New Roman" panose="02020603050405020304" pitchFamily="18" charset="0"/>
                <a:cs typeface="Times New Roman" panose="02020603050405020304" pitchFamily="18" charset="0"/>
              </a:rPr>
              <a:t>输入指令： </a:t>
            </a:r>
            <a:r>
              <a:rPr kumimoji="1" lang="en-US" altLang="zh-CN" sz="2800" b="1">
                <a:latin typeface="Times New Roman" panose="02020603050405020304" pitchFamily="18" charset="0"/>
                <a:cs typeface="Times New Roman" panose="02020603050405020304" pitchFamily="18" charset="0"/>
              </a:rPr>
              <a:t>IN  Acc，Port</a:t>
            </a:r>
          </a:p>
          <a:p>
            <a:pPr lvl="1">
              <a:lnSpc>
                <a:spcPct val="150000"/>
              </a:lnSpc>
            </a:pPr>
            <a:r>
              <a:rPr kumimoji="1" lang="zh-CN" altLang="en-US" sz="2800" b="1">
                <a:latin typeface="Times New Roman" panose="02020603050405020304" pitchFamily="18" charset="0"/>
                <a:cs typeface="Times New Roman" panose="02020603050405020304" pitchFamily="18" charset="0"/>
              </a:rPr>
              <a:t>输出指令 ：</a:t>
            </a:r>
            <a:r>
              <a:rPr kumimoji="1" lang="en-US" altLang="zh-CN" sz="2800" b="1">
                <a:latin typeface="Times New Roman" panose="02020603050405020304" pitchFamily="18" charset="0"/>
                <a:cs typeface="Times New Roman" panose="02020603050405020304" pitchFamily="18" charset="0"/>
              </a:rPr>
              <a:t>OUT  Port，Acc</a:t>
            </a:r>
          </a:p>
          <a:p>
            <a:pPr lvl="1">
              <a:lnSpc>
                <a:spcPct val="150000"/>
              </a:lnSpc>
            </a:pPr>
            <a:r>
              <a:rPr kumimoji="1" lang="en-US" altLang="zh-CN" sz="2800" b="1">
                <a:latin typeface="Times New Roman" panose="02020603050405020304" pitchFamily="18" charset="0"/>
                <a:cs typeface="Times New Roman" panose="02020603050405020304" pitchFamily="18" charset="0"/>
              </a:rPr>
              <a:t>Port</a:t>
            </a:r>
            <a:r>
              <a:rPr kumimoji="1" lang="zh-CN" altLang="en-US" sz="2800" b="1">
                <a:latin typeface="Times New Roman" panose="02020603050405020304" pitchFamily="18" charset="0"/>
                <a:cs typeface="Times New Roman" panose="02020603050405020304" pitchFamily="18" charset="0"/>
              </a:rPr>
              <a:t>为端口地址，</a:t>
            </a:r>
            <a:r>
              <a:rPr kumimoji="1" lang="en-US" altLang="zh-CN" sz="2800" b="1">
                <a:latin typeface="Times New Roman" panose="02020603050405020304" pitchFamily="18" charset="0"/>
                <a:cs typeface="Times New Roman" panose="02020603050405020304" pitchFamily="18" charset="0"/>
              </a:rPr>
              <a:t>Acc</a:t>
            </a:r>
            <a:r>
              <a:rPr kumimoji="1" lang="zh-CN" altLang="en-US" sz="2800" b="1">
                <a:latin typeface="Times New Roman" panose="02020603050405020304" pitchFamily="18" charset="0"/>
                <a:cs typeface="Times New Roman" panose="02020603050405020304" pitchFamily="18" charset="0"/>
              </a:rPr>
              <a:t>为累加器</a:t>
            </a:r>
            <a:r>
              <a:rPr kumimoji="1" lang="en-US" altLang="zh-CN" sz="2800" b="1">
                <a:latin typeface="Times New Roman" panose="02020603050405020304" pitchFamily="18" charset="0"/>
                <a:cs typeface="Times New Roman" panose="02020603050405020304" pitchFamily="18" charset="0"/>
              </a:rPr>
              <a:t>AL</a:t>
            </a:r>
            <a:r>
              <a:rPr kumimoji="1" lang="zh-CN" altLang="en-US" sz="2800" b="1">
                <a:latin typeface="Times New Roman" panose="02020603050405020304" pitchFamily="18" charset="0"/>
                <a:cs typeface="Times New Roman" panose="02020603050405020304" pitchFamily="18" charset="0"/>
              </a:rPr>
              <a:t>或</a:t>
            </a:r>
            <a:r>
              <a:rPr kumimoji="1" lang="en-US" altLang="zh-CN" sz="2800" b="1">
                <a:latin typeface="Times New Roman" panose="02020603050405020304" pitchFamily="18" charset="0"/>
                <a:cs typeface="Times New Roman" panose="02020603050405020304" pitchFamily="18" charset="0"/>
              </a:rPr>
              <a:t>AX</a:t>
            </a:r>
            <a:endParaRPr kumimoji="1"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51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E110B8-55C6-4762-997D-157012B37830}"/>
              </a:ext>
            </a:extLst>
          </p:cNvPr>
          <p:cNvSpPr/>
          <p:nvPr/>
        </p:nvSpPr>
        <p:spPr>
          <a:xfrm>
            <a:off x="647564" y="1772816"/>
            <a:ext cx="7848872" cy="4685642"/>
          </a:xfrm>
          <a:prstGeom prst="rect">
            <a:avLst/>
          </a:prstGeom>
        </p:spPr>
        <p:txBody>
          <a:bodyPr wrap="square">
            <a:spAutoFit/>
          </a:bodyPr>
          <a:lstStyle/>
          <a:p>
            <a:pPr marL="457200" indent="-457200">
              <a:lnSpc>
                <a:spcPct val="130000"/>
              </a:lnSpc>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直接寻址：</a:t>
            </a:r>
          </a:p>
          <a:p>
            <a:pPr marL="914400" lvl="1" indent="-457200">
              <a:lnSpc>
                <a:spcPct val="130000"/>
              </a:lnSpc>
              <a:spcBef>
                <a:spcPct val="10000"/>
              </a:spcBef>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端口地址为</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位时，指令中直接给出8位端口地址；</a:t>
            </a:r>
          </a:p>
          <a:p>
            <a:pPr marL="914400" lvl="1" indent="-457200">
              <a:lnSpc>
                <a:spcPct val="130000"/>
              </a:lnSpc>
              <a:spcBef>
                <a:spcPct val="10000"/>
              </a:spcBef>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可寻址256个端口。</a:t>
            </a:r>
          </a:p>
          <a:p>
            <a:pPr marL="457200" indent="-457200">
              <a:lnSpc>
                <a:spcPct val="130000"/>
              </a:lnSpc>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间接寻址：</a:t>
            </a:r>
          </a:p>
          <a:p>
            <a:pPr marL="914400" lvl="1" indent="-457200">
              <a:lnSpc>
                <a:spcPct val="130000"/>
              </a:lnSpc>
              <a:spcBef>
                <a:spcPct val="10000"/>
              </a:spcBef>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端口地址为16位时，指令中的端口地址必须由</a:t>
            </a:r>
            <a:r>
              <a:rPr lang="en-US" altLang="zh-CN" sz="2800" b="1">
                <a:solidFill>
                  <a:srgbClr val="0000FF"/>
                </a:solidFill>
                <a:latin typeface="Times New Roman" panose="02020603050405020304" pitchFamily="18" charset="0"/>
                <a:cs typeface="Times New Roman" panose="02020603050405020304" pitchFamily="18" charset="0"/>
              </a:rPr>
              <a:t>DX</a:t>
            </a:r>
            <a:r>
              <a:rPr lang="zh-CN" altLang="en-US" sz="2800" b="1">
                <a:latin typeface="Times New Roman" panose="02020603050405020304" pitchFamily="18" charset="0"/>
                <a:cs typeface="Times New Roman" panose="02020603050405020304" pitchFamily="18" charset="0"/>
              </a:rPr>
              <a:t>指定；</a:t>
            </a:r>
          </a:p>
          <a:p>
            <a:pPr marL="914400" lvl="1" indent="-457200">
              <a:lnSpc>
                <a:spcPct val="130000"/>
              </a:lnSpc>
              <a:spcBef>
                <a:spcPct val="10000"/>
              </a:spcBef>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可寻址64</a:t>
            </a:r>
            <a:r>
              <a:rPr lang="en-US" altLang="zh-CN" sz="2800" b="1">
                <a:latin typeface="Times New Roman" panose="02020603050405020304" pitchFamily="18" charset="0"/>
                <a:cs typeface="Times New Roman" panose="02020603050405020304" pitchFamily="18" charset="0"/>
              </a:rPr>
              <a:t>K</a:t>
            </a:r>
            <a:r>
              <a:rPr lang="zh-CN" altLang="en-US" sz="2800" b="1">
                <a:latin typeface="Times New Roman" panose="02020603050405020304" pitchFamily="18" charset="0"/>
                <a:cs typeface="Times New Roman" panose="02020603050405020304" pitchFamily="18" charset="0"/>
              </a:rPr>
              <a:t>个端口。</a:t>
            </a:r>
          </a:p>
        </p:txBody>
      </p:sp>
      <p:sp>
        <p:nvSpPr>
          <p:cNvPr id="3" name="矩形 2">
            <a:extLst>
              <a:ext uri="{FF2B5EF4-FFF2-40B4-BE49-F238E27FC236}">
                <a16:creationId xmlns:a16="http://schemas.microsoft.com/office/drawing/2014/main" id="{614D4582-099A-4373-A12E-4E5B667E5F87}"/>
              </a:ext>
            </a:extLst>
          </p:cNvPr>
          <p:cNvSpPr/>
          <p:nvPr/>
        </p:nvSpPr>
        <p:spPr>
          <a:xfrm>
            <a:off x="1187624" y="476672"/>
            <a:ext cx="7200800" cy="1152367"/>
          </a:xfrm>
          <a:prstGeom prst="rect">
            <a:avLst/>
          </a:prstGeom>
        </p:spPr>
        <p:txBody>
          <a:bodyPr wrap="square">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根据端口地址码的长度，指令具有两种不同的寻址方式。</a:t>
            </a:r>
          </a:p>
        </p:txBody>
      </p:sp>
    </p:spTree>
    <p:extLst>
      <p:ext uri="{BB962C8B-B14F-4D97-AF65-F5344CB8AC3E}">
        <p14:creationId xmlns:p14="http://schemas.microsoft.com/office/powerpoint/2010/main" val="7438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24494A-E5A9-4DF6-883D-F13A6D92FD5E}"/>
              </a:ext>
            </a:extLst>
          </p:cNvPr>
          <p:cNvSpPr/>
          <p:nvPr/>
        </p:nvSpPr>
        <p:spPr>
          <a:xfrm>
            <a:off x="2411760" y="1268760"/>
            <a:ext cx="4572000" cy="3888500"/>
          </a:xfrm>
          <a:prstGeom prst="rect">
            <a:avLst/>
          </a:prstGeom>
        </p:spPr>
        <p:txBody>
          <a:bodyPr>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例，</a:t>
            </a:r>
            <a:endParaRPr lang="en-US" altLang="zh-CN" sz="2800" b="1">
              <a:latin typeface="Times New Roman" panose="02020603050405020304" pitchFamily="18" charset="0"/>
              <a:cs typeface="Times New Roman" panose="02020603050405020304" pitchFamily="18" charset="0"/>
            </a:endParaRPr>
          </a:p>
          <a:p>
            <a:pPr>
              <a:lnSpc>
                <a:spcPct val="150000"/>
              </a:lnSpc>
            </a:pPr>
            <a:r>
              <a:rPr lang="en-US" altLang="zh-CN" sz="2800" b="1">
                <a:latin typeface="Times New Roman" panose="02020603050405020304" pitchFamily="18" charset="0"/>
                <a:cs typeface="Times New Roman" panose="02020603050405020304" pitchFamily="18" charset="0"/>
              </a:rPr>
              <a:t>IN  AX，80H</a:t>
            </a:r>
          </a:p>
          <a:p>
            <a:pPr>
              <a:lnSpc>
                <a:spcPct val="150000"/>
              </a:lnSpc>
            </a:pPr>
            <a:r>
              <a:rPr lang="en-US" altLang="zh-CN" sz="2800" b="1">
                <a:latin typeface="Times New Roman" panose="02020603050405020304" pitchFamily="18" charset="0"/>
                <a:cs typeface="Times New Roman" panose="02020603050405020304" pitchFamily="18" charset="0"/>
              </a:rPr>
              <a:t>MOV DX，2400H</a:t>
            </a:r>
          </a:p>
          <a:p>
            <a:pPr>
              <a:lnSpc>
                <a:spcPct val="150000"/>
              </a:lnSpc>
            </a:pPr>
            <a:r>
              <a:rPr lang="en-US" altLang="zh-CN" sz="2800" b="1">
                <a:latin typeface="Times New Roman" panose="02020603050405020304" pitchFamily="18" charset="0"/>
                <a:cs typeface="Times New Roman" panose="02020603050405020304" pitchFamily="18" charset="0"/>
              </a:rPr>
              <a:t>IN  AL，DX</a:t>
            </a:r>
          </a:p>
          <a:p>
            <a:pPr>
              <a:lnSpc>
                <a:spcPct val="150000"/>
              </a:lnSpc>
            </a:pPr>
            <a:r>
              <a:rPr lang="en-US" altLang="zh-CN" sz="2800" b="1">
                <a:latin typeface="Times New Roman" panose="02020603050405020304" pitchFamily="18" charset="0"/>
                <a:cs typeface="Times New Roman" panose="02020603050405020304" pitchFamily="18" charset="0"/>
              </a:rPr>
              <a:t>OUT  35H ，AX</a:t>
            </a:r>
          </a:p>
          <a:p>
            <a:pPr>
              <a:lnSpc>
                <a:spcPct val="150000"/>
              </a:lnSpc>
            </a:pPr>
            <a:r>
              <a:rPr lang="en-US" altLang="zh-CN" sz="2800" b="1">
                <a:latin typeface="Times New Roman" panose="02020603050405020304" pitchFamily="18" charset="0"/>
                <a:cs typeface="Times New Roman" panose="02020603050405020304" pitchFamily="18" charset="0"/>
              </a:rPr>
              <a:t>OUT  DX</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AX</a:t>
            </a:r>
          </a:p>
        </p:txBody>
      </p:sp>
    </p:spTree>
    <p:extLst>
      <p:ext uri="{BB962C8B-B14F-4D97-AF65-F5344CB8AC3E}">
        <p14:creationId xmlns:p14="http://schemas.microsoft.com/office/powerpoint/2010/main" val="210440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2A3B7F3-6D01-405E-B076-4AD769630379}"/>
              </a:ext>
            </a:extLst>
          </p:cNvPr>
          <p:cNvGrpSpPr/>
          <p:nvPr/>
        </p:nvGrpSpPr>
        <p:grpSpPr>
          <a:xfrm>
            <a:off x="827584" y="163337"/>
            <a:ext cx="529167" cy="529359"/>
            <a:chOff x="304800" y="673100"/>
            <a:chExt cx="4000500" cy="4000500"/>
          </a:xfrm>
          <a:effectLst>
            <a:outerShdw blurRad="444500" dist="254000" dir="8100000" algn="tr" rotWithShape="0">
              <a:prstClr val="black">
                <a:alpha val="50000"/>
              </a:prstClr>
            </a:outerShdw>
          </a:effectLst>
        </p:grpSpPr>
        <p:sp>
          <p:nvSpPr>
            <p:cNvPr id="3" name="同心圆 234">
              <a:extLst>
                <a:ext uri="{FF2B5EF4-FFF2-40B4-BE49-F238E27FC236}">
                  <a16:creationId xmlns:a16="http://schemas.microsoft.com/office/drawing/2014/main" id="{014CF63D-00CB-4CB0-B163-9F691FCFD7C9}"/>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621" fontAlgn="auto">
                <a:spcBef>
                  <a:spcPts val="0"/>
                </a:spcBef>
                <a:spcAft>
                  <a:spcPts val="0"/>
                </a:spcAft>
                <a:defRPr/>
              </a:pPr>
              <a:endParaRPr lang="zh-CN" altLang="en-US" sz="1200" kern="0">
                <a:solidFill>
                  <a:sysClr val="windowText" lastClr="000000"/>
                </a:solidFill>
                <a:latin typeface="Calibri"/>
                <a:ea typeface="宋体"/>
              </a:endParaRPr>
            </a:p>
          </p:txBody>
        </p:sp>
        <p:sp>
          <p:nvSpPr>
            <p:cNvPr id="4" name="椭圆 3">
              <a:extLst>
                <a:ext uri="{FF2B5EF4-FFF2-40B4-BE49-F238E27FC236}">
                  <a16:creationId xmlns:a16="http://schemas.microsoft.com/office/drawing/2014/main" id="{15F8DC83-6BAA-4BD7-BFDC-DA53F6F538D3}"/>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4621" fontAlgn="auto">
                <a:spcBef>
                  <a:spcPts val="0"/>
                </a:spcBef>
                <a:spcAft>
                  <a:spcPts val="0"/>
                </a:spcAft>
                <a:defRPr/>
              </a:pPr>
              <a:r>
                <a:rPr lang="en-US" altLang="zh-CN"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 name="文本框 4">
            <a:extLst>
              <a:ext uri="{FF2B5EF4-FFF2-40B4-BE49-F238E27FC236}">
                <a16:creationId xmlns:a16="http://schemas.microsoft.com/office/drawing/2014/main" id="{DCB54F4E-5417-4F51-88F9-A337B3AE7DAA}"/>
              </a:ext>
            </a:extLst>
          </p:cNvPr>
          <p:cNvSpPr txBox="1"/>
          <p:nvPr/>
        </p:nvSpPr>
        <p:spPr>
          <a:xfrm>
            <a:off x="1368300" y="186375"/>
            <a:ext cx="2709396" cy="523220"/>
          </a:xfrm>
          <a:prstGeom prst="rect">
            <a:avLst/>
          </a:prstGeom>
          <a:noFill/>
        </p:spPr>
        <p:txBody>
          <a:bodyPr wrap="none" rtlCol="0">
            <a:spAutoFit/>
          </a:bodyPr>
          <a:lstStyle/>
          <a:p>
            <a:r>
              <a:rPr lang="zh-CN" altLang="en-US" sz="2800" b="1"/>
              <a:t>取偏移地址指令</a:t>
            </a:r>
          </a:p>
        </p:txBody>
      </p:sp>
      <p:sp>
        <p:nvSpPr>
          <p:cNvPr id="6" name="文本框 5">
            <a:extLst>
              <a:ext uri="{FF2B5EF4-FFF2-40B4-BE49-F238E27FC236}">
                <a16:creationId xmlns:a16="http://schemas.microsoft.com/office/drawing/2014/main" id="{04E0D2FE-7AEA-41AB-971B-6FED952737D0}"/>
              </a:ext>
            </a:extLst>
          </p:cNvPr>
          <p:cNvSpPr txBox="1"/>
          <p:nvPr/>
        </p:nvSpPr>
        <p:spPr>
          <a:xfrm>
            <a:off x="2764526" y="1052736"/>
            <a:ext cx="3679682" cy="523220"/>
          </a:xfrm>
          <a:prstGeom prst="rect">
            <a:avLst/>
          </a:prstGeom>
          <a:noFill/>
        </p:spPr>
        <p:txBody>
          <a:bodyPr wrap="square" rtlCol="0">
            <a:spAutoFit/>
          </a:bodyPr>
          <a:lstStyle/>
          <a:p>
            <a:r>
              <a:rPr lang="en-US" altLang="zh-CN" sz="2800" b="1">
                <a:latin typeface="Times New Roman" panose="02020603050405020304" pitchFamily="18" charset="0"/>
                <a:cs typeface="Times New Roman" panose="02020603050405020304" pitchFamily="18" charset="0"/>
              </a:rPr>
              <a:t>LEA   Reg16</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Mem</a:t>
            </a:r>
            <a:endParaRPr lang="zh-CN" altLang="en-US" sz="2800" b="1">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7720E65-10FF-484A-908D-DF37588E4CA1}"/>
              </a:ext>
            </a:extLst>
          </p:cNvPr>
          <p:cNvSpPr txBox="1"/>
          <p:nvPr/>
        </p:nvSpPr>
        <p:spPr>
          <a:xfrm>
            <a:off x="870368" y="1871826"/>
            <a:ext cx="7734080" cy="1303177"/>
          </a:xfrm>
          <a:prstGeom prst="rect">
            <a:avLst/>
          </a:prstGeom>
          <a:noFill/>
        </p:spPr>
        <p:txBody>
          <a:bodyPr wrap="square" rtlCol="0">
            <a:spAutoFit/>
          </a:bodyPr>
          <a:lstStyle/>
          <a:p>
            <a:pPr>
              <a:lnSpc>
                <a:spcPct val="150000"/>
              </a:lnSpc>
            </a:pPr>
            <a:r>
              <a:rPr lang="en-US" altLang="zh-CN" sz="2800" b="1">
                <a:latin typeface="Times New Roman" panose="02020603050405020304" pitchFamily="18" charset="0"/>
                <a:cs typeface="Times New Roman" panose="02020603050405020304" pitchFamily="18" charset="0"/>
              </a:rPr>
              <a:t>LEA</a:t>
            </a:r>
            <a:r>
              <a:rPr lang="zh-CN" altLang="en-US" sz="2800" b="1">
                <a:latin typeface="Times New Roman" panose="02020603050405020304" pitchFamily="18" charset="0"/>
                <a:cs typeface="Times New Roman" panose="02020603050405020304" pitchFamily="18" charset="0"/>
              </a:rPr>
              <a:t>指令将存储器操作数的</a:t>
            </a:r>
            <a:r>
              <a:rPr lang="en-US" altLang="zh-CN" sz="2800" b="1">
                <a:latin typeface="Times New Roman" panose="02020603050405020304" pitchFamily="18" charset="0"/>
                <a:cs typeface="Times New Roman" panose="02020603050405020304" pitchFamily="18" charset="0"/>
              </a:rPr>
              <a:t>16</a:t>
            </a:r>
            <a:r>
              <a:rPr lang="zh-CN" altLang="en-US" sz="2800" b="1">
                <a:latin typeface="Times New Roman" panose="02020603050405020304" pitchFamily="18" charset="0"/>
                <a:cs typeface="Times New Roman" panose="02020603050405020304" pitchFamily="18" charset="0"/>
              </a:rPr>
              <a:t>位偏移地址送到指定的通用寄存器。</a:t>
            </a:r>
          </a:p>
        </p:txBody>
      </p:sp>
      <p:sp>
        <p:nvSpPr>
          <p:cNvPr id="8" name="文本框 7">
            <a:extLst>
              <a:ext uri="{FF2B5EF4-FFF2-40B4-BE49-F238E27FC236}">
                <a16:creationId xmlns:a16="http://schemas.microsoft.com/office/drawing/2014/main" id="{958E6C31-8432-41B1-B27C-D30C5DAC2EE1}"/>
              </a:ext>
            </a:extLst>
          </p:cNvPr>
          <p:cNvSpPr txBox="1"/>
          <p:nvPr/>
        </p:nvSpPr>
        <p:spPr>
          <a:xfrm>
            <a:off x="870368" y="3682998"/>
            <a:ext cx="7734080" cy="1303177"/>
          </a:xfrm>
          <a:prstGeom prst="rect">
            <a:avLst/>
          </a:prstGeom>
          <a:noFill/>
        </p:spPr>
        <p:txBody>
          <a:bodyPr wrap="square" rtlCol="0">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源操作数必须是存储器操作数，目标操作数必须是</a:t>
            </a:r>
            <a:r>
              <a:rPr lang="en-US" altLang="zh-CN" sz="2800" b="1">
                <a:latin typeface="Times New Roman" panose="02020603050405020304" pitchFamily="18" charset="0"/>
                <a:cs typeface="Times New Roman" panose="02020603050405020304" pitchFamily="18" charset="0"/>
              </a:rPr>
              <a:t>16</a:t>
            </a:r>
            <a:r>
              <a:rPr lang="zh-CN" altLang="en-US" sz="2800" b="1">
                <a:latin typeface="Times New Roman" panose="02020603050405020304" pitchFamily="18" charset="0"/>
                <a:cs typeface="Times New Roman" panose="02020603050405020304" pitchFamily="18" charset="0"/>
              </a:rPr>
              <a:t>位通用寄存器，而且最好是间址寄存器。</a:t>
            </a:r>
          </a:p>
        </p:txBody>
      </p:sp>
    </p:spTree>
    <p:extLst>
      <p:ext uri="{BB962C8B-B14F-4D97-AF65-F5344CB8AC3E}">
        <p14:creationId xmlns:p14="http://schemas.microsoft.com/office/powerpoint/2010/main" val="308809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50F9FB-0024-459B-BD4E-933DDEDE4FDB}"/>
              </a:ext>
            </a:extLst>
          </p:cNvPr>
          <p:cNvSpPr txBox="1"/>
          <p:nvPr/>
        </p:nvSpPr>
        <p:spPr>
          <a:xfrm>
            <a:off x="827584" y="692696"/>
            <a:ext cx="7128792" cy="2445093"/>
          </a:xfrm>
          <a:prstGeom prst="rect">
            <a:avLst/>
          </a:prstGeom>
          <a:noFill/>
        </p:spPr>
        <p:txBody>
          <a:bodyPr wrap="square" rtlCol="0">
            <a:spAutoFit/>
          </a:bodyPr>
          <a:lstStyle/>
          <a:p>
            <a:pPr>
              <a:lnSpc>
                <a:spcPct val="130000"/>
              </a:lnSpc>
            </a:pPr>
            <a:r>
              <a:rPr lang="zh-CN" altLang="en-US" sz="2400" b="1">
                <a:latin typeface="Times New Roman" panose="02020603050405020304" pitchFamily="18" charset="0"/>
                <a:cs typeface="Times New Roman" panose="02020603050405020304" pitchFamily="18" charset="0"/>
              </a:rPr>
              <a:t>例，若设</a:t>
            </a:r>
            <a:r>
              <a:rPr lang="en-US" altLang="zh-CN" sz="2400" b="1">
                <a:latin typeface="Times New Roman" panose="02020603050405020304" pitchFamily="18" charset="0"/>
                <a:cs typeface="Times New Roman" panose="02020603050405020304" pitchFamily="18" charset="0"/>
              </a:rPr>
              <a:t>BX=1000H,DS=6000H,[61050H]=33H,[61051H]=44H</a:t>
            </a:r>
            <a:r>
              <a:rPr lang="zh-CN" altLang="en-US" sz="2400" b="1">
                <a:latin typeface="Times New Roman" panose="02020603050405020304" pitchFamily="18" charset="0"/>
                <a:cs typeface="Times New Roman" panose="02020603050405020304" pitchFamily="18" charset="0"/>
              </a:rPr>
              <a:t>。比较以下指令的执行结果。</a:t>
            </a:r>
            <a:endParaRPr lang="en-US" altLang="zh-CN" sz="2400" b="1">
              <a:latin typeface="Times New Roman" panose="02020603050405020304" pitchFamily="18" charset="0"/>
              <a:cs typeface="Times New Roman" panose="02020603050405020304" pitchFamily="18" charset="0"/>
            </a:endParaRPr>
          </a:p>
          <a:p>
            <a:pPr>
              <a:lnSpc>
                <a:spcPct val="130000"/>
              </a:lnSpc>
            </a:pPr>
            <a:r>
              <a:rPr lang="en-US" altLang="zh-CN" sz="2400" b="1">
                <a:latin typeface="Times New Roman" panose="02020603050405020304" pitchFamily="18" charset="0"/>
                <a:cs typeface="Times New Roman" panose="02020603050405020304" pitchFamily="18" charset="0"/>
              </a:rPr>
              <a:t>①LEA       BX,[BX+50H]</a:t>
            </a:r>
          </a:p>
          <a:p>
            <a:pPr>
              <a:lnSpc>
                <a:spcPct val="130000"/>
              </a:lnSpc>
            </a:pPr>
            <a:r>
              <a:rPr lang="en-US" altLang="zh-CN" sz="2400" b="1">
                <a:latin typeface="Times New Roman" panose="02020603050405020304" pitchFamily="18" charset="0"/>
                <a:cs typeface="Times New Roman" panose="02020603050405020304" pitchFamily="18" charset="0"/>
              </a:rPr>
              <a:t>②MOV     BX,[BX+50H]</a:t>
            </a:r>
            <a:endParaRPr lang="zh-CN" altLang="en-US" sz="24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6465A08-D8CB-4356-B018-951839EEBA96}"/>
              </a:ext>
            </a:extLst>
          </p:cNvPr>
          <p:cNvSpPr/>
          <p:nvPr/>
        </p:nvSpPr>
        <p:spPr>
          <a:xfrm>
            <a:off x="2105980" y="3861048"/>
            <a:ext cx="4572000" cy="1152367"/>
          </a:xfrm>
          <a:prstGeom prst="rect">
            <a:avLst/>
          </a:prstGeom>
        </p:spPr>
        <p:txBody>
          <a:bodyPr>
            <a:spAutoFit/>
          </a:bodyPr>
          <a:lstStyle/>
          <a:p>
            <a:pPr>
              <a:lnSpc>
                <a:spcPct val="130000"/>
              </a:lnSpc>
            </a:pPr>
            <a:r>
              <a:rPr lang="en-US" altLang="zh-CN" sz="2800" b="1">
                <a:latin typeface="Times New Roman" panose="02020603050405020304" pitchFamily="18" charset="0"/>
                <a:cs typeface="Times New Roman" panose="02020603050405020304" pitchFamily="18" charset="0"/>
              </a:rPr>
              <a:t>①BX=1000H+50H=1050H</a:t>
            </a:r>
          </a:p>
          <a:p>
            <a:pPr>
              <a:lnSpc>
                <a:spcPct val="130000"/>
              </a:lnSpc>
            </a:pPr>
            <a:r>
              <a:rPr lang="en-US" altLang="zh-CN" sz="2800" b="1">
                <a:latin typeface="Times New Roman" panose="02020603050405020304" pitchFamily="18" charset="0"/>
                <a:cs typeface="Times New Roman" panose="02020603050405020304" pitchFamily="18" charset="0"/>
              </a:rPr>
              <a:t>②BX=DS:[1050H]=4433H</a:t>
            </a:r>
            <a:endParaRPr lang="zh-CN" alt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7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0479053-0FE2-4257-A477-6E6115E61C9F}"/>
              </a:ext>
            </a:extLst>
          </p:cNvPr>
          <p:cNvSpPr/>
          <p:nvPr/>
        </p:nvSpPr>
        <p:spPr>
          <a:xfrm>
            <a:off x="488162" y="846294"/>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3CA8B0A4-B54F-4961-A152-BFB8B181F19A}"/>
              </a:ext>
            </a:extLst>
          </p:cNvPr>
          <p:cNvSpPr txBox="1"/>
          <p:nvPr/>
        </p:nvSpPr>
        <p:spPr>
          <a:xfrm>
            <a:off x="1043608" y="836712"/>
            <a:ext cx="1988045" cy="523220"/>
          </a:xfrm>
          <a:prstGeom prst="rect">
            <a:avLst/>
          </a:prstGeom>
          <a:noFill/>
        </p:spPr>
        <p:txBody>
          <a:bodyPr wrap="none" rtlCol="0">
            <a:spAutoFit/>
          </a:bodyPr>
          <a:lstStyle/>
          <a:p>
            <a:r>
              <a:rPr lang="zh-CN" altLang="en-US" sz="2800" b="1"/>
              <a:t>操作数类型</a:t>
            </a:r>
          </a:p>
        </p:txBody>
      </p:sp>
      <p:grpSp>
        <p:nvGrpSpPr>
          <p:cNvPr id="10" name="组合 9">
            <a:extLst>
              <a:ext uri="{FF2B5EF4-FFF2-40B4-BE49-F238E27FC236}">
                <a16:creationId xmlns:a16="http://schemas.microsoft.com/office/drawing/2014/main" id="{531692B6-95D9-45E3-9C8A-CDE34169ADB2}"/>
              </a:ext>
            </a:extLst>
          </p:cNvPr>
          <p:cNvGrpSpPr/>
          <p:nvPr/>
        </p:nvGrpSpPr>
        <p:grpSpPr>
          <a:xfrm>
            <a:off x="2843808" y="1942852"/>
            <a:ext cx="2810385" cy="1904732"/>
            <a:chOff x="2699792" y="1916832"/>
            <a:chExt cx="2810385" cy="1904732"/>
          </a:xfrm>
        </p:grpSpPr>
        <p:sp>
          <p:nvSpPr>
            <p:cNvPr id="6" name="文本框 5">
              <a:extLst>
                <a:ext uri="{FF2B5EF4-FFF2-40B4-BE49-F238E27FC236}">
                  <a16:creationId xmlns:a16="http://schemas.microsoft.com/office/drawing/2014/main" id="{E83C5FFC-798A-462E-959B-27A06CB6E73E}"/>
                </a:ext>
              </a:extLst>
            </p:cNvPr>
            <p:cNvSpPr txBox="1"/>
            <p:nvPr/>
          </p:nvSpPr>
          <p:spPr>
            <a:xfrm>
              <a:off x="2699792" y="1916832"/>
              <a:ext cx="281038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立即数操作数</a:t>
              </a:r>
            </a:p>
          </p:txBody>
        </p:sp>
        <p:sp>
          <p:nvSpPr>
            <p:cNvPr id="7" name="文本框 6">
              <a:extLst>
                <a:ext uri="{FF2B5EF4-FFF2-40B4-BE49-F238E27FC236}">
                  <a16:creationId xmlns:a16="http://schemas.microsoft.com/office/drawing/2014/main" id="{2794250C-CA69-4A87-AC5F-1FE25E906BBE}"/>
                </a:ext>
              </a:extLst>
            </p:cNvPr>
            <p:cNvSpPr txBox="1"/>
            <p:nvPr/>
          </p:nvSpPr>
          <p:spPr>
            <a:xfrm>
              <a:off x="2699792" y="2607588"/>
              <a:ext cx="281038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寄存器操作数</a:t>
              </a:r>
            </a:p>
          </p:txBody>
        </p:sp>
        <p:sp>
          <p:nvSpPr>
            <p:cNvPr id="8" name="文本框 7">
              <a:extLst>
                <a:ext uri="{FF2B5EF4-FFF2-40B4-BE49-F238E27FC236}">
                  <a16:creationId xmlns:a16="http://schemas.microsoft.com/office/drawing/2014/main" id="{C20DCAC5-B85C-4C28-9637-E57C06CE00AB}"/>
                </a:ext>
              </a:extLst>
            </p:cNvPr>
            <p:cNvSpPr txBox="1"/>
            <p:nvPr/>
          </p:nvSpPr>
          <p:spPr>
            <a:xfrm>
              <a:off x="2699792" y="3298344"/>
              <a:ext cx="281038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存储器操作数</a:t>
              </a:r>
            </a:p>
          </p:txBody>
        </p:sp>
      </p:grpSp>
      <p:grpSp>
        <p:nvGrpSpPr>
          <p:cNvPr id="15" name="组合 14">
            <a:extLst>
              <a:ext uri="{FF2B5EF4-FFF2-40B4-BE49-F238E27FC236}">
                <a16:creationId xmlns:a16="http://schemas.microsoft.com/office/drawing/2014/main" id="{18CC2CF4-7BBB-4739-9F71-D1018345CC21}"/>
              </a:ext>
            </a:extLst>
          </p:cNvPr>
          <p:cNvGrpSpPr/>
          <p:nvPr/>
        </p:nvGrpSpPr>
        <p:grpSpPr>
          <a:xfrm>
            <a:off x="586164" y="4221088"/>
            <a:ext cx="7971672" cy="1133195"/>
            <a:chOff x="586164" y="4437112"/>
            <a:chExt cx="7971672" cy="1133195"/>
          </a:xfrm>
        </p:grpSpPr>
        <p:sp>
          <p:nvSpPr>
            <p:cNvPr id="11" name="矩形 10">
              <a:extLst>
                <a:ext uri="{FF2B5EF4-FFF2-40B4-BE49-F238E27FC236}">
                  <a16:creationId xmlns:a16="http://schemas.microsoft.com/office/drawing/2014/main" id="{BE85A462-6AF6-4E4F-91B2-D470E25967C6}"/>
                </a:ext>
              </a:extLst>
            </p:cNvPr>
            <p:cNvSpPr/>
            <p:nvPr/>
          </p:nvSpPr>
          <p:spPr>
            <a:xfrm>
              <a:off x="1043504" y="4437112"/>
              <a:ext cx="7514332" cy="1133195"/>
            </a:xfrm>
            <a:prstGeom prst="rect">
              <a:avLst/>
            </a:prstGeom>
          </p:spPr>
          <p:txBody>
            <a:bodyPr wrap="square">
              <a:spAutoFit/>
            </a:bodyPr>
            <a:lstStyle/>
            <a:p>
              <a:pPr>
                <a:lnSpc>
                  <a:spcPct val="130000"/>
                </a:lnSpc>
                <a:spcBef>
                  <a:spcPct val="10000"/>
                </a:spcBef>
              </a:pPr>
              <a:r>
                <a:rPr lang="zh-CN" altLang="en-US" sz="2800" b="1">
                  <a:latin typeface="+mn-ea"/>
                </a:rPr>
                <a:t>立即数是运算数据本身，无地址含义，故无法作为目标操作数。</a:t>
              </a:r>
            </a:p>
          </p:txBody>
        </p:sp>
        <p:pic>
          <p:nvPicPr>
            <p:cNvPr id="13" name="Picture 4" descr="C:\Users\Administrator\Desktop\微立体创业计划\004.png">
              <a:extLst>
                <a:ext uri="{FF2B5EF4-FFF2-40B4-BE49-F238E27FC236}">
                  <a16:creationId xmlns:a16="http://schemas.microsoft.com/office/drawing/2014/main" id="{2C638839-E157-4F98-BA56-F7681B403B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164" y="4509120"/>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nvGrpSpPr>
          <p:cNvPr id="16" name="组合 15">
            <a:extLst>
              <a:ext uri="{FF2B5EF4-FFF2-40B4-BE49-F238E27FC236}">
                <a16:creationId xmlns:a16="http://schemas.microsoft.com/office/drawing/2014/main" id="{128AD5FD-4FFE-49E9-B459-80D2C98DE0A3}"/>
              </a:ext>
            </a:extLst>
          </p:cNvPr>
          <p:cNvGrpSpPr/>
          <p:nvPr/>
        </p:nvGrpSpPr>
        <p:grpSpPr>
          <a:xfrm>
            <a:off x="586164" y="5677415"/>
            <a:ext cx="7912951" cy="559897"/>
            <a:chOff x="586164" y="5677415"/>
            <a:chExt cx="7912951" cy="559897"/>
          </a:xfrm>
        </p:grpSpPr>
        <p:sp>
          <p:nvSpPr>
            <p:cNvPr id="12" name="矩形 11">
              <a:extLst>
                <a:ext uri="{FF2B5EF4-FFF2-40B4-BE49-F238E27FC236}">
                  <a16:creationId xmlns:a16="http://schemas.microsoft.com/office/drawing/2014/main" id="{BF0833E6-8DE6-4C4B-A4EB-10D920412F9B}"/>
                </a:ext>
              </a:extLst>
            </p:cNvPr>
            <p:cNvSpPr/>
            <p:nvPr/>
          </p:nvSpPr>
          <p:spPr>
            <a:xfrm>
              <a:off x="1041624" y="5677415"/>
              <a:ext cx="7457491" cy="559897"/>
            </a:xfrm>
            <a:prstGeom prst="rect">
              <a:avLst/>
            </a:prstGeom>
          </p:spPr>
          <p:txBody>
            <a:bodyPr wrap="none">
              <a:spAutoFit/>
            </a:bodyPr>
            <a:lstStyle/>
            <a:p>
              <a:pPr>
                <a:lnSpc>
                  <a:spcPct val="120000"/>
                </a:lnSpc>
                <a:spcAft>
                  <a:spcPct val="20000"/>
                </a:spcAft>
              </a:pPr>
              <a:r>
                <a:rPr lang="zh-CN" altLang="en-US" sz="2800" b="1">
                  <a:solidFill>
                    <a:srgbClr val="0000FF"/>
                  </a:solidFill>
                  <a:latin typeface="Times New Roman" panose="02020603050405020304" pitchFamily="18" charset="0"/>
                  <a:cs typeface="Times New Roman" panose="02020603050405020304" pitchFamily="18" charset="0"/>
                </a:rPr>
                <a:t>存储器操作数的表现形式</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内存偏移地址</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pic>
          <p:nvPicPr>
            <p:cNvPr id="14" name="Picture 4" descr="C:\Users\Administrator\Desktop\微立体创业计划\004.png">
              <a:extLst>
                <a:ext uri="{FF2B5EF4-FFF2-40B4-BE49-F238E27FC236}">
                  <a16:creationId xmlns:a16="http://schemas.microsoft.com/office/drawing/2014/main" id="{4C3B4C6D-7DD5-416E-B286-90EEE33CAF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164" y="5707964"/>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664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601AE-AE4F-4D8A-8478-5DA27775BCFE}"/>
              </a:ext>
            </a:extLst>
          </p:cNvPr>
          <p:cNvSpPr/>
          <p:nvPr/>
        </p:nvSpPr>
        <p:spPr>
          <a:xfrm>
            <a:off x="742734" y="817548"/>
            <a:ext cx="7429666" cy="523220"/>
          </a:xfrm>
          <a:prstGeom prst="rect">
            <a:avLst/>
          </a:prstGeom>
        </p:spPr>
        <p:txBody>
          <a:bodyPr wrap="square">
            <a:spAutoFit/>
          </a:bodyPr>
          <a:lstStyle/>
          <a:p>
            <a:r>
              <a:rPr lang="zh-CN" altLang="en-US" sz="2800" b="1" dirty="0">
                <a:latin typeface="Times New Roman" panose="02020603050405020304" pitchFamily="18" charset="0"/>
                <a:cs typeface="Times New Roman" panose="02020603050405020304" pitchFamily="18" charset="0"/>
              </a:rPr>
              <a:t>装入地址指针指令</a:t>
            </a:r>
            <a:r>
              <a:rPr lang="en-US" altLang="zh-CN" sz="2800" b="1" dirty="0">
                <a:latin typeface="Times New Roman" panose="02020603050405020304" pitchFamily="18" charset="0"/>
                <a:cs typeface="Times New Roman" panose="02020603050405020304" pitchFamily="18" charset="0"/>
              </a:rPr>
              <a:t>LDS</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LES</a:t>
            </a:r>
          </a:p>
        </p:txBody>
      </p:sp>
      <p:grpSp>
        <p:nvGrpSpPr>
          <p:cNvPr id="4" name="组合 3">
            <a:extLst>
              <a:ext uri="{FF2B5EF4-FFF2-40B4-BE49-F238E27FC236}">
                <a16:creationId xmlns:a16="http://schemas.microsoft.com/office/drawing/2014/main" id="{81EF3648-5E12-4058-80F0-472CA104C5CA}"/>
              </a:ext>
            </a:extLst>
          </p:cNvPr>
          <p:cNvGrpSpPr/>
          <p:nvPr/>
        </p:nvGrpSpPr>
        <p:grpSpPr>
          <a:xfrm>
            <a:off x="59757" y="2227262"/>
            <a:ext cx="3050753" cy="2809876"/>
            <a:chOff x="-90594" y="2227262"/>
            <a:chExt cx="4610534" cy="2809876"/>
          </a:xfrm>
        </p:grpSpPr>
        <p:sp>
          <p:nvSpPr>
            <p:cNvPr id="5" name="í$ļîḋé">
              <a:extLst>
                <a:ext uri="{FF2B5EF4-FFF2-40B4-BE49-F238E27FC236}">
                  <a16:creationId xmlns:a16="http://schemas.microsoft.com/office/drawing/2014/main" id="{F6C04594-AE73-47D1-85A9-CCFDFC6C3210}"/>
                </a:ext>
              </a:extLst>
            </p:cNvPr>
            <p:cNvSpPr/>
            <p:nvPr/>
          </p:nvSpPr>
          <p:spPr>
            <a:xfrm>
              <a:off x="0" y="2227262"/>
              <a:ext cx="4519940" cy="2809876"/>
            </a:xfrm>
            <a:prstGeom prst="homePlate">
              <a:avLst>
                <a:gd name="adj" fmla="val 12334"/>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2800">
                <a:latin typeface="Times New Roman" panose="02020603050405020304" pitchFamily="18" charset="0"/>
                <a:cs typeface="Times New Roman" panose="02020603050405020304" pitchFamily="18" charset="0"/>
              </a:endParaRPr>
            </a:p>
          </p:txBody>
        </p:sp>
        <p:sp>
          <p:nvSpPr>
            <p:cNvPr id="6" name="iṥḻíḑè">
              <a:extLst>
                <a:ext uri="{FF2B5EF4-FFF2-40B4-BE49-F238E27FC236}">
                  <a16:creationId xmlns:a16="http://schemas.microsoft.com/office/drawing/2014/main" id="{3930B56D-9C34-44FC-A88D-9AD348B432DC}"/>
                </a:ext>
              </a:extLst>
            </p:cNvPr>
            <p:cNvSpPr txBox="1"/>
            <p:nvPr/>
          </p:nvSpPr>
          <p:spPr>
            <a:xfrm>
              <a:off x="-90594" y="2617814"/>
              <a:ext cx="4610532" cy="1410772"/>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fr-FR" sz="2400" b="1" dirty="0">
                  <a:latin typeface="Times New Roman" panose="02020603050405020304" pitchFamily="18" charset="0"/>
                  <a:cs typeface="Times New Roman" panose="02020603050405020304" pitchFamily="18" charset="0"/>
                </a:rPr>
                <a:t>格式：</a:t>
              </a:r>
            </a:p>
            <a:p>
              <a:pPr>
                <a:lnSpc>
                  <a:spcPct val="150000"/>
                </a:lnSpc>
                <a:buSzPct val="25000"/>
              </a:pPr>
              <a:r>
                <a:rPr lang="fr-FR" sz="2400" b="1">
                  <a:latin typeface="Times New Roman" panose="02020603050405020304" pitchFamily="18" charset="0"/>
                  <a:cs typeface="Times New Roman" panose="02020603050405020304" pitchFamily="18" charset="0"/>
                </a:rPr>
                <a:t>LDS  </a:t>
              </a:r>
              <a:r>
                <a:rPr lang="en-US" altLang="zh-CN" sz="2400" b="1">
                  <a:latin typeface="Times New Roman" panose="02020603050405020304" pitchFamily="18" charset="0"/>
                  <a:cs typeface="Times New Roman" panose="02020603050405020304" pitchFamily="18" charset="0"/>
                </a:rPr>
                <a:t>Reg16</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Mem32</a:t>
              </a:r>
              <a:endParaRPr lang="fr-FR" sz="2400" b="1" dirty="0">
                <a:latin typeface="Times New Roman" panose="02020603050405020304" pitchFamily="18" charset="0"/>
                <a:cs typeface="Times New Roman" panose="02020603050405020304" pitchFamily="18" charset="0"/>
              </a:endParaRPr>
            </a:p>
            <a:p>
              <a:pPr>
                <a:lnSpc>
                  <a:spcPct val="150000"/>
                </a:lnSpc>
                <a:buSzPct val="25000"/>
              </a:pPr>
              <a:r>
                <a:rPr lang="fr-FR" sz="2400" b="1">
                  <a:latin typeface="Times New Roman" panose="02020603050405020304" pitchFamily="18" charset="0"/>
                  <a:cs typeface="Times New Roman" panose="02020603050405020304" pitchFamily="18" charset="0"/>
                </a:rPr>
                <a:t>LES  </a:t>
              </a:r>
              <a:r>
                <a:rPr lang="en-US" altLang="zh-CN" sz="2400" b="1">
                  <a:latin typeface="Times New Roman" panose="02020603050405020304" pitchFamily="18" charset="0"/>
                  <a:cs typeface="Times New Roman" panose="02020603050405020304" pitchFamily="18" charset="0"/>
                </a:rPr>
                <a:t>Reg16</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Mem32</a:t>
              </a:r>
              <a:endParaRPr lang="fr-FR" sz="2400" b="1" dirty="0">
                <a:latin typeface="Times New Roman" panose="02020603050405020304" pitchFamily="18" charset="0"/>
                <a:cs typeface="Times New Roman" panose="02020603050405020304" pitchFamily="18" charset="0"/>
              </a:endParaRPr>
            </a:p>
          </p:txBody>
        </p:sp>
      </p:grpSp>
      <p:cxnSp>
        <p:nvCxnSpPr>
          <p:cNvPr id="7" name="直接连接符 6">
            <a:extLst>
              <a:ext uri="{FF2B5EF4-FFF2-40B4-BE49-F238E27FC236}">
                <a16:creationId xmlns:a16="http://schemas.microsoft.com/office/drawing/2014/main" id="{EE6B3553-71F3-46B3-BF65-7B3878136EB3}"/>
              </a:ext>
            </a:extLst>
          </p:cNvPr>
          <p:cNvCxnSpPr>
            <a:stCxn id="11" idx="4"/>
            <a:endCxn id="24" idx="0"/>
          </p:cNvCxnSpPr>
          <p:nvPr/>
        </p:nvCxnSpPr>
        <p:spPr>
          <a:xfrm>
            <a:off x="3430553" y="2182647"/>
            <a:ext cx="0" cy="319519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8" name="îsḷíďé">
            <a:extLst>
              <a:ext uri="{FF2B5EF4-FFF2-40B4-BE49-F238E27FC236}">
                <a16:creationId xmlns:a16="http://schemas.microsoft.com/office/drawing/2014/main" id="{EAE8D400-5B9F-4117-8AA2-F46840F781A2}"/>
              </a:ext>
            </a:extLst>
          </p:cNvPr>
          <p:cNvSpPr txBox="1"/>
          <p:nvPr/>
        </p:nvSpPr>
        <p:spPr>
          <a:xfrm>
            <a:off x="3830615" y="1698467"/>
            <a:ext cx="1301535" cy="43119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a:latin typeface="Times New Roman" panose="02020603050405020304" pitchFamily="18" charset="0"/>
                <a:cs typeface="Times New Roman" panose="02020603050405020304" pitchFamily="18" charset="0"/>
              </a:rPr>
              <a:t>Reg16</a:t>
            </a:r>
            <a:endParaRPr lang="id-ID" sz="2400" b="1" dirty="0">
              <a:latin typeface="Times New Roman" panose="02020603050405020304" pitchFamily="18" charset="0"/>
              <a:cs typeface="Times New Roman" panose="02020603050405020304" pitchFamily="18" charset="0"/>
            </a:endParaRPr>
          </a:p>
        </p:txBody>
      </p:sp>
      <p:sp>
        <p:nvSpPr>
          <p:cNvPr id="9" name="ïsliďé">
            <a:extLst>
              <a:ext uri="{FF2B5EF4-FFF2-40B4-BE49-F238E27FC236}">
                <a16:creationId xmlns:a16="http://schemas.microsoft.com/office/drawing/2014/main" id="{D84C66A2-8FE1-4178-8DD8-448BD491DC71}"/>
              </a:ext>
            </a:extLst>
          </p:cNvPr>
          <p:cNvSpPr/>
          <p:nvPr/>
        </p:nvSpPr>
        <p:spPr bwMode="auto">
          <a:xfrm>
            <a:off x="4792145" y="1575743"/>
            <a:ext cx="4033978" cy="65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zh-CN" sz="2400" b="1" kern="0" dirty="0">
                <a:latin typeface="Times New Roman" panose="02020603050405020304" pitchFamily="18" charset="0"/>
                <a:cs typeface="Times New Roman" panose="02020603050405020304" pitchFamily="18" charset="0"/>
              </a:rPr>
              <a:t>任意一个16位通用寄存器。</a:t>
            </a:r>
            <a:endParaRPr lang="en-US" altLang="zh-CN" sz="2400" dirty="0">
              <a:latin typeface="Times New Roman" panose="02020603050405020304" pitchFamily="18" charset="0"/>
              <a:cs typeface="Times New Roman" panose="02020603050405020304" pitchFamily="18" charset="0"/>
            </a:endParaRPr>
          </a:p>
        </p:txBody>
      </p:sp>
      <p:grpSp>
        <p:nvGrpSpPr>
          <p:cNvPr id="10" name="iśliḍê">
            <a:extLst>
              <a:ext uri="{FF2B5EF4-FFF2-40B4-BE49-F238E27FC236}">
                <a16:creationId xmlns:a16="http://schemas.microsoft.com/office/drawing/2014/main" id="{2AECD4AD-9E3A-4DFC-8063-5A160C5ACFB9}"/>
              </a:ext>
            </a:extLst>
          </p:cNvPr>
          <p:cNvGrpSpPr/>
          <p:nvPr/>
        </p:nvGrpSpPr>
        <p:grpSpPr>
          <a:xfrm>
            <a:off x="3131840" y="1645483"/>
            <a:ext cx="597426" cy="537164"/>
            <a:chOff x="6515102" y="1598797"/>
            <a:chExt cx="533400" cy="533400"/>
          </a:xfrm>
        </p:grpSpPr>
        <p:sp>
          <p:nvSpPr>
            <p:cNvPr id="11" name="íṧlïḑé">
              <a:extLst>
                <a:ext uri="{FF2B5EF4-FFF2-40B4-BE49-F238E27FC236}">
                  <a16:creationId xmlns:a16="http://schemas.microsoft.com/office/drawing/2014/main" id="{E7852DDA-60C6-4CE5-89AC-8FD070C5424F}"/>
                </a:ext>
              </a:extLst>
            </p:cNvPr>
            <p:cNvSpPr/>
            <p:nvPr/>
          </p:nvSpPr>
          <p:spPr>
            <a:xfrm>
              <a:off x="6515102" y="1598797"/>
              <a:ext cx="533400" cy="533400"/>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4400"/>
              <a:endParaRPr lang="zh-CN" altLang="en-US" sz="2000" b="1" i="1">
                <a:solidFill>
                  <a:schemeClr val="tx1"/>
                </a:solidFill>
              </a:endParaRPr>
            </a:p>
          </p:txBody>
        </p:sp>
        <p:sp>
          <p:nvSpPr>
            <p:cNvPr id="12" name="ïṧľíḓê">
              <a:extLst>
                <a:ext uri="{FF2B5EF4-FFF2-40B4-BE49-F238E27FC236}">
                  <a16:creationId xmlns:a16="http://schemas.microsoft.com/office/drawing/2014/main" id="{7CEFB216-519D-4C48-AE40-80ECD7FB72BF}"/>
                </a:ext>
              </a:extLst>
            </p:cNvPr>
            <p:cNvSpPr/>
            <p:nvPr/>
          </p:nvSpPr>
          <p:spPr>
            <a:xfrm>
              <a:off x="6638929" y="172284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sp>
        <p:nvSpPr>
          <p:cNvPr id="13" name="íṡliḓe">
            <a:extLst>
              <a:ext uri="{FF2B5EF4-FFF2-40B4-BE49-F238E27FC236}">
                <a16:creationId xmlns:a16="http://schemas.microsoft.com/office/drawing/2014/main" id="{16F09E03-4D4B-422D-BAEA-27674E6A8692}"/>
              </a:ext>
            </a:extLst>
          </p:cNvPr>
          <p:cNvSpPr txBox="1"/>
          <p:nvPr/>
        </p:nvSpPr>
        <p:spPr>
          <a:xfrm>
            <a:off x="3830615" y="2549600"/>
            <a:ext cx="1301535" cy="43119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a:latin typeface="Times New Roman" panose="02020603050405020304" pitchFamily="18" charset="0"/>
                <a:cs typeface="Times New Roman" panose="02020603050405020304" pitchFamily="18" charset="0"/>
              </a:rPr>
              <a:t>Mem32</a:t>
            </a:r>
            <a:endParaRPr lang="id-ID" sz="2400" b="1" dirty="0">
              <a:latin typeface="Times New Roman" panose="02020603050405020304" pitchFamily="18" charset="0"/>
              <a:cs typeface="Times New Roman" panose="02020603050405020304" pitchFamily="18" charset="0"/>
            </a:endParaRPr>
          </a:p>
        </p:txBody>
      </p:sp>
      <p:sp>
        <p:nvSpPr>
          <p:cNvPr id="14" name="ísļiďe">
            <a:extLst>
              <a:ext uri="{FF2B5EF4-FFF2-40B4-BE49-F238E27FC236}">
                <a16:creationId xmlns:a16="http://schemas.microsoft.com/office/drawing/2014/main" id="{3EB4BB8F-5BDF-4784-AC5E-65B58A48AE1D}"/>
              </a:ext>
            </a:extLst>
          </p:cNvPr>
          <p:cNvSpPr/>
          <p:nvPr/>
        </p:nvSpPr>
        <p:spPr bwMode="auto">
          <a:xfrm>
            <a:off x="4851095" y="2420888"/>
            <a:ext cx="4033978" cy="65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zh-CN" sz="2400" b="1" kern="0" dirty="0">
                <a:latin typeface="Times New Roman" panose="02020603050405020304" pitchFamily="18" charset="0"/>
                <a:cs typeface="Times New Roman" panose="02020603050405020304" pitchFamily="18" charset="0"/>
              </a:rPr>
              <a:t>必须是一个存储器操作数。</a:t>
            </a:r>
            <a:endParaRPr lang="en-US" altLang="zh-CN" sz="2400" dirty="0">
              <a:latin typeface="Times New Roman" panose="02020603050405020304" pitchFamily="18" charset="0"/>
              <a:cs typeface="Times New Roman" panose="02020603050405020304" pitchFamily="18" charset="0"/>
            </a:endParaRPr>
          </a:p>
        </p:txBody>
      </p:sp>
      <p:grpSp>
        <p:nvGrpSpPr>
          <p:cNvPr id="15" name="i$ḻïḋé">
            <a:extLst>
              <a:ext uri="{FF2B5EF4-FFF2-40B4-BE49-F238E27FC236}">
                <a16:creationId xmlns:a16="http://schemas.microsoft.com/office/drawing/2014/main" id="{7BC087CB-FB8C-45EB-A635-54E3B38A5681}"/>
              </a:ext>
            </a:extLst>
          </p:cNvPr>
          <p:cNvGrpSpPr/>
          <p:nvPr/>
        </p:nvGrpSpPr>
        <p:grpSpPr>
          <a:xfrm>
            <a:off x="3131840" y="2492896"/>
            <a:ext cx="597426" cy="537164"/>
            <a:chOff x="6515102" y="2718537"/>
            <a:chExt cx="533400" cy="533400"/>
          </a:xfrm>
        </p:grpSpPr>
        <p:sp>
          <p:nvSpPr>
            <p:cNvPr id="16" name="ïŝḷidé">
              <a:extLst>
                <a:ext uri="{FF2B5EF4-FFF2-40B4-BE49-F238E27FC236}">
                  <a16:creationId xmlns:a16="http://schemas.microsoft.com/office/drawing/2014/main" id="{6C625B07-A552-43B2-A023-CAE9A509C0A0}"/>
                </a:ext>
              </a:extLst>
            </p:cNvPr>
            <p:cNvSpPr/>
            <p:nvPr/>
          </p:nvSpPr>
          <p:spPr>
            <a:xfrm>
              <a:off x="6515102" y="2718537"/>
              <a:ext cx="533400" cy="533400"/>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4400"/>
              <a:endParaRPr lang="zh-CN" altLang="en-US" sz="2000" b="1" i="1">
                <a:solidFill>
                  <a:schemeClr val="tx1"/>
                </a:solidFill>
              </a:endParaRPr>
            </a:p>
          </p:txBody>
        </p:sp>
        <p:sp>
          <p:nvSpPr>
            <p:cNvPr id="17" name="ïṩľidê">
              <a:extLst>
                <a:ext uri="{FF2B5EF4-FFF2-40B4-BE49-F238E27FC236}">
                  <a16:creationId xmlns:a16="http://schemas.microsoft.com/office/drawing/2014/main" id="{B9D542A7-6811-4651-8F63-1401F38CA120}"/>
                </a:ext>
              </a:extLst>
            </p:cNvPr>
            <p:cNvSpPr/>
            <p:nvPr/>
          </p:nvSpPr>
          <p:spPr>
            <a:xfrm>
              <a:off x="6638929" y="284258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sp>
        <p:nvSpPr>
          <p:cNvPr id="18" name="íś1íḑê">
            <a:extLst>
              <a:ext uri="{FF2B5EF4-FFF2-40B4-BE49-F238E27FC236}">
                <a16:creationId xmlns:a16="http://schemas.microsoft.com/office/drawing/2014/main" id="{74D81672-8E5E-4E87-A32A-9B6D8F1AC5EA}"/>
              </a:ext>
            </a:extLst>
          </p:cNvPr>
          <p:cNvSpPr txBox="1"/>
          <p:nvPr/>
        </p:nvSpPr>
        <p:spPr>
          <a:xfrm>
            <a:off x="3830615" y="3462108"/>
            <a:ext cx="1301535" cy="43119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sz="2400" b="1" kern="0" dirty="0">
                <a:latin typeface="Times New Roman" panose="02020603050405020304" pitchFamily="18" charset="0"/>
                <a:cs typeface="Times New Roman" panose="02020603050405020304" pitchFamily="18" charset="0"/>
              </a:rPr>
              <a:t>作用</a:t>
            </a:r>
            <a:endParaRPr lang="id-ID" sz="2400" b="1" dirty="0">
              <a:latin typeface="Times New Roman" panose="02020603050405020304" pitchFamily="18" charset="0"/>
              <a:cs typeface="Times New Roman" panose="02020603050405020304" pitchFamily="18" charset="0"/>
            </a:endParaRPr>
          </a:p>
        </p:txBody>
      </p:sp>
      <p:sp>
        <p:nvSpPr>
          <p:cNvPr id="19" name="iślïdé">
            <a:extLst>
              <a:ext uri="{FF2B5EF4-FFF2-40B4-BE49-F238E27FC236}">
                <a16:creationId xmlns:a16="http://schemas.microsoft.com/office/drawing/2014/main" id="{D7DC965C-C2B1-443C-B93B-1D6FCA504BB0}"/>
              </a:ext>
            </a:extLst>
          </p:cNvPr>
          <p:cNvSpPr/>
          <p:nvPr/>
        </p:nvSpPr>
        <p:spPr bwMode="auto">
          <a:xfrm>
            <a:off x="4688617" y="3429000"/>
            <a:ext cx="4490877" cy="147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eaLnBrk="0" fontAlgn="base" hangingPunct="0">
              <a:lnSpc>
                <a:spcPct val="110000"/>
              </a:lnSpc>
              <a:spcBef>
                <a:spcPct val="20000"/>
              </a:spcBef>
              <a:spcAft>
                <a:spcPct val="5000"/>
              </a:spcAft>
              <a:buClr>
                <a:srgbClr val="3333CC"/>
              </a:buClr>
              <a:buSzPct val="60000"/>
            </a:pPr>
            <a:r>
              <a:rPr lang="zh-CN" altLang="zh-CN" sz="2400" b="1" kern="0">
                <a:latin typeface="Times New Roman" panose="02020603050405020304" pitchFamily="18" charset="0"/>
                <a:cs typeface="Times New Roman" panose="02020603050405020304" pitchFamily="18" charset="0"/>
              </a:rPr>
              <a:t>把</a:t>
            </a:r>
            <a:r>
              <a:rPr lang="en-US" altLang="zh-CN" sz="2400" b="1">
                <a:latin typeface="Times New Roman" panose="02020603050405020304" pitchFamily="18" charset="0"/>
                <a:cs typeface="Times New Roman" panose="02020603050405020304" pitchFamily="18" charset="0"/>
              </a:rPr>
              <a:t>Mem32</a:t>
            </a:r>
            <a:r>
              <a:rPr lang="zh-CN" altLang="zh-CN" sz="2400" b="1" kern="0">
                <a:latin typeface="Times New Roman" panose="02020603050405020304" pitchFamily="18" charset="0"/>
                <a:cs typeface="Times New Roman" panose="02020603050405020304" pitchFamily="18" charset="0"/>
              </a:rPr>
              <a:t>存储单元</a:t>
            </a:r>
            <a:r>
              <a:rPr lang="zh-CN" altLang="zh-CN" sz="2400" b="1" kern="0" dirty="0">
                <a:latin typeface="Times New Roman" panose="02020603050405020304" pitchFamily="18" charset="0"/>
                <a:cs typeface="Times New Roman" panose="02020603050405020304" pitchFamily="18" charset="0"/>
              </a:rPr>
              <a:t>开始的4个字节单元的</a:t>
            </a:r>
            <a:r>
              <a:rPr lang="zh-CN" altLang="zh-CN" sz="2400" b="1" kern="0">
                <a:latin typeface="Times New Roman" panose="02020603050405020304" pitchFamily="18" charset="0"/>
                <a:cs typeface="Times New Roman" panose="02020603050405020304" pitchFamily="18" charset="0"/>
              </a:rPr>
              <a:t>内容送入通用寄存器</a:t>
            </a:r>
            <a:r>
              <a:rPr lang="zh-CN" altLang="zh-CN" sz="2400" b="1" kern="0" dirty="0">
                <a:latin typeface="Times New Roman" panose="02020603050405020304" pitchFamily="18" charset="0"/>
                <a:cs typeface="Times New Roman" panose="02020603050405020304" pitchFamily="18" charset="0"/>
              </a:rPr>
              <a:t>和段寄存器DS（LDS指令）或ES（LES指令）</a:t>
            </a:r>
            <a:r>
              <a:rPr lang="zh-CN" altLang="en-US" sz="2400" b="1" kern="0" dirty="0">
                <a:latin typeface="Times New Roman" panose="02020603050405020304" pitchFamily="18" charset="0"/>
                <a:cs typeface="Times New Roman" panose="02020603050405020304" pitchFamily="18" charset="0"/>
              </a:rPr>
              <a:t>。</a:t>
            </a:r>
            <a:endParaRPr lang="en-US" altLang="zh-CN" sz="2400" b="1" kern="0" dirty="0">
              <a:latin typeface="Times New Roman" panose="02020603050405020304" pitchFamily="18" charset="0"/>
              <a:cs typeface="Times New Roman" panose="02020603050405020304" pitchFamily="18" charset="0"/>
            </a:endParaRPr>
          </a:p>
        </p:txBody>
      </p:sp>
      <p:grpSp>
        <p:nvGrpSpPr>
          <p:cNvPr id="20" name="iŝḻíḋé">
            <a:extLst>
              <a:ext uri="{FF2B5EF4-FFF2-40B4-BE49-F238E27FC236}">
                <a16:creationId xmlns:a16="http://schemas.microsoft.com/office/drawing/2014/main" id="{3A74EBE3-E5D5-4970-8205-0C860C704CC2}"/>
              </a:ext>
            </a:extLst>
          </p:cNvPr>
          <p:cNvGrpSpPr/>
          <p:nvPr/>
        </p:nvGrpSpPr>
        <p:grpSpPr>
          <a:xfrm>
            <a:off x="3131840" y="3429000"/>
            <a:ext cx="597426" cy="537164"/>
            <a:chOff x="6515102" y="3838277"/>
            <a:chExt cx="533400" cy="533400"/>
          </a:xfrm>
        </p:grpSpPr>
        <p:sp>
          <p:nvSpPr>
            <p:cNvPr id="21" name="íŝľiḓê">
              <a:extLst>
                <a:ext uri="{FF2B5EF4-FFF2-40B4-BE49-F238E27FC236}">
                  <a16:creationId xmlns:a16="http://schemas.microsoft.com/office/drawing/2014/main" id="{AE3C9D58-D2AC-4ED8-A9B5-901FEFC14A27}"/>
                </a:ext>
              </a:extLst>
            </p:cNvPr>
            <p:cNvSpPr/>
            <p:nvPr/>
          </p:nvSpPr>
          <p:spPr>
            <a:xfrm>
              <a:off x="6515102" y="3838277"/>
              <a:ext cx="533400" cy="533400"/>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4400"/>
              <a:endParaRPr lang="zh-CN" altLang="en-US" sz="2000" b="1" i="1">
                <a:solidFill>
                  <a:schemeClr val="tx1"/>
                </a:solidFill>
              </a:endParaRPr>
            </a:p>
          </p:txBody>
        </p:sp>
        <p:sp>
          <p:nvSpPr>
            <p:cNvPr id="22" name="iśḻïdê">
              <a:extLst>
                <a:ext uri="{FF2B5EF4-FFF2-40B4-BE49-F238E27FC236}">
                  <a16:creationId xmlns:a16="http://schemas.microsoft.com/office/drawing/2014/main" id="{931E85D9-7E7E-4C49-817B-D99569A4DDBA}"/>
                </a:ext>
              </a:extLst>
            </p:cNvPr>
            <p:cNvSpPr/>
            <p:nvPr/>
          </p:nvSpPr>
          <p:spPr>
            <a:xfrm>
              <a:off x="6638929" y="396232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23" name="iṧļîḓé">
            <a:extLst>
              <a:ext uri="{FF2B5EF4-FFF2-40B4-BE49-F238E27FC236}">
                <a16:creationId xmlns:a16="http://schemas.microsoft.com/office/drawing/2014/main" id="{31BFF59F-9F77-47F3-8B1D-66945C6AB424}"/>
              </a:ext>
            </a:extLst>
          </p:cNvPr>
          <p:cNvGrpSpPr/>
          <p:nvPr/>
        </p:nvGrpSpPr>
        <p:grpSpPr>
          <a:xfrm>
            <a:off x="3131840" y="5377842"/>
            <a:ext cx="597426" cy="537164"/>
            <a:chOff x="6515102" y="4958018"/>
            <a:chExt cx="533400" cy="533400"/>
          </a:xfrm>
        </p:grpSpPr>
        <p:sp>
          <p:nvSpPr>
            <p:cNvPr id="24" name="ïṣḷîḍè">
              <a:extLst>
                <a:ext uri="{FF2B5EF4-FFF2-40B4-BE49-F238E27FC236}">
                  <a16:creationId xmlns:a16="http://schemas.microsoft.com/office/drawing/2014/main" id="{135D500A-557D-47AB-A63B-AC9C44F89B72}"/>
                </a:ext>
              </a:extLst>
            </p:cNvPr>
            <p:cNvSpPr/>
            <p:nvPr/>
          </p:nvSpPr>
          <p:spPr>
            <a:xfrm>
              <a:off x="6515102" y="4958018"/>
              <a:ext cx="533400" cy="533400"/>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4400"/>
              <a:endParaRPr lang="zh-CN" altLang="en-US" sz="2000" b="1" i="1">
                <a:solidFill>
                  <a:schemeClr val="tx1"/>
                </a:solidFill>
              </a:endParaRPr>
            </a:p>
          </p:txBody>
        </p:sp>
        <p:sp>
          <p:nvSpPr>
            <p:cNvPr id="25" name="íśľiḓè">
              <a:extLst>
                <a:ext uri="{FF2B5EF4-FFF2-40B4-BE49-F238E27FC236}">
                  <a16:creationId xmlns:a16="http://schemas.microsoft.com/office/drawing/2014/main" id="{211E549F-81BE-4194-AF67-1277B3A48600}"/>
                </a:ext>
              </a:extLst>
            </p:cNvPr>
            <p:cNvSpPr/>
            <p:nvPr/>
          </p:nvSpPr>
          <p:spPr>
            <a:xfrm>
              <a:off x="6638929" y="5082061"/>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sp>
        <p:nvSpPr>
          <p:cNvPr id="26" name="iSļïdé">
            <a:extLst>
              <a:ext uri="{FF2B5EF4-FFF2-40B4-BE49-F238E27FC236}">
                <a16:creationId xmlns:a16="http://schemas.microsoft.com/office/drawing/2014/main" id="{B3B0E8A5-31E6-4CD9-A588-4922B758A0C5}"/>
              </a:ext>
            </a:extLst>
          </p:cNvPr>
          <p:cNvSpPr txBox="1"/>
          <p:nvPr/>
        </p:nvSpPr>
        <p:spPr>
          <a:xfrm>
            <a:off x="3830615" y="5410950"/>
            <a:ext cx="1301535" cy="43119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latin typeface="Times New Roman" panose="02020603050405020304" pitchFamily="18" charset="0"/>
                <a:cs typeface="Times New Roman" panose="02020603050405020304" pitchFamily="18" charset="0"/>
              </a:rPr>
              <a:t>其他</a:t>
            </a:r>
            <a:endParaRPr lang="id-ID" sz="2400" b="1" dirty="0">
              <a:latin typeface="Times New Roman" panose="02020603050405020304" pitchFamily="18" charset="0"/>
              <a:cs typeface="Times New Roman" panose="02020603050405020304" pitchFamily="18" charset="0"/>
            </a:endParaRPr>
          </a:p>
        </p:txBody>
      </p:sp>
      <p:sp>
        <p:nvSpPr>
          <p:cNvPr id="27" name="ïşļiḓè">
            <a:extLst>
              <a:ext uri="{FF2B5EF4-FFF2-40B4-BE49-F238E27FC236}">
                <a16:creationId xmlns:a16="http://schemas.microsoft.com/office/drawing/2014/main" id="{7974929E-67D5-4463-8861-723D59BC6934}"/>
              </a:ext>
            </a:extLst>
          </p:cNvPr>
          <p:cNvSpPr/>
          <p:nvPr/>
        </p:nvSpPr>
        <p:spPr bwMode="auto">
          <a:xfrm>
            <a:off x="4712072" y="5410950"/>
            <a:ext cx="4431927" cy="111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0000"/>
              </a:lnSpc>
            </a:pPr>
            <a:r>
              <a:rPr lang="zh-CN" altLang="zh-CN" sz="2400" b="1" kern="0" dirty="0">
                <a:latin typeface="Times New Roman" panose="02020603050405020304" pitchFamily="18" charset="0"/>
                <a:cs typeface="Times New Roman" panose="02020603050405020304" pitchFamily="18" charset="0"/>
              </a:rPr>
              <a:t>低字单元内容为偏移量送通用寄存器，高字单元内容为段基值送DS或ES。</a:t>
            </a:r>
            <a:endParaRPr lang="en-US" altLang="zh-CN" sz="2400" dirty="0">
              <a:latin typeface="Times New Roman" panose="02020603050405020304" pitchFamily="18" charset="0"/>
              <a:cs typeface="Times New Roman" panose="02020603050405020304" pitchFamily="18" charset="0"/>
            </a:endParaRPr>
          </a:p>
        </p:txBody>
      </p:sp>
      <p:pic>
        <p:nvPicPr>
          <p:cNvPr id="28" name="Picture 4" descr="C:\Users\Administrator\Desktop\微立体创业计划\004.png">
            <a:extLst>
              <a:ext uri="{FF2B5EF4-FFF2-40B4-BE49-F238E27FC236}">
                <a16:creationId xmlns:a16="http://schemas.microsoft.com/office/drawing/2014/main" id="{EED37EBE-FBA5-47E1-A467-F886F9020C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83671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303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CE8F84A-422C-462F-9B5C-AB906ABF3EF7}"/>
              </a:ext>
            </a:extLst>
          </p:cNvPr>
          <p:cNvGrpSpPr/>
          <p:nvPr/>
        </p:nvGrpSpPr>
        <p:grpSpPr>
          <a:xfrm>
            <a:off x="827584" y="163337"/>
            <a:ext cx="529167" cy="529359"/>
            <a:chOff x="304800" y="673100"/>
            <a:chExt cx="4000500" cy="4000500"/>
          </a:xfrm>
          <a:effectLst>
            <a:outerShdw blurRad="444500" dist="254000" dir="8100000" algn="tr" rotWithShape="0">
              <a:prstClr val="black">
                <a:alpha val="50000"/>
              </a:prstClr>
            </a:outerShdw>
          </a:effectLst>
        </p:grpSpPr>
        <p:sp>
          <p:nvSpPr>
            <p:cNvPr id="3" name="同心圆 234">
              <a:extLst>
                <a:ext uri="{FF2B5EF4-FFF2-40B4-BE49-F238E27FC236}">
                  <a16:creationId xmlns:a16="http://schemas.microsoft.com/office/drawing/2014/main" id="{24109DFB-7EB9-4617-9C5F-A2010583507C}"/>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621" fontAlgn="auto">
                <a:spcBef>
                  <a:spcPts val="0"/>
                </a:spcBef>
                <a:spcAft>
                  <a:spcPts val="0"/>
                </a:spcAft>
                <a:defRPr/>
              </a:pPr>
              <a:endParaRPr lang="zh-CN" altLang="en-US" sz="1200" kern="0">
                <a:solidFill>
                  <a:sysClr val="windowText" lastClr="000000"/>
                </a:solidFill>
                <a:latin typeface="Calibri"/>
                <a:ea typeface="宋体"/>
              </a:endParaRPr>
            </a:p>
          </p:txBody>
        </p:sp>
        <p:sp>
          <p:nvSpPr>
            <p:cNvPr id="4" name="椭圆 3">
              <a:extLst>
                <a:ext uri="{FF2B5EF4-FFF2-40B4-BE49-F238E27FC236}">
                  <a16:creationId xmlns:a16="http://schemas.microsoft.com/office/drawing/2014/main" id="{529749F8-1DCD-4B53-81B3-A893D85B2C97}"/>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4621" fontAlgn="auto">
                <a:spcBef>
                  <a:spcPts val="0"/>
                </a:spcBef>
                <a:spcAft>
                  <a:spcPts val="0"/>
                </a:spcAft>
                <a:defRPr/>
              </a:pPr>
              <a:r>
                <a:rPr lang="en-US" altLang="zh-CN"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400" b="1" kern="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 name="文本框 4">
            <a:extLst>
              <a:ext uri="{FF2B5EF4-FFF2-40B4-BE49-F238E27FC236}">
                <a16:creationId xmlns:a16="http://schemas.microsoft.com/office/drawing/2014/main" id="{8DB66DB2-27E6-41FD-ACCF-89474AC7A3C5}"/>
              </a:ext>
            </a:extLst>
          </p:cNvPr>
          <p:cNvSpPr txBox="1"/>
          <p:nvPr/>
        </p:nvSpPr>
        <p:spPr>
          <a:xfrm>
            <a:off x="1368300" y="186375"/>
            <a:ext cx="2348720" cy="523220"/>
          </a:xfrm>
          <a:prstGeom prst="rect">
            <a:avLst/>
          </a:prstGeom>
          <a:noFill/>
        </p:spPr>
        <p:txBody>
          <a:bodyPr wrap="none" rtlCol="0">
            <a:spAutoFit/>
          </a:bodyPr>
          <a:lstStyle/>
          <a:p>
            <a:r>
              <a:rPr lang="zh-CN" altLang="en-US" sz="2800" b="1"/>
              <a:t>标志传送指令</a:t>
            </a:r>
          </a:p>
        </p:txBody>
      </p:sp>
      <p:grpSp>
        <p:nvGrpSpPr>
          <p:cNvPr id="12" name="组合 11">
            <a:extLst>
              <a:ext uri="{FF2B5EF4-FFF2-40B4-BE49-F238E27FC236}">
                <a16:creationId xmlns:a16="http://schemas.microsoft.com/office/drawing/2014/main" id="{3F264E62-C0D6-456D-8A2F-FC4EE399CD7C}"/>
              </a:ext>
            </a:extLst>
          </p:cNvPr>
          <p:cNvGrpSpPr/>
          <p:nvPr/>
        </p:nvGrpSpPr>
        <p:grpSpPr>
          <a:xfrm>
            <a:off x="1352800" y="2174826"/>
            <a:ext cx="6638557" cy="2819400"/>
            <a:chOff x="1352800" y="2174826"/>
            <a:chExt cx="6638557" cy="2819400"/>
          </a:xfrm>
        </p:grpSpPr>
        <p:sp>
          <p:nvSpPr>
            <p:cNvPr id="6" name="Rectangle 3">
              <a:extLst>
                <a:ext uri="{FF2B5EF4-FFF2-40B4-BE49-F238E27FC236}">
                  <a16:creationId xmlns:a16="http://schemas.microsoft.com/office/drawing/2014/main" id="{F65F7D98-33E7-426C-B99E-EC8D19EB5E99}"/>
                </a:ext>
              </a:extLst>
            </p:cNvPr>
            <p:cNvSpPr txBox="1">
              <a:spLocks noChangeArrowheads="1"/>
            </p:cNvSpPr>
            <p:nvPr/>
          </p:nvSpPr>
          <p:spPr>
            <a:xfrm>
              <a:off x="1795714" y="2174826"/>
              <a:ext cx="2362200" cy="2819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altLang="zh-CN" sz="2800" b="1">
                  <a:latin typeface="Times New Roman" panose="02020603050405020304" pitchFamily="18" charset="0"/>
                  <a:cs typeface="Times New Roman" panose="02020603050405020304" pitchFamily="18" charset="0"/>
                </a:rPr>
                <a:t>LAHF</a:t>
              </a:r>
            </a:p>
            <a:p>
              <a:pPr>
                <a:buFont typeface="Wingdings" pitchFamily="2" charset="2"/>
                <a:buNone/>
              </a:pPr>
              <a:r>
                <a:rPr lang="en-US" altLang="zh-CN" sz="2800" b="1">
                  <a:latin typeface="Times New Roman" panose="02020603050405020304" pitchFamily="18" charset="0"/>
                  <a:cs typeface="Times New Roman" panose="02020603050405020304" pitchFamily="18" charset="0"/>
                </a:rPr>
                <a:t>SAHF</a:t>
              </a:r>
            </a:p>
            <a:p>
              <a:pPr>
                <a:buFont typeface="Wingdings" pitchFamily="2" charset="2"/>
                <a:buNone/>
              </a:pPr>
              <a:endParaRPr lang="en-US" altLang="zh-CN" sz="2800" b="1">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a:latin typeface="Times New Roman" panose="02020603050405020304" pitchFamily="18" charset="0"/>
                  <a:cs typeface="Times New Roman" panose="02020603050405020304" pitchFamily="18" charset="0"/>
                </a:rPr>
                <a:t>PUSHF</a:t>
              </a:r>
            </a:p>
            <a:p>
              <a:pPr>
                <a:buFont typeface="Wingdings" pitchFamily="2" charset="2"/>
                <a:buNone/>
              </a:pPr>
              <a:r>
                <a:rPr lang="en-US" altLang="zh-CN" sz="2800" b="1">
                  <a:latin typeface="Times New Roman" panose="02020603050405020304" pitchFamily="18" charset="0"/>
                  <a:cs typeface="Times New Roman" panose="02020603050405020304" pitchFamily="18" charset="0"/>
                </a:rPr>
                <a:t>POPF</a:t>
              </a:r>
            </a:p>
          </p:txBody>
        </p:sp>
        <p:sp>
          <p:nvSpPr>
            <p:cNvPr id="7" name="AutoShape 4">
              <a:extLst>
                <a:ext uri="{FF2B5EF4-FFF2-40B4-BE49-F238E27FC236}">
                  <a16:creationId xmlns:a16="http://schemas.microsoft.com/office/drawing/2014/main" id="{FACC77DF-A3F9-446E-9810-CD713DD7B039}"/>
                </a:ext>
              </a:extLst>
            </p:cNvPr>
            <p:cNvSpPr>
              <a:spLocks/>
            </p:cNvSpPr>
            <p:nvPr/>
          </p:nvSpPr>
          <p:spPr bwMode="auto">
            <a:xfrm>
              <a:off x="1352800" y="2420888"/>
              <a:ext cx="382589" cy="2232248"/>
            </a:xfrm>
            <a:prstGeom prst="leftBrace">
              <a:avLst>
                <a:gd name="adj1" fmla="val 64974"/>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a:solidFill>
                  <a:schemeClr val="tx1"/>
                </a:solidFill>
                <a:latin typeface="Times New Roman" panose="02020603050405020304" pitchFamily="18" charset="0"/>
                <a:ea typeface="宋体" pitchFamily="2" charset="-122"/>
                <a:cs typeface="Times New Roman" panose="02020603050405020304" pitchFamily="18" charset="0"/>
              </a:endParaRPr>
            </a:p>
          </p:txBody>
        </p:sp>
        <p:sp>
          <p:nvSpPr>
            <p:cNvPr id="8" name="AutoShape 5">
              <a:extLst>
                <a:ext uri="{FF2B5EF4-FFF2-40B4-BE49-F238E27FC236}">
                  <a16:creationId xmlns:a16="http://schemas.microsoft.com/office/drawing/2014/main" id="{B92B6995-023C-45EB-A6D9-FCF780CAC006}"/>
                </a:ext>
              </a:extLst>
            </p:cNvPr>
            <p:cNvSpPr>
              <a:spLocks/>
            </p:cNvSpPr>
            <p:nvPr/>
          </p:nvSpPr>
          <p:spPr bwMode="auto">
            <a:xfrm>
              <a:off x="2995864" y="2326199"/>
              <a:ext cx="228600" cy="764250"/>
            </a:xfrm>
            <a:prstGeom prst="rightBrace">
              <a:avLst>
                <a:gd name="adj1" fmla="val 57338"/>
                <a:gd name="adj2" fmla="val 49061"/>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a:solidFill>
                  <a:schemeClr val="tx1"/>
                </a:solidFill>
                <a:latin typeface="Times New Roman" panose="02020603050405020304" pitchFamily="18" charset="0"/>
                <a:ea typeface="宋体"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9D659DD4-341A-4E9B-8EB1-3FAD0CA4888B}"/>
                </a:ext>
              </a:extLst>
            </p:cNvPr>
            <p:cNvSpPr>
              <a:spLocks/>
            </p:cNvSpPr>
            <p:nvPr/>
          </p:nvSpPr>
          <p:spPr bwMode="auto">
            <a:xfrm>
              <a:off x="3156653" y="3867754"/>
              <a:ext cx="263958" cy="830412"/>
            </a:xfrm>
            <a:prstGeom prst="rightBrace">
              <a:avLst>
                <a:gd name="adj1" fmla="val 49881"/>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a:solidFill>
                  <a:schemeClr val="tx1"/>
                </a:solidFill>
                <a:latin typeface="Times New Roman" panose="02020603050405020304" pitchFamily="18" charset="0"/>
                <a:ea typeface="宋体" pitchFamily="2" charset="-122"/>
                <a:cs typeface="Times New Roman" panose="02020603050405020304" pitchFamily="18" charset="0"/>
              </a:endParaRPr>
            </a:p>
          </p:txBody>
        </p:sp>
        <p:sp>
          <p:nvSpPr>
            <p:cNvPr id="10" name="Text Box 7">
              <a:extLst>
                <a:ext uri="{FF2B5EF4-FFF2-40B4-BE49-F238E27FC236}">
                  <a16:creationId xmlns:a16="http://schemas.microsoft.com/office/drawing/2014/main" id="{FAF5B9C3-D5E1-42E6-8AC5-B8AEA45BECFF}"/>
                </a:ext>
              </a:extLst>
            </p:cNvPr>
            <p:cNvSpPr txBox="1">
              <a:spLocks noChangeArrowheads="1"/>
            </p:cNvSpPr>
            <p:nvPr/>
          </p:nvSpPr>
          <p:spPr bwMode="auto">
            <a:xfrm>
              <a:off x="3224464" y="2494272"/>
              <a:ext cx="4464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dirty="0">
                  <a:solidFill>
                    <a:schemeClr val="tx1"/>
                  </a:solidFill>
                  <a:latin typeface="Times New Roman" panose="02020603050405020304" pitchFamily="18" charset="0"/>
                  <a:ea typeface="宋体" pitchFamily="2" charset="-122"/>
                  <a:cs typeface="Times New Roman" panose="02020603050405020304" pitchFamily="18" charset="0"/>
                </a:rPr>
                <a:t>隐含操作数</a:t>
              </a:r>
              <a:r>
                <a:rPr kumimoji="1" lang="en-US" altLang="zh-CN" dirty="0">
                  <a:solidFill>
                    <a:schemeClr val="tx1"/>
                  </a:solidFill>
                  <a:latin typeface="Times New Roman" panose="02020603050405020304" pitchFamily="18" charset="0"/>
                  <a:ea typeface="宋体" pitchFamily="2" charset="-122"/>
                  <a:cs typeface="Times New Roman" panose="02020603050405020304" pitchFamily="18" charset="0"/>
                </a:rPr>
                <a:t>AH</a:t>
              </a:r>
              <a:r>
                <a:rPr kumimoji="1" lang="zh-CN" altLang="en-US" dirty="0">
                  <a:solidFill>
                    <a:schemeClr val="tx1"/>
                  </a:solidFill>
                  <a:latin typeface="Times New Roman" panose="02020603050405020304" pitchFamily="18" charset="0"/>
                  <a:ea typeface="宋体" pitchFamily="2" charset="-122"/>
                  <a:cs typeface="Times New Roman" panose="02020603050405020304" pitchFamily="18" charset="0"/>
                </a:rPr>
                <a:t>和</a:t>
              </a:r>
              <a:r>
                <a:rPr kumimoji="1" lang="en-US" altLang="zh-CN" dirty="0">
                  <a:solidFill>
                    <a:schemeClr val="tx1"/>
                  </a:solidFill>
                  <a:latin typeface="Times New Roman" panose="02020603050405020304" pitchFamily="18" charset="0"/>
                  <a:ea typeface="宋体" pitchFamily="2" charset="-122"/>
                  <a:cs typeface="Times New Roman" panose="02020603050405020304" pitchFamily="18" charset="0"/>
                </a:rPr>
                <a:t>FLAGS</a:t>
              </a:r>
            </a:p>
          </p:txBody>
        </p:sp>
        <p:sp>
          <p:nvSpPr>
            <p:cNvPr id="11" name="Text Box 8">
              <a:extLst>
                <a:ext uri="{FF2B5EF4-FFF2-40B4-BE49-F238E27FC236}">
                  <a16:creationId xmlns:a16="http://schemas.microsoft.com/office/drawing/2014/main" id="{B340D11A-C2EC-43C1-B35A-FF3E80797EDE}"/>
                </a:ext>
              </a:extLst>
            </p:cNvPr>
            <p:cNvSpPr txBox="1">
              <a:spLocks noChangeArrowheads="1"/>
            </p:cNvSpPr>
            <p:nvPr/>
          </p:nvSpPr>
          <p:spPr bwMode="auto">
            <a:xfrm>
              <a:off x="3455424" y="3810619"/>
              <a:ext cx="45359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dirty="0">
                  <a:solidFill>
                    <a:schemeClr val="tx1"/>
                  </a:solidFill>
                  <a:latin typeface="Times New Roman" panose="02020603050405020304" pitchFamily="18" charset="0"/>
                  <a:ea typeface="宋体" pitchFamily="2" charset="-122"/>
                  <a:cs typeface="Times New Roman" panose="02020603050405020304" pitchFamily="18" charset="0"/>
                </a:rPr>
                <a:t>隐含操作数</a:t>
              </a:r>
              <a:r>
                <a:rPr kumimoji="1" lang="en-US" altLang="zh-CN" dirty="0">
                  <a:solidFill>
                    <a:schemeClr val="tx1"/>
                  </a:solidFill>
                  <a:latin typeface="Times New Roman" panose="02020603050405020304" pitchFamily="18" charset="0"/>
                  <a:ea typeface="宋体" pitchFamily="2" charset="-122"/>
                  <a:cs typeface="Times New Roman" panose="02020603050405020304" pitchFamily="18" charset="0"/>
                </a:rPr>
                <a:t>FLAGS</a:t>
              </a:r>
              <a:r>
                <a:rPr kumimoji="1" lang="zh-CN" altLang="en-US" dirty="0">
                  <a:solidFill>
                    <a:schemeClr val="tx1"/>
                  </a:solidFill>
                  <a:latin typeface="Times New Roman" panose="02020603050405020304" pitchFamily="18" charset="0"/>
                  <a:ea typeface="宋体" pitchFamily="2" charset="-122"/>
                  <a:cs typeface="Times New Roman" panose="02020603050405020304" pitchFamily="18" charset="0"/>
                </a:rPr>
                <a:t>和堆栈单元</a:t>
              </a:r>
              <a:endParaRPr kumimoji="1" lang="en-US" altLang="zh-CN" dirty="0">
                <a:solidFill>
                  <a:schemeClr val="tx1"/>
                </a:solidFill>
                <a:latin typeface="Times New Roman" panose="02020603050405020304" pitchFamily="18" charset="0"/>
                <a:ea typeface="宋体" pitchFamily="2" charset="-122"/>
                <a:cs typeface="Times New Roman" panose="02020603050405020304" pitchFamily="18" charset="0"/>
              </a:endParaRPr>
            </a:p>
          </p:txBody>
        </p:sp>
      </p:grpSp>
    </p:spTree>
    <p:extLst>
      <p:ext uri="{BB962C8B-B14F-4D97-AF65-F5344CB8AC3E}">
        <p14:creationId xmlns:p14="http://schemas.microsoft.com/office/powerpoint/2010/main" val="41026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96F88C3B-47E9-408C-85DB-6BE7224AAA26}"/>
              </a:ext>
            </a:extLst>
          </p:cNvPr>
          <p:cNvGrpSpPr/>
          <p:nvPr/>
        </p:nvGrpSpPr>
        <p:grpSpPr>
          <a:xfrm>
            <a:off x="484981" y="1630387"/>
            <a:ext cx="8174038" cy="1658937"/>
            <a:chOff x="97780" y="1247800"/>
            <a:chExt cx="8174038" cy="1658937"/>
          </a:xfrm>
        </p:grpSpPr>
        <p:sp>
          <p:nvSpPr>
            <p:cNvPr id="2" name="Rectangle 4">
              <a:extLst>
                <a:ext uri="{FF2B5EF4-FFF2-40B4-BE49-F238E27FC236}">
                  <a16:creationId xmlns:a16="http://schemas.microsoft.com/office/drawing/2014/main" id="{0B62C012-1B9A-4075-858C-9487E79CB551}"/>
                </a:ext>
              </a:extLst>
            </p:cNvPr>
            <p:cNvSpPr>
              <a:spLocks noChangeArrowheads="1"/>
            </p:cNvSpPr>
            <p:nvPr/>
          </p:nvSpPr>
          <p:spPr bwMode="auto">
            <a:xfrm>
              <a:off x="1405880" y="2467000"/>
              <a:ext cx="6469063" cy="381000"/>
            </a:xfrm>
            <a:prstGeom prst="rect">
              <a:avLst/>
            </a:prstGeom>
            <a:solidFill>
              <a:srgbClr val="339966"/>
            </a:solidFill>
            <a:ln w="25400" cap="sq">
              <a:solidFill>
                <a:srgbClr val="339966"/>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3" name="Line 5">
              <a:extLst>
                <a:ext uri="{FF2B5EF4-FFF2-40B4-BE49-F238E27FC236}">
                  <a16:creationId xmlns:a16="http://schemas.microsoft.com/office/drawing/2014/main" id="{24BAFFD1-BC1E-4991-9CAB-AAEE3B0F4E1E}"/>
                </a:ext>
              </a:extLst>
            </p:cNvPr>
            <p:cNvSpPr>
              <a:spLocks noChangeShapeType="1"/>
            </p:cNvSpPr>
            <p:nvPr/>
          </p:nvSpPr>
          <p:spPr bwMode="auto">
            <a:xfrm>
              <a:off x="73494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 name="Line 6">
              <a:extLst>
                <a:ext uri="{FF2B5EF4-FFF2-40B4-BE49-F238E27FC236}">
                  <a16:creationId xmlns:a16="http://schemas.microsoft.com/office/drawing/2014/main" id="{DD9998C1-600D-4D46-9825-B67B1D922D55}"/>
                </a:ext>
              </a:extLst>
            </p:cNvPr>
            <p:cNvSpPr>
              <a:spLocks noChangeShapeType="1"/>
            </p:cNvSpPr>
            <p:nvPr/>
          </p:nvSpPr>
          <p:spPr bwMode="auto">
            <a:xfrm>
              <a:off x="3691880" y="24670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5" name="Line 7">
              <a:extLst>
                <a:ext uri="{FF2B5EF4-FFF2-40B4-BE49-F238E27FC236}">
                  <a16:creationId xmlns:a16="http://schemas.microsoft.com/office/drawing/2014/main" id="{71E1ED34-D537-4D8D-A713-9081C2942C89}"/>
                </a:ext>
              </a:extLst>
            </p:cNvPr>
            <p:cNvSpPr>
              <a:spLocks noChangeShapeType="1"/>
            </p:cNvSpPr>
            <p:nvPr/>
          </p:nvSpPr>
          <p:spPr bwMode="auto">
            <a:xfrm>
              <a:off x="68160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 name="Line 8">
              <a:extLst>
                <a:ext uri="{FF2B5EF4-FFF2-40B4-BE49-F238E27FC236}">
                  <a16:creationId xmlns:a16="http://schemas.microsoft.com/office/drawing/2014/main" id="{C2AB2884-8869-4406-BCB0-9543A05E57C3}"/>
                </a:ext>
              </a:extLst>
            </p:cNvPr>
            <p:cNvSpPr>
              <a:spLocks noChangeShapeType="1"/>
            </p:cNvSpPr>
            <p:nvPr/>
          </p:nvSpPr>
          <p:spPr bwMode="auto">
            <a:xfrm>
              <a:off x="63588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7" name="Line 9">
              <a:extLst>
                <a:ext uri="{FF2B5EF4-FFF2-40B4-BE49-F238E27FC236}">
                  <a16:creationId xmlns:a16="http://schemas.microsoft.com/office/drawing/2014/main" id="{63851161-9E5E-4144-862A-5E83AE006AB5}"/>
                </a:ext>
              </a:extLst>
            </p:cNvPr>
            <p:cNvSpPr>
              <a:spLocks noChangeShapeType="1"/>
            </p:cNvSpPr>
            <p:nvPr/>
          </p:nvSpPr>
          <p:spPr bwMode="auto">
            <a:xfrm>
              <a:off x="58254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10">
              <a:extLst>
                <a:ext uri="{FF2B5EF4-FFF2-40B4-BE49-F238E27FC236}">
                  <a16:creationId xmlns:a16="http://schemas.microsoft.com/office/drawing/2014/main" id="{04DF57FC-60DC-4CC8-AF37-2A06F0182BBC}"/>
                </a:ext>
              </a:extLst>
            </p:cNvPr>
            <p:cNvSpPr>
              <a:spLocks noChangeShapeType="1"/>
            </p:cNvSpPr>
            <p:nvPr/>
          </p:nvSpPr>
          <p:spPr bwMode="auto">
            <a:xfrm>
              <a:off x="42252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1">
              <a:extLst>
                <a:ext uri="{FF2B5EF4-FFF2-40B4-BE49-F238E27FC236}">
                  <a16:creationId xmlns:a16="http://schemas.microsoft.com/office/drawing/2014/main" id="{18B29C84-71DA-4859-AC2E-193D46CEE788}"/>
                </a:ext>
              </a:extLst>
            </p:cNvPr>
            <p:cNvSpPr>
              <a:spLocks noChangeShapeType="1"/>
            </p:cNvSpPr>
            <p:nvPr/>
          </p:nvSpPr>
          <p:spPr bwMode="auto">
            <a:xfrm>
              <a:off x="52920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2">
              <a:extLst>
                <a:ext uri="{FF2B5EF4-FFF2-40B4-BE49-F238E27FC236}">
                  <a16:creationId xmlns:a16="http://schemas.microsoft.com/office/drawing/2014/main" id="{3224A3F0-62CC-47A6-9CF0-FF860DDFBFB5}"/>
                </a:ext>
              </a:extLst>
            </p:cNvPr>
            <p:cNvSpPr>
              <a:spLocks noChangeShapeType="1"/>
            </p:cNvSpPr>
            <p:nvPr/>
          </p:nvSpPr>
          <p:spPr bwMode="auto">
            <a:xfrm>
              <a:off x="4758680" y="2472576"/>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 name="Text Box 13">
              <a:extLst>
                <a:ext uri="{FF2B5EF4-FFF2-40B4-BE49-F238E27FC236}">
                  <a16:creationId xmlns:a16="http://schemas.microsoft.com/office/drawing/2014/main" id="{6E6E4182-94B4-4455-A3B3-7E12000F74B5}"/>
                </a:ext>
              </a:extLst>
            </p:cNvPr>
            <p:cNvSpPr txBox="1">
              <a:spLocks noChangeArrowheads="1"/>
            </p:cNvSpPr>
            <p:nvPr/>
          </p:nvSpPr>
          <p:spPr bwMode="auto">
            <a:xfrm>
              <a:off x="3691880" y="24289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dirty="0">
                  <a:solidFill>
                    <a:schemeClr val="tx1"/>
                  </a:solidFill>
                  <a:latin typeface="Times New Roman" pitchFamily="18" charset="0"/>
                  <a:ea typeface="宋体" pitchFamily="2" charset="-122"/>
                </a:rPr>
                <a:t>SF</a:t>
              </a:r>
            </a:p>
          </p:txBody>
        </p:sp>
        <p:sp>
          <p:nvSpPr>
            <p:cNvPr id="12" name="Text Box 14">
              <a:extLst>
                <a:ext uri="{FF2B5EF4-FFF2-40B4-BE49-F238E27FC236}">
                  <a16:creationId xmlns:a16="http://schemas.microsoft.com/office/drawing/2014/main" id="{82063C2D-0346-4ACB-A880-661CC306E576}"/>
                </a:ext>
              </a:extLst>
            </p:cNvPr>
            <p:cNvSpPr txBox="1">
              <a:spLocks noChangeArrowheads="1"/>
            </p:cNvSpPr>
            <p:nvPr/>
          </p:nvSpPr>
          <p:spPr bwMode="auto">
            <a:xfrm>
              <a:off x="6342216" y="2428900"/>
              <a:ext cx="748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dirty="0">
                  <a:solidFill>
                    <a:schemeClr val="tx1"/>
                  </a:solidFill>
                  <a:latin typeface="Times New Roman" pitchFamily="18" charset="0"/>
                  <a:ea typeface="宋体" pitchFamily="2" charset="-122"/>
                </a:rPr>
                <a:t>PF</a:t>
              </a:r>
            </a:p>
          </p:txBody>
        </p:sp>
        <p:sp>
          <p:nvSpPr>
            <p:cNvPr id="13" name="Text Box 15">
              <a:extLst>
                <a:ext uri="{FF2B5EF4-FFF2-40B4-BE49-F238E27FC236}">
                  <a16:creationId xmlns:a16="http://schemas.microsoft.com/office/drawing/2014/main" id="{BE927B67-141C-4BE1-88B4-B645C6D42C16}"/>
                </a:ext>
              </a:extLst>
            </p:cNvPr>
            <p:cNvSpPr txBox="1">
              <a:spLocks noChangeArrowheads="1"/>
            </p:cNvSpPr>
            <p:nvPr/>
          </p:nvSpPr>
          <p:spPr bwMode="auto">
            <a:xfrm>
              <a:off x="5255240" y="2427992"/>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tx1"/>
                  </a:solidFill>
                  <a:latin typeface="Times New Roman" pitchFamily="18" charset="0"/>
                  <a:ea typeface="宋体" pitchFamily="2" charset="-122"/>
                </a:rPr>
                <a:t>AF</a:t>
              </a:r>
            </a:p>
          </p:txBody>
        </p:sp>
        <p:sp>
          <p:nvSpPr>
            <p:cNvPr id="14" name="Text Box 16">
              <a:extLst>
                <a:ext uri="{FF2B5EF4-FFF2-40B4-BE49-F238E27FC236}">
                  <a16:creationId xmlns:a16="http://schemas.microsoft.com/office/drawing/2014/main" id="{1FB23BDD-F4CF-4B35-9E05-2DBD2245ADB0}"/>
                </a:ext>
              </a:extLst>
            </p:cNvPr>
            <p:cNvSpPr txBox="1">
              <a:spLocks noChangeArrowheads="1"/>
            </p:cNvSpPr>
            <p:nvPr/>
          </p:nvSpPr>
          <p:spPr bwMode="auto">
            <a:xfrm>
              <a:off x="4205600" y="2434476"/>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tx1"/>
                  </a:solidFill>
                  <a:latin typeface="Times New Roman" pitchFamily="18" charset="0"/>
                  <a:ea typeface="宋体" pitchFamily="2" charset="-122"/>
                </a:rPr>
                <a:t>ZF</a:t>
              </a:r>
            </a:p>
          </p:txBody>
        </p:sp>
        <p:sp>
          <p:nvSpPr>
            <p:cNvPr id="15" name="Text Box 17">
              <a:extLst>
                <a:ext uri="{FF2B5EF4-FFF2-40B4-BE49-F238E27FC236}">
                  <a16:creationId xmlns:a16="http://schemas.microsoft.com/office/drawing/2014/main" id="{4942B8AD-122A-42EB-B705-FB301A9B36AF}"/>
                </a:ext>
              </a:extLst>
            </p:cNvPr>
            <p:cNvSpPr txBox="1">
              <a:spLocks noChangeArrowheads="1"/>
            </p:cNvSpPr>
            <p:nvPr/>
          </p:nvSpPr>
          <p:spPr bwMode="auto">
            <a:xfrm>
              <a:off x="7319318" y="2433072"/>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tx1"/>
                  </a:solidFill>
                  <a:latin typeface="Times New Roman" pitchFamily="18" charset="0"/>
                  <a:ea typeface="宋体" pitchFamily="2" charset="-122"/>
                </a:rPr>
                <a:t>CF</a:t>
              </a:r>
            </a:p>
          </p:txBody>
        </p:sp>
        <p:sp>
          <p:nvSpPr>
            <p:cNvPr id="16" name="Rectangle 18">
              <a:extLst>
                <a:ext uri="{FF2B5EF4-FFF2-40B4-BE49-F238E27FC236}">
                  <a16:creationId xmlns:a16="http://schemas.microsoft.com/office/drawing/2014/main" id="{064FEC1B-4836-46C1-BA93-A550DAE5FA2F}"/>
                </a:ext>
              </a:extLst>
            </p:cNvPr>
            <p:cNvSpPr>
              <a:spLocks noChangeArrowheads="1"/>
            </p:cNvSpPr>
            <p:nvPr/>
          </p:nvSpPr>
          <p:spPr bwMode="auto">
            <a:xfrm>
              <a:off x="3691880" y="1628800"/>
              <a:ext cx="4114800" cy="381000"/>
            </a:xfrm>
            <a:prstGeom prst="rect">
              <a:avLst/>
            </a:prstGeom>
            <a:solidFill>
              <a:srgbClr val="339966"/>
            </a:solidFill>
            <a:ln w="25400" cap="sq">
              <a:solidFill>
                <a:srgbClr val="339966"/>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7" name="Line 19">
              <a:extLst>
                <a:ext uri="{FF2B5EF4-FFF2-40B4-BE49-F238E27FC236}">
                  <a16:creationId xmlns:a16="http://schemas.microsoft.com/office/drawing/2014/main" id="{3BBCD496-C4EB-48EB-9266-5CC728FDFD67}"/>
                </a:ext>
              </a:extLst>
            </p:cNvPr>
            <p:cNvSpPr>
              <a:spLocks noChangeShapeType="1"/>
            </p:cNvSpPr>
            <p:nvPr/>
          </p:nvSpPr>
          <p:spPr bwMode="auto">
            <a:xfrm>
              <a:off x="47586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20">
              <a:extLst>
                <a:ext uri="{FF2B5EF4-FFF2-40B4-BE49-F238E27FC236}">
                  <a16:creationId xmlns:a16="http://schemas.microsoft.com/office/drawing/2014/main" id="{2A0B8C05-CC1C-4ACD-A9F3-51F71695B5EF}"/>
                </a:ext>
              </a:extLst>
            </p:cNvPr>
            <p:cNvSpPr>
              <a:spLocks noChangeShapeType="1"/>
            </p:cNvSpPr>
            <p:nvPr/>
          </p:nvSpPr>
          <p:spPr bwMode="auto">
            <a:xfrm>
              <a:off x="42252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21">
              <a:extLst>
                <a:ext uri="{FF2B5EF4-FFF2-40B4-BE49-F238E27FC236}">
                  <a16:creationId xmlns:a16="http://schemas.microsoft.com/office/drawing/2014/main" id="{A04B966B-1E1A-4830-B529-67FB0EFBF3FA}"/>
                </a:ext>
              </a:extLst>
            </p:cNvPr>
            <p:cNvSpPr>
              <a:spLocks noChangeShapeType="1"/>
            </p:cNvSpPr>
            <p:nvPr/>
          </p:nvSpPr>
          <p:spPr bwMode="auto">
            <a:xfrm>
              <a:off x="52920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2">
              <a:extLst>
                <a:ext uri="{FF2B5EF4-FFF2-40B4-BE49-F238E27FC236}">
                  <a16:creationId xmlns:a16="http://schemas.microsoft.com/office/drawing/2014/main" id="{EB162F48-287B-40D5-B1DC-E74FC087232B}"/>
                </a:ext>
              </a:extLst>
            </p:cNvPr>
            <p:cNvSpPr>
              <a:spLocks noChangeShapeType="1"/>
            </p:cNvSpPr>
            <p:nvPr/>
          </p:nvSpPr>
          <p:spPr bwMode="auto">
            <a:xfrm>
              <a:off x="58254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3">
              <a:extLst>
                <a:ext uri="{FF2B5EF4-FFF2-40B4-BE49-F238E27FC236}">
                  <a16:creationId xmlns:a16="http://schemas.microsoft.com/office/drawing/2014/main" id="{5684C6DC-AB32-411F-9443-2E6053F03555}"/>
                </a:ext>
              </a:extLst>
            </p:cNvPr>
            <p:cNvSpPr>
              <a:spLocks noChangeShapeType="1"/>
            </p:cNvSpPr>
            <p:nvPr/>
          </p:nvSpPr>
          <p:spPr bwMode="auto">
            <a:xfrm>
              <a:off x="63588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24">
              <a:extLst>
                <a:ext uri="{FF2B5EF4-FFF2-40B4-BE49-F238E27FC236}">
                  <a16:creationId xmlns:a16="http://schemas.microsoft.com/office/drawing/2014/main" id="{61AE985A-7E7E-44A9-826A-65BE2D4BCB16}"/>
                </a:ext>
              </a:extLst>
            </p:cNvPr>
            <p:cNvSpPr>
              <a:spLocks noChangeShapeType="1"/>
            </p:cNvSpPr>
            <p:nvPr/>
          </p:nvSpPr>
          <p:spPr bwMode="auto">
            <a:xfrm>
              <a:off x="68160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25">
              <a:extLst>
                <a:ext uri="{FF2B5EF4-FFF2-40B4-BE49-F238E27FC236}">
                  <a16:creationId xmlns:a16="http://schemas.microsoft.com/office/drawing/2014/main" id="{81BBD908-58E2-41D7-8474-0B8D5DC1D3E4}"/>
                </a:ext>
              </a:extLst>
            </p:cNvPr>
            <p:cNvSpPr>
              <a:spLocks noChangeShapeType="1"/>
            </p:cNvSpPr>
            <p:nvPr/>
          </p:nvSpPr>
          <p:spPr bwMode="auto">
            <a:xfrm>
              <a:off x="7349480" y="1628800"/>
              <a:ext cx="0" cy="381000"/>
            </a:xfrm>
            <a:prstGeom prst="line">
              <a:avLst/>
            </a:prstGeom>
            <a:noFill/>
            <a:ln w="25400" cap="sq">
              <a:solidFill>
                <a:srgbClr val="00B0F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26">
              <a:extLst>
                <a:ext uri="{FF2B5EF4-FFF2-40B4-BE49-F238E27FC236}">
                  <a16:creationId xmlns:a16="http://schemas.microsoft.com/office/drawing/2014/main" id="{5F13EED8-D1E7-4D5B-BC75-9D8CBCF8333F}"/>
                </a:ext>
              </a:extLst>
            </p:cNvPr>
            <p:cNvSpPr>
              <a:spLocks noChangeShapeType="1"/>
            </p:cNvSpPr>
            <p:nvPr/>
          </p:nvSpPr>
          <p:spPr bwMode="auto">
            <a:xfrm flipV="1">
              <a:off x="3971280" y="2009800"/>
              <a:ext cx="0" cy="45720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30">
              <a:extLst>
                <a:ext uri="{FF2B5EF4-FFF2-40B4-BE49-F238E27FC236}">
                  <a16:creationId xmlns:a16="http://schemas.microsoft.com/office/drawing/2014/main" id="{119D8621-7C83-44F4-9873-21214DE7D5BB}"/>
                </a:ext>
              </a:extLst>
            </p:cNvPr>
            <p:cNvSpPr>
              <a:spLocks noChangeShapeType="1"/>
            </p:cNvSpPr>
            <p:nvPr/>
          </p:nvSpPr>
          <p:spPr bwMode="auto">
            <a:xfrm flipV="1">
              <a:off x="7578080" y="2009800"/>
              <a:ext cx="0" cy="45720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Text Box 31">
              <a:extLst>
                <a:ext uri="{FF2B5EF4-FFF2-40B4-BE49-F238E27FC236}">
                  <a16:creationId xmlns:a16="http://schemas.microsoft.com/office/drawing/2014/main" id="{80CE8DDA-4404-45F8-A997-1341A93568AA}"/>
                </a:ext>
              </a:extLst>
            </p:cNvPr>
            <p:cNvSpPr txBox="1">
              <a:spLocks noChangeArrowheads="1"/>
            </p:cNvSpPr>
            <p:nvPr/>
          </p:nvSpPr>
          <p:spPr bwMode="auto">
            <a:xfrm>
              <a:off x="5292080" y="193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a:t>
              </a:r>
            </a:p>
          </p:txBody>
        </p:sp>
        <p:sp>
          <p:nvSpPr>
            <p:cNvPr id="27" name="Text Box 32">
              <a:extLst>
                <a:ext uri="{FF2B5EF4-FFF2-40B4-BE49-F238E27FC236}">
                  <a16:creationId xmlns:a16="http://schemas.microsoft.com/office/drawing/2014/main" id="{8757ED82-8C11-48AB-97FD-2426C42BFA34}"/>
                </a:ext>
              </a:extLst>
            </p:cNvPr>
            <p:cNvSpPr txBox="1">
              <a:spLocks noChangeArrowheads="1"/>
            </p:cNvSpPr>
            <p:nvPr/>
          </p:nvSpPr>
          <p:spPr bwMode="auto">
            <a:xfrm>
              <a:off x="3012430" y="1584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tx1"/>
                  </a:solidFill>
                  <a:latin typeface="Times New Roman" pitchFamily="18" charset="0"/>
                  <a:ea typeface="宋体" pitchFamily="2" charset="-122"/>
                </a:rPr>
                <a:t>AH</a:t>
              </a:r>
            </a:p>
          </p:txBody>
        </p:sp>
        <p:sp>
          <p:nvSpPr>
            <p:cNvPr id="28" name="Text Box 33">
              <a:extLst>
                <a:ext uri="{FF2B5EF4-FFF2-40B4-BE49-F238E27FC236}">
                  <a16:creationId xmlns:a16="http://schemas.microsoft.com/office/drawing/2014/main" id="{DBBAC5CE-3DC9-437B-97AC-CD46D5CBF792}"/>
                </a:ext>
              </a:extLst>
            </p:cNvPr>
            <p:cNvSpPr txBox="1">
              <a:spLocks noChangeArrowheads="1"/>
            </p:cNvSpPr>
            <p:nvPr/>
          </p:nvSpPr>
          <p:spPr bwMode="auto">
            <a:xfrm>
              <a:off x="97780" y="2449537"/>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tx1"/>
                  </a:solidFill>
                  <a:latin typeface="Times New Roman" pitchFamily="18" charset="0"/>
                  <a:ea typeface="宋体" pitchFamily="2" charset="-122"/>
                </a:rPr>
                <a:t>FLAGS</a:t>
              </a:r>
            </a:p>
          </p:txBody>
        </p:sp>
        <p:sp>
          <p:nvSpPr>
            <p:cNvPr id="29" name="Text Box 34">
              <a:extLst>
                <a:ext uri="{FF2B5EF4-FFF2-40B4-BE49-F238E27FC236}">
                  <a16:creationId xmlns:a16="http://schemas.microsoft.com/office/drawing/2014/main" id="{8EE7CCE9-1438-45DC-A0D6-73AA103AD2A8}"/>
                </a:ext>
              </a:extLst>
            </p:cNvPr>
            <p:cNvSpPr txBox="1">
              <a:spLocks noChangeArrowheads="1"/>
            </p:cNvSpPr>
            <p:nvPr/>
          </p:nvSpPr>
          <p:spPr bwMode="auto">
            <a:xfrm>
              <a:off x="1253480" y="20860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itchFamily="18" charset="0"/>
                  <a:ea typeface="宋体" pitchFamily="2" charset="-122"/>
                </a:rPr>
                <a:t>D</a:t>
              </a:r>
              <a:r>
                <a:rPr kumimoji="1" lang="en-US" altLang="zh-CN" sz="1600" b="0">
                  <a:solidFill>
                    <a:schemeClr val="tx1"/>
                  </a:solidFill>
                  <a:latin typeface="Times New Roman" pitchFamily="18" charset="0"/>
                  <a:ea typeface="宋体" pitchFamily="2" charset="-122"/>
                </a:rPr>
                <a:t>15</a:t>
              </a:r>
            </a:p>
          </p:txBody>
        </p:sp>
        <p:sp>
          <p:nvSpPr>
            <p:cNvPr id="30" name="Text Box 35">
              <a:extLst>
                <a:ext uri="{FF2B5EF4-FFF2-40B4-BE49-F238E27FC236}">
                  <a16:creationId xmlns:a16="http://schemas.microsoft.com/office/drawing/2014/main" id="{DBB584B1-709E-4BFA-AE83-96CB3002AD96}"/>
                </a:ext>
              </a:extLst>
            </p:cNvPr>
            <p:cNvSpPr txBox="1">
              <a:spLocks noChangeArrowheads="1"/>
            </p:cNvSpPr>
            <p:nvPr/>
          </p:nvSpPr>
          <p:spPr bwMode="auto">
            <a:xfrm>
              <a:off x="7586018" y="20860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itchFamily="18" charset="0"/>
                  <a:ea typeface="宋体" pitchFamily="2" charset="-122"/>
                </a:rPr>
                <a:t>D</a:t>
              </a:r>
              <a:r>
                <a:rPr kumimoji="1" lang="en-US" altLang="zh-CN" sz="1600" b="0">
                  <a:solidFill>
                    <a:schemeClr val="tx1"/>
                  </a:solidFill>
                  <a:latin typeface="Times New Roman" pitchFamily="18" charset="0"/>
                  <a:ea typeface="宋体" pitchFamily="2" charset="-122"/>
                </a:rPr>
                <a:t>0</a:t>
              </a:r>
            </a:p>
          </p:txBody>
        </p:sp>
        <p:sp>
          <p:nvSpPr>
            <p:cNvPr id="31" name="Text Box 36">
              <a:extLst>
                <a:ext uri="{FF2B5EF4-FFF2-40B4-BE49-F238E27FC236}">
                  <a16:creationId xmlns:a16="http://schemas.microsoft.com/office/drawing/2014/main" id="{1E9D770E-D935-48DC-9FF5-A191D7839D50}"/>
                </a:ext>
              </a:extLst>
            </p:cNvPr>
            <p:cNvSpPr txBox="1">
              <a:spLocks noChangeArrowheads="1"/>
            </p:cNvSpPr>
            <p:nvPr/>
          </p:nvSpPr>
          <p:spPr bwMode="auto">
            <a:xfrm>
              <a:off x="3515668" y="1249387"/>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itchFamily="18" charset="0"/>
                  <a:ea typeface="宋体" pitchFamily="2" charset="-122"/>
                </a:rPr>
                <a:t>D</a:t>
              </a:r>
              <a:r>
                <a:rPr kumimoji="1" lang="en-US" altLang="zh-CN" sz="1600" b="0">
                  <a:solidFill>
                    <a:schemeClr val="tx1"/>
                  </a:solidFill>
                  <a:latin typeface="Times New Roman" pitchFamily="18" charset="0"/>
                  <a:ea typeface="宋体" pitchFamily="2" charset="-122"/>
                </a:rPr>
                <a:t>7</a:t>
              </a:r>
            </a:p>
          </p:txBody>
        </p:sp>
        <p:sp>
          <p:nvSpPr>
            <p:cNvPr id="32" name="Text Box 37">
              <a:extLst>
                <a:ext uri="{FF2B5EF4-FFF2-40B4-BE49-F238E27FC236}">
                  <a16:creationId xmlns:a16="http://schemas.microsoft.com/office/drawing/2014/main" id="{924AB293-F497-4A94-BB0A-1B20E6EE5FE5}"/>
                </a:ext>
              </a:extLst>
            </p:cNvPr>
            <p:cNvSpPr txBox="1">
              <a:spLocks noChangeArrowheads="1"/>
            </p:cNvSpPr>
            <p:nvPr/>
          </p:nvSpPr>
          <p:spPr bwMode="auto">
            <a:xfrm>
              <a:off x="7476480" y="12478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itchFamily="18" charset="0"/>
                  <a:ea typeface="宋体" pitchFamily="2" charset="-122"/>
                </a:rPr>
                <a:t>D</a:t>
              </a:r>
              <a:r>
                <a:rPr kumimoji="1" lang="en-US" altLang="zh-CN" sz="1600" b="0">
                  <a:solidFill>
                    <a:schemeClr val="tx1"/>
                  </a:solidFill>
                  <a:latin typeface="Times New Roman" pitchFamily="18" charset="0"/>
                  <a:ea typeface="宋体" pitchFamily="2" charset="-122"/>
                </a:rPr>
                <a:t>0</a:t>
              </a:r>
            </a:p>
          </p:txBody>
        </p:sp>
      </p:grpSp>
      <p:sp>
        <p:nvSpPr>
          <p:cNvPr id="34" name="文本框 33">
            <a:extLst>
              <a:ext uri="{FF2B5EF4-FFF2-40B4-BE49-F238E27FC236}">
                <a16:creationId xmlns:a16="http://schemas.microsoft.com/office/drawing/2014/main" id="{01DA5507-3128-46E9-995D-4D5EBC32ECC6}"/>
              </a:ext>
            </a:extLst>
          </p:cNvPr>
          <p:cNvSpPr txBox="1"/>
          <p:nvPr/>
        </p:nvSpPr>
        <p:spPr>
          <a:xfrm>
            <a:off x="1118803" y="896029"/>
            <a:ext cx="6704079"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LAHF</a:t>
            </a:r>
            <a:r>
              <a:rPr lang="zh-CN" altLang="en-US" sz="2800" b="1">
                <a:latin typeface="Times New Roman" panose="02020603050405020304" pitchFamily="18" charset="0"/>
                <a:cs typeface="Times New Roman" panose="02020603050405020304" pitchFamily="18" charset="0"/>
              </a:rPr>
              <a:t>，将</a:t>
            </a:r>
            <a:r>
              <a:rPr lang="en-US" altLang="zh-CN" sz="2800" b="1">
                <a:latin typeface="Times New Roman" panose="02020603050405020304" pitchFamily="18" charset="0"/>
                <a:cs typeface="Times New Roman" panose="02020603050405020304" pitchFamily="18" charset="0"/>
              </a:rPr>
              <a:t>FLAGS</a:t>
            </a:r>
            <a:r>
              <a:rPr lang="zh-CN" altLang="en-US" sz="2800" b="1">
                <a:latin typeface="Times New Roman" panose="02020603050405020304" pitchFamily="18" charset="0"/>
                <a:cs typeface="Times New Roman" panose="02020603050405020304" pitchFamily="18" charset="0"/>
              </a:rPr>
              <a:t>低</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位的内容装入</a:t>
            </a:r>
            <a:r>
              <a:rPr lang="en-US" altLang="zh-CN" sz="2800" b="1">
                <a:latin typeface="Times New Roman" panose="02020603050405020304" pitchFamily="18" charset="0"/>
                <a:cs typeface="Times New Roman" panose="02020603050405020304" pitchFamily="18" charset="0"/>
              </a:rPr>
              <a:t>AH</a:t>
            </a:r>
            <a:r>
              <a:rPr lang="zh-CN" altLang="en-US" sz="2800" b="1">
                <a:latin typeface="Times New Roman" panose="02020603050405020304" pitchFamily="18" charset="0"/>
                <a:cs typeface="Times New Roman" panose="02020603050405020304" pitchFamily="18" charset="0"/>
              </a:rPr>
              <a:t>。</a:t>
            </a:r>
          </a:p>
        </p:txBody>
      </p:sp>
      <p:sp>
        <p:nvSpPr>
          <p:cNvPr id="35" name="文本框 34">
            <a:extLst>
              <a:ext uri="{FF2B5EF4-FFF2-40B4-BE49-F238E27FC236}">
                <a16:creationId xmlns:a16="http://schemas.microsoft.com/office/drawing/2014/main" id="{4ED2874F-5272-42D9-97E9-4F6FD3F031A0}"/>
              </a:ext>
            </a:extLst>
          </p:cNvPr>
          <p:cNvSpPr txBox="1"/>
          <p:nvPr/>
        </p:nvSpPr>
        <p:spPr>
          <a:xfrm>
            <a:off x="1184582" y="3851965"/>
            <a:ext cx="702628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SAHF</a:t>
            </a:r>
            <a:r>
              <a:rPr lang="zh-CN" altLang="en-US" sz="2800" b="1">
                <a:latin typeface="Times New Roman" panose="02020603050405020304" pitchFamily="18" charset="0"/>
                <a:cs typeface="Times New Roman" panose="02020603050405020304" pitchFamily="18" charset="0"/>
              </a:rPr>
              <a:t>，将</a:t>
            </a:r>
            <a:r>
              <a:rPr lang="en-US" altLang="zh-CN" sz="2800" b="1">
                <a:latin typeface="Times New Roman" panose="02020603050405020304" pitchFamily="18" charset="0"/>
                <a:cs typeface="Times New Roman" panose="02020603050405020304" pitchFamily="18" charset="0"/>
              </a:rPr>
              <a:t>AH</a:t>
            </a:r>
            <a:r>
              <a:rPr lang="zh-CN" altLang="en-US" sz="2800" b="1">
                <a:latin typeface="Times New Roman" panose="02020603050405020304" pitchFamily="18" charset="0"/>
                <a:cs typeface="Times New Roman" panose="02020603050405020304" pitchFamily="18" charset="0"/>
              </a:rPr>
              <a:t>的内容送到</a:t>
            </a:r>
            <a:r>
              <a:rPr lang="en-US" altLang="zh-CN" sz="2800" b="1">
                <a:latin typeface="Times New Roman" panose="02020603050405020304" pitchFamily="18" charset="0"/>
                <a:cs typeface="Times New Roman" panose="02020603050405020304" pitchFamily="18" charset="0"/>
              </a:rPr>
              <a:t>FLAGS</a:t>
            </a:r>
            <a:r>
              <a:rPr lang="zh-CN" altLang="en-US" sz="2800" b="1">
                <a:latin typeface="Times New Roman" panose="02020603050405020304" pitchFamily="18" charset="0"/>
                <a:cs typeface="Times New Roman" panose="02020603050405020304" pitchFamily="18" charset="0"/>
              </a:rPr>
              <a:t>的低</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位。</a:t>
            </a:r>
          </a:p>
        </p:txBody>
      </p:sp>
      <p:sp>
        <p:nvSpPr>
          <p:cNvPr id="36" name="文本框 35">
            <a:extLst>
              <a:ext uri="{FF2B5EF4-FFF2-40B4-BE49-F238E27FC236}">
                <a16:creationId xmlns:a16="http://schemas.microsoft.com/office/drawing/2014/main" id="{766DC663-FEB1-4E23-B314-1C58405A0687}"/>
              </a:ext>
            </a:extLst>
          </p:cNvPr>
          <p:cNvSpPr txBox="1"/>
          <p:nvPr/>
        </p:nvSpPr>
        <p:spPr>
          <a:xfrm>
            <a:off x="1167599" y="4581128"/>
            <a:ext cx="6167073"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PUSHF</a:t>
            </a:r>
            <a:r>
              <a:rPr lang="zh-CN" altLang="en-US" sz="2800" b="1">
                <a:latin typeface="Times New Roman" panose="02020603050405020304" pitchFamily="18" charset="0"/>
                <a:cs typeface="Times New Roman" panose="02020603050405020304" pitchFamily="18" charset="0"/>
              </a:rPr>
              <a:t>，将</a:t>
            </a:r>
            <a:r>
              <a:rPr lang="en-US" altLang="zh-CN" sz="2800" b="1">
                <a:latin typeface="Times New Roman" panose="02020603050405020304" pitchFamily="18" charset="0"/>
                <a:cs typeface="Times New Roman" panose="02020603050405020304" pitchFamily="18" charset="0"/>
              </a:rPr>
              <a:t>FLAGS</a:t>
            </a:r>
            <a:r>
              <a:rPr lang="zh-CN" altLang="en-US" sz="2800" b="1">
                <a:latin typeface="Times New Roman" panose="02020603050405020304" pitchFamily="18" charset="0"/>
                <a:cs typeface="Times New Roman" panose="02020603050405020304" pitchFamily="18" charset="0"/>
              </a:rPr>
              <a:t>的内容压栈保存。</a:t>
            </a:r>
          </a:p>
        </p:txBody>
      </p:sp>
      <p:sp>
        <p:nvSpPr>
          <p:cNvPr id="37" name="文本框 36">
            <a:extLst>
              <a:ext uri="{FF2B5EF4-FFF2-40B4-BE49-F238E27FC236}">
                <a16:creationId xmlns:a16="http://schemas.microsoft.com/office/drawing/2014/main" id="{619CB0CC-7AAD-4532-8861-10F8727FE7E0}"/>
              </a:ext>
            </a:extLst>
          </p:cNvPr>
          <p:cNvSpPr txBox="1"/>
          <p:nvPr/>
        </p:nvSpPr>
        <p:spPr>
          <a:xfrm>
            <a:off x="1162232" y="5373216"/>
            <a:ext cx="7369325"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POPF</a:t>
            </a:r>
            <a:r>
              <a:rPr lang="zh-CN" altLang="en-US" sz="2800" b="1">
                <a:latin typeface="Times New Roman" panose="02020603050405020304" pitchFamily="18" charset="0"/>
                <a:cs typeface="Times New Roman" panose="02020603050405020304" pitchFamily="18" charset="0"/>
              </a:rPr>
              <a:t>，将当前堆栈栈顶的内容送到</a:t>
            </a:r>
            <a:r>
              <a:rPr lang="en-US" altLang="zh-CN" sz="2800" b="1">
                <a:latin typeface="Times New Roman" panose="02020603050405020304" pitchFamily="18" charset="0"/>
                <a:cs typeface="Times New Roman" panose="02020603050405020304" pitchFamily="18" charset="0"/>
              </a:rPr>
              <a:t>FLAGS</a:t>
            </a:r>
            <a:r>
              <a:rPr lang="zh-CN" altLang="en-US" sz="28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241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9FC5339-4915-41DD-9CF8-49D27ABCDC4D}"/>
              </a:ext>
            </a:extLst>
          </p:cNvPr>
          <p:cNvGrpSpPr/>
          <p:nvPr/>
        </p:nvGrpSpPr>
        <p:grpSpPr>
          <a:xfrm>
            <a:off x="827584" y="0"/>
            <a:ext cx="5256584" cy="839639"/>
            <a:chOff x="827584" y="0"/>
            <a:chExt cx="5256584" cy="839639"/>
          </a:xfrm>
        </p:grpSpPr>
        <p:sp>
          <p:nvSpPr>
            <p:cNvPr id="3" name="六边形 2">
              <a:extLst>
                <a:ext uri="{FF2B5EF4-FFF2-40B4-BE49-F238E27FC236}">
                  <a16:creationId xmlns:a16="http://schemas.microsoft.com/office/drawing/2014/main" id="{991AB5F6-B091-40AD-8CB0-3816D4191C29}"/>
                </a:ext>
              </a:extLst>
            </p:cNvPr>
            <p:cNvSpPr/>
            <p:nvPr/>
          </p:nvSpPr>
          <p:spPr>
            <a:xfrm>
              <a:off x="1119858" y="93956"/>
              <a:ext cx="496431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12.2   8086</a:t>
              </a:r>
              <a:r>
                <a:rPr lang="zh-CN" altLang="en-US" sz="2800" b="1">
                  <a:solidFill>
                    <a:schemeClr val="tx1"/>
                  </a:solidFill>
                  <a:latin typeface="微软雅黑" panose="020B0503020204020204" pitchFamily="34" charset="-122"/>
                  <a:ea typeface="微软雅黑" panose="020B0503020204020204" pitchFamily="34" charset="-122"/>
                </a:rPr>
                <a:t>寻址方式</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9DB16E2-DBD8-43BF-BC54-428E94BF51A3}"/>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B384B7E9-778F-46ED-9891-470A44AF115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44519C36-E2A3-499F-B451-67C09F41C5E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A855664C-FA4B-442C-AB41-3F9751984168}"/>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27841235-D7CD-431B-BF2E-25674E502E1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D525C132-4EB7-4D4B-AD18-5FFD63190DC9}"/>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0" name="文本框 9">
            <a:extLst>
              <a:ext uri="{FF2B5EF4-FFF2-40B4-BE49-F238E27FC236}">
                <a16:creationId xmlns:a16="http://schemas.microsoft.com/office/drawing/2014/main" id="{0F6AB62E-693A-4446-B7A1-873DC22C1AEE}"/>
              </a:ext>
            </a:extLst>
          </p:cNvPr>
          <p:cNvSpPr txBox="1"/>
          <p:nvPr/>
        </p:nvSpPr>
        <p:spPr>
          <a:xfrm>
            <a:off x="870211" y="1556792"/>
            <a:ext cx="7398179" cy="523220"/>
          </a:xfrm>
          <a:prstGeom prst="rect">
            <a:avLst/>
          </a:prstGeom>
          <a:noFill/>
        </p:spPr>
        <p:txBody>
          <a:bodyPr wrap="none" rtlCol="0">
            <a:spAutoFit/>
          </a:bodyPr>
          <a:lstStyle/>
          <a:p>
            <a:r>
              <a:rPr lang="zh-CN" altLang="en-US" sz="2800" b="1"/>
              <a:t>寻址方式，是指获得操作数所在地址的方法。</a:t>
            </a:r>
          </a:p>
        </p:txBody>
      </p:sp>
      <p:grpSp>
        <p:nvGrpSpPr>
          <p:cNvPr id="17" name="组合 16">
            <a:extLst>
              <a:ext uri="{FF2B5EF4-FFF2-40B4-BE49-F238E27FC236}">
                <a16:creationId xmlns:a16="http://schemas.microsoft.com/office/drawing/2014/main" id="{E1841388-EA0B-41E5-B70E-1B552D67FF38}"/>
              </a:ext>
            </a:extLst>
          </p:cNvPr>
          <p:cNvGrpSpPr/>
          <p:nvPr/>
        </p:nvGrpSpPr>
        <p:grpSpPr>
          <a:xfrm>
            <a:off x="1835696" y="2921020"/>
            <a:ext cx="6620457" cy="1751280"/>
            <a:chOff x="1835696" y="2921020"/>
            <a:chExt cx="6620457" cy="1751280"/>
          </a:xfrm>
        </p:grpSpPr>
        <p:sp>
          <p:nvSpPr>
            <p:cNvPr id="12" name="左大括号 11">
              <a:extLst>
                <a:ext uri="{FF2B5EF4-FFF2-40B4-BE49-F238E27FC236}">
                  <a16:creationId xmlns:a16="http://schemas.microsoft.com/office/drawing/2014/main" id="{95019AB4-1C36-47E9-BAC8-136ED2BB027D}"/>
                </a:ext>
              </a:extLst>
            </p:cNvPr>
            <p:cNvSpPr/>
            <p:nvPr/>
          </p:nvSpPr>
          <p:spPr>
            <a:xfrm>
              <a:off x="1835696" y="3058775"/>
              <a:ext cx="288032" cy="1528405"/>
            </a:xfrm>
            <a:prstGeom prst="leftBrace">
              <a:avLst>
                <a:gd name="adj1" fmla="val 6747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79B0BA4-C5AE-493E-8106-80A542572969}"/>
                </a:ext>
              </a:extLst>
            </p:cNvPr>
            <p:cNvSpPr txBox="1"/>
            <p:nvPr/>
          </p:nvSpPr>
          <p:spPr>
            <a:xfrm>
              <a:off x="2140000" y="2921020"/>
              <a:ext cx="3070071"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寻找操作数的地址</a:t>
              </a:r>
            </a:p>
          </p:txBody>
        </p:sp>
        <p:sp>
          <p:nvSpPr>
            <p:cNvPr id="16" name="文本框 15">
              <a:extLst>
                <a:ext uri="{FF2B5EF4-FFF2-40B4-BE49-F238E27FC236}">
                  <a16:creationId xmlns:a16="http://schemas.microsoft.com/office/drawing/2014/main" id="{0E80ED2A-B749-4940-9227-7F77AD3A14DF}"/>
                </a:ext>
              </a:extLst>
            </p:cNvPr>
            <p:cNvSpPr txBox="1"/>
            <p:nvPr/>
          </p:nvSpPr>
          <p:spPr>
            <a:xfrm>
              <a:off x="2140000" y="4149080"/>
              <a:ext cx="6316153"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寻找下一条指令的地址，即程序的地址</a:t>
              </a:r>
            </a:p>
          </p:txBody>
        </p:sp>
      </p:grpSp>
      <p:sp>
        <p:nvSpPr>
          <p:cNvPr id="11" name="文本框 10">
            <a:extLst>
              <a:ext uri="{FF2B5EF4-FFF2-40B4-BE49-F238E27FC236}">
                <a16:creationId xmlns:a16="http://schemas.microsoft.com/office/drawing/2014/main" id="{A5C3667F-2F2C-4E98-8F0B-2DDC6C713D6D}"/>
              </a:ext>
            </a:extLst>
          </p:cNvPr>
          <p:cNvSpPr txBox="1"/>
          <p:nvPr/>
        </p:nvSpPr>
        <p:spPr>
          <a:xfrm>
            <a:off x="929679" y="3561367"/>
            <a:ext cx="906017" cy="523220"/>
          </a:xfrm>
          <a:prstGeom prst="rect">
            <a:avLst/>
          </a:prstGeom>
          <a:noFill/>
        </p:spPr>
        <p:txBody>
          <a:bodyPr wrap="none" rtlCol="0">
            <a:spAutoFit/>
          </a:bodyPr>
          <a:lstStyle/>
          <a:p>
            <a:r>
              <a:rPr lang="zh-CN" altLang="en-US" sz="2800" b="1"/>
              <a:t>寻址</a:t>
            </a:r>
          </a:p>
        </p:txBody>
      </p:sp>
    </p:spTree>
    <p:extLst>
      <p:ext uri="{BB962C8B-B14F-4D97-AF65-F5344CB8AC3E}">
        <p14:creationId xmlns:p14="http://schemas.microsoft.com/office/powerpoint/2010/main" val="254841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19F00D2-81E9-407C-A238-D4624E0C3CC4}"/>
              </a:ext>
            </a:extLst>
          </p:cNvPr>
          <p:cNvSpPr/>
          <p:nvPr/>
        </p:nvSpPr>
        <p:spPr>
          <a:xfrm>
            <a:off x="467544" y="836712"/>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111F91D4-90E6-440E-B537-530FD5C0CE92}"/>
              </a:ext>
            </a:extLst>
          </p:cNvPr>
          <p:cNvSpPr txBox="1"/>
          <p:nvPr/>
        </p:nvSpPr>
        <p:spPr>
          <a:xfrm>
            <a:off x="1043608" y="836712"/>
            <a:ext cx="1627369" cy="523220"/>
          </a:xfrm>
          <a:prstGeom prst="rect">
            <a:avLst/>
          </a:prstGeom>
          <a:noFill/>
        </p:spPr>
        <p:txBody>
          <a:bodyPr wrap="none" rtlCol="0">
            <a:spAutoFit/>
          </a:bodyPr>
          <a:lstStyle/>
          <a:p>
            <a:r>
              <a:rPr lang="zh-CN" altLang="en-US" sz="2800" b="1"/>
              <a:t>立即寻址</a:t>
            </a:r>
          </a:p>
        </p:txBody>
      </p:sp>
      <p:sp>
        <p:nvSpPr>
          <p:cNvPr id="4" name="文本框 3">
            <a:extLst>
              <a:ext uri="{FF2B5EF4-FFF2-40B4-BE49-F238E27FC236}">
                <a16:creationId xmlns:a16="http://schemas.microsoft.com/office/drawing/2014/main" id="{B3C0B053-35B6-4FDE-8B78-D1B1AAA8B730}"/>
              </a:ext>
            </a:extLst>
          </p:cNvPr>
          <p:cNvSpPr txBox="1"/>
          <p:nvPr/>
        </p:nvSpPr>
        <p:spPr>
          <a:xfrm>
            <a:off x="1059384" y="1681644"/>
            <a:ext cx="3430747" cy="523220"/>
          </a:xfrm>
          <a:prstGeom prst="rect">
            <a:avLst/>
          </a:prstGeom>
          <a:noFill/>
        </p:spPr>
        <p:txBody>
          <a:bodyPr wrap="none" rtlCol="0">
            <a:spAutoFit/>
          </a:bodyPr>
          <a:lstStyle/>
          <a:p>
            <a:r>
              <a:rPr lang="zh-CN" altLang="en-US" sz="2800" b="1"/>
              <a:t>仅适用于源操作数。</a:t>
            </a:r>
          </a:p>
        </p:txBody>
      </p:sp>
      <p:sp>
        <p:nvSpPr>
          <p:cNvPr id="5" name="矩形 4">
            <a:extLst>
              <a:ext uri="{FF2B5EF4-FFF2-40B4-BE49-F238E27FC236}">
                <a16:creationId xmlns:a16="http://schemas.microsoft.com/office/drawing/2014/main" id="{144B5FFF-ED14-4BB8-8829-3DD87AB38A93}"/>
              </a:ext>
            </a:extLst>
          </p:cNvPr>
          <p:cNvSpPr/>
          <p:nvPr/>
        </p:nvSpPr>
        <p:spPr>
          <a:xfrm>
            <a:off x="1043608" y="2672798"/>
            <a:ext cx="3813223" cy="559897"/>
          </a:xfrm>
          <a:prstGeom prst="rect">
            <a:avLst/>
          </a:prstGeom>
        </p:spPr>
        <p:txBody>
          <a:bodyPr wrap="none">
            <a:spAutoFit/>
          </a:bodyPr>
          <a:lstStyle/>
          <a:p>
            <a:pPr>
              <a:lnSpc>
                <a:spcPct val="120000"/>
              </a:lnSpc>
            </a:pPr>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MOV  AX，1200H</a:t>
            </a:r>
          </a:p>
        </p:txBody>
      </p:sp>
      <p:grpSp>
        <p:nvGrpSpPr>
          <p:cNvPr id="29" name="组合 28">
            <a:extLst>
              <a:ext uri="{FF2B5EF4-FFF2-40B4-BE49-F238E27FC236}">
                <a16:creationId xmlns:a16="http://schemas.microsoft.com/office/drawing/2014/main" id="{9F5E666C-44D7-4AEF-8BD2-3C4375532E5F}"/>
              </a:ext>
            </a:extLst>
          </p:cNvPr>
          <p:cNvGrpSpPr/>
          <p:nvPr/>
        </p:nvGrpSpPr>
        <p:grpSpPr>
          <a:xfrm>
            <a:off x="2689233" y="2359784"/>
            <a:ext cx="6019800" cy="3502025"/>
            <a:chOff x="2689233" y="2359784"/>
            <a:chExt cx="6019800" cy="3502025"/>
          </a:xfrm>
        </p:grpSpPr>
        <p:sp>
          <p:nvSpPr>
            <p:cNvPr id="6" name="Rectangle 6">
              <a:extLst>
                <a:ext uri="{FF2B5EF4-FFF2-40B4-BE49-F238E27FC236}">
                  <a16:creationId xmlns:a16="http://schemas.microsoft.com/office/drawing/2014/main" id="{68B21745-3113-4E2E-9BF3-5888D1C06CBE}"/>
                </a:ext>
              </a:extLst>
            </p:cNvPr>
            <p:cNvSpPr>
              <a:spLocks noChangeArrowheads="1"/>
            </p:cNvSpPr>
            <p:nvPr/>
          </p:nvSpPr>
          <p:spPr bwMode="auto">
            <a:xfrm>
              <a:off x="6097596" y="2994784"/>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7" name="Rectangle 7">
              <a:extLst>
                <a:ext uri="{FF2B5EF4-FFF2-40B4-BE49-F238E27FC236}">
                  <a16:creationId xmlns:a16="http://schemas.microsoft.com/office/drawing/2014/main" id="{9EDCD365-0AD1-428E-81E2-3D7D3B600B61}"/>
                </a:ext>
              </a:extLst>
            </p:cNvPr>
            <p:cNvSpPr>
              <a:spLocks noChangeArrowheads="1"/>
            </p:cNvSpPr>
            <p:nvPr/>
          </p:nvSpPr>
          <p:spPr bwMode="auto">
            <a:xfrm>
              <a:off x="6097596" y="3375784"/>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8" name="Rectangle 8">
              <a:extLst>
                <a:ext uri="{FF2B5EF4-FFF2-40B4-BE49-F238E27FC236}">
                  <a16:creationId xmlns:a16="http://schemas.microsoft.com/office/drawing/2014/main" id="{1C680637-3C3D-4A79-8D98-BB8CFAAA2BDF}"/>
                </a:ext>
              </a:extLst>
            </p:cNvPr>
            <p:cNvSpPr>
              <a:spLocks noChangeArrowheads="1"/>
            </p:cNvSpPr>
            <p:nvPr/>
          </p:nvSpPr>
          <p:spPr bwMode="auto">
            <a:xfrm>
              <a:off x="6097596" y="3731384"/>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9" name="Rectangle 9">
              <a:extLst>
                <a:ext uri="{FF2B5EF4-FFF2-40B4-BE49-F238E27FC236}">
                  <a16:creationId xmlns:a16="http://schemas.microsoft.com/office/drawing/2014/main" id="{5DEC8887-9951-4523-81E0-408C35A70E1E}"/>
                </a:ext>
              </a:extLst>
            </p:cNvPr>
            <p:cNvSpPr>
              <a:spLocks noChangeArrowheads="1"/>
            </p:cNvSpPr>
            <p:nvPr/>
          </p:nvSpPr>
          <p:spPr bwMode="auto">
            <a:xfrm>
              <a:off x="6097596" y="4747384"/>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0" name="Line 10">
              <a:extLst>
                <a:ext uri="{FF2B5EF4-FFF2-40B4-BE49-F238E27FC236}">
                  <a16:creationId xmlns:a16="http://schemas.microsoft.com/office/drawing/2014/main" id="{107E993B-881B-4ED0-B520-8CD77B710551}"/>
                </a:ext>
              </a:extLst>
            </p:cNvPr>
            <p:cNvSpPr>
              <a:spLocks noChangeShapeType="1"/>
            </p:cNvSpPr>
            <p:nvPr/>
          </p:nvSpPr>
          <p:spPr bwMode="auto">
            <a:xfrm>
              <a:off x="6097596" y="2442334"/>
              <a:ext cx="0" cy="330676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E8DA2481-2A89-46C7-AB2D-1CA40BAAE100}"/>
                </a:ext>
              </a:extLst>
            </p:cNvPr>
            <p:cNvSpPr>
              <a:spLocks noChangeShapeType="1"/>
            </p:cNvSpPr>
            <p:nvPr/>
          </p:nvSpPr>
          <p:spPr bwMode="auto">
            <a:xfrm>
              <a:off x="7808921" y="2461384"/>
              <a:ext cx="0" cy="330041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Freeform 12">
              <a:extLst>
                <a:ext uri="{FF2B5EF4-FFF2-40B4-BE49-F238E27FC236}">
                  <a16:creationId xmlns:a16="http://schemas.microsoft.com/office/drawing/2014/main" id="{BD7CEBB7-2D3F-4103-829F-D46EA8FEAA71}"/>
                </a:ext>
              </a:extLst>
            </p:cNvPr>
            <p:cNvSpPr>
              <a:spLocks/>
            </p:cNvSpPr>
            <p:nvPr/>
          </p:nvSpPr>
          <p:spPr bwMode="auto">
            <a:xfrm>
              <a:off x="6094421" y="2359784"/>
              <a:ext cx="1685925" cy="377825"/>
            </a:xfrm>
            <a:custGeom>
              <a:avLst/>
              <a:gdLst>
                <a:gd name="T0" fmla="*/ 0 w 1062"/>
                <a:gd name="T1" fmla="*/ 2147483647 h 238"/>
                <a:gd name="T2" fmla="*/ 2147483647 w 1062"/>
                <a:gd name="T3" fmla="*/ 2147483647 h 238"/>
                <a:gd name="T4" fmla="*/ 2147483647 w 1062"/>
                <a:gd name="T5" fmla="*/ 0 h 238"/>
                <a:gd name="T6" fmla="*/ 2147483647 w 1062"/>
                <a:gd name="T7" fmla="*/ 2147483647 h 238"/>
                <a:gd name="T8" fmla="*/ 2147483647 w 1062"/>
                <a:gd name="T9" fmla="*/ 2147483647 h 238"/>
                <a:gd name="T10" fmla="*/ 2147483647 w 1062"/>
                <a:gd name="T11" fmla="*/ 2147483647 h 238"/>
                <a:gd name="T12" fmla="*/ 2147483647 w 1062"/>
                <a:gd name="T13" fmla="*/ 2147483647 h 238"/>
                <a:gd name="T14" fmla="*/ 2147483647 w 1062"/>
                <a:gd name="T15" fmla="*/ 2147483647 h 238"/>
                <a:gd name="T16" fmla="*/ 2147483647 w 1062"/>
                <a:gd name="T17" fmla="*/ 2147483647 h 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238"/>
                <a:gd name="T29" fmla="*/ 1062 w 1062"/>
                <a:gd name="T30" fmla="*/ 238 h 2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13">
              <a:extLst>
                <a:ext uri="{FF2B5EF4-FFF2-40B4-BE49-F238E27FC236}">
                  <a16:creationId xmlns:a16="http://schemas.microsoft.com/office/drawing/2014/main" id="{34F248F3-38F5-4D01-85ED-AEC8A2651BE6}"/>
                </a:ext>
              </a:extLst>
            </p:cNvPr>
            <p:cNvSpPr>
              <a:spLocks/>
            </p:cNvSpPr>
            <p:nvPr/>
          </p:nvSpPr>
          <p:spPr bwMode="auto">
            <a:xfrm>
              <a:off x="6076958" y="5417309"/>
              <a:ext cx="1731963"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14">
              <a:extLst>
                <a:ext uri="{FF2B5EF4-FFF2-40B4-BE49-F238E27FC236}">
                  <a16:creationId xmlns:a16="http://schemas.microsoft.com/office/drawing/2014/main" id="{6D0A7C67-5F41-42EF-B309-AAA7BA2E05A8}"/>
                </a:ext>
              </a:extLst>
            </p:cNvPr>
            <p:cNvSpPr txBox="1">
              <a:spLocks noChangeArrowheads="1"/>
            </p:cNvSpPr>
            <p:nvPr/>
          </p:nvSpPr>
          <p:spPr bwMode="auto">
            <a:xfrm>
              <a:off x="6651633" y="373138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12H</a:t>
              </a:r>
            </a:p>
          </p:txBody>
        </p:sp>
        <p:sp>
          <p:nvSpPr>
            <p:cNvPr id="15" name="Text Box 15">
              <a:extLst>
                <a:ext uri="{FF2B5EF4-FFF2-40B4-BE49-F238E27FC236}">
                  <a16:creationId xmlns:a16="http://schemas.microsoft.com/office/drawing/2014/main" id="{062B621D-CF86-4B66-B6B3-2871BEBB42EC}"/>
                </a:ext>
              </a:extLst>
            </p:cNvPr>
            <p:cNvSpPr txBox="1">
              <a:spLocks noChangeArrowheads="1"/>
            </p:cNvSpPr>
            <p:nvPr/>
          </p:nvSpPr>
          <p:spPr bwMode="auto">
            <a:xfrm>
              <a:off x="6651633" y="335038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00H</a:t>
              </a:r>
            </a:p>
          </p:txBody>
        </p:sp>
        <p:sp>
          <p:nvSpPr>
            <p:cNvPr id="16" name="Line 18">
              <a:extLst>
                <a:ext uri="{FF2B5EF4-FFF2-40B4-BE49-F238E27FC236}">
                  <a16:creationId xmlns:a16="http://schemas.microsoft.com/office/drawing/2014/main" id="{C9B04ECC-B3E4-4B1E-9B11-5B7EAE06BDA8}"/>
                </a:ext>
              </a:extLst>
            </p:cNvPr>
            <p:cNvSpPr>
              <a:spLocks noChangeShapeType="1"/>
            </p:cNvSpPr>
            <p:nvPr/>
          </p:nvSpPr>
          <p:spPr bwMode="auto">
            <a:xfrm flipH="1">
              <a:off x="5432433" y="3959984"/>
              <a:ext cx="762000" cy="0"/>
            </a:xfrm>
            <a:prstGeom prst="line">
              <a:avLst/>
            </a:prstGeom>
            <a:noFill/>
            <a:ln w="12700" cap="sq">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19">
              <a:extLst>
                <a:ext uri="{FF2B5EF4-FFF2-40B4-BE49-F238E27FC236}">
                  <a16:creationId xmlns:a16="http://schemas.microsoft.com/office/drawing/2014/main" id="{2E3CAE0B-C5D0-4D4C-866A-BD8005D38816}"/>
                </a:ext>
              </a:extLst>
            </p:cNvPr>
            <p:cNvSpPr>
              <a:spLocks noChangeShapeType="1"/>
            </p:cNvSpPr>
            <p:nvPr/>
          </p:nvSpPr>
          <p:spPr bwMode="auto">
            <a:xfrm>
              <a:off x="5432433" y="3959984"/>
              <a:ext cx="0" cy="137160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22">
              <a:extLst>
                <a:ext uri="{FF2B5EF4-FFF2-40B4-BE49-F238E27FC236}">
                  <a16:creationId xmlns:a16="http://schemas.microsoft.com/office/drawing/2014/main" id="{F4561384-C375-4A8C-A9B1-7153A610A4A5}"/>
                </a:ext>
              </a:extLst>
            </p:cNvPr>
            <p:cNvSpPr>
              <a:spLocks noChangeArrowheads="1"/>
            </p:cNvSpPr>
            <p:nvPr/>
          </p:nvSpPr>
          <p:spPr bwMode="auto">
            <a:xfrm>
              <a:off x="2689233" y="4340984"/>
              <a:ext cx="1371600" cy="457200"/>
            </a:xfrm>
            <a:prstGeom prst="rect">
              <a:avLst/>
            </a:prstGeom>
            <a:solidFill>
              <a:srgbClr val="339966"/>
            </a:solidFill>
            <a:ln w="12700" cap="sq">
              <a:solidFill>
                <a:schemeClr val="tx1"/>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9" name="Line 23">
              <a:extLst>
                <a:ext uri="{FF2B5EF4-FFF2-40B4-BE49-F238E27FC236}">
                  <a16:creationId xmlns:a16="http://schemas.microsoft.com/office/drawing/2014/main" id="{4CC29ACE-ADC5-41BF-94BE-06CA2D24C054}"/>
                </a:ext>
              </a:extLst>
            </p:cNvPr>
            <p:cNvSpPr>
              <a:spLocks noChangeShapeType="1"/>
            </p:cNvSpPr>
            <p:nvPr/>
          </p:nvSpPr>
          <p:spPr bwMode="auto">
            <a:xfrm>
              <a:off x="3375033" y="4340984"/>
              <a:ext cx="0" cy="45720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4">
              <a:extLst>
                <a:ext uri="{FF2B5EF4-FFF2-40B4-BE49-F238E27FC236}">
                  <a16:creationId xmlns:a16="http://schemas.microsoft.com/office/drawing/2014/main" id="{C94EDD82-28D7-4F5D-91D1-AE04B044E04A}"/>
                </a:ext>
              </a:extLst>
            </p:cNvPr>
            <p:cNvSpPr>
              <a:spLocks noChangeShapeType="1"/>
            </p:cNvSpPr>
            <p:nvPr/>
          </p:nvSpPr>
          <p:spPr bwMode="auto">
            <a:xfrm flipH="1">
              <a:off x="3679833" y="3578984"/>
              <a:ext cx="2514600" cy="0"/>
            </a:xfrm>
            <a:prstGeom prst="line">
              <a:avLst/>
            </a:prstGeom>
            <a:noFill/>
            <a:ln w="12700" cap="sq">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7">
              <a:extLst>
                <a:ext uri="{FF2B5EF4-FFF2-40B4-BE49-F238E27FC236}">
                  <a16:creationId xmlns:a16="http://schemas.microsoft.com/office/drawing/2014/main" id="{5B05F285-DA5D-4C88-B65E-84EF826F1176}"/>
                </a:ext>
              </a:extLst>
            </p:cNvPr>
            <p:cNvSpPr>
              <a:spLocks noChangeShapeType="1"/>
            </p:cNvSpPr>
            <p:nvPr/>
          </p:nvSpPr>
          <p:spPr bwMode="auto">
            <a:xfrm>
              <a:off x="3679833" y="3578984"/>
              <a:ext cx="0" cy="7620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Text Box 28">
              <a:extLst>
                <a:ext uri="{FF2B5EF4-FFF2-40B4-BE49-F238E27FC236}">
                  <a16:creationId xmlns:a16="http://schemas.microsoft.com/office/drawing/2014/main" id="{C90E378A-43D3-452C-9E03-49C00AA18FB1}"/>
                </a:ext>
              </a:extLst>
            </p:cNvPr>
            <p:cNvSpPr txBox="1">
              <a:spLocks noChangeArrowheads="1"/>
            </p:cNvSpPr>
            <p:nvPr/>
          </p:nvSpPr>
          <p:spPr bwMode="auto">
            <a:xfrm>
              <a:off x="2703521" y="434098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AH    AL</a:t>
              </a:r>
            </a:p>
          </p:txBody>
        </p:sp>
        <p:sp>
          <p:nvSpPr>
            <p:cNvPr id="23" name="Text Box 29">
              <a:extLst>
                <a:ext uri="{FF2B5EF4-FFF2-40B4-BE49-F238E27FC236}">
                  <a16:creationId xmlns:a16="http://schemas.microsoft.com/office/drawing/2014/main" id="{59DD1E89-3FC7-4D24-9422-847D1C8CC8C1}"/>
                </a:ext>
              </a:extLst>
            </p:cNvPr>
            <p:cNvSpPr txBox="1">
              <a:spLocks noChangeArrowheads="1"/>
            </p:cNvSpPr>
            <p:nvPr/>
          </p:nvSpPr>
          <p:spPr bwMode="auto">
            <a:xfrm>
              <a:off x="6575433" y="2969384"/>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MOV</a:t>
              </a:r>
            </a:p>
          </p:txBody>
        </p:sp>
        <p:sp>
          <p:nvSpPr>
            <p:cNvPr id="24" name="Line 30">
              <a:extLst>
                <a:ext uri="{FF2B5EF4-FFF2-40B4-BE49-F238E27FC236}">
                  <a16:creationId xmlns:a16="http://schemas.microsoft.com/office/drawing/2014/main" id="{DAADECA1-A525-4C4E-91B2-39B651DF563F}"/>
                </a:ext>
              </a:extLst>
            </p:cNvPr>
            <p:cNvSpPr>
              <a:spLocks noChangeShapeType="1"/>
            </p:cNvSpPr>
            <p:nvPr/>
          </p:nvSpPr>
          <p:spPr bwMode="auto">
            <a:xfrm flipH="1">
              <a:off x="2994033" y="5331584"/>
              <a:ext cx="2438400" cy="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31">
              <a:extLst>
                <a:ext uri="{FF2B5EF4-FFF2-40B4-BE49-F238E27FC236}">
                  <a16:creationId xmlns:a16="http://schemas.microsoft.com/office/drawing/2014/main" id="{8C185C69-A23E-4D71-8B81-DCD283C5362A}"/>
                </a:ext>
              </a:extLst>
            </p:cNvPr>
            <p:cNvSpPr>
              <a:spLocks noChangeShapeType="1"/>
            </p:cNvSpPr>
            <p:nvPr/>
          </p:nvSpPr>
          <p:spPr bwMode="auto">
            <a:xfrm flipV="1">
              <a:off x="2994033" y="4798184"/>
              <a:ext cx="0" cy="5334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Text Box 33">
              <a:extLst>
                <a:ext uri="{FF2B5EF4-FFF2-40B4-BE49-F238E27FC236}">
                  <a16:creationId xmlns:a16="http://schemas.microsoft.com/office/drawing/2014/main" id="{1BAC7BFA-23C9-44E2-8AC1-A4F9DAF6BBF2}"/>
                </a:ext>
              </a:extLst>
            </p:cNvPr>
            <p:cNvSpPr txBox="1">
              <a:spLocks noChangeArrowheads="1"/>
            </p:cNvSpPr>
            <p:nvPr/>
          </p:nvSpPr>
          <p:spPr bwMode="auto">
            <a:xfrm>
              <a:off x="8251833" y="3499609"/>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代码段</a:t>
              </a:r>
            </a:p>
          </p:txBody>
        </p:sp>
        <p:sp>
          <p:nvSpPr>
            <p:cNvPr id="27" name="AutoShape 34">
              <a:extLst>
                <a:ext uri="{FF2B5EF4-FFF2-40B4-BE49-F238E27FC236}">
                  <a16:creationId xmlns:a16="http://schemas.microsoft.com/office/drawing/2014/main" id="{3ACC0188-C4CA-43DF-9AF6-8667B3EC4713}"/>
                </a:ext>
              </a:extLst>
            </p:cNvPr>
            <p:cNvSpPr>
              <a:spLocks/>
            </p:cNvSpPr>
            <p:nvPr/>
          </p:nvSpPr>
          <p:spPr bwMode="auto">
            <a:xfrm>
              <a:off x="7945446" y="3039234"/>
              <a:ext cx="230187" cy="2058988"/>
            </a:xfrm>
            <a:prstGeom prst="rightBrace">
              <a:avLst>
                <a:gd name="adj1" fmla="val 74540"/>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8" name="Text Box 35">
              <a:extLst>
                <a:ext uri="{FF2B5EF4-FFF2-40B4-BE49-F238E27FC236}">
                  <a16:creationId xmlns:a16="http://schemas.microsoft.com/office/drawing/2014/main" id="{9FA3A46F-39A2-4E53-B9D9-8ADE125C25C9}"/>
                </a:ext>
              </a:extLst>
            </p:cNvPr>
            <p:cNvSpPr txBox="1">
              <a:spLocks noChangeArrowheads="1"/>
            </p:cNvSpPr>
            <p:nvPr/>
          </p:nvSpPr>
          <p:spPr bwMode="auto">
            <a:xfrm>
              <a:off x="6727833" y="42616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grpSp>
    </p:spTree>
    <p:extLst>
      <p:ext uri="{BB962C8B-B14F-4D97-AF65-F5344CB8AC3E}">
        <p14:creationId xmlns:p14="http://schemas.microsoft.com/office/powerpoint/2010/main" val="12200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8F0AE0B-A7E0-47C8-B606-56CA1EF8C954}"/>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B24C7EB3-5456-4CD0-95AF-B8B7F86DC400}"/>
              </a:ext>
            </a:extLst>
          </p:cNvPr>
          <p:cNvSpPr txBox="1"/>
          <p:nvPr/>
        </p:nvSpPr>
        <p:spPr>
          <a:xfrm>
            <a:off x="1475656" y="153321"/>
            <a:ext cx="1627369" cy="523220"/>
          </a:xfrm>
          <a:prstGeom prst="rect">
            <a:avLst/>
          </a:prstGeom>
          <a:noFill/>
        </p:spPr>
        <p:txBody>
          <a:bodyPr wrap="none" rtlCol="0">
            <a:spAutoFit/>
          </a:bodyPr>
          <a:lstStyle/>
          <a:p>
            <a:r>
              <a:rPr lang="zh-CN" altLang="en-US" sz="2800" b="1"/>
              <a:t>直接寻址</a:t>
            </a:r>
          </a:p>
        </p:txBody>
      </p:sp>
      <p:sp>
        <p:nvSpPr>
          <p:cNvPr id="5" name="Rectangle 3">
            <a:extLst>
              <a:ext uri="{FF2B5EF4-FFF2-40B4-BE49-F238E27FC236}">
                <a16:creationId xmlns:a16="http://schemas.microsoft.com/office/drawing/2014/main" id="{E163DDF3-1BA2-46DA-A8AF-ED90C673A912}"/>
              </a:ext>
            </a:extLst>
          </p:cNvPr>
          <p:cNvSpPr txBox="1">
            <a:spLocks noChangeArrowheads="1"/>
          </p:cNvSpPr>
          <p:nvPr/>
        </p:nvSpPr>
        <p:spPr>
          <a:xfrm>
            <a:off x="645666" y="917402"/>
            <a:ext cx="7742749" cy="11554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Bef>
                <a:spcPct val="30000"/>
              </a:spcBef>
              <a:spcAft>
                <a:spcPct val="10000"/>
              </a:spcAft>
              <a:buNone/>
            </a:pPr>
            <a:r>
              <a:rPr lang="zh-CN" altLang="en-US" sz="2800" b="1"/>
              <a:t>指令中直接给出操作数的偏移地址，默认在数据段，允许段重设。即可以增加段前缀实现段超越。</a:t>
            </a:r>
          </a:p>
        </p:txBody>
      </p:sp>
      <p:grpSp>
        <p:nvGrpSpPr>
          <p:cNvPr id="32" name="组合 31">
            <a:extLst>
              <a:ext uri="{FF2B5EF4-FFF2-40B4-BE49-F238E27FC236}">
                <a16:creationId xmlns:a16="http://schemas.microsoft.com/office/drawing/2014/main" id="{20156BB4-7340-4FC3-B509-390CC4944767}"/>
              </a:ext>
            </a:extLst>
          </p:cNvPr>
          <p:cNvGrpSpPr/>
          <p:nvPr/>
        </p:nvGrpSpPr>
        <p:grpSpPr>
          <a:xfrm>
            <a:off x="2339752" y="2620095"/>
            <a:ext cx="6418263" cy="3905249"/>
            <a:chOff x="2431604" y="2452267"/>
            <a:chExt cx="6418263" cy="3905249"/>
          </a:xfrm>
        </p:grpSpPr>
        <p:sp>
          <p:nvSpPr>
            <p:cNvPr id="6" name="Rectangle 4">
              <a:extLst>
                <a:ext uri="{FF2B5EF4-FFF2-40B4-BE49-F238E27FC236}">
                  <a16:creationId xmlns:a16="http://schemas.microsoft.com/office/drawing/2014/main" id="{B6E98976-B92F-44A3-B8BC-B710645534CC}"/>
                </a:ext>
              </a:extLst>
            </p:cNvPr>
            <p:cNvSpPr>
              <a:spLocks noChangeArrowheads="1"/>
            </p:cNvSpPr>
            <p:nvPr/>
          </p:nvSpPr>
          <p:spPr bwMode="auto">
            <a:xfrm>
              <a:off x="6081267" y="3150766"/>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7" name="Rectangle 5">
              <a:extLst>
                <a:ext uri="{FF2B5EF4-FFF2-40B4-BE49-F238E27FC236}">
                  <a16:creationId xmlns:a16="http://schemas.microsoft.com/office/drawing/2014/main" id="{A470F09D-1D79-4EE0-A1D6-8ACD0355E2EB}"/>
                </a:ext>
              </a:extLst>
            </p:cNvPr>
            <p:cNvSpPr>
              <a:spLocks noChangeArrowheads="1"/>
            </p:cNvSpPr>
            <p:nvPr/>
          </p:nvSpPr>
          <p:spPr bwMode="auto">
            <a:xfrm>
              <a:off x="6081267" y="3531766"/>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8" name="Rectangle 6">
              <a:extLst>
                <a:ext uri="{FF2B5EF4-FFF2-40B4-BE49-F238E27FC236}">
                  <a16:creationId xmlns:a16="http://schemas.microsoft.com/office/drawing/2014/main" id="{EAC06DEA-2220-4E8C-88E6-C4D79EE351D2}"/>
                </a:ext>
              </a:extLst>
            </p:cNvPr>
            <p:cNvSpPr>
              <a:spLocks noChangeArrowheads="1"/>
            </p:cNvSpPr>
            <p:nvPr/>
          </p:nvSpPr>
          <p:spPr bwMode="auto">
            <a:xfrm>
              <a:off x="6081267" y="4522366"/>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9" name="Rectangle 7">
              <a:extLst>
                <a:ext uri="{FF2B5EF4-FFF2-40B4-BE49-F238E27FC236}">
                  <a16:creationId xmlns:a16="http://schemas.microsoft.com/office/drawing/2014/main" id="{615C7D0F-A678-4BC5-A383-D3151E269927}"/>
                </a:ext>
              </a:extLst>
            </p:cNvPr>
            <p:cNvSpPr>
              <a:spLocks noChangeArrowheads="1"/>
            </p:cNvSpPr>
            <p:nvPr/>
          </p:nvSpPr>
          <p:spPr bwMode="auto">
            <a:xfrm>
              <a:off x="6081267" y="4903366"/>
              <a:ext cx="1712912"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0" name="Line 8">
              <a:extLst>
                <a:ext uri="{FF2B5EF4-FFF2-40B4-BE49-F238E27FC236}">
                  <a16:creationId xmlns:a16="http://schemas.microsoft.com/office/drawing/2014/main" id="{A44A1062-47A0-49B0-9F63-480AAAD8AC04}"/>
                </a:ext>
              </a:extLst>
            </p:cNvPr>
            <p:cNvSpPr>
              <a:spLocks noChangeShapeType="1"/>
            </p:cNvSpPr>
            <p:nvPr/>
          </p:nvSpPr>
          <p:spPr bwMode="auto">
            <a:xfrm>
              <a:off x="6081267" y="2598316"/>
              <a:ext cx="0" cy="33067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3896CB9B-AF85-4AE6-A0F3-ACFE7953B271}"/>
                </a:ext>
              </a:extLst>
            </p:cNvPr>
            <p:cNvSpPr>
              <a:spLocks noChangeShapeType="1"/>
            </p:cNvSpPr>
            <p:nvPr/>
          </p:nvSpPr>
          <p:spPr bwMode="auto">
            <a:xfrm>
              <a:off x="7792592" y="2617366"/>
              <a:ext cx="0" cy="330041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Freeform 10">
              <a:extLst>
                <a:ext uri="{FF2B5EF4-FFF2-40B4-BE49-F238E27FC236}">
                  <a16:creationId xmlns:a16="http://schemas.microsoft.com/office/drawing/2014/main" id="{B0E66684-8570-4679-9F06-018338C3DE37}"/>
                </a:ext>
              </a:extLst>
            </p:cNvPr>
            <p:cNvSpPr>
              <a:spLocks/>
            </p:cNvSpPr>
            <p:nvPr/>
          </p:nvSpPr>
          <p:spPr bwMode="auto">
            <a:xfrm>
              <a:off x="6101906" y="2452267"/>
              <a:ext cx="1689097" cy="441325"/>
            </a:xfrm>
            <a:custGeom>
              <a:avLst/>
              <a:gdLst>
                <a:gd name="T0" fmla="*/ 0 w 1062"/>
                <a:gd name="T1" fmla="*/ 2147483647 h 238"/>
                <a:gd name="T2" fmla="*/ 2147483647 w 1062"/>
                <a:gd name="T3" fmla="*/ 2147483647 h 238"/>
                <a:gd name="T4" fmla="*/ 2147483647 w 1062"/>
                <a:gd name="T5" fmla="*/ 0 h 238"/>
                <a:gd name="T6" fmla="*/ 2147483647 w 1062"/>
                <a:gd name="T7" fmla="*/ 2147483647 h 238"/>
                <a:gd name="T8" fmla="*/ 2147483647 w 1062"/>
                <a:gd name="T9" fmla="*/ 2147483647 h 238"/>
                <a:gd name="T10" fmla="*/ 2147483647 w 1062"/>
                <a:gd name="T11" fmla="*/ 2147483647 h 238"/>
                <a:gd name="T12" fmla="*/ 2147483647 w 1062"/>
                <a:gd name="T13" fmla="*/ 2147483647 h 238"/>
                <a:gd name="T14" fmla="*/ 2147483647 w 1062"/>
                <a:gd name="T15" fmla="*/ 2147483647 h 238"/>
                <a:gd name="T16" fmla="*/ 2147483647 w 1062"/>
                <a:gd name="T17" fmla="*/ 2147483647 h 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238"/>
                <a:gd name="T29" fmla="*/ 1062 w 1062"/>
                <a:gd name="T30" fmla="*/ 238 h 2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11">
              <a:extLst>
                <a:ext uri="{FF2B5EF4-FFF2-40B4-BE49-F238E27FC236}">
                  <a16:creationId xmlns:a16="http://schemas.microsoft.com/office/drawing/2014/main" id="{A135714A-6CD0-498A-BF32-DB53B6610BFC}"/>
                </a:ext>
              </a:extLst>
            </p:cNvPr>
            <p:cNvSpPr>
              <a:spLocks/>
            </p:cNvSpPr>
            <p:nvPr/>
          </p:nvSpPr>
          <p:spPr bwMode="auto">
            <a:xfrm>
              <a:off x="6060629" y="5573291"/>
              <a:ext cx="1731963"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12">
              <a:extLst>
                <a:ext uri="{FF2B5EF4-FFF2-40B4-BE49-F238E27FC236}">
                  <a16:creationId xmlns:a16="http://schemas.microsoft.com/office/drawing/2014/main" id="{5F726228-7CA0-462D-BC63-F517F04830D7}"/>
                </a:ext>
              </a:extLst>
            </p:cNvPr>
            <p:cNvSpPr txBox="1">
              <a:spLocks noChangeArrowheads="1"/>
            </p:cNvSpPr>
            <p:nvPr/>
          </p:nvSpPr>
          <p:spPr bwMode="auto">
            <a:xfrm>
              <a:off x="6559104" y="45223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22</a:t>
              </a:r>
              <a:r>
                <a:rPr kumimoji="1" lang="en-US" altLang="zh-CN" sz="2400">
                  <a:solidFill>
                    <a:schemeClr val="bg1"/>
                  </a:solidFill>
                  <a:latin typeface="Times New Roman" pitchFamily="18" charset="0"/>
                  <a:ea typeface="宋体" pitchFamily="2" charset="-122"/>
                </a:rPr>
                <a:t>H</a:t>
              </a:r>
            </a:p>
          </p:txBody>
        </p:sp>
        <p:sp>
          <p:nvSpPr>
            <p:cNvPr id="15" name="Text Box 13">
              <a:extLst>
                <a:ext uri="{FF2B5EF4-FFF2-40B4-BE49-F238E27FC236}">
                  <a16:creationId xmlns:a16="http://schemas.microsoft.com/office/drawing/2014/main" id="{6C9F638B-BCAA-4D5E-9AF4-168BB6FE1CBB}"/>
                </a:ext>
              </a:extLst>
            </p:cNvPr>
            <p:cNvSpPr txBox="1">
              <a:spLocks noChangeArrowheads="1"/>
            </p:cNvSpPr>
            <p:nvPr/>
          </p:nvSpPr>
          <p:spPr bwMode="auto">
            <a:xfrm>
              <a:off x="6559104" y="49033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bg1"/>
                  </a:solidFill>
                  <a:latin typeface="Times New Roman" pitchFamily="18" charset="0"/>
                  <a:ea typeface="宋体" pitchFamily="2" charset="-122"/>
                </a:rPr>
                <a:t>11</a:t>
              </a:r>
              <a:r>
                <a:rPr kumimoji="1" lang="en-US" altLang="zh-CN" sz="2400">
                  <a:solidFill>
                    <a:schemeClr val="bg1"/>
                  </a:solidFill>
                  <a:latin typeface="Times New Roman" pitchFamily="18" charset="0"/>
                  <a:ea typeface="宋体" pitchFamily="2" charset="-122"/>
                </a:rPr>
                <a:t>H</a:t>
              </a:r>
            </a:p>
          </p:txBody>
        </p:sp>
        <p:sp>
          <p:nvSpPr>
            <p:cNvPr id="16" name="Text Box 14">
              <a:extLst>
                <a:ext uri="{FF2B5EF4-FFF2-40B4-BE49-F238E27FC236}">
                  <a16:creationId xmlns:a16="http://schemas.microsoft.com/office/drawing/2014/main" id="{42A70906-C013-4CA5-8719-801C7740617D}"/>
                </a:ext>
              </a:extLst>
            </p:cNvPr>
            <p:cNvSpPr txBox="1">
              <a:spLocks noChangeArrowheads="1"/>
            </p:cNvSpPr>
            <p:nvPr/>
          </p:nvSpPr>
          <p:spPr bwMode="auto">
            <a:xfrm>
              <a:off x="5030342" y="437472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FF0000"/>
                  </a:solidFill>
                  <a:latin typeface="Times New Roman" pitchFamily="18" charset="0"/>
                  <a:ea typeface="宋体" pitchFamily="2" charset="-122"/>
                </a:rPr>
                <a:t>1200</a:t>
              </a:r>
              <a:r>
                <a:rPr kumimoji="1" lang="en-US" altLang="zh-CN" sz="2400">
                  <a:solidFill>
                    <a:srgbClr val="FF0000"/>
                  </a:solidFill>
                  <a:latin typeface="Times New Roman" pitchFamily="18" charset="0"/>
                  <a:ea typeface="宋体" pitchFamily="2" charset="-122"/>
                </a:rPr>
                <a:t>H</a:t>
              </a:r>
            </a:p>
          </p:txBody>
        </p:sp>
        <p:sp>
          <p:nvSpPr>
            <p:cNvPr id="17" name="Text Box 15">
              <a:extLst>
                <a:ext uri="{FF2B5EF4-FFF2-40B4-BE49-F238E27FC236}">
                  <a16:creationId xmlns:a16="http://schemas.microsoft.com/office/drawing/2014/main" id="{3558EFCB-3622-4EEC-A76A-1A3B4CC76C15}"/>
                </a:ext>
              </a:extLst>
            </p:cNvPr>
            <p:cNvSpPr txBox="1">
              <a:spLocks noChangeArrowheads="1"/>
            </p:cNvSpPr>
            <p:nvPr/>
          </p:nvSpPr>
          <p:spPr bwMode="auto">
            <a:xfrm>
              <a:off x="2431604" y="408739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偏移地址</a:t>
              </a:r>
            </a:p>
          </p:txBody>
        </p:sp>
        <p:sp>
          <p:nvSpPr>
            <p:cNvPr id="18" name="Line 16">
              <a:extLst>
                <a:ext uri="{FF2B5EF4-FFF2-40B4-BE49-F238E27FC236}">
                  <a16:creationId xmlns:a16="http://schemas.microsoft.com/office/drawing/2014/main" id="{200F34B6-3997-4F97-B71A-28818075BA5D}"/>
                </a:ext>
              </a:extLst>
            </p:cNvPr>
            <p:cNvSpPr>
              <a:spLocks noChangeShapeType="1"/>
            </p:cNvSpPr>
            <p:nvPr/>
          </p:nvSpPr>
          <p:spPr bwMode="auto">
            <a:xfrm>
              <a:off x="3666679" y="4341391"/>
              <a:ext cx="1295400" cy="228600"/>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Text Box 26">
              <a:extLst>
                <a:ext uri="{FF2B5EF4-FFF2-40B4-BE49-F238E27FC236}">
                  <a16:creationId xmlns:a16="http://schemas.microsoft.com/office/drawing/2014/main" id="{46385084-4D0D-413F-9559-921D956DA103}"/>
                </a:ext>
              </a:extLst>
            </p:cNvPr>
            <p:cNvSpPr txBox="1">
              <a:spLocks noChangeArrowheads="1"/>
            </p:cNvSpPr>
            <p:nvPr/>
          </p:nvSpPr>
          <p:spPr bwMode="auto">
            <a:xfrm>
              <a:off x="6635304" y="4036591"/>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宋体" pitchFamily="2" charset="-122"/>
                  <a:ea typeface="宋体" pitchFamily="2" charset="-122"/>
                </a:rPr>
                <a:t>┇</a:t>
              </a:r>
              <a:r>
                <a:rPr kumimoji="1" lang="en-US" altLang="zh-CN" sz="2400" b="0">
                  <a:solidFill>
                    <a:schemeClr val="tx1"/>
                  </a:solidFill>
                  <a:latin typeface="Times New Roman" pitchFamily="18" charset="0"/>
                  <a:ea typeface="宋体" pitchFamily="2" charset="-122"/>
                </a:rPr>
                <a:t> </a:t>
              </a:r>
            </a:p>
          </p:txBody>
        </p:sp>
        <p:sp>
          <p:nvSpPr>
            <p:cNvPr id="20" name="Text Box 30">
              <a:extLst>
                <a:ext uri="{FF2B5EF4-FFF2-40B4-BE49-F238E27FC236}">
                  <a16:creationId xmlns:a16="http://schemas.microsoft.com/office/drawing/2014/main" id="{9B6ABB99-1E23-4A8B-9E5B-2E8875AB71F3}"/>
                </a:ext>
              </a:extLst>
            </p:cNvPr>
            <p:cNvSpPr txBox="1">
              <a:spLocks noChangeArrowheads="1"/>
            </p:cNvSpPr>
            <p:nvPr/>
          </p:nvSpPr>
          <p:spPr bwMode="auto">
            <a:xfrm>
              <a:off x="8316467" y="3701628"/>
              <a:ext cx="53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400">
                  <a:solidFill>
                    <a:srgbClr val="FF0000"/>
                  </a:solidFill>
                  <a:latin typeface="Times New Roman" pitchFamily="18" charset="0"/>
                  <a:ea typeface="宋体" pitchFamily="2" charset="-122"/>
                </a:rPr>
                <a:t>数据段</a:t>
              </a:r>
            </a:p>
          </p:txBody>
        </p:sp>
        <p:sp>
          <p:nvSpPr>
            <p:cNvPr id="21" name="AutoShape 31">
              <a:extLst>
                <a:ext uri="{FF2B5EF4-FFF2-40B4-BE49-F238E27FC236}">
                  <a16:creationId xmlns:a16="http://schemas.microsoft.com/office/drawing/2014/main" id="{34534F14-4C72-4DE8-BB77-7061FB867F59}"/>
                </a:ext>
              </a:extLst>
            </p:cNvPr>
            <p:cNvSpPr>
              <a:spLocks/>
            </p:cNvSpPr>
            <p:nvPr/>
          </p:nvSpPr>
          <p:spPr bwMode="auto">
            <a:xfrm>
              <a:off x="7930704" y="3277766"/>
              <a:ext cx="304800" cy="2133600"/>
            </a:xfrm>
            <a:prstGeom prst="rightBrace">
              <a:avLst>
                <a:gd name="adj1" fmla="val 58333"/>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2" name="Line 34">
              <a:extLst>
                <a:ext uri="{FF2B5EF4-FFF2-40B4-BE49-F238E27FC236}">
                  <a16:creationId xmlns:a16="http://schemas.microsoft.com/office/drawing/2014/main" id="{4831EF4F-2A32-44F4-B04B-EBD88FEF08F4}"/>
                </a:ext>
              </a:extLst>
            </p:cNvPr>
            <p:cNvSpPr>
              <a:spLocks noChangeShapeType="1"/>
            </p:cNvSpPr>
            <p:nvPr/>
          </p:nvSpPr>
          <p:spPr bwMode="auto">
            <a:xfrm flipH="1">
              <a:off x="5470079" y="5154191"/>
              <a:ext cx="762000" cy="0"/>
            </a:xfrm>
            <a:prstGeom prst="line">
              <a:avLst/>
            </a:prstGeom>
            <a:noFill/>
            <a:ln w="12700" cap="sq">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35">
              <a:extLst>
                <a:ext uri="{FF2B5EF4-FFF2-40B4-BE49-F238E27FC236}">
                  <a16:creationId xmlns:a16="http://schemas.microsoft.com/office/drawing/2014/main" id="{55790422-F9CB-495E-B8F5-413FE31125F5}"/>
                </a:ext>
              </a:extLst>
            </p:cNvPr>
            <p:cNvSpPr>
              <a:spLocks noChangeShapeType="1"/>
            </p:cNvSpPr>
            <p:nvPr/>
          </p:nvSpPr>
          <p:spPr bwMode="auto">
            <a:xfrm flipH="1">
              <a:off x="5457379" y="5154191"/>
              <a:ext cx="0" cy="1203325"/>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4" name="Rectangle 36">
              <a:extLst>
                <a:ext uri="{FF2B5EF4-FFF2-40B4-BE49-F238E27FC236}">
                  <a16:creationId xmlns:a16="http://schemas.microsoft.com/office/drawing/2014/main" id="{A654D29F-D0AB-4F49-BF90-609EAEAFCE4D}"/>
                </a:ext>
              </a:extLst>
            </p:cNvPr>
            <p:cNvSpPr>
              <a:spLocks noChangeArrowheads="1"/>
            </p:cNvSpPr>
            <p:nvPr/>
          </p:nvSpPr>
          <p:spPr bwMode="auto">
            <a:xfrm>
              <a:off x="2726879" y="5535191"/>
              <a:ext cx="1371600" cy="457200"/>
            </a:xfrm>
            <a:prstGeom prst="rect">
              <a:avLst/>
            </a:prstGeom>
            <a:solidFill>
              <a:srgbClr val="339966"/>
            </a:solidFill>
            <a:ln w="12700" cap="sq">
              <a:solidFill>
                <a:schemeClr val="tx1"/>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5" name="Line 37">
              <a:extLst>
                <a:ext uri="{FF2B5EF4-FFF2-40B4-BE49-F238E27FC236}">
                  <a16:creationId xmlns:a16="http://schemas.microsoft.com/office/drawing/2014/main" id="{32D9C1E8-DBD4-409C-B7AC-57F9455650E9}"/>
                </a:ext>
              </a:extLst>
            </p:cNvPr>
            <p:cNvSpPr>
              <a:spLocks noChangeShapeType="1"/>
            </p:cNvSpPr>
            <p:nvPr/>
          </p:nvSpPr>
          <p:spPr bwMode="auto">
            <a:xfrm>
              <a:off x="3412679" y="5535191"/>
              <a:ext cx="0" cy="45720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38">
              <a:extLst>
                <a:ext uri="{FF2B5EF4-FFF2-40B4-BE49-F238E27FC236}">
                  <a16:creationId xmlns:a16="http://schemas.microsoft.com/office/drawing/2014/main" id="{94E17431-7D6F-4B80-AD49-B9FC5116AD8E}"/>
                </a:ext>
              </a:extLst>
            </p:cNvPr>
            <p:cNvSpPr>
              <a:spLocks noChangeShapeType="1"/>
            </p:cNvSpPr>
            <p:nvPr/>
          </p:nvSpPr>
          <p:spPr bwMode="auto">
            <a:xfrm flipH="1">
              <a:off x="3717479" y="4773191"/>
              <a:ext cx="2514600" cy="0"/>
            </a:xfrm>
            <a:prstGeom prst="line">
              <a:avLst/>
            </a:prstGeom>
            <a:noFill/>
            <a:ln w="12700" cap="sq">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7" name="Line 39">
              <a:extLst>
                <a:ext uri="{FF2B5EF4-FFF2-40B4-BE49-F238E27FC236}">
                  <a16:creationId xmlns:a16="http://schemas.microsoft.com/office/drawing/2014/main" id="{096DAA33-C440-4512-82B4-3C0166B9FBEE}"/>
                </a:ext>
              </a:extLst>
            </p:cNvPr>
            <p:cNvSpPr>
              <a:spLocks noChangeShapeType="1"/>
            </p:cNvSpPr>
            <p:nvPr/>
          </p:nvSpPr>
          <p:spPr bwMode="auto">
            <a:xfrm>
              <a:off x="3717479" y="4773191"/>
              <a:ext cx="0" cy="7620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Text Box 40">
              <a:extLst>
                <a:ext uri="{FF2B5EF4-FFF2-40B4-BE49-F238E27FC236}">
                  <a16:creationId xmlns:a16="http://schemas.microsoft.com/office/drawing/2014/main" id="{11FEC459-8235-4A80-96C4-70F8FB975699}"/>
                </a:ext>
              </a:extLst>
            </p:cNvPr>
            <p:cNvSpPr txBox="1">
              <a:spLocks noChangeArrowheads="1"/>
            </p:cNvSpPr>
            <p:nvPr/>
          </p:nvSpPr>
          <p:spPr bwMode="auto">
            <a:xfrm>
              <a:off x="2741167" y="5535191"/>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AH    AL</a:t>
              </a:r>
            </a:p>
          </p:txBody>
        </p:sp>
        <p:sp>
          <p:nvSpPr>
            <p:cNvPr id="29" name="Line 41">
              <a:extLst>
                <a:ext uri="{FF2B5EF4-FFF2-40B4-BE49-F238E27FC236}">
                  <a16:creationId xmlns:a16="http://schemas.microsoft.com/office/drawing/2014/main" id="{179C5A60-CE72-43FE-8872-DE1B80873339}"/>
                </a:ext>
              </a:extLst>
            </p:cNvPr>
            <p:cNvSpPr>
              <a:spLocks noChangeShapeType="1"/>
            </p:cNvSpPr>
            <p:nvPr/>
          </p:nvSpPr>
          <p:spPr bwMode="auto">
            <a:xfrm flipH="1">
              <a:off x="3031679" y="6357516"/>
              <a:ext cx="2438400" cy="0"/>
            </a:xfrm>
            <a:prstGeom prst="line">
              <a:avLst/>
            </a:prstGeom>
            <a:noFill/>
            <a:ln w="127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 name="Line 42">
              <a:extLst>
                <a:ext uri="{FF2B5EF4-FFF2-40B4-BE49-F238E27FC236}">
                  <a16:creationId xmlns:a16="http://schemas.microsoft.com/office/drawing/2014/main" id="{A3446EC6-A9B3-4438-A84A-05B181722422}"/>
                </a:ext>
              </a:extLst>
            </p:cNvPr>
            <p:cNvSpPr>
              <a:spLocks noChangeShapeType="1"/>
            </p:cNvSpPr>
            <p:nvPr/>
          </p:nvSpPr>
          <p:spPr bwMode="auto">
            <a:xfrm flipV="1">
              <a:off x="3028504" y="5992391"/>
              <a:ext cx="0" cy="36512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31" name="Rectangle 3">
            <a:extLst>
              <a:ext uri="{FF2B5EF4-FFF2-40B4-BE49-F238E27FC236}">
                <a16:creationId xmlns:a16="http://schemas.microsoft.com/office/drawing/2014/main" id="{1152595B-6236-4F93-A7D1-54CBC8043E5B}"/>
              </a:ext>
            </a:extLst>
          </p:cNvPr>
          <p:cNvSpPr txBox="1">
            <a:spLocks noChangeArrowheads="1"/>
          </p:cNvSpPr>
          <p:nvPr/>
        </p:nvSpPr>
        <p:spPr>
          <a:xfrm>
            <a:off x="645666" y="2448526"/>
            <a:ext cx="4574402" cy="5572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spcAft>
                <a:spcPct val="10000"/>
              </a:spcAft>
              <a:buNone/>
            </a:pPr>
            <a:r>
              <a:rPr lang="zh-CN" altLang="en-US" sz="2800" b="1" dirty="0">
                <a:latin typeface="Times New Roman" panose="02020603050405020304" pitchFamily="18" charset="0"/>
                <a:cs typeface="Times New Roman" panose="02020603050405020304" pitchFamily="18" charset="0"/>
              </a:rPr>
              <a:t>例：</a:t>
            </a:r>
            <a:r>
              <a:rPr lang="en-US" altLang="zh-CN" sz="2800" b="1" dirty="0">
                <a:latin typeface="Times New Roman" panose="02020603050405020304" pitchFamily="18" charset="0"/>
                <a:cs typeface="Times New Roman" panose="02020603050405020304" pitchFamily="18" charset="0"/>
              </a:rPr>
              <a:t>MOV  AX，DS:[1200H]</a:t>
            </a:r>
            <a:endParaRPr lang="zh-CN" altLang="en-US" sz="2800" b="1" dirty="0">
              <a:latin typeface="Times New Roman" panose="02020603050405020304" pitchFamily="18" charset="0"/>
              <a:cs typeface="Times New Roman" panose="02020603050405020304" pitchFamily="18" charset="0"/>
            </a:endParaRPr>
          </a:p>
        </p:txBody>
      </p:sp>
      <p:sp>
        <p:nvSpPr>
          <p:cNvPr id="33" name="Rectangle 3">
            <a:extLst>
              <a:ext uri="{FF2B5EF4-FFF2-40B4-BE49-F238E27FC236}">
                <a16:creationId xmlns:a16="http://schemas.microsoft.com/office/drawing/2014/main" id="{B9B37552-B4FD-4D9F-8B3F-64F475C0C362}"/>
              </a:ext>
            </a:extLst>
          </p:cNvPr>
          <p:cNvSpPr txBox="1">
            <a:spLocks noChangeArrowheads="1"/>
          </p:cNvSpPr>
          <p:nvPr/>
        </p:nvSpPr>
        <p:spPr>
          <a:xfrm>
            <a:off x="1348523" y="3208098"/>
            <a:ext cx="4103049" cy="5572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spcAft>
                <a:spcPct val="10000"/>
              </a:spcAft>
              <a:buNone/>
            </a:pPr>
            <a:r>
              <a:rPr lang="en-US" altLang="zh-CN" sz="2800" b="1" dirty="0">
                <a:latin typeface="Times New Roman" panose="02020603050405020304" pitchFamily="18" charset="0"/>
                <a:cs typeface="Times New Roman" panose="02020603050405020304" pitchFamily="18" charset="0"/>
              </a:rPr>
              <a:t>MOV  AX，</a:t>
            </a:r>
            <a:r>
              <a:rPr lang="en-US" altLang="zh-CN" sz="2800" b="1" dirty="0">
                <a:solidFill>
                  <a:srgbClr val="0000FF"/>
                </a:solidFill>
                <a:latin typeface="Times New Roman" panose="02020603050405020304" pitchFamily="18" charset="0"/>
                <a:cs typeface="Times New Roman" panose="02020603050405020304" pitchFamily="18" charset="0"/>
              </a:rPr>
              <a:t>ES</a:t>
            </a:r>
            <a:r>
              <a:rPr lang="en-US" altLang="zh-CN" sz="2800" b="1" dirty="0">
                <a:latin typeface="Times New Roman" panose="02020603050405020304" pitchFamily="18" charset="0"/>
                <a:cs typeface="Times New Roman" panose="02020603050405020304" pitchFamily="18" charset="0"/>
              </a:rPr>
              <a:t>:[1200H]</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8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wipe(left)">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wipe(left)">
                                      <p:cBhvr>
                                        <p:cTn id="2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build="p"/>
      <p:bldP spid="3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CB38797E-076B-49FF-8036-19AAE913A893}"/>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3</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71EC6E6-15B6-4512-A37F-332088F82AF0}"/>
              </a:ext>
            </a:extLst>
          </p:cNvPr>
          <p:cNvSpPr txBox="1"/>
          <p:nvPr/>
        </p:nvSpPr>
        <p:spPr>
          <a:xfrm>
            <a:off x="1475656" y="153321"/>
            <a:ext cx="1988045" cy="523220"/>
          </a:xfrm>
          <a:prstGeom prst="rect">
            <a:avLst/>
          </a:prstGeom>
          <a:noFill/>
        </p:spPr>
        <p:txBody>
          <a:bodyPr wrap="none" rtlCol="0">
            <a:spAutoFit/>
          </a:bodyPr>
          <a:lstStyle/>
          <a:p>
            <a:r>
              <a:rPr lang="zh-CN" altLang="en-US" sz="2800" b="1"/>
              <a:t>寄存器寻址</a:t>
            </a:r>
          </a:p>
        </p:txBody>
      </p:sp>
      <p:sp>
        <p:nvSpPr>
          <p:cNvPr id="4" name="矩形 3">
            <a:extLst>
              <a:ext uri="{FF2B5EF4-FFF2-40B4-BE49-F238E27FC236}">
                <a16:creationId xmlns:a16="http://schemas.microsoft.com/office/drawing/2014/main" id="{ACDB1500-C7B7-4CB9-BD66-673C77908AD9}"/>
              </a:ext>
            </a:extLst>
          </p:cNvPr>
          <p:cNvSpPr/>
          <p:nvPr/>
        </p:nvSpPr>
        <p:spPr>
          <a:xfrm>
            <a:off x="1475656" y="980728"/>
            <a:ext cx="6333785" cy="523220"/>
          </a:xfrm>
          <a:prstGeom prst="rect">
            <a:avLst/>
          </a:prstGeom>
        </p:spPr>
        <p:txBody>
          <a:bodyPr wrap="none">
            <a:spAutoFit/>
          </a:bodyPr>
          <a:lstStyle/>
          <a:p>
            <a:r>
              <a:rPr lang="zh-CN" altLang="en-US" sz="2800" b="1">
                <a:latin typeface="Times New Roman" panose="02020603050405020304" pitchFamily="18" charset="0"/>
                <a:cs typeface="Times New Roman" panose="02020603050405020304" pitchFamily="18" charset="0"/>
              </a:rPr>
              <a:t>参加操作的操作数在</a:t>
            </a:r>
            <a:r>
              <a:rPr lang="en-US" altLang="zh-CN" sz="2800" b="1">
                <a:latin typeface="Times New Roman" panose="02020603050405020304" pitchFamily="18" charset="0"/>
                <a:cs typeface="Times New Roman" panose="02020603050405020304" pitchFamily="18" charset="0"/>
              </a:rPr>
              <a:t>CPU</a:t>
            </a:r>
            <a:r>
              <a:rPr lang="zh-CN" altLang="en-US" sz="2800" b="1">
                <a:latin typeface="Times New Roman" panose="02020603050405020304" pitchFamily="18" charset="0"/>
                <a:cs typeface="Times New Roman" panose="02020603050405020304" pitchFamily="18" charset="0"/>
              </a:rPr>
              <a:t>的寄存器中。</a:t>
            </a:r>
          </a:p>
        </p:txBody>
      </p:sp>
      <p:sp>
        <p:nvSpPr>
          <p:cNvPr id="5" name="矩形 4">
            <a:extLst>
              <a:ext uri="{FF2B5EF4-FFF2-40B4-BE49-F238E27FC236}">
                <a16:creationId xmlns:a16="http://schemas.microsoft.com/office/drawing/2014/main" id="{C2C364B2-322A-4C11-8EA9-944C09CD9758}"/>
              </a:ext>
            </a:extLst>
          </p:cNvPr>
          <p:cNvSpPr/>
          <p:nvPr/>
        </p:nvSpPr>
        <p:spPr>
          <a:xfrm>
            <a:off x="1526719" y="2041684"/>
            <a:ext cx="3314690" cy="523220"/>
          </a:xfrm>
          <a:prstGeom prst="rect">
            <a:avLst/>
          </a:prstGeom>
        </p:spPr>
        <p:txBody>
          <a:bodyPr wrap="none">
            <a:spAutoFit/>
          </a:bodyPr>
          <a:lstStyle/>
          <a:p>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MOV  AX，BX</a:t>
            </a:r>
          </a:p>
        </p:txBody>
      </p:sp>
      <p:grpSp>
        <p:nvGrpSpPr>
          <p:cNvPr id="20" name="组合 19">
            <a:extLst>
              <a:ext uri="{FF2B5EF4-FFF2-40B4-BE49-F238E27FC236}">
                <a16:creationId xmlns:a16="http://schemas.microsoft.com/office/drawing/2014/main" id="{884BCAAC-77F9-4B19-B440-551D41BAAF87}"/>
              </a:ext>
            </a:extLst>
          </p:cNvPr>
          <p:cNvGrpSpPr/>
          <p:nvPr/>
        </p:nvGrpSpPr>
        <p:grpSpPr>
          <a:xfrm>
            <a:off x="2183061" y="3424286"/>
            <a:ext cx="4268787" cy="1220787"/>
            <a:chOff x="2183061" y="3424286"/>
            <a:chExt cx="4268787" cy="1220787"/>
          </a:xfrm>
        </p:grpSpPr>
        <p:sp>
          <p:nvSpPr>
            <p:cNvPr id="13" name="Rectangle 4">
              <a:extLst>
                <a:ext uri="{FF2B5EF4-FFF2-40B4-BE49-F238E27FC236}">
                  <a16:creationId xmlns:a16="http://schemas.microsoft.com/office/drawing/2014/main" id="{E88AD4DE-3B5B-426A-AF26-8E3E830AB985}"/>
                </a:ext>
              </a:extLst>
            </p:cNvPr>
            <p:cNvSpPr>
              <a:spLocks noChangeArrowheads="1"/>
            </p:cNvSpPr>
            <p:nvPr/>
          </p:nvSpPr>
          <p:spPr bwMode="auto">
            <a:xfrm>
              <a:off x="2183061" y="3424286"/>
              <a:ext cx="1752600" cy="608012"/>
            </a:xfrm>
            <a:prstGeom prst="rect">
              <a:avLst/>
            </a:prstGeom>
            <a:solidFill>
              <a:srgbClr val="339966"/>
            </a:solidFill>
            <a:ln w="25400" cap="sq">
              <a:solidFill>
                <a:srgbClr val="339966"/>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 name="Rectangle 5">
              <a:extLst>
                <a:ext uri="{FF2B5EF4-FFF2-40B4-BE49-F238E27FC236}">
                  <a16:creationId xmlns:a16="http://schemas.microsoft.com/office/drawing/2014/main" id="{26EDC773-9CCD-4025-932B-DE0E09486FDE}"/>
                </a:ext>
              </a:extLst>
            </p:cNvPr>
            <p:cNvSpPr>
              <a:spLocks noChangeArrowheads="1"/>
            </p:cNvSpPr>
            <p:nvPr/>
          </p:nvSpPr>
          <p:spPr bwMode="auto">
            <a:xfrm>
              <a:off x="4699248" y="3425873"/>
              <a:ext cx="1752600" cy="608013"/>
            </a:xfrm>
            <a:prstGeom prst="rect">
              <a:avLst/>
            </a:prstGeom>
            <a:solidFill>
              <a:srgbClr val="339966"/>
            </a:solidFill>
            <a:ln w="25400" cap="sq">
              <a:solidFill>
                <a:srgbClr val="339966"/>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5" name="Text Box 6">
              <a:extLst>
                <a:ext uri="{FF2B5EF4-FFF2-40B4-BE49-F238E27FC236}">
                  <a16:creationId xmlns:a16="http://schemas.microsoft.com/office/drawing/2014/main" id="{BA9B4970-1DC0-4943-94BB-DE89041AC6DE}"/>
                </a:ext>
              </a:extLst>
            </p:cNvPr>
            <p:cNvSpPr txBox="1">
              <a:spLocks noChangeArrowheads="1"/>
            </p:cNvSpPr>
            <p:nvPr/>
          </p:nvSpPr>
          <p:spPr bwMode="auto">
            <a:xfrm>
              <a:off x="2565648" y="350207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   AX</a:t>
              </a:r>
            </a:p>
          </p:txBody>
        </p:sp>
        <p:sp>
          <p:nvSpPr>
            <p:cNvPr id="16" name="Text Box 7">
              <a:extLst>
                <a:ext uri="{FF2B5EF4-FFF2-40B4-BE49-F238E27FC236}">
                  <a16:creationId xmlns:a16="http://schemas.microsoft.com/office/drawing/2014/main" id="{F7DC8588-9AD2-4675-9F16-0EC432DF57DA}"/>
                </a:ext>
              </a:extLst>
            </p:cNvPr>
            <p:cNvSpPr txBox="1">
              <a:spLocks noChangeArrowheads="1"/>
            </p:cNvSpPr>
            <p:nvPr/>
          </p:nvSpPr>
          <p:spPr bwMode="auto">
            <a:xfrm>
              <a:off x="5004048" y="350207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400">
                  <a:solidFill>
                    <a:schemeClr val="bg1"/>
                  </a:solidFill>
                  <a:latin typeface="Times New Roman" pitchFamily="18" charset="0"/>
                  <a:ea typeface="宋体" pitchFamily="2" charset="-122"/>
                </a:rPr>
                <a:t>   BX</a:t>
              </a:r>
            </a:p>
          </p:txBody>
        </p:sp>
        <p:sp>
          <p:nvSpPr>
            <p:cNvPr id="17" name="Line 8">
              <a:extLst>
                <a:ext uri="{FF2B5EF4-FFF2-40B4-BE49-F238E27FC236}">
                  <a16:creationId xmlns:a16="http://schemas.microsoft.com/office/drawing/2014/main" id="{FECD0399-12BE-476B-B7D1-105B10582224}"/>
                </a:ext>
              </a:extLst>
            </p:cNvPr>
            <p:cNvSpPr>
              <a:spLocks noChangeShapeType="1"/>
            </p:cNvSpPr>
            <p:nvPr/>
          </p:nvSpPr>
          <p:spPr bwMode="auto">
            <a:xfrm>
              <a:off x="5537448" y="4035473"/>
              <a:ext cx="0" cy="609600"/>
            </a:xfrm>
            <a:prstGeom prst="line">
              <a:avLst/>
            </a:prstGeom>
            <a:noFill/>
            <a:ln w="25400"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9">
              <a:extLst>
                <a:ext uri="{FF2B5EF4-FFF2-40B4-BE49-F238E27FC236}">
                  <a16:creationId xmlns:a16="http://schemas.microsoft.com/office/drawing/2014/main" id="{02D74BC9-9AFF-40C8-A091-79F055E1C15B}"/>
                </a:ext>
              </a:extLst>
            </p:cNvPr>
            <p:cNvSpPr>
              <a:spLocks noChangeShapeType="1"/>
            </p:cNvSpPr>
            <p:nvPr/>
          </p:nvSpPr>
          <p:spPr bwMode="auto">
            <a:xfrm flipH="1">
              <a:off x="3099048" y="4645073"/>
              <a:ext cx="2438400" cy="0"/>
            </a:xfrm>
            <a:prstGeom prst="line">
              <a:avLst/>
            </a:prstGeom>
            <a:noFill/>
            <a:ln w="25400"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10">
              <a:extLst>
                <a:ext uri="{FF2B5EF4-FFF2-40B4-BE49-F238E27FC236}">
                  <a16:creationId xmlns:a16="http://schemas.microsoft.com/office/drawing/2014/main" id="{F84BC0AE-B4D2-470B-9F3B-5A9D70475965}"/>
                </a:ext>
              </a:extLst>
            </p:cNvPr>
            <p:cNvSpPr>
              <a:spLocks noChangeShapeType="1"/>
            </p:cNvSpPr>
            <p:nvPr/>
          </p:nvSpPr>
          <p:spPr bwMode="auto">
            <a:xfrm flipV="1">
              <a:off x="3099048" y="4035473"/>
              <a:ext cx="0" cy="60960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0686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52FF27A-9BAA-419E-8928-95EC64998D0C}"/>
              </a:ext>
            </a:extLst>
          </p:cNvPr>
          <p:cNvSpPr/>
          <p:nvPr/>
        </p:nvSpPr>
        <p:spPr>
          <a:xfrm>
            <a:off x="899592" y="153321"/>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4</a:t>
            </a:r>
            <a:endParaRPr lang="zh-CN" altLang="en-US" sz="2800" b="1" dirty="0">
              <a:solidFill>
                <a:schemeClr val="tx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906FED38-13A7-4A4B-8FCA-4E2647C233EE}"/>
              </a:ext>
            </a:extLst>
          </p:cNvPr>
          <p:cNvSpPr txBox="1"/>
          <p:nvPr/>
        </p:nvSpPr>
        <p:spPr>
          <a:xfrm>
            <a:off x="1475656" y="153321"/>
            <a:ext cx="2709396" cy="523220"/>
          </a:xfrm>
          <a:prstGeom prst="rect">
            <a:avLst/>
          </a:prstGeom>
          <a:noFill/>
        </p:spPr>
        <p:txBody>
          <a:bodyPr wrap="none" rtlCol="0">
            <a:spAutoFit/>
          </a:bodyPr>
          <a:lstStyle/>
          <a:p>
            <a:r>
              <a:rPr lang="zh-CN" altLang="en-US" sz="2800" b="1"/>
              <a:t>寄存器间接寻址</a:t>
            </a:r>
          </a:p>
        </p:txBody>
      </p:sp>
      <p:grpSp>
        <p:nvGrpSpPr>
          <p:cNvPr id="17" name="组合 16">
            <a:extLst>
              <a:ext uri="{FF2B5EF4-FFF2-40B4-BE49-F238E27FC236}">
                <a16:creationId xmlns:a16="http://schemas.microsoft.com/office/drawing/2014/main" id="{6C7B8D67-BB64-4503-801C-93CD2606BB72}"/>
              </a:ext>
            </a:extLst>
          </p:cNvPr>
          <p:cNvGrpSpPr/>
          <p:nvPr/>
        </p:nvGrpSpPr>
        <p:grpSpPr>
          <a:xfrm>
            <a:off x="467544" y="980728"/>
            <a:ext cx="7247807" cy="523220"/>
            <a:chOff x="467544" y="980728"/>
            <a:chExt cx="7247807" cy="523220"/>
          </a:xfrm>
        </p:grpSpPr>
        <p:sp>
          <p:nvSpPr>
            <p:cNvPr id="4" name="文本框 3">
              <a:extLst>
                <a:ext uri="{FF2B5EF4-FFF2-40B4-BE49-F238E27FC236}">
                  <a16:creationId xmlns:a16="http://schemas.microsoft.com/office/drawing/2014/main" id="{F22D71A2-30FB-40AE-AC6B-F3F0FFCD6275}"/>
                </a:ext>
              </a:extLst>
            </p:cNvPr>
            <p:cNvSpPr txBox="1"/>
            <p:nvPr/>
          </p:nvSpPr>
          <p:spPr>
            <a:xfrm>
              <a:off x="1399198" y="980728"/>
              <a:ext cx="6316153" cy="523220"/>
            </a:xfrm>
            <a:prstGeom prst="rect">
              <a:avLst/>
            </a:prstGeom>
            <a:noFill/>
          </p:spPr>
          <p:txBody>
            <a:bodyPr wrap="none" rtlCol="0">
              <a:spAutoFit/>
            </a:bodyPr>
            <a:lstStyle/>
            <a:p>
              <a:r>
                <a:rPr lang="zh-CN" altLang="en-US" sz="2800" b="1"/>
                <a:t>寄存器的内容表示操作数的偏移地址。</a:t>
              </a:r>
            </a:p>
          </p:txBody>
        </p:sp>
        <p:grpSp>
          <p:nvGrpSpPr>
            <p:cNvPr id="6" name="组合 5">
              <a:extLst>
                <a:ext uri="{FF2B5EF4-FFF2-40B4-BE49-F238E27FC236}">
                  <a16:creationId xmlns:a16="http://schemas.microsoft.com/office/drawing/2014/main" id="{4CAC8752-8E32-4DD1-9735-92CD518264AC}"/>
                </a:ext>
              </a:extLst>
            </p:cNvPr>
            <p:cNvGrpSpPr/>
            <p:nvPr/>
          </p:nvGrpSpPr>
          <p:grpSpPr>
            <a:xfrm>
              <a:off x="467544" y="980728"/>
              <a:ext cx="571674" cy="464371"/>
              <a:chOff x="200731" y="3756717"/>
              <a:chExt cx="571674" cy="464371"/>
            </a:xfrm>
          </p:grpSpPr>
          <p:pic>
            <p:nvPicPr>
              <p:cNvPr id="7" name="Picture 3" descr="C:\Users\Administrator\Desktop\微立体创业计划\005.png">
                <a:extLst>
                  <a:ext uri="{FF2B5EF4-FFF2-40B4-BE49-F238E27FC236}">
                    <a16:creationId xmlns:a16="http://schemas.microsoft.com/office/drawing/2014/main" id="{75FD725E-BF03-4670-BF38-9A1D20AC5BA4}"/>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a:extLst>
                  <a:ext uri="{FF2B5EF4-FFF2-40B4-BE49-F238E27FC236}">
                    <a16:creationId xmlns:a16="http://schemas.microsoft.com/office/drawing/2014/main" id="{DF895947-37A3-433D-B00A-7DD6E14FB3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8" name="组合 17">
            <a:extLst>
              <a:ext uri="{FF2B5EF4-FFF2-40B4-BE49-F238E27FC236}">
                <a16:creationId xmlns:a16="http://schemas.microsoft.com/office/drawing/2014/main" id="{049A943F-2B4D-425D-804C-83D33190C131}"/>
              </a:ext>
            </a:extLst>
          </p:cNvPr>
          <p:cNvGrpSpPr/>
          <p:nvPr/>
        </p:nvGrpSpPr>
        <p:grpSpPr>
          <a:xfrm>
            <a:off x="467544" y="1628800"/>
            <a:ext cx="7776865" cy="1160382"/>
            <a:chOff x="467544" y="1628800"/>
            <a:chExt cx="7776865" cy="1160382"/>
          </a:xfrm>
        </p:grpSpPr>
        <p:sp>
          <p:nvSpPr>
            <p:cNvPr id="5" name="文本框 4">
              <a:extLst>
                <a:ext uri="{FF2B5EF4-FFF2-40B4-BE49-F238E27FC236}">
                  <a16:creationId xmlns:a16="http://schemas.microsoft.com/office/drawing/2014/main" id="{11D1AC3C-C2EB-4545-A21D-D65005B9958B}"/>
                </a:ext>
              </a:extLst>
            </p:cNvPr>
            <p:cNvSpPr txBox="1"/>
            <p:nvPr/>
          </p:nvSpPr>
          <p:spPr>
            <a:xfrm>
              <a:off x="1399198" y="1628800"/>
              <a:ext cx="6845211" cy="1160382"/>
            </a:xfrm>
            <a:prstGeom prst="rect">
              <a:avLst/>
            </a:prstGeom>
            <a:noFill/>
          </p:spPr>
          <p:txBody>
            <a:bodyPr wrap="square" rtlCol="0">
              <a:spAutoFit/>
            </a:bodyPr>
            <a:lstStyle/>
            <a:p>
              <a:pPr>
                <a:lnSpc>
                  <a:spcPct val="130000"/>
                </a:lnSpc>
              </a:pPr>
              <a:r>
                <a:rPr lang="zh-CN" altLang="en-US" sz="2800" b="1">
                  <a:latin typeface="Times New Roman" panose="02020603050405020304" pitchFamily="18" charset="0"/>
                  <a:cs typeface="Times New Roman" panose="02020603050405020304" pitchFamily="18" charset="0"/>
                </a:rPr>
                <a:t>允许的寄存器为</a:t>
              </a:r>
              <a:r>
                <a:rPr lang="en-US" altLang="zh-CN" sz="2800" b="1">
                  <a:solidFill>
                    <a:srgbClr val="FF0000"/>
                  </a:solidFill>
                  <a:latin typeface="Times New Roman" panose="02020603050405020304" pitchFamily="18" charset="0"/>
                  <a:cs typeface="Times New Roman" panose="02020603050405020304" pitchFamily="18" charset="0"/>
                </a:rPr>
                <a:t>BX,BP,SI,DI</a:t>
              </a:r>
              <a:r>
                <a:rPr lang="zh-CN" altLang="en-US" sz="2800" b="1">
                  <a:latin typeface="Times New Roman" panose="02020603050405020304" pitchFamily="18" charset="0"/>
                  <a:cs typeface="Times New Roman" panose="02020603050405020304" pitchFamily="18" charset="0"/>
                </a:rPr>
                <a:t>，又称为间址寄存器或地址指针。</a:t>
              </a:r>
            </a:p>
          </p:txBody>
        </p:sp>
        <p:grpSp>
          <p:nvGrpSpPr>
            <p:cNvPr id="9" name="组合 8">
              <a:extLst>
                <a:ext uri="{FF2B5EF4-FFF2-40B4-BE49-F238E27FC236}">
                  <a16:creationId xmlns:a16="http://schemas.microsoft.com/office/drawing/2014/main" id="{665E3038-0742-420B-9E26-7D718110106D}"/>
                </a:ext>
              </a:extLst>
            </p:cNvPr>
            <p:cNvGrpSpPr/>
            <p:nvPr/>
          </p:nvGrpSpPr>
          <p:grpSpPr>
            <a:xfrm>
              <a:off x="467544" y="1744620"/>
              <a:ext cx="571674" cy="464371"/>
              <a:chOff x="200731" y="3756717"/>
              <a:chExt cx="571674" cy="464371"/>
            </a:xfrm>
          </p:grpSpPr>
          <p:pic>
            <p:nvPicPr>
              <p:cNvPr id="10" name="Picture 3" descr="C:\Users\Administrator\Desktop\微立体创业计划\005.png">
                <a:extLst>
                  <a:ext uri="{FF2B5EF4-FFF2-40B4-BE49-F238E27FC236}">
                    <a16:creationId xmlns:a16="http://schemas.microsoft.com/office/drawing/2014/main" id="{A680C218-E9C2-4302-8E1B-71F85D9FC5F1}"/>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a:extLst>
                  <a:ext uri="{FF2B5EF4-FFF2-40B4-BE49-F238E27FC236}">
                    <a16:creationId xmlns:a16="http://schemas.microsoft.com/office/drawing/2014/main" id="{277DD53E-909D-4132-803F-6645587645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19" name="组合 18">
            <a:extLst>
              <a:ext uri="{FF2B5EF4-FFF2-40B4-BE49-F238E27FC236}">
                <a16:creationId xmlns:a16="http://schemas.microsoft.com/office/drawing/2014/main" id="{9BBA8E8C-98D6-49B1-ADAF-B30E3C80FAB4}"/>
              </a:ext>
            </a:extLst>
          </p:cNvPr>
          <p:cNvGrpSpPr/>
          <p:nvPr/>
        </p:nvGrpSpPr>
        <p:grpSpPr>
          <a:xfrm>
            <a:off x="467544" y="2934106"/>
            <a:ext cx="7273455" cy="1778461"/>
            <a:chOff x="467544" y="2934106"/>
            <a:chExt cx="7273455" cy="1778461"/>
          </a:xfrm>
        </p:grpSpPr>
        <p:sp>
          <p:nvSpPr>
            <p:cNvPr id="12" name="矩形 11">
              <a:extLst>
                <a:ext uri="{FF2B5EF4-FFF2-40B4-BE49-F238E27FC236}">
                  <a16:creationId xmlns:a16="http://schemas.microsoft.com/office/drawing/2014/main" id="{0F8BFEA7-9EE4-49F0-82A7-7C4CF4DA10AA}"/>
                </a:ext>
              </a:extLst>
            </p:cNvPr>
            <p:cNvSpPr/>
            <p:nvPr/>
          </p:nvSpPr>
          <p:spPr>
            <a:xfrm>
              <a:off x="1403648" y="2934106"/>
              <a:ext cx="6336704" cy="523220"/>
            </a:xfrm>
            <a:prstGeom prst="rect">
              <a:avLst/>
            </a:prstGeom>
          </p:spPr>
          <p:txBody>
            <a:bodyPr wrap="square">
              <a:spAutoFit/>
            </a:bodyPr>
            <a:lstStyle/>
            <a:p>
              <a:pPr marL="0" lvl="1">
                <a:spcBef>
                  <a:spcPts val="600"/>
                </a:spcBef>
                <a:spcAft>
                  <a:spcPct val="0"/>
                </a:spcAft>
              </a:pPr>
              <a:r>
                <a:rPr lang="zh-CN" altLang="en-US" sz="2800" b="1">
                  <a:latin typeface="Times New Roman" panose="02020603050405020304" pitchFamily="18" charset="0"/>
                  <a:cs typeface="Times New Roman" panose="02020603050405020304" pitchFamily="18" charset="0"/>
                </a:rPr>
                <a:t>操作数的段地址取决于间址寄存器</a:t>
              </a:r>
            </a:p>
          </p:txBody>
        </p:sp>
        <p:grpSp>
          <p:nvGrpSpPr>
            <p:cNvPr id="13" name="组合 12">
              <a:extLst>
                <a:ext uri="{FF2B5EF4-FFF2-40B4-BE49-F238E27FC236}">
                  <a16:creationId xmlns:a16="http://schemas.microsoft.com/office/drawing/2014/main" id="{6253EB03-E9A6-43DB-8F17-0CDE31481831}"/>
                </a:ext>
              </a:extLst>
            </p:cNvPr>
            <p:cNvGrpSpPr/>
            <p:nvPr/>
          </p:nvGrpSpPr>
          <p:grpSpPr>
            <a:xfrm>
              <a:off x="467544" y="2934106"/>
              <a:ext cx="571674" cy="464371"/>
              <a:chOff x="200731" y="3756717"/>
              <a:chExt cx="571674" cy="464371"/>
            </a:xfrm>
          </p:grpSpPr>
          <p:pic>
            <p:nvPicPr>
              <p:cNvPr id="14" name="Picture 3" descr="C:\Users\Administrator\Desktop\微立体创业计划\005.png">
                <a:extLst>
                  <a:ext uri="{FF2B5EF4-FFF2-40B4-BE49-F238E27FC236}">
                    <a16:creationId xmlns:a16="http://schemas.microsoft.com/office/drawing/2014/main" id="{04587F8E-9D51-42F7-ACA4-C75C12441449}"/>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5" name="Picture 4" descr="C:\Users\Administrator\Desktop\微立体创业计划\004.png">
                <a:extLst>
                  <a:ext uri="{FF2B5EF4-FFF2-40B4-BE49-F238E27FC236}">
                    <a16:creationId xmlns:a16="http://schemas.microsoft.com/office/drawing/2014/main" id="{E3FE2660-2374-4420-807A-44C6D334C2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16" name="矩形 15">
              <a:extLst>
                <a:ext uri="{FF2B5EF4-FFF2-40B4-BE49-F238E27FC236}">
                  <a16:creationId xmlns:a16="http://schemas.microsoft.com/office/drawing/2014/main" id="{D469C577-0A1A-4AD3-8B6A-28C13A0BDD2B}"/>
                </a:ext>
              </a:extLst>
            </p:cNvPr>
            <p:cNvSpPr/>
            <p:nvPr/>
          </p:nvSpPr>
          <p:spPr>
            <a:xfrm>
              <a:off x="1404295" y="3483256"/>
              <a:ext cx="6336704" cy="1229311"/>
            </a:xfrm>
            <a:prstGeom prst="rect">
              <a:avLst/>
            </a:prstGeom>
          </p:spPr>
          <p:txBody>
            <a:bodyPr wrap="square">
              <a:spAutoFit/>
            </a:bodyPr>
            <a:lstStyle/>
            <a:p>
              <a:pPr marL="0" lvl="1">
                <a:lnSpc>
                  <a:spcPct val="130000"/>
                </a:lnSpc>
                <a:spcBef>
                  <a:spcPts val="600"/>
                </a:spcBef>
                <a:spcAft>
                  <a:spcPct val="0"/>
                </a:spcAft>
              </a:pPr>
              <a:r>
                <a:rPr lang="en-US" altLang="zh-CN" sz="2800" b="1">
                  <a:latin typeface="Times New Roman" panose="02020603050405020304" pitchFamily="18" charset="0"/>
                  <a:cs typeface="Times New Roman" panose="02020603050405020304" pitchFamily="18" charset="0"/>
                </a:rPr>
                <a:t>BX,SI,DI</a:t>
              </a:r>
              <a:r>
                <a:rPr lang="zh-CN" altLang="en-US" sz="2800" b="1">
                  <a:latin typeface="Times New Roman" panose="02020603050405020304" pitchFamily="18" charset="0"/>
                  <a:cs typeface="Times New Roman" panose="02020603050405020304" pitchFamily="18" charset="0"/>
                </a:rPr>
                <a:t>：默认为数据段</a:t>
              </a:r>
              <a:r>
                <a:rPr lang="en-US" altLang="zh-CN" sz="2800" b="1">
                  <a:latin typeface="Times New Roman" panose="02020603050405020304" pitchFamily="18" charset="0"/>
                  <a:cs typeface="Times New Roman" panose="02020603050405020304" pitchFamily="18" charset="0"/>
                </a:rPr>
                <a:t>DS</a:t>
              </a:r>
            </a:p>
            <a:p>
              <a:pPr marL="0" lvl="1">
                <a:lnSpc>
                  <a:spcPct val="130000"/>
                </a:lnSpc>
                <a:spcBef>
                  <a:spcPts val="600"/>
                </a:spcBef>
                <a:spcAft>
                  <a:spcPct val="0"/>
                </a:spcAft>
              </a:pPr>
              <a:r>
                <a:rPr lang="en-US" altLang="zh-CN" sz="2800" b="1">
                  <a:latin typeface="Times New Roman" panose="02020603050405020304" pitchFamily="18" charset="0"/>
                  <a:cs typeface="Times New Roman" panose="02020603050405020304" pitchFamily="18" charset="0"/>
                </a:rPr>
                <a:t>BP</a:t>
              </a:r>
              <a:r>
                <a:rPr lang="zh-CN" altLang="en-US" sz="2800" b="1">
                  <a:latin typeface="Times New Roman" panose="02020603050405020304" pitchFamily="18" charset="0"/>
                  <a:cs typeface="Times New Roman" panose="02020603050405020304" pitchFamily="18" charset="0"/>
                </a:rPr>
                <a:t>：默认为堆栈段</a:t>
              </a:r>
              <a:r>
                <a:rPr lang="en-US" altLang="zh-CN" sz="2800" b="1">
                  <a:latin typeface="Times New Roman" panose="02020603050405020304" pitchFamily="18" charset="0"/>
                  <a:cs typeface="Times New Roman" panose="02020603050405020304" pitchFamily="18" charset="0"/>
                </a:rPr>
                <a:t>SS</a:t>
              </a:r>
              <a:endParaRPr lang="zh-CN" altLang="en-US" sz="2800" b="1">
                <a:latin typeface="Times New Roman" panose="02020603050405020304" pitchFamily="18" charset="0"/>
                <a:cs typeface="Times New Roman" panose="02020603050405020304" pitchFamily="18" charset="0"/>
              </a:endParaRPr>
            </a:p>
          </p:txBody>
        </p:sp>
      </p:grpSp>
      <p:grpSp>
        <p:nvGrpSpPr>
          <p:cNvPr id="20" name="组合 19">
            <a:extLst>
              <a:ext uri="{FF2B5EF4-FFF2-40B4-BE49-F238E27FC236}">
                <a16:creationId xmlns:a16="http://schemas.microsoft.com/office/drawing/2014/main" id="{42EFED11-7D93-42F9-974D-9832097D4334}"/>
              </a:ext>
            </a:extLst>
          </p:cNvPr>
          <p:cNvGrpSpPr/>
          <p:nvPr/>
        </p:nvGrpSpPr>
        <p:grpSpPr>
          <a:xfrm>
            <a:off x="467544" y="4797152"/>
            <a:ext cx="8064896" cy="1160382"/>
            <a:chOff x="467544" y="894459"/>
            <a:chExt cx="8064896" cy="1160382"/>
          </a:xfrm>
        </p:grpSpPr>
        <p:sp>
          <p:nvSpPr>
            <p:cNvPr id="21" name="文本框 20">
              <a:extLst>
                <a:ext uri="{FF2B5EF4-FFF2-40B4-BE49-F238E27FC236}">
                  <a16:creationId xmlns:a16="http://schemas.microsoft.com/office/drawing/2014/main" id="{77F70392-458A-49E0-AEA7-2387E6FCAFF7}"/>
                </a:ext>
              </a:extLst>
            </p:cNvPr>
            <p:cNvSpPr txBox="1"/>
            <p:nvPr/>
          </p:nvSpPr>
          <p:spPr>
            <a:xfrm>
              <a:off x="1369516" y="894459"/>
              <a:ext cx="7162924" cy="1160382"/>
            </a:xfrm>
            <a:prstGeom prst="rect">
              <a:avLst/>
            </a:prstGeom>
            <a:noFill/>
          </p:spPr>
          <p:txBody>
            <a:bodyPr wrap="square" rtlCol="0">
              <a:spAutoFit/>
            </a:bodyPr>
            <a:lstStyle/>
            <a:p>
              <a:pPr>
                <a:lnSpc>
                  <a:spcPct val="130000"/>
                </a:lnSpc>
              </a:pPr>
              <a:r>
                <a:rPr lang="zh-CN" altLang="en-US" sz="2800" b="1"/>
                <a:t>因为寄存器的内容表示操作数的偏移地址，所以指令中的间址寄存器必须加上方括号。</a:t>
              </a:r>
            </a:p>
          </p:txBody>
        </p:sp>
        <p:grpSp>
          <p:nvGrpSpPr>
            <p:cNvPr id="22" name="组合 21">
              <a:extLst>
                <a:ext uri="{FF2B5EF4-FFF2-40B4-BE49-F238E27FC236}">
                  <a16:creationId xmlns:a16="http://schemas.microsoft.com/office/drawing/2014/main" id="{883A415D-1797-42F8-9855-A9239F151F50}"/>
                </a:ext>
              </a:extLst>
            </p:cNvPr>
            <p:cNvGrpSpPr/>
            <p:nvPr/>
          </p:nvGrpSpPr>
          <p:grpSpPr>
            <a:xfrm>
              <a:off x="467544" y="980728"/>
              <a:ext cx="571674" cy="464371"/>
              <a:chOff x="200731" y="3756717"/>
              <a:chExt cx="571674" cy="464371"/>
            </a:xfrm>
          </p:grpSpPr>
          <p:pic>
            <p:nvPicPr>
              <p:cNvPr id="23" name="Picture 3" descr="C:\Users\Administrator\Desktop\微立体创业计划\005.png">
                <a:extLst>
                  <a:ext uri="{FF2B5EF4-FFF2-40B4-BE49-F238E27FC236}">
                    <a16:creationId xmlns:a16="http://schemas.microsoft.com/office/drawing/2014/main" id="{E2B76C9E-5ECB-4302-AFF1-8A61698429AF}"/>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4" name="Picture 4" descr="C:\Users\Administrator\Desktop\微立体创业计划\004.png">
                <a:extLst>
                  <a:ext uri="{FF2B5EF4-FFF2-40B4-BE49-F238E27FC236}">
                    <a16:creationId xmlns:a16="http://schemas.microsoft.com/office/drawing/2014/main" id="{59C5C09C-8BB3-41EE-B55B-863047C66B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61267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TotalTime>
  <Words>2060</Words>
  <Application>Microsoft Office PowerPoint</Application>
  <PresentationFormat>全屏显示(4:3)</PresentationFormat>
  <Paragraphs>367</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42</vt:i4>
      </vt:variant>
    </vt:vector>
  </HeadingPairs>
  <TitlesOfParts>
    <vt:vector size="51" baseType="lpstr">
      <vt:lpstr>宋体</vt:lpstr>
      <vt:lpstr>微软雅黑</vt:lpstr>
      <vt:lpstr>Arial</vt:lpstr>
      <vt:lpstr>Calibri</vt:lpstr>
      <vt:lpstr>Tahoma</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FMP</cp:lastModifiedBy>
  <cp:revision>375</cp:revision>
  <dcterms:created xsi:type="dcterms:W3CDTF">2017-01-15T07:54:50Z</dcterms:created>
  <dcterms:modified xsi:type="dcterms:W3CDTF">2021-11-26T11:42:18Z</dcterms:modified>
</cp:coreProperties>
</file>