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65" r:id="rId3"/>
    <p:sldId id="290" r:id="rId4"/>
    <p:sldId id="291" r:id="rId5"/>
    <p:sldId id="301" r:id="rId6"/>
    <p:sldId id="302" r:id="rId7"/>
    <p:sldId id="303" r:id="rId8"/>
    <p:sldId id="304" r:id="rId9"/>
    <p:sldId id="305" r:id="rId10"/>
    <p:sldId id="306" r:id="rId11"/>
    <p:sldId id="295" r:id="rId12"/>
    <p:sldId id="296" r:id="rId13"/>
    <p:sldId id="297" r:id="rId14"/>
    <p:sldId id="298" r:id="rId15"/>
    <p:sldId id="299" r:id="rId16"/>
    <p:sldId id="300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6624736" cy="839639"/>
            <a:chOff x="827584" y="0"/>
            <a:chExt cx="6624736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633246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13.4 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汇编语言程序设计基础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1283D1-FD01-46C7-952E-5A86C714A328}"/>
              </a:ext>
            </a:extLst>
          </p:cNvPr>
          <p:cNvGrpSpPr/>
          <p:nvPr/>
        </p:nvGrpSpPr>
        <p:grpSpPr>
          <a:xfrm>
            <a:off x="317276" y="1196752"/>
            <a:ext cx="2889436" cy="534773"/>
            <a:chOff x="317276" y="1196752"/>
            <a:chExt cx="2889436" cy="53477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9E810C3-A934-4DE1-99CF-718EDA5846E4}"/>
                </a:ext>
              </a:extLst>
            </p:cNvPr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34">
                <a:extLst>
                  <a:ext uri="{FF2B5EF4-FFF2-40B4-BE49-F238E27FC236}">
                    <a16:creationId xmlns:a16="http://schemas.microsoft.com/office/drawing/2014/main" id="{715ED6EA-078E-42C6-B51A-D12C2B0798D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88DC6-A65A-4853-950B-5DF251B51583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23D2462-AF91-40E0-9B8B-0BD349D077CA}"/>
                </a:ext>
              </a:extLst>
            </p:cNvPr>
            <p:cNvSpPr txBox="1"/>
            <p:nvPr/>
          </p:nvSpPr>
          <p:spPr>
            <a:xfrm>
              <a:off x="857992" y="1208305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顺序程序设计</a:t>
              </a:r>
            </a:p>
          </p:txBody>
        </p:sp>
      </p:grpSp>
      <p:sp>
        <p:nvSpPr>
          <p:cNvPr id="18" name="矩形 13313">
            <a:extLst>
              <a:ext uri="{FF2B5EF4-FFF2-40B4-BE49-F238E27FC236}">
                <a16:creationId xmlns:a16="http://schemas.microsoft.com/office/drawing/2014/main" id="{8DA661D5-09F3-4254-B0DD-04469136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130224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例，  利用学号查学生的数学成绩表。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FB26D2-8486-4D83-95A8-A0CCAFEC1C8C}"/>
              </a:ext>
            </a:extLst>
          </p:cNvPr>
          <p:cNvSpPr/>
          <p:nvPr/>
        </p:nvSpPr>
        <p:spPr>
          <a:xfrm>
            <a:off x="755577" y="2996952"/>
            <a:ext cx="7632848" cy="2925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DATA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   TABLE    DB     81, 78, 90, 64, 85, 76, 93, 82, 57, 80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DB     73, 62, 87, 77, 74, 86, 95, 91, 82, 71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   NUM       DB      8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   MATH     DB     ?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DATA   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51E72F-CABA-4E36-8EDD-E5FBEE80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69" y="955757"/>
            <a:ext cx="4051109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、采用跳转表实现多路分支</a:t>
            </a:r>
          </a:p>
        </p:txBody>
      </p:sp>
      <p:sp>
        <p:nvSpPr>
          <p:cNvPr id="3" name="文本框 40961">
            <a:extLst>
              <a:ext uri="{FF2B5EF4-FFF2-40B4-BE49-F238E27FC236}">
                <a16:creationId xmlns:a16="http://schemas.microsoft.com/office/drawing/2014/main" id="{A58EA24B-9821-4096-8C44-033F5A45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78" y="1772816"/>
            <a:ext cx="83566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例，设某程序有10路分支，试根据变量N的值（1~10），将程序转移到其中的一路分支去。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CB8A1-9C2D-4F46-A933-75AC9E0D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78" y="2852936"/>
            <a:ext cx="5400675" cy="267765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10</a:t>
            </a:r>
            <a:r>
              <a:rPr lang="zh-CN" altLang="en-US" sz="2400" b="1">
                <a:latin typeface="Times New Roman" panose="02020603050405020304" pitchFamily="18" charset="0"/>
              </a:rPr>
              <a:t>路分支程序段的入口地址分别为：</a:t>
            </a:r>
            <a:r>
              <a:rPr lang="en-US" altLang="zh-CN" sz="2400" b="1">
                <a:latin typeface="Times New Roman" panose="02020603050405020304" pitchFamily="18" charset="0"/>
              </a:rPr>
              <a:t>BRAN1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BRAN2......BRAN10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当变量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时，转移到</a:t>
            </a:r>
            <a:r>
              <a:rPr lang="en-US" altLang="zh-CN" sz="2400" b="1">
                <a:latin typeface="Times New Roman" panose="02020603050405020304" pitchFamily="18" charset="0"/>
              </a:rPr>
              <a:t>BRAN1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时，转移到</a:t>
            </a:r>
            <a:r>
              <a:rPr lang="en-US" altLang="zh-CN" sz="2400" b="1">
                <a:latin typeface="Times New Roman" panose="02020603050405020304" pitchFamily="18" charset="0"/>
              </a:rPr>
              <a:t>BRAN2</a:t>
            </a:r>
            <a:r>
              <a:rPr lang="zh-CN" altLang="en-US" sz="2400" b="1">
                <a:latin typeface="Times New Roman" panose="02020603050405020304" pitchFamily="18" charset="0"/>
              </a:rPr>
              <a:t>，依次类推。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在跳转表中每两个字节存放一个入口地址的偏移量，如右图所示。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15E958-6E2E-4C8A-B2E0-78D28125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38" y="5702300"/>
            <a:ext cx="53276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程序中，先根据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的值形成查表地址：（</a:t>
            </a:r>
            <a:r>
              <a:rPr lang="en-US" altLang="zh-CN" sz="2400" b="1">
                <a:latin typeface="Times New Roman" panose="02020603050405020304" pitchFamily="18" charset="0"/>
              </a:rPr>
              <a:t>N-1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×</a:t>
            </a:r>
            <a:r>
              <a:rPr lang="en-US" altLang="zh-CN" sz="2400" b="1">
                <a:latin typeface="Times New Roman" panose="02020603050405020304" pitchFamily="18" charset="0"/>
              </a:rPr>
              <a:t>2+</a:t>
            </a:r>
            <a:r>
              <a:rPr lang="zh-CN" altLang="en-US" sz="2400" b="1">
                <a:latin typeface="Times New Roman" panose="02020603050405020304" pitchFamily="18" charset="0"/>
              </a:rPr>
              <a:t>表首址。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C4832B-8425-4AD3-81A5-08A310F5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22056"/>
              </p:ext>
            </p:extLst>
          </p:nvPr>
        </p:nvGraphicFramePr>
        <p:xfrm>
          <a:off x="7020272" y="2348880"/>
          <a:ext cx="1440160" cy="434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05463516"/>
                    </a:ext>
                  </a:extLst>
                </a:gridCol>
              </a:tblGrid>
              <a:tr h="35482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53085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0779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473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BRAN2(L)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01986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BRAN2(H)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77486"/>
                  </a:ext>
                </a:extLst>
              </a:tr>
              <a:tr h="141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97981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BRAN10(L)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93178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BRAN10(H)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00745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94020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CF10804-ADB5-4F77-A4D5-D5CF6A945940}"/>
              </a:ext>
            </a:extLst>
          </p:cNvPr>
          <p:cNvGrpSpPr/>
          <p:nvPr/>
        </p:nvGrpSpPr>
        <p:grpSpPr>
          <a:xfrm>
            <a:off x="5623188" y="2681228"/>
            <a:ext cx="1397084" cy="369332"/>
            <a:chOff x="5623188" y="2681228"/>
            <a:chExt cx="1397084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487C9A-DF43-4CBB-99A5-3050BC8CFDC4}"/>
                </a:ext>
              </a:extLst>
            </p:cNvPr>
            <p:cNvSpPr txBox="1"/>
            <p:nvPr/>
          </p:nvSpPr>
          <p:spPr>
            <a:xfrm>
              <a:off x="5623188" y="2681228"/>
              <a:ext cx="105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ATABLE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75ED1F1-93C8-4D17-B638-FAC56069E1D9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674310" y="2865894"/>
              <a:ext cx="34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1B333-2CEC-42FC-BB7D-5DF3D99C652A}"/>
              </a:ext>
            </a:extLst>
          </p:cNvPr>
          <p:cNvSpPr/>
          <p:nvPr/>
        </p:nvSpPr>
        <p:spPr>
          <a:xfrm>
            <a:off x="1115616" y="980728"/>
            <a:ext cx="7191672" cy="525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DATA    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      ATABLE     DW       BRAN1,BRAN2,BRAN3,...,BRAN10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      N                 DB         3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DATA        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STACK1      SEGMENT  PARA   STACK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DW       20H DUP (0)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STACK1   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CODE   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  ASSUME   CS:CODE, DS:DATA, SS:STACK1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START</a:t>
            </a:r>
            <a:r>
              <a:rPr lang="zh-CN" altLang="en-US" sz="2000">
                <a:latin typeface="Times New Roman" panose="02020603050405020304" pitchFamily="18" charset="0"/>
              </a:rPr>
              <a:t>：   </a:t>
            </a:r>
            <a:r>
              <a:rPr lang="en-US" altLang="zh-CN" sz="2000">
                <a:latin typeface="Times New Roman" panose="02020603050405020304" pitchFamily="18" charset="0"/>
              </a:rPr>
              <a:t>MOV      AX, DATA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  MOV      DS, AX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417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2278E67B-25D7-4E99-9CF1-11C04C977EDE}"/>
              </a:ext>
            </a:extLst>
          </p:cNvPr>
          <p:cNvGrpSpPr/>
          <p:nvPr/>
        </p:nvGrpSpPr>
        <p:grpSpPr>
          <a:xfrm>
            <a:off x="2159794" y="123825"/>
            <a:ext cx="5126831" cy="6689725"/>
            <a:chOff x="2159794" y="123825"/>
            <a:chExt cx="5126831" cy="6689725"/>
          </a:xfrm>
        </p:grpSpPr>
        <p:sp>
          <p:nvSpPr>
            <p:cNvPr id="2" name="流程图: 过程 41985">
              <a:extLst>
                <a:ext uri="{FF2B5EF4-FFF2-40B4-BE49-F238E27FC236}">
                  <a16:creationId xmlns:a16="http://schemas.microsoft.com/office/drawing/2014/main" id="{335CF58B-D296-48F3-BBE2-DCC687C9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800100"/>
              <a:ext cx="24384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BX←</a:t>
              </a:r>
              <a:r>
                <a:rPr lang="zh-CN" altLang="en-US" sz="2000" b="1">
                  <a:latin typeface="Times New Roman" panose="02020603050405020304" pitchFamily="18" charset="0"/>
                </a:rPr>
                <a:t>表首址</a:t>
              </a:r>
            </a:p>
          </p:txBody>
        </p:sp>
        <p:sp>
          <p:nvSpPr>
            <p:cNvPr id="3" name="流程图: 过程 41986">
              <a:extLst>
                <a:ext uri="{FF2B5EF4-FFF2-40B4-BE49-F238E27FC236}">
                  <a16:creationId xmlns:a16="http://schemas.microsoft.com/office/drawing/2014/main" id="{44402570-CE6E-4E46-8605-3C5FB53E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1409700"/>
              <a:ext cx="37338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求查表地址：</a:t>
              </a:r>
              <a:r>
                <a:rPr lang="en-US" altLang="zh-CN" sz="2000" b="1">
                  <a:latin typeface="Times New Roman" panose="02020603050405020304" pitchFamily="18" charset="0"/>
                </a:rPr>
                <a:t>BX←(N-1)*2+(BX)</a:t>
              </a:r>
            </a:p>
          </p:txBody>
        </p:sp>
        <p:sp>
          <p:nvSpPr>
            <p:cNvPr id="4" name="流程图: 过程 41987">
              <a:extLst>
                <a:ext uri="{FF2B5EF4-FFF2-40B4-BE49-F238E27FC236}">
                  <a16:creationId xmlns:a16="http://schemas.microsoft.com/office/drawing/2014/main" id="{DA53818C-7551-462F-A38C-EF8CCAEA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2019300"/>
              <a:ext cx="37338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获得入口地址：</a:t>
              </a:r>
              <a:r>
                <a:rPr lang="en-US" altLang="zh-CN" sz="2000" b="1">
                  <a:latin typeface="Times New Roman" panose="02020603050405020304" pitchFamily="18" charset="0"/>
                </a:rPr>
                <a:t>DX ←((BX))</a:t>
              </a:r>
            </a:p>
          </p:txBody>
        </p:sp>
        <p:sp>
          <p:nvSpPr>
            <p:cNvPr id="5" name="流程图: 决策 41988">
              <a:extLst>
                <a:ext uri="{FF2B5EF4-FFF2-40B4-BE49-F238E27FC236}">
                  <a16:creationId xmlns:a16="http://schemas.microsoft.com/office/drawing/2014/main" id="{A0FB69E9-0F3A-4F00-B696-D6252ACF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2628900"/>
              <a:ext cx="23622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(DX)=? </a:t>
              </a:r>
            </a:p>
          </p:txBody>
        </p:sp>
        <p:sp>
          <p:nvSpPr>
            <p:cNvPr id="6" name="流程图: 过程 41989">
              <a:extLst>
                <a:ext uri="{FF2B5EF4-FFF2-40B4-BE49-F238E27FC236}">
                  <a16:creationId xmlns:a16="http://schemas.microsoft.com/office/drawing/2014/main" id="{F9DE43FF-B0A0-4F7A-8345-15B7BC263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99" y="4152900"/>
              <a:ext cx="1139825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流程图: 过程 41990">
              <a:extLst>
                <a:ext uri="{FF2B5EF4-FFF2-40B4-BE49-F238E27FC236}">
                  <a16:creationId xmlns:a16="http://schemas.microsoft.com/office/drawing/2014/main" id="{5DE0A521-471D-4219-8A1E-3EC39B8C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982" y="4152900"/>
              <a:ext cx="1128617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流程图: 过程 41991">
              <a:extLst>
                <a:ext uri="{FF2B5EF4-FFF2-40B4-BE49-F238E27FC236}">
                  <a16:creationId xmlns:a16="http://schemas.microsoft.com/office/drawing/2014/main" id="{9AB110EE-2FD5-4250-BF53-CADEB57C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523" y="4144496"/>
              <a:ext cx="1143000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流程图: 终止 41992">
              <a:extLst>
                <a:ext uri="{FF2B5EF4-FFF2-40B4-BE49-F238E27FC236}">
                  <a16:creationId xmlns:a16="http://schemas.microsoft.com/office/drawing/2014/main" id="{E33783D9-D9A9-416F-9850-56B2B1E6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355" y="5805264"/>
              <a:ext cx="1482725" cy="457200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结  束</a:t>
              </a:r>
            </a:p>
          </p:txBody>
        </p:sp>
        <p:sp>
          <p:nvSpPr>
            <p:cNvPr id="10" name="直接连接符 41993">
              <a:extLst>
                <a:ext uri="{FF2B5EF4-FFF2-40B4-BE49-F238E27FC236}">
                  <a16:creationId xmlns:a16="http://schemas.microsoft.com/office/drawing/2014/main" id="{40EE8D90-7B16-42B0-BB07-B21450661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472" y="5715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直接连接符 41994">
              <a:extLst>
                <a:ext uri="{FF2B5EF4-FFF2-40B4-BE49-F238E27FC236}">
                  <a16:creationId xmlns:a16="http://schemas.microsoft.com/office/drawing/2014/main" id="{4F9A92D0-D38A-4E45-A065-64AD3310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663" y="11811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直接连接符 41995">
              <a:extLst>
                <a:ext uri="{FF2B5EF4-FFF2-40B4-BE49-F238E27FC236}">
                  <a16:creationId xmlns:a16="http://schemas.microsoft.com/office/drawing/2014/main" id="{F7630A50-5D73-4B4D-9DC1-44482BA81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663" y="17907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直接连接符 41996">
              <a:extLst>
                <a:ext uri="{FF2B5EF4-FFF2-40B4-BE49-F238E27FC236}">
                  <a16:creationId xmlns:a16="http://schemas.microsoft.com/office/drawing/2014/main" id="{E439D0E4-A78D-4568-AFA8-DC54C162F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663" y="24003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直接连接符 41997">
              <a:extLst>
                <a:ext uri="{FF2B5EF4-FFF2-40B4-BE49-F238E27FC236}">
                  <a16:creationId xmlns:a16="http://schemas.microsoft.com/office/drawing/2014/main" id="{0AF76BF8-8849-4933-9A00-D6CF5C128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663" y="3259138"/>
              <a:ext cx="0" cy="36036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直接连接符 41998">
              <a:extLst>
                <a:ext uri="{FF2B5EF4-FFF2-40B4-BE49-F238E27FC236}">
                  <a16:creationId xmlns:a16="http://schemas.microsoft.com/office/drawing/2014/main" id="{F0461DC1-2AA9-4F16-BB98-E9FCD7C6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225" y="3619500"/>
              <a:ext cx="2133600" cy="15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直接连接符 41999">
              <a:extLst>
                <a:ext uri="{FF2B5EF4-FFF2-40B4-BE49-F238E27FC236}">
                  <a16:creationId xmlns:a16="http://schemas.microsoft.com/office/drawing/2014/main" id="{A7220BA7-F83C-469A-83B0-C56E228F4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7025" y="3619500"/>
              <a:ext cx="1671638" cy="15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直接连接符 42000">
              <a:extLst>
                <a:ext uri="{FF2B5EF4-FFF2-40B4-BE49-F238E27FC236}">
                  <a16:creationId xmlns:a16="http://schemas.microsoft.com/office/drawing/2014/main" id="{3776590D-B706-4564-A830-58C032599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025" y="3619500"/>
              <a:ext cx="1588" cy="533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直接连接符 42001">
              <a:extLst>
                <a:ext uri="{FF2B5EF4-FFF2-40B4-BE49-F238E27FC236}">
                  <a16:creationId xmlns:a16="http://schemas.microsoft.com/office/drawing/2014/main" id="{0D5BC9CB-BDA2-43E8-93C2-F30524F1A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3619500"/>
              <a:ext cx="1588" cy="533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直接连接符 42002">
              <a:extLst>
                <a:ext uri="{FF2B5EF4-FFF2-40B4-BE49-F238E27FC236}">
                  <a16:creationId xmlns:a16="http://schemas.microsoft.com/office/drawing/2014/main" id="{69000D1E-FABC-4965-BD44-245AAA9F6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3621599"/>
              <a:ext cx="1588" cy="50380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直接连接符 42003">
              <a:extLst>
                <a:ext uri="{FF2B5EF4-FFF2-40B4-BE49-F238E27FC236}">
                  <a16:creationId xmlns:a16="http://schemas.microsoft.com/office/drawing/2014/main" id="{256DD2E7-6C8D-49FC-B2B2-AD3CF1362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224" y="5448299"/>
              <a:ext cx="3730625" cy="1343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直接连接符 42004">
              <a:extLst>
                <a:ext uri="{FF2B5EF4-FFF2-40B4-BE49-F238E27FC236}">
                  <a16:creationId xmlns:a16="http://schemas.microsoft.com/office/drawing/2014/main" id="{20E71EEE-4C11-44D0-9C8F-06103F462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145" y="4991100"/>
              <a:ext cx="1588" cy="4572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直接连接符 42005">
              <a:extLst>
                <a:ext uri="{FF2B5EF4-FFF2-40B4-BE49-F238E27FC236}">
                  <a16:creationId xmlns:a16="http://schemas.microsoft.com/office/drawing/2014/main" id="{1EF74D0E-D644-403F-90A9-8A7B445A4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225" y="4991100"/>
              <a:ext cx="1588" cy="4572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直接连接符 42006">
              <a:extLst>
                <a:ext uri="{FF2B5EF4-FFF2-40B4-BE49-F238E27FC236}">
                  <a16:creationId xmlns:a16="http://schemas.microsoft.com/office/drawing/2014/main" id="{BE013DB1-8F4B-42BE-B684-DDC90E91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780" y="5419725"/>
              <a:ext cx="1588" cy="3810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文本框 42007">
              <a:extLst>
                <a:ext uri="{FF2B5EF4-FFF2-40B4-BE49-F238E27FC236}">
                  <a16:creationId xmlns:a16="http://schemas.microsoft.com/office/drawing/2014/main" id="{9598B867-B3D1-4BFB-8558-878E7C90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794" y="3716338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N=1</a:t>
              </a:r>
            </a:p>
          </p:txBody>
        </p:sp>
        <p:sp>
          <p:nvSpPr>
            <p:cNvPr id="25" name="文本框 42008">
              <a:extLst>
                <a:ext uri="{FF2B5EF4-FFF2-40B4-BE49-F238E27FC236}">
                  <a16:creationId xmlns:a16="http://schemas.microsoft.com/office/drawing/2014/main" id="{A5E20C13-5829-4C3C-BF43-49512294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157" y="4363878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BRAN1</a:t>
              </a:r>
            </a:p>
          </p:txBody>
        </p:sp>
        <p:sp>
          <p:nvSpPr>
            <p:cNvPr id="26" name="文本框 42009">
              <a:extLst>
                <a:ext uri="{FF2B5EF4-FFF2-40B4-BE49-F238E27FC236}">
                  <a16:creationId xmlns:a16="http://schemas.microsoft.com/office/drawing/2014/main" id="{4E856EB9-B793-460E-BB96-9E54BC92F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063" y="3687763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N=2</a:t>
              </a:r>
            </a:p>
          </p:txBody>
        </p:sp>
        <p:sp>
          <p:nvSpPr>
            <p:cNvPr id="27" name="文本框 42010">
              <a:extLst>
                <a:ext uri="{FF2B5EF4-FFF2-40B4-BE49-F238E27FC236}">
                  <a16:creationId xmlns:a16="http://schemas.microsoft.com/office/drawing/2014/main" id="{0EF2FF5C-4774-4CA5-98B2-918E76E90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4363877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BRAN2</a:t>
              </a:r>
            </a:p>
          </p:txBody>
        </p:sp>
        <p:sp>
          <p:nvSpPr>
            <p:cNvPr id="28" name="文本框 42011">
              <a:extLst>
                <a:ext uri="{FF2B5EF4-FFF2-40B4-BE49-F238E27FC236}">
                  <a16:creationId xmlns:a16="http://schemas.microsoft.com/office/drawing/2014/main" id="{5C993558-EB27-413D-B94F-DC9F9CAFA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5493" y="3681413"/>
              <a:ext cx="957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N=10</a:t>
              </a:r>
            </a:p>
          </p:txBody>
        </p:sp>
        <p:sp>
          <p:nvSpPr>
            <p:cNvPr id="29" name="文本框 42012">
              <a:extLst>
                <a:ext uri="{FF2B5EF4-FFF2-40B4-BE49-F238E27FC236}">
                  <a16:creationId xmlns:a16="http://schemas.microsoft.com/office/drawing/2014/main" id="{40F295DD-D99E-4ED7-A405-EA5D455D3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425" y="4326651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BRAN10</a:t>
              </a:r>
            </a:p>
          </p:txBody>
        </p:sp>
        <p:sp>
          <p:nvSpPr>
            <p:cNvPr id="30" name="文本框 42013">
              <a:extLst>
                <a:ext uri="{FF2B5EF4-FFF2-40B4-BE49-F238E27FC236}">
                  <a16:creationId xmlns:a16="http://schemas.microsoft.com/office/drawing/2014/main" id="{732543A6-8B60-455B-8013-C439CD1B4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4072" y="4251325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1" name="文本框 42014">
              <a:extLst>
                <a:ext uri="{FF2B5EF4-FFF2-40B4-BE49-F238E27FC236}">
                  <a16:creationId xmlns:a16="http://schemas.microsoft.com/office/drawing/2014/main" id="{B3B5ADD2-9E9D-4D90-BE75-994B17E70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6356350"/>
              <a:ext cx="3201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多路分支结构流程图</a:t>
              </a:r>
            </a:p>
          </p:txBody>
        </p:sp>
        <p:sp>
          <p:nvSpPr>
            <p:cNvPr id="32" name="直接连接符 42015">
              <a:extLst>
                <a:ext uri="{FF2B5EF4-FFF2-40B4-BE49-F238E27FC236}">
                  <a16:creationId xmlns:a16="http://schemas.microsoft.com/office/drawing/2014/main" id="{BADC50AB-9858-42F9-8512-85A4425A5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75437" y="4991100"/>
              <a:ext cx="1588" cy="46609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流程图: 终止 42016">
              <a:extLst>
                <a:ext uri="{FF2B5EF4-FFF2-40B4-BE49-F238E27FC236}">
                  <a16:creationId xmlns:a16="http://schemas.microsoft.com/office/drawing/2014/main" id="{02B6A97F-EDB0-4309-90DB-D2CDCE53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123825"/>
              <a:ext cx="1482725" cy="457200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开 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4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CD8388-C00E-47A1-8D21-C1ADA4EB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16" y="1556792"/>
            <a:ext cx="8629972" cy="38817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MOV    AH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MOV    AL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      AL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SHL      AL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        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*（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MOV     BX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OFFSET ATABLE       ;BX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指向表首址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      BX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AX                          ;BX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指向查表地址      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MOV     DX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[BX]           ;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对应的分支入口地址送到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JMP       DX                 ;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转移到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对应的分支入口地址</a:t>
            </a:r>
          </a:p>
        </p:txBody>
      </p:sp>
    </p:spTree>
    <p:extLst>
      <p:ext uri="{BB962C8B-B14F-4D97-AF65-F5344CB8AC3E}">
        <p14:creationId xmlns:p14="http://schemas.microsoft.com/office/powerpoint/2010/main" val="4974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7DE9E-5DB4-4476-B0CB-C90D7CA2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64704"/>
            <a:ext cx="4953000" cy="58169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BRAN1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r>
              <a:rPr lang="zh-CN" altLang="en-US" sz="240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BRAN2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BRAN3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BRAN10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END1</a:t>
            </a:r>
            <a:r>
              <a:rPr lang="zh-CN" altLang="en-US" sz="2400">
                <a:latin typeface="Times New Roman" panose="02020603050405020304" pitchFamily="18" charset="0"/>
              </a:rPr>
              <a:t>：   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 </a:t>
            </a:r>
            <a:r>
              <a:rPr lang="en-US" altLang="zh-CN" sz="2400">
                <a:latin typeface="Times New Roman" panose="02020603050405020304" pitchFamily="18" charset="0"/>
              </a:rPr>
              <a:t>MOV     AH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4CH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INT     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CODE      ENDS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END    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AAB48EF-3B7A-4404-A44A-886C9B1894B4}"/>
              </a:ext>
            </a:extLst>
          </p:cNvPr>
          <p:cNvGrpSpPr/>
          <p:nvPr/>
        </p:nvGrpSpPr>
        <p:grpSpPr>
          <a:xfrm>
            <a:off x="890476" y="116632"/>
            <a:ext cx="2889436" cy="534773"/>
            <a:chOff x="317276" y="1196752"/>
            <a:chExt cx="2889436" cy="5347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63F53F2-C7B5-4102-AB74-4414D8E923EF}"/>
                </a:ext>
              </a:extLst>
            </p:cNvPr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E7D002A5-6EC7-4E76-9093-5C4FA455EA9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E0644C9-3172-46DD-9E3A-9D3729C1C400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E121A48-B10B-4DC9-87FE-46A0130F5259}"/>
                </a:ext>
              </a:extLst>
            </p:cNvPr>
            <p:cNvSpPr txBox="1"/>
            <p:nvPr/>
          </p:nvSpPr>
          <p:spPr>
            <a:xfrm>
              <a:off x="857992" y="1208305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循环程序设计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C21197F-DF53-4F14-BB91-9620902C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69" y="955757"/>
            <a:ext cx="312297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、计数循环程序设计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2D5C64-F451-4116-9CCE-A419842D9B25}"/>
              </a:ext>
            </a:extLst>
          </p:cNvPr>
          <p:cNvSpPr txBox="1"/>
          <p:nvPr/>
        </p:nvSpPr>
        <p:spPr>
          <a:xfrm>
            <a:off x="859604" y="1628800"/>
            <a:ext cx="7527644" cy="10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例，计算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数字之和，并将结果存入字变量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的程序段。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2AEFCE-EC0A-4384-BBA0-CD5C0C8F2488}"/>
              </a:ext>
            </a:extLst>
          </p:cNvPr>
          <p:cNvSpPr txBox="1"/>
          <p:nvPr/>
        </p:nvSpPr>
        <p:spPr>
          <a:xfrm>
            <a:off x="1115616" y="3068960"/>
            <a:ext cx="5328592" cy="26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0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CX,    100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AGAIN:	ADD       AX,    CX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LOOP     AGAIN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SUM,  AX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B23C9C-F7D6-4988-88D4-12FBEB1008CB}"/>
              </a:ext>
            </a:extLst>
          </p:cNvPr>
          <p:cNvGrpSpPr/>
          <p:nvPr/>
        </p:nvGrpSpPr>
        <p:grpSpPr>
          <a:xfrm>
            <a:off x="6117898" y="3429000"/>
            <a:ext cx="2269350" cy="461665"/>
            <a:chOff x="6117898" y="3429000"/>
            <a:chExt cx="2269350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4E638A-C960-4A18-9343-A345ACB5F737}"/>
                </a:ext>
              </a:extLst>
            </p:cNvPr>
            <p:cNvSpPr txBox="1"/>
            <p:nvPr/>
          </p:nvSpPr>
          <p:spPr>
            <a:xfrm>
              <a:off x="6655684" y="3429000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初始化部分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E933764-69B1-40D7-84D7-68570E6EA892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970C4-DFF3-40AB-8C51-9E8DAD8CFE53}"/>
              </a:ext>
            </a:extLst>
          </p:cNvPr>
          <p:cNvGrpSpPr/>
          <p:nvPr/>
        </p:nvGrpSpPr>
        <p:grpSpPr>
          <a:xfrm>
            <a:off x="6117898" y="4149080"/>
            <a:ext cx="1650591" cy="461665"/>
            <a:chOff x="6117898" y="3429000"/>
            <a:chExt cx="1650591" cy="46166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E9683B-390B-4B3B-ABAB-ACE4305AA32A}"/>
                </a:ext>
              </a:extLst>
            </p:cNvPr>
            <p:cNvSpPr txBox="1"/>
            <p:nvPr/>
          </p:nvSpPr>
          <p:spPr>
            <a:xfrm>
              <a:off x="6655684" y="342900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循环体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2A71006-4C90-4623-A2E9-6466D9E38BC7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D966A4-600B-4AF6-9D35-CDFF3FEB8D80}"/>
              </a:ext>
            </a:extLst>
          </p:cNvPr>
          <p:cNvGrpSpPr/>
          <p:nvPr/>
        </p:nvGrpSpPr>
        <p:grpSpPr>
          <a:xfrm>
            <a:off x="6117898" y="4653136"/>
            <a:ext cx="1959970" cy="461665"/>
            <a:chOff x="6117898" y="3429000"/>
            <a:chExt cx="1959970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669DCA-B945-4302-BE9A-F5624B3F84A7}"/>
                </a:ext>
              </a:extLst>
            </p:cNvPr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控制条件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6669358-B4FD-4B2D-AEDB-A50E814DB53D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F5A839-AC5B-4907-8E4A-CE1A1096ECF9}"/>
              </a:ext>
            </a:extLst>
          </p:cNvPr>
          <p:cNvGrpSpPr/>
          <p:nvPr/>
        </p:nvGrpSpPr>
        <p:grpSpPr>
          <a:xfrm>
            <a:off x="6117898" y="5229200"/>
            <a:ext cx="1959970" cy="461665"/>
            <a:chOff x="6117898" y="3429000"/>
            <a:chExt cx="1959970" cy="46166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A4ADB5-8BED-4AED-AB75-10D6B3B6F725}"/>
                </a:ext>
              </a:extLst>
            </p:cNvPr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结果处理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37996F1-36D6-417E-B665-094D466EC515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6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0721">
            <a:extLst>
              <a:ext uri="{FF2B5EF4-FFF2-40B4-BE49-F238E27FC236}">
                <a16:creationId xmlns:a16="http://schemas.microsoft.com/office/drawing/2014/main" id="{3C3C9994-B8F4-49C1-9434-FDC855EA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84784"/>
            <a:ext cx="7848600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例， 数据段的ARY字节数组中存放有10个无符号数，试找出其中最大者送入MAX字节单元。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F243D-87BD-463E-A1E3-55863FB4BDD3}"/>
              </a:ext>
            </a:extLst>
          </p:cNvPr>
          <p:cNvSpPr/>
          <p:nvPr/>
        </p:nvSpPr>
        <p:spPr>
          <a:xfrm>
            <a:off x="1395373" y="2708920"/>
            <a:ext cx="5841764" cy="38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ARY     DB     17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DB     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MAX    DB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END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SEGMENT  PARA  STACK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DW   20H    DUP(0)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ENDS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4160-3A11-4DA8-8935-89170283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69" y="908720"/>
            <a:ext cx="374173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、条件判断循环程序设计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32966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31746">
            <a:extLst>
              <a:ext uri="{FF2B5EF4-FFF2-40B4-BE49-F238E27FC236}">
                <a16:creationId xmlns:a16="http://schemas.microsoft.com/office/drawing/2014/main" id="{5BD807BC-29B6-4F7E-A588-410A5B02F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49823"/>
              </p:ext>
            </p:extLst>
          </p:nvPr>
        </p:nvGraphicFramePr>
        <p:xfrm>
          <a:off x="2252844" y="188118"/>
          <a:ext cx="4206875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Picture" r:id="rId3" imgW="2438280" imgH="4819680" progId="Word.Picture.8">
                  <p:embed/>
                </p:oleObj>
              </mc:Choice>
              <mc:Fallback>
                <p:oleObj name="Picture" r:id="rId3" imgW="2438280" imgH="4819680" progId="Word.Picture.8">
                  <p:embed/>
                  <p:pic>
                    <p:nvPicPr>
                      <p:cNvPr id="2" name="对象 31746">
                        <a:extLst>
                          <a:ext uri="{FF2B5EF4-FFF2-40B4-BE49-F238E27FC236}">
                            <a16:creationId xmlns:a16="http://schemas.microsoft.com/office/drawing/2014/main" id="{5BD807BC-29B6-4F7E-A588-410A5B02FE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844" y="188118"/>
                        <a:ext cx="4206875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2F89DA8-4046-4C30-9B81-954A69AC8F77}"/>
              </a:ext>
            </a:extLst>
          </p:cNvPr>
          <p:cNvGrpSpPr/>
          <p:nvPr/>
        </p:nvGrpSpPr>
        <p:grpSpPr>
          <a:xfrm>
            <a:off x="6444208" y="936302"/>
            <a:ext cx="2269350" cy="461665"/>
            <a:chOff x="6117898" y="3429000"/>
            <a:chExt cx="2269350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DAE50D-D506-4C90-AAC8-2AC92D42FA8C}"/>
                </a:ext>
              </a:extLst>
            </p:cNvPr>
            <p:cNvSpPr txBox="1"/>
            <p:nvPr/>
          </p:nvSpPr>
          <p:spPr>
            <a:xfrm>
              <a:off x="6655684" y="3429000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初始化部分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55509BE-1CA7-4A4C-A547-7E3F8A0A6D8C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9B9207-CAF8-40FB-975B-3795EAF61BE9}"/>
              </a:ext>
            </a:extLst>
          </p:cNvPr>
          <p:cNvGrpSpPr/>
          <p:nvPr/>
        </p:nvGrpSpPr>
        <p:grpSpPr>
          <a:xfrm>
            <a:off x="6768062" y="3198167"/>
            <a:ext cx="1650591" cy="461665"/>
            <a:chOff x="6117898" y="3429000"/>
            <a:chExt cx="1650591" cy="4616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A447C9-326A-4487-A4F2-297AE4C14305}"/>
                </a:ext>
              </a:extLst>
            </p:cNvPr>
            <p:cNvSpPr txBox="1"/>
            <p:nvPr/>
          </p:nvSpPr>
          <p:spPr>
            <a:xfrm>
              <a:off x="6655684" y="342900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C43DB78-FD3C-4C88-A557-C57BF28BCE11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9AB00D-8C1D-40CC-9995-A2824C7394D5}"/>
              </a:ext>
            </a:extLst>
          </p:cNvPr>
          <p:cNvGrpSpPr/>
          <p:nvPr/>
        </p:nvGrpSpPr>
        <p:grpSpPr>
          <a:xfrm>
            <a:off x="6659940" y="4793379"/>
            <a:ext cx="1959970" cy="461665"/>
            <a:chOff x="6117898" y="3429000"/>
            <a:chExt cx="1959970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9564BE-E96E-4233-946F-0C1993BAA0FD}"/>
                </a:ext>
              </a:extLst>
            </p:cNvPr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控制条件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8920F02-DD7E-4536-98AA-2A47E4D9D620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130606-4CA6-4A06-B920-1A7A7D65D7E0}"/>
              </a:ext>
            </a:extLst>
          </p:cNvPr>
          <p:cNvGrpSpPr/>
          <p:nvPr/>
        </p:nvGrpSpPr>
        <p:grpSpPr>
          <a:xfrm>
            <a:off x="6659940" y="5593888"/>
            <a:ext cx="1959970" cy="461665"/>
            <a:chOff x="6117898" y="3429000"/>
            <a:chExt cx="1959970" cy="4616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3FEAFE-F1EA-4BF8-A1DA-9B45582A9409}"/>
                </a:ext>
              </a:extLst>
            </p:cNvPr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结果处理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99A40CC-1171-41D5-9A0A-E9C2353B0431}"/>
                </a:ext>
              </a:extLst>
            </p:cNvPr>
            <p:cNvCxnSpPr/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1A47BE-748C-4BD0-920C-EB2E0A99C9D0}"/>
              </a:ext>
            </a:extLst>
          </p:cNvPr>
          <p:cNvSpPr/>
          <p:nvPr/>
        </p:nvSpPr>
        <p:spPr>
          <a:xfrm>
            <a:off x="1187624" y="236876"/>
            <a:ext cx="7416824" cy="6384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CODE    SEGMENT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ASSUME  CS:CODE,DS:DATA,SS:STACK1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MOV   AX,DATA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MOV   DS,AX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MOV     SI, OFFSET ARY       ; SI</a:t>
            </a:r>
            <a:r>
              <a:rPr lang="zh-CN" altLang="en-US">
                <a:latin typeface="Times New Roman" panose="02020603050405020304" pitchFamily="18" charset="0"/>
              </a:rPr>
              <a:t>指向</a:t>
            </a:r>
            <a:r>
              <a:rPr lang="en-US" altLang="zh-CN">
                <a:latin typeface="Times New Roman" panose="02020603050405020304" pitchFamily="18" charset="0"/>
              </a:rPr>
              <a:t>ARY</a:t>
            </a:r>
            <a:r>
              <a:rPr lang="zh-CN" altLang="en-US">
                <a:latin typeface="Times New Roman" panose="02020603050405020304" pitchFamily="18" charset="0"/>
              </a:rPr>
              <a:t>的第一个元素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</a:t>
            </a:r>
            <a:r>
              <a:rPr lang="en-US" altLang="zh-CN">
                <a:latin typeface="Times New Roman" panose="02020603050405020304" pitchFamily="18" charset="0"/>
              </a:rPr>
              <a:t>MOV     CX, 9                          ;CX</a:t>
            </a:r>
            <a:r>
              <a:rPr lang="zh-CN" altLang="en-US">
                <a:latin typeface="Times New Roman" panose="02020603050405020304" pitchFamily="18" charset="0"/>
              </a:rPr>
              <a:t>作次数计数器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latin typeface="Times New Roman" panose="02020603050405020304" pitchFamily="18" charset="0"/>
              </a:rPr>
              <a:t>MOV    AL, [SI]                       ;</a:t>
            </a:r>
            <a:r>
              <a:rPr lang="zh-CN" altLang="en-US">
                <a:latin typeface="Times New Roman" panose="02020603050405020304" pitchFamily="18" charset="0"/>
              </a:rPr>
              <a:t>取第一个元素到</a:t>
            </a:r>
            <a:r>
              <a:rPr lang="en-US" altLang="zh-CN"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LOP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：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INC      SI                                  ;SI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指向后一个元素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CMP      AL, [SI]                      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比较两个数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JAE       BIGER                        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前元素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≥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后元素转移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MOV    AL, [SI]                      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取较大数到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BIGER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DEC    CX                               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计数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JNZ      LOP                            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未比较完转回去，否则顺序执行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latin typeface="Times New Roman" panose="02020603050405020304" pitchFamily="18" charset="0"/>
              </a:rPr>
              <a:t>MOV    MAX, AL                   ;</a:t>
            </a:r>
            <a:r>
              <a:rPr lang="zh-CN" altLang="en-US">
                <a:latin typeface="Times New Roman" panose="02020603050405020304" pitchFamily="18" charset="0"/>
              </a:rPr>
              <a:t>存最大数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MOV   AH,4CH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                INT     21H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CODE  ENDS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            END   BEGIN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D83B346-D6A1-4E1A-8FAE-588ED3FA2C18}"/>
              </a:ext>
            </a:extLst>
          </p:cNvPr>
          <p:cNvGrpSpPr/>
          <p:nvPr/>
        </p:nvGrpSpPr>
        <p:grpSpPr>
          <a:xfrm>
            <a:off x="890476" y="116632"/>
            <a:ext cx="2528761" cy="534773"/>
            <a:chOff x="317276" y="1196752"/>
            <a:chExt cx="2528761" cy="5347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1F79119-4761-415C-B121-5B7091261D40}"/>
                </a:ext>
              </a:extLst>
            </p:cNvPr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79B725F2-D672-4A13-88D9-F5A35A3CAE6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14EBA6D-05B5-49CC-8E96-7F36067E6BE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8C57822-9589-4F18-AA3B-6A7508D859C1}"/>
                </a:ext>
              </a:extLst>
            </p:cNvPr>
            <p:cNvSpPr txBox="1"/>
            <p:nvPr/>
          </p:nvSpPr>
          <p:spPr>
            <a:xfrm>
              <a:off x="857992" y="1208305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子程序设计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A4C52A-27F8-4220-9217-C951CE9BF0A8}"/>
              </a:ext>
            </a:extLst>
          </p:cNvPr>
          <p:cNvSpPr txBox="1"/>
          <p:nvPr/>
        </p:nvSpPr>
        <p:spPr>
          <a:xfrm>
            <a:off x="683568" y="2852936"/>
            <a:ext cx="7704856" cy="210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子程序中一般都要使用寄存器，除了要返回参数的寄存器外，在子程序设计的开始部分，要将用到的寄存器进行压栈保护，在子程序结束返回调用程序之前要进行出栈恢复。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9BBD64-247E-4727-A6D7-4DCC8EE0B44A}"/>
              </a:ext>
            </a:extLst>
          </p:cNvPr>
          <p:cNvSpPr txBox="1"/>
          <p:nvPr/>
        </p:nvSpPr>
        <p:spPr>
          <a:xfrm>
            <a:off x="683568" y="2153512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子程序的调用与返回是由指令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来完成的。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5A038-CBB0-48D9-AEAB-9C4CF5179746}"/>
              </a:ext>
            </a:extLst>
          </p:cNvPr>
          <p:cNvSpPr txBox="1"/>
          <p:nvPr/>
        </p:nvSpPr>
        <p:spPr>
          <a:xfrm>
            <a:off x="683567" y="980728"/>
            <a:ext cx="7558407" cy="107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子程序是程序的一部分，是完成特定功能的程序段，它能够在程序中的任何地方被调用。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82FE81-C3B5-41AB-A7D4-862AEF39777B}"/>
              </a:ext>
            </a:extLst>
          </p:cNvPr>
          <p:cNvSpPr txBox="1"/>
          <p:nvPr/>
        </p:nvSpPr>
        <p:spPr>
          <a:xfrm>
            <a:off x="683567" y="5033832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子程序和调用程序直接的信息传送称为参数传递。</a:t>
            </a:r>
          </a:p>
        </p:txBody>
      </p:sp>
    </p:spTree>
    <p:extLst>
      <p:ext uri="{BB962C8B-B14F-4D97-AF65-F5344CB8AC3E}">
        <p14:creationId xmlns:p14="http://schemas.microsoft.com/office/powerpoint/2010/main" val="9714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4338">
            <a:extLst>
              <a:ext uri="{FF2B5EF4-FFF2-40B4-BE49-F238E27FC236}">
                <a16:creationId xmlns:a16="http://schemas.microsoft.com/office/drawing/2014/main" id="{12B130A5-DAD1-43F3-89EC-937163B1D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16283"/>
              </p:ext>
            </p:extLst>
          </p:nvPr>
        </p:nvGraphicFramePr>
        <p:xfrm>
          <a:off x="3059832" y="429418"/>
          <a:ext cx="2520280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Picture" r:id="rId3" imgW="1133640" imgH="3000240" progId="Word.Picture.8">
                  <p:embed/>
                </p:oleObj>
              </mc:Choice>
              <mc:Fallback>
                <p:oleObj name="Picture" r:id="rId3" imgW="1133640" imgH="3000240" progId="Word.Picture.8">
                  <p:embed/>
                  <p:pic>
                    <p:nvPicPr>
                      <p:cNvPr id="5123" name="对象 14338">
                        <a:extLst>
                          <a:ext uri="{FF2B5EF4-FFF2-40B4-BE49-F238E27FC236}">
                            <a16:creationId xmlns:a16="http://schemas.microsoft.com/office/drawing/2014/main" id="{A8C02EDC-4A54-4B8D-B3DE-C84BA0A87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9418"/>
                        <a:ext cx="2520280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2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B0CA74-FFDD-43E4-95A2-0F05648A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8640"/>
            <a:ext cx="312297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）子程序设计举例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A03CF4-3788-4C8F-AD15-1FB747DA22E1}"/>
              </a:ext>
            </a:extLst>
          </p:cNvPr>
          <p:cNvSpPr txBox="1"/>
          <p:nvPr/>
        </p:nvSpPr>
        <p:spPr>
          <a:xfrm>
            <a:off x="971600" y="785360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/>
              <a:t>例，实现一个回车和换行功能的子程序。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07778-03ED-41C2-89FE-866C9A179CC5}"/>
              </a:ext>
            </a:extLst>
          </p:cNvPr>
          <p:cNvSpPr txBox="1"/>
          <p:nvPr/>
        </p:nvSpPr>
        <p:spPr>
          <a:xfrm>
            <a:off x="1763688" y="2708920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DL,       0DH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AH,       2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    21H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DL,       0AH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AH,       2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    21H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49F7C-7AB6-4052-851C-15DBECB708FC}"/>
              </a:ext>
            </a:extLst>
          </p:cNvPr>
          <p:cNvSpPr txBox="1"/>
          <p:nvPr/>
        </p:nvSpPr>
        <p:spPr>
          <a:xfrm>
            <a:off x="1756192" y="1949931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PUSH       AX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PUSH       DX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01222B-2D5D-46F6-8FAA-4745AB01FAE1}"/>
              </a:ext>
            </a:extLst>
          </p:cNvPr>
          <p:cNvSpPr txBox="1"/>
          <p:nvPr/>
        </p:nvSpPr>
        <p:spPr>
          <a:xfrm>
            <a:off x="1763688" y="494116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POP          DX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POP          AX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4A66A5-AA03-4A59-BFCB-B401E453B304}"/>
              </a:ext>
            </a:extLst>
          </p:cNvPr>
          <p:cNvSpPr txBox="1"/>
          <p:nvPr/>
        </p:nvSpPr>
        <p:spPr>
          <a:xfrm>
            <a:off x="1748696" y="1519673"/>
            <a:ext cx="5112568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DPCRLF	PROC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FEBF73-E8E0-496D-868B-FA166BE124D5}"/>
              </a:ext>
            </a:extLst>
          </p:cNvPr>
          <p:cNvSpPr txBox="1"/>
          <p:nvPr/>
        </p:nvSpPr>
        <p:spPr>
          <a:xfrm>
            <a:off x="1779931" y="5733256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DPCRLF	ENDP</a:t>
            </a:r>
          </a:p>
        </p:txBody>
      </p:sp>
    </p:spTree>
    <p:extLst>
      <p:ext uri="{BB962C8B-B14F-4D97-AF65-F5344CB8AC3E}">
        <p14:creationId xmlns:p14="http://schemas.microsoft.com/office/powerpoint/2010/main" val="27564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C4F04A-DAC4-4E12-B39C-50B5F0DB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8640"/>
            <a:ext cx="351731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）主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子程序设计举例</a:t>
            </a:r>
          </a:p>
        </p:txBody>
      </p:sp>
      <p:sp>
        <p:nvSpPr>
          <p:cNvPr id="3" name="文本框 12290">
            <a:extLst>
              <a:ext uri="{FF2B5EF4-FFF2-40B4-BE49-F238E27FC236}">
                <a16:creationId xmlns:a16="http://schemas.microsoft.com/office/drawing/2014/main" id="{5C057CB9-B38F-49DC-8824-A1DA50DC7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52" y="980728"/>
            <a:ext cx="8579296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例，将两个给定的二进制数</a:t>
            </a:r>
            <a:r>
              <a:rPr lang="en-US" altLang="zh-CN">
                <a:latin typeface="Times New Roman" panose="02020603050405020304" pitchFamily="18" charset="0"/>
              </a:rPr>
              <a:t>BIN1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BIN2(8</a:t>
            </a:r>
            <a:r>
              <a:rPr lang="zh-CN" altLang="en-US">
                <a:latin typeface="Times New Roman" panose="02020603050405020304" pitchFamily="18" charset="0"/>
              </a:rPr>
              <a:t>位和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逐位转换为</a:t>
            </a:r>
            <a:r>
              <a:rPr lang="en-US" altLang="zh-CN">
                <a:latin typeface="Times New Roman" panose="02020603050405020304" pitchFamily="18" charset="0"/>
              </a:rPr>
              <a:t>ASCII</a:t>
            </a:r>
            <a:r>
              <a:rPr lang="zh-CN" altLang="en-US">
                <a:latin typeface="Times New Roman" panose="02020603050405020304" pitchFamily="18" charset="0"/>
              </a:rPr>
              <a:t>码字符串，并存储于</a:t>
            </a:r>
            <a:r>
              <a:rPr lang="en-US" altLang="zh-CN">
                <a:latin typeface="Times New Roman" panose="02020603050405020304" pitchFamily="18" charset="0"/>
              </a:rPr>
              <a:t>ASCBUF</a:t>
            </a:r>
            <a:r>
              <a:rPr lang="zh-CN" altLang="en-US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4" name="矩形 14338">
            <a:extLst>
              <a:ext uri="{FF2B5EF4-FFF2-40B4-BE49-F238E27FC236}">
                <a16:creationId xmlns:a16="http://schemas.microsoft.com/office/drawing/2014/main" id="{52FE322B-2258-48DE-9051-E24F7632B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32856"/>
            <a:ext cx="5072542" cy="4365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DATA      SEGMENT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BIN1          DB  35H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BIN2          DW  0AB48H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ASCBUF   DB  20H DUP(?)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DATA      ENDS</a:t>
            </a:r>
          </a:p>
          <a:p>
            <a:pPr>
              <a:lnSpc>
                <a:spcPct val="13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STACK1  SEGMENT PARA STACK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DW   20H DUP(0)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</a:rPr>
              <a:t>STACK1  ENDS</a:t>
            </a:r>
          </a:p>
        </p:txBody>
      </p:sp>
    </p:spTree>
    <p:extLst>
      <p:ext uri="{BB962C8B-B14F-4D97-AF65-F5344CB8AC3E}">
        <p14:creationId xmlns:p14="http://schemas.microsoft.com/office/powerpoint/2010/main" val="15074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2E556F-EF69-4C31-8D4A-23ABACBE5A57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332656"/>
            <a:ext cx="2209800" cy="5472115"/>
            <a:chOff x="0" y="-272"/>
            <a:chExt cx="1392" cy="3447"/>
          </a:xfrm>
        </p:grpSpPr>
        <p:sp>
          <p:nvSpPr>
            <p:cNvPr id="3" name="流程图: 终止 12293">
              <a:extLst>
                <a:ext uri="{FF2B5EF4-FFF2-40B4-BE49-F238E27FC236}">
                  <a16:creationId xmlns:a16="http://schemas.microsoft.com/office/drawing/2014/main" id="{F771A699-64D3-44C2-B6F1-4172E8BE4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7"/>
              <a:ext cx="576" cy="19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" name="矩形 12294">
              <a:extLst>
                <a:ext uri="{FF2B5EF4-FFF2-40B4-BE49-F238E27FC236}">
                  <a16:creationId xmlns:a16="http://schemas.microsoft.com/office/drawing/2014/main" id="{41FFDEF5-8D10-470C-8428-C8F4E3FF6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0"/>
              <a:ext cx="1392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取出待转换数据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给出存放结果首址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给出转换的位数</a:t>
              </a:r>
            </a:p>
          </p:txBody>
        </p:sp>
        <p:sp>
          <p:nvSpPr>
            <p:cNvPr id="5" name="矩形 12295">
              <a:extLst>
                <a:ext uri="{FF2B5EF4-FFF2-40B4-BE49-F238E27FC236}">
                  <a16:creationId xmlns:a16="http://schemas.microsoft.com/office/drawing/2014/main" id="{B2C86257-598A-4FD8-BE1A-5B836CA3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1"/>
              <a:ext cx="1392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调用转换子程序</a:t>
              </a:r>
            </a:p>
          </p:txBody>
        </p:sp>
        <p:sp>
          <p:nvSpPr>
            <p:cNvPr id="6" name="矩形 12296">
              <a:extLst>
                <a:ext uri="{FF2B5EF4-FFF2-40B4-BE49-F238E27FC236}">
                  <a16:creationId xmlns:a16="http://schemas.microsoft.com/office/drawing/2014/main" id="{D3FC0FA7-F9F7-4A25-9232-F63992CA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76"/>
              <a:ext cx="1392" cy="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取出待转换数据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给出存放结果首址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给出转换的位数</a:t>
              </a:r>
            </a:p>
          </p:txBody>
        </p:sp>
        <p:sp>
          <p:nvSpPr>
            <p:cNvPr id="7" name="矩形 12297">
              <a:extLst>
                <a:ext uri="{FF2B5EF4-FFF2-40B4-BE49-F238E27FC236}">
                  <a16:creationId xmlns:a16="http://schemas.microsoft.com/office/drawing/2014/main" id="{CCA45F0A-1962-4844-BD00-8AFF1E24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72"/>
              <a:ext cx="1392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调用转换子程序</a:t>
              </a:r>
            </a:p>
          </p:txBody>
        </p:sp>
        <p:sp>
          <p:nvSpPr>
            <p:cNvPr id="8" name="流程图: 终止 12298">
              <a:extLst>
                <a:ext uri="{FF2B5EF4-FFF2-40B4-BE49-F238E27FC236}">
                  <a16:creationId xmlns:a16="http://schemas.microsoft.com/office/drawing/2014/main" id="{83A75C53-AF61-4C5B-A227-DED78A131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83"/>
              <a:ext cx="576" cy="19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9" name="直接连接符 12299">
              <a:extLst>
                <a:ext uri="{FF2B5EF4-FFF2-40B4-BE49-F238E27FC236}">
                  <a16:creationId xmlns:a16="http://schemas.microsoft.com/office/drawing/2014/main" id="{A49F9C48-4F92-402D-90EC-5B8C5D808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18"/>
              <a:ext cx="0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12300">
              <a:extLst>
                <a:ext uri="{FF2B5EF4-FFF2-40B4-BE49-F238E27FC236}">
                  <a16:creationId xmlns:a16="http://schemas.microsoft.com/office/drawing/2014/main" id="{9D09C37B-29EA-4A23-BAA5-AAA313FED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79"/>
              <a:ext cx="0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12301">
              <a:extLst>
                <a:ext uri="{FF2B5EF4-FFF2-40B4-BE49-F238E27FC236}">
                  <a16:creationId xmlns:a16="http://schemas.microsoft.com/office/drawing/2014/main" id="{C0211E34-76FF-4CD0-A7BC-DCE236FC8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627"/>
              <a:ext cx="0" cy="1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12302">
              <a:extLst>
                <a:ext uri="{FF2B5EF4-FFF2-40B4-BE49-F238E27FC236}">
                  <a16:creationId xmlns:a16="http://schemas.microsoft.com/office/drawing/2014/main" id="{E3D34CA9-9496-4CCB-976B-43596ED97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98"/>
              <a:ext cx="0" cy="1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12303">
              <a:extLst>
                <a:ext uri="{FF2B5EF4-FFF2-40B4-BE49-F238E27FC236}">
                  <a16:creationId xmlns:a16="http://schemas.microsoft.com/office/drawing/2014/main" id="{E26ABF83-C95F-41AD-BCB4-A483DC08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20"/>
              <a:ext cx="0" cy="1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12304">
              <a:extLst>
                <a:ext uri="{FF2B5EF4-FFF2-40B4-BE49-F238E27FC236}">
                  <a16:creationId xmlns:a16="http://schemas.microsoft.com/office/drawing/2014/main" id="{52B04FBE-AE23-4932-A8BD-511B4875D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-27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主程序框图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1794C86-3945-4AB2-A2C0-3D7F911D94EA}"/>
              </a:ext>
            </a:extLst>
          </p:cNvPr>
          <p:cNvGrpSpPr/>
          <p:nvPr/>
        </p:nvGrpSpPr>
        <p:grpSpPr>
          <a:xfrm>
            <a:off x="4025124" y="118020"/>
            <a:ext cx="4052076" cy="6551340"/>
            <a:chOff x="4025124" y="118020"/>
            <a:chExt cx="4052076" cy="655134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97D487D-787A-42E9-9A28-A825A8A6748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667500" y="459060"/>
              <a:ext cx="0" cy="5219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终止 13315">
              <a:extLst>
                <a:ext uri="{FF2B5EF4-FFF2-40B4-BE49-F238E27FC236}">
                  <a16:creationId xmlns:a16="http://schemas.microsoft.com/office/drawing/2014/main" id="{6DCADAA9-1C80-4D7C-B061-8AA45AA0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118020"/>
              <a:ext cx="1219200" cy="304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BINASC</a:t>
              </a:r>
            </a:p>
          </p:txBody>
        </p:sp>
        <p:sp>
          <p:nvSpPr>
            <p:cNvPr id="24" name="流程图: 决策 13323">
              <a:extLst>
                <a:ext uri="{FF2B5EF4-FFF2-40B4-BE49-F238E27FC236}">
                  <a16:creationId xmlns:a16="http://schemas.microsoft.com/office/drawing/2014/main" id="{098CF1E0-EFC0-4B1D-9B23-CD4A47F4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678760"/>
              <a:ext cx="1905000" cy="4572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(CX)=0?</a:t>
              </a:r>
            </a:p>
          </p:txBody>
        </p:sp>
        <p:sp>
          <p:nvSpPr>
            <p:cNvPr id="25" name="流程图: 终止 13324">
              <a:extLst>
                <a:ext uri="{FF2B5EF4-FFF2-40B4-BE49-F238E27FC236}">
                  <a16:creationId xmlns:a16="http://schemas.microsoft.com/office/drawing/2014/main" id="{90EA365F-3AE2-43E1-B8AE-3F19EC54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6364560"/>
              <a:ext cx="1219200" cy="304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返 回</a:t>
              </a:r>
            </a:p>
          </p:txBody>
        </p:sp>
        <p:sp>
          <p:nvSpPr>
            <p:cNvPr id="34" name="直接连接符 13333">
              <a:extLst>
                <a:ext uri="{FF2B5EF4-FFF2-40B4-BE49-F238E27FC236}">
                  <a16:creationId xmlns:a16="http://schemas.microsoft.com/office/drawing/2014/main" id="{911E11EC-24CD-4C6B-B8CE-759F1C8FA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613596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13334">
              <a:extLst>
                <a:ext uri="{FF2B5EF4-FFF2-40B4-BE49-F238E27FC236}">
                  <a16:creationId xmlns:a16="http://schemas.microsoft.com/office/drawing/2014/main" id="{C0DCCA30-42B7-46AE-ACC1-220EAD29A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907360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直接连接符 13335">
              <a:extLst>
                <a:ext uri="{FF2B5EF4-FFF2-40B4-BE49-F238E27FC236}">
                  <a16:creationId xmlns:a16="http://schemas.microsoft.com/office/drawing/2014/main" id="{39BAFA9B-9CAE-4C2F-AC56-3826D393B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1868760"/>
              <a:ext cx="0" cy="403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直接连接符 13336">
              <a:extLst>
                <a:ext uri="{FF2B5EF4-FFF2-40B4-BE49-F238E27FC236}">
                  <a16:creationId xmlns:a16="http://schemas.microsoft.com/office/drawing/2014/main" id="{C885A1DF-432B-41A8-8E16-4102BE5AF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868760"/>
              <a:ext cx="152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13337">
              <a:extLst>
                <a:ext uri="{FF2B5EF4-FFF2-40B4-BE49-F238E27FC236}">
                  <a16:creationId xmlns:a16="http://schemas.microsoft.com/office/drawing/2014/main" id="{1D305D70-35C5-4843-A7D3-906BDB72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6360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" name="文本框 13338">
              <a:extLst>
                <a:ext uri="{FF2B5EF4-FFF2-40B4-BE49-F238E27FC236}">
                  <a16:creationId xmlns:a16="http://schemas.microsoft.com/office/drawing/2014/main" id="{0FF42D11-4DAA-4EE9-8745-9FA2E07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605976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42B94F8-A082-479B-B76A-7F8C12100A00}"/>
                </a:ext>
              </a:extLst>
            </p:cNvPr>
            <p:cNvSpPr txBox="1"/>
            <p:nvPr/>
          </p:nvSpPr>
          <p:spPr>
            <a:xfrm>
              <a:off x="4025124" y="7310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子程序：</a:t>
              </a:r>
            </a:p>
          </p:txBody>
        </p:sp>
        <p:sp>
          <p:nvSpPr>
            <p:cNvPr id="17" name="矩形 13316">
              <a:extLst>
                <a:ext uri="{FF2B5EF4-FFF2-40B4-BE49-F238E27FC236}">
                  <a16:creationId xmlns:a16="http://schemas.microsoft.com/office/drawing/2014/main" id="{DCA32198-573D-4EE6-AEA7-6FD07D5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021160"/>
              <a:ext cx="27432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待转换的一位二进制数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送</a:t>
              </a:r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的第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r>
                <a:rPr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19" name="矩形 13318">
              <a:extLst>
                <a:ext uri="{FF2B5EF4-FFF2-40B4-BE49-F238E27FC236}">
                  <a16:creationId xmlns:a16="http://schemas.microsoft.com/office/drawing/2014/main" id="{4AC709B7-5B7E-4B02-AC73-7D163110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859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 ^ 01H</a:t>
              </a:r>
            </a:p>
          </p:txBody>
        </p:sp>
        <p:sp>
          <p:nvSpPr>
            <p:cNvPr id="20" name="矩形 13319">
              <a:extLst>
                <a:ext uri="{FF2B5EF4-FFF2-40B4-BE49-F238E27FC236}">
                  <a16:creationId xmlns:a16="http://schemas.microsoft.com/office/drawing/2014/main" id="{55BD12F6-F10F-4D35-A96E-416A49F80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3927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(AL)+30H</a:t>
              </a:r>
            </a:p>
          </p:txBody>
        </p:sp>
        <p:sp>
          <p:nvSpPr>
            <p:cNvPr id="21" name="矩形 13320">
              <a:extLst>
                <a:ext uri="{FF2B5EF4-FFF2-40B4-BE49-F238E27FC236}">
                  <a16:creationId xmlns:a16="http://schemas.microsoft.com/office/drawing/2014/main" id="{07317148-8607-4B3E-8FB5-79C631E4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002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存</a:t>
              </a:r>
              <a:r>
                <a:rPr lang="en-US" altLang="zh-CN" sz="2000">
                  <a:latin typeface="Times New Roman" panose="02020603050405020304" pitchFamily="18" charset="0"/>
                </a:rPr>
                <a:t>ASCII</a:t>
              </a:r>
              <a:r>
                <a:rPr lang="zh-CN" altLang="en-US" sz="2000">
                  <a:latin typeface="Times New Roman" panose="02020603050405020304" pitchFamily="18" charset="0"/>
                </a:rPr>
                <a:t>：</a:t>
              </a:r>
              <a:r>
                <a:rPr lang="en-US" altLang="zh-CN" sz="2000">
                  <a:latin typeface="Times New Roman" panose="02020603050405020304" pitchFamily="18" charset="0"/>
                </a:rPr>
                <a:t>(DI)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</a:t>
              </a:r>
            </a:p>
          </p:txBody>
        </p:sp>
        <p:sp>
          <p:nvSpPr>
            <p:cNvPr id="22" name="矩形 13321">
              <a:extLst>
                <a:ext uri="{FF2B5EF4-FFF2-40B4-BE49-F238E27FC236}">
                  <a16:creationId xmlns:a16="http://schemas.microsoft.com/office/drawing/2014/main" id="{347879B3-675B-42F0-AECA-15C16841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6119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修改指针：</a:t>
              </a:r>
              <a:r>
                <a:rPr lang="en-US" altLang="zh-CN" sz="2000">
                  <a:latin typeface="Times New Roman" panose="02020603050405020304" pitchFamily="18" charset="0"/>
                </a:rPr>
                <a:t>DI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(DI)+1</a:t>
              </a:r>
            </a:p>
          </p:txBody>
        </p:sp>
        <p:sp>
          <p:nvSpPr>
            <p:cNvPr id="23" name="矩形 13322">
              <a:extLst>
                <a:ext uri="{FF2B5EF4-FFF2-40B4-BE49-F238E27FC236}">
                  <a16:creationId xmlns:a16="http://schemas.microsoft.com/office/drawing/2014/main" id="{707D9ABC-E06C-47CE-A650-01A181A6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145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计数：</a:t>
              </a:r>
              <a:r>
                <a:rPr lang="en-US" altLang="zh-CN" sz="2000">
                  <a:latin typeface="Times New Roman" panose="02020603050405020304" pitchFamily="18" charset="0"/>
                </a:rPr>
                <a:t>CX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(CX)-1</a:t>
              </a:r>
            </a:p>
          </p:txBody>
        </p:sp>
        <p:sp>
          <p:nvSpPr>
            <p:cNvPr id="18" name="矩形 13317">
              <a:extLst>
                <a:ext uri="{FF2B5EF4-FFF2-40B4-BE49-F238E27FC236}">
                  <a16:creationId xmlns:a16="http://schemas.microsoft.com/office/drawing/2014/main" id="{94876A25-60DD-4DC4-B0D3-8091775CE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725760"/>
              <a:ext cx="2743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DX← 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DI ←存放ASCII码首址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CX ←转换的位数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DCA1AEAE-E524-46DE-BC5F-FF33A70B04C7}"/>
              </a:ext>
            </a:extLst>
          </p:cNvPr>
          <p:cNvSpPr/>
          <p:nvPr/>
        </p:nvSpPr>
        <p:spPr>
          <a:xfrm>
            <a:off x="527164" y="605976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（寄存器参数传递）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1635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6DE6F2-026D-4A90-9608-DADBCDA3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12" y="332656"/>
            <a:ext cx="6324600" cy="633872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COSEG   SEGMENT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ASSUME CS:COSEG,DS:DATA,SS:STACK1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START:  MOV AX,DATA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DS,AX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XOR DX,DX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LEA  DI,ASCBUF;</a:t>
            </a:r>
            <a:r>
              <a:rPr lang="zh-CN" altLang="en-US" sz="2000" dirty="0">
                <a:latin typeface="Times New Roman" panose="02020603050405020304" pitchFamily="18" charset="0"/>
              </a:rPr>
              <a:t>存放</a:t>
            </a:r>
            <a:r>
              <a:rPr lang="en-US" altLang="zh-CN" sz="2000" dirty="0"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latin typeface="Times New Roman" panose="02020603050405020304" pitchFamily="18" charset="0"/>
              </a:rPr>
              <a:t>码的单元首址送</a:t>
            </a:r>
            <a:r>
              <a:rPr lang="en-US" altLang="zh-CN" sz="2000" dirty="0">
                <a:latin typeface="Times New Roman" panose="02020603050405020304" pitchFamily="18" charset="0"/>
              </a:rPr>
              <a:t>DI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DH,BIN1   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待转换的第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个数据送</a:t>
            </a:r>
            <a:r>
              <a:rPr lang="en-US" altLang="zh-CN" sz="2000" dirty="0">
                <a:latin typeface="Times New Roman" panose="02020603050405020304" pitchFamily="18" charset="0"/>
              </a:rPr>
              <a:t>DH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CX,8           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待转换的二进制数的位数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CALL BINASC   ;</a:t>
            </a:r>
            <a:r>
              <a:rPr lang="zh-CN" altLang="en-US" sz="2000" dirty="0">
                <a:latin typeface="Times New Roman" panose="02020603050405020304" pitchFamily="18" charset="0"/>
              </a:rPr>
              <a:t>调用转换子程序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DX,BIN2   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待转换的第二个数据送</a:t>
            </a:r>
            <a:r>
              <a:rPr lang="en-US" altLang="zh-CN" sz="2000" dirty="0">
                <a:latin typeface="Times New Roman" panose="02020603050405020304" pitchFamily="18" charset="0"/>
              </a:rPr>
              <a:t>DX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       MOV  CX, 16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CALL BINASC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AH,4CH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INT 21H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4A28CE-8C45-4827-B5D3-A23FE7CB614D}"/>
              </a:ext>
            </a:extLst>
          </p:cNvPr>
          <p:cNvSpPr txBox="1"/>
          <p:nvPr/>
        </p:nvSpPr>
        <p:spPr>
          <a:xfrm>
            <a:off x="323528" y="314096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主程序：</a:t>
            </a:r>
          </a:p>
        </p:txBody>
      </p:sp>
    </p:spTree>
    <p:extLst>
      <p:ext uri="{BB962C8B-B14F-4D97-AF65-F5344CB8AC3E}">
        <p14:creationId xmlns:p14="http://schemas.microsoft.com/office/powerpoint/2010/main" val="285752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2F879A-470E-41AF-B99F-8F363510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908720"/>
            <a:ext cx="8153400" cy="56539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BINASC  PROC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PUSH  AX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LOP:        ROL DX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；最高位移入最低位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DL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AND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；保留最低位，屏蔽其它位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ADD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30H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中即为该数字符（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）的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码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MOV [DI]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AL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；存结果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INC DI        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；修改地址指针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LOOP   LOP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POP   AX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RET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BINASC  ENDP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COSEG   ENDS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END START </a:t>
            </a:r>
          </a:p>
        </p:txBody>
      </p:sp>
      <p:sp>
        <p:nvSpPr>
          <p:cNvPr id="3" name="矩形 16386">
            <a:extLst>
              <a:ext uri="{FF2B5EF4-FFF2-40B4-BE49-F238E27FC236}">
                <a16:creationId xmlns:a16="http://schemas.microsoft.com/office/drawing/2014/main" id="{216DE4EB-0865-4709-B384-7AE501BB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629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转换子程序</a:t>
            </a:r>
          </a:p>
        </p:txBody>
      </p:sp>
    </p:spTree>
    <p:extLst>
      <p:ext uri="{BB962C8B-B14F-4D97-AF65-F5344CB8AC3E}">
        <p14:creationId xmlns:p14="http://schemas.microsoft.com/office/powerpoint/2010/main" val="3768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62EBDD-1A9D-4B67-B324-E920AD6E7818}"/>
              </a:ext>
            </a:extLst>
          </p:cNvPr>
          <p:cNvSpPr/>
          <p:nvPr/>
        </p:nvSpPr>
        <p:spPr>
          <a:xfrm>
            <a:off x="755576" y="548680"/>
            <a:ext cx="7848872" cy="60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COSEG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ASSUME  CS:COSEG, DS:DATA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 MOV    AX,    DATA  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DS,    AX        ;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装入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BX,   OFFSET  TABLE    ;BX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指向表首址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  AH,   0           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AL,   NUM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     AL              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实际学号是从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   BX,   AX              ;BX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加上学号指向要查的成绩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AL,   [BX]  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查到成绩送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MATH,  AL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存结果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AH,  4CH              ;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     21H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COSEG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   START</a:t>
            </a:r>
          </a:p>
        </p:txBody>
      </p:sp>
    </p:spTree>
    <p:extLst>
      <p:ext uri="{BB962C8B-B14F-4D97-AF65-F5344CB8AC3E}">
        <p14:creationId xmlns:p14="http://schemas.microsoft.com/office/powerpoint/2010/main" val="13749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970F94-FD45-4A83-8F6E-9245A8708CAF}"/>
              </a:ext>
            </a:extLst>
          </p:cNvPr>
          <p:cNvGrpSpPr/>
          <p:nvPr/>
        </p:nvGrpSpPr>
        <p:grpSpPr>
          <a:xfrm>
            <a:off x="890476" y="116632"/>
            <a:ext cx="2889436" cy="534773"/>
            <a:chOff x="317276" y="1196752"/>
            <a:chExt cx="2889436" cy="5347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E7B0B1C-557D-4B74-8B38-DD149C18C625}"/>
                </a:ext>
              </a:extLst>
            </p:cNvPr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3760F315-4AF3-47B0-9D38-89D20844B26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30AE988-E2BC-41C5-B804-7B2C5F5766A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E660CA-04E3-47C2-8FB2-E534C29F715B}"/>
                </a:ext>
              </a:extLst>
            </p:cNvPr>
            <p:cNvSpPr txBox="1"/>
            <p:nvPr/>
          </p:nvSpPr>
          <p:spPr>
            <a:xfrm>
              <a:off x="857992" y="1208305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分支程序设计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C8E9505-5419-4312-BF77-A4B4FD8B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80728"/>
            <a:ext cx="6167073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、用比较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测试指令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条件转移指令实现分支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6C0571-7C38-41DE-8F8F-3276C50F5F9C}"/>
              </a:ext>
            </a:extLst>
          </p:cNvPr>
          <p:cNvSpPr txBox="1"/>
          <p:nvPr/>
        </p:nvSpPr>
        <p:spPr>
          <a:xfrm>
            <a:off x="323528" y="1587050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）单分支结构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B9B53E-A282-4DE2-97AF-02785D7FC61B}"/>
              </a:ext>
            </a:extLst>
          </p:cNvPr>
          <p:cNvGrpSpPr/>
          <p:nvPr/>
        </p:nvGrpSpPr>
        <p:grpSpPr>
          <a:xfrm>
            <a:off x="2771800" y="2420888"/>
            <a:ext cx="2876550" cy="3938131"/>
            <a:chOff x="2840207" y="1816333"/>
            <a:chExt cx="2876550" cy="3938131"/>
          </a:xfrm>
        </p:grpSpPr>
        <p:sp>
          <p:nvSpPr>
            <p:cNvPr id="8" name="流程图: 过程 29713">
              <a:extLst>
                <a:ext uri="{FF2B5EF4-FFF2-40B4-BE49-F238E27FC236}">
                  <a16:creationId xmlns:a16="http://schemas.microsoft.com/office/drawing/2014/main" id="{BEAF3C65-934A-4330-9A70-E2C20E30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682" y="1816333"/>
              <a:ext cx="15240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比较</a:t>
              </a:r>
              <a:r>
                <a:rPr lang="en-US" altLang="zh-CN" sz="2000" b="1">
                  <a:latin typeface="Times New Roman" panose="02020603050405020304" pitchFamily="18" charset="0"/>
                </a:rPr>
                <a:t>/</a:t>
              </a:r>
              <a:r>
                <a:rPr lang="zh-CN" altLang="en-US" sz="2000" b="1">
                  <a:latin typeface="Times New Roman" panose="02020603050405020304" pitchFamily="18" charset="0"/>
                </a:rPr>
                <a:t>测试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流程图: 决策 29714">
              <a:extLst>
                <a:ext uri="{FF2B5EF4-FFF2-40B4-BE49-F238E27FC236}">
                  <a16:creationId xmlns:a16="http://schemas.microsoft.com/office/drawing/2014/main" id="{174BEA9D-9DA2-49A3-BE18-8D2014DA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682" y="2654533"/>
              <a:ext cx="22860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判定条件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" name="流程图: 过程 29715">
              <a:extLst>
                <a:ext uri="{FF2B5EF4-FFF2-40B4-BE49-F238E27FC236}">
                  <a16:creationId xmlns:a16="http://schemas.microsoft.com/office/drawing/2014/main" id="{B4CCD367-2297-4362-8811-AD471ECB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870" y="3873733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特殊处理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直接连接符 29716">
              <a:extLst>
                <a:ext uri="{FF2B5EF4-FFF2-40B4-BE49-F238E27FC236}">
                  <a16:creationId xmlns:a16="http://schemas.microsoft.com/office/drawing/2014/main" id="{B584EC19-485C-4F7B-BAD2-2A349B449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682" y="2197333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直接连接符 29717">
              <a:extLst>
                <a:ext uri="{FF2B5EF4-FFF2-40B4-BE49-F238E27FC236}">
                  <a16:creationId xmlns:a16="http://schemas.microsoft.com/office/drawing/2014/main" id="{B6601985-4F28-4BE0-AEFA-921383EB6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682" y="3264133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直接连接符 29718">
              <a:extLst>
                <a:ext uri="{FF2B5EF4-FFF2-40B4-BE49-F238E27FC236}">
                  <a16:creationId xmlns:a16="http://schemas.microsoft.com/office/drawing/2014/main" id="{EDF24E15-B7C0-4103-A58B-6230163A7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1482" y="295933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直接连接符 29719">
              <a:extLst>
                <a:ext uri="{FF2B5EF4-FFF2-40B4-BE49-F238E27FC236}">
                  <a16:creationId xmlns:a16="http://schemas.microsoft.com/office/drawing/2014/main" id="{F354F8AF-D850-4F27-89CF-65EE0654F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482" y="2959333"/>
              <a:ext cx="0" cy="1600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直接连接符 29720">
              <a:extLst>
                <a:ext uri="{FF2B5EF4-FFF2-40B4-BE49-F238E27FC236}">
                  <a16:creationId xmlns:a16="http://schemas.microsoft.com/office/drawing/2014/main" id="{07714F22-7036-40EB-AC74-AC3B6D33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245" y="4559533"/>
              <a:ext cx="152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直接连接符 29721">
              <a:extLst>
                <a:ext uri="{FF2B5EF4-FFF2-40B4-BE49-F238E27FC236}">
                  <a16:creationId xmlns:a16="http://schemas.microsoft.com/office/drawing/2014/main" id="{18DEB52A-D308-461F-9127-EC0A00E9A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70" y="4254733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文本框 29722">
              <a:extLst>
                <a:ext uri="{FF2B5EF4-FFF2-40B4-BE49-F238E27FC236}">
                  <a16:creationId xmlns:a16="http://schemas.microsoft.com/office/drawing/2014/main" id="{EADE30A8-D050-466F-B0DC-44F1F4FA1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207" y="2524358"/>
              <a:ext cx="766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18" name="文本框 29723">
              <a:extLst>
                <a:ext uri="{FF2B5EF4-FFF2-40B4-BE49-F238E27FC236}">
                  <a16:creationId xmlns:a16="http://schemas.microsoft.com/office/drawing/2014/main" id="{DFBC3363-EAD7-444D-94A8-7E45C951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557" y="3362558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22" name="流程图: 过程 29715">
              <a:extLst>
                <a:ext uri="{FF2B5EF4-FFF2-40B4-BE49-F238E27FC236}">
                  <a16:creationId xmlns:a16="http://schemas.microsoft.com/office/drawing/2014/main" id="{EDAE44AD-56BF-442D-B56E-B7A95E9A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870" y="4934699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共同事务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直接连接符 29721">
              <a:extLst>
                <a:ext uri="{FF2B5EF4-FFF2-40B4-BE49-F238E27FC236}">
                  <a16:creationId xmlns:a16="http://schemas.microsoft.com/office/drawing/2014/main" id="{5101C577-E1E0-4D18-834B-5B21BD8A0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624" y="5328636"/>
              <a:ext cx="0" cy="4258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2537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0C7FD4-210E-4B62-A6F9-E28D31EFBC9D}"/>
              </a:ext>
            </a:extLst>
          </p:cNvPr>
          <p:cNvSpPr txBox="1"/>
          <p:nvPr/>
        </p:nvSpPr>
        <p:spPr>
          <a:xfrm>
            <a:off x="466795" y="836712"/>
            <a:ext cx="843554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例，计算字单元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Dmem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中带符号数的绝对值，并将结果存储于数据段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BFC102-3C63-4765-9DAC-433B221C34A3}"/>
              </a:ext>
            </a:extLst>
          </p:cNvPr>
          <p:cNvSpPr/>
          <p:nvPr/>
        </p:nvSpPr>
        <p:spPr>
          <a:xfrm>
            <a:off x="1979712" y="1988840"/>
            <a:ext cx="5841764" cy="3060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DMem         DW     -5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    DW     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END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SEGMENT  PARA  STACK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DW   20H    DUP(0)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ENDS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DF827D-196C-4EC3-BCE7-6FD6B8D4AFF8}"/>
              </a:ext>
            </a:extLst>
          </p:cNvPr>
          <p:cNvSpPr txBox="1"/>
          <p:nvPr/>
        </p:nvSpPr>
        <p:spPr>
          <a:xfrm>
            <a:off x="1043608" y="5373216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共同事务：将数的绝对值存储到数据段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29699-3797-4394-9AB5-A172816FB06E}"/>
              </a:ext>
            </a:extLst>
          </p:cNvPr>
          <p:cNvSpPr txBox="1"/>
          <p:nvPr/>
        </p:nvSpPr>
        <p:spPr>
          <a:xfrm>
            <a:off x="1043607" y="5947087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特殊处理：负数需要求补</a:t>
            </a:r>
          </a:p>
        </p:txBody>
      </p:sp>
    </p:spTree>
    <p:extLst>
      <p:ext uri="{BB962C8B-B14F-4D97-AF65-F5344CB8AC3E}">
        <p14:creationId xmlns:p14="http://schemas.microsoft.com/office/powerpoint/2010/main" val="18036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8D715F-ED70-41B4-815B-6D738123AA31}"/>
              </a:ext>
            </a:extLst>
          </p:cNvPr>
          <p:cNvSpPr/>
          <p:nvPr/>
        </p:nvSpPr>
        <p:spPr>
          <a:xfrm>
            <a:off x="1043608" y="908720"/>
            <a:ext cx="7416824" cy="523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CODE    SEGMENT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ASSUME  CS:CODE,DS:DATA,SS:STACK1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BEGIN: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MOV   AX,   DATA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MOV   DS,  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MOV   AX,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DMem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CMP    AX,   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JGE     NONEG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NEG  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NONEG:  MOV   RESULT,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MOV   AH,4CH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INT     21H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CODE  ENDS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END   BEGIN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96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B1E28E-4BEB-415C-BFA9-AF80D1477962}"/>
              </a:ext>
            </a:extLst>
          </p:cNvPr>
          <p:cNvSpPr txBox="1"/>
          <p:nvPr/>
        </p:nvSpPr>
        <p:spPr>
          <a:xfrm>
            <a:off x="767112" y="1196752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需要注意的是，条件满足时转移，否则执行下一条语句。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783A72-8BCA-4440-A06A-4B8F96C257EC}"/>
              </a:ext>
            </a:extLst>
          </p:cNvPr>
          <p:cNvSpPr/>
          <p:nvPr/>
        </p:nvSpPr>
        <p:spPr>
          <a:xfrm>
            <a:off x="2123728" y="2115146"/>
            <a:ext cx="4572000" cy="26277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 	        CMP    AX,   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	        JL        YESNEG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	        JMP     NONEG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YESNEG:   NEG    AX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NONEG:     MOV   RESULT,  AX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8EDD5A-E0DD-42A8-8A89-1586136A296A}"/>
              </a:ext>
            </a:extLst>
          </p:cNvPr>
          <p:cNvSpPr txBox="1"/>
          <p:nvPr/>
        </p:nvSpPr>
        <p:spPr>
          <a:xfrm>
            <a:off x="395536" y="5199583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因此，需要合理选择分支条件，同时理解与高级语言的差别。</a:t>
            </a:r>
          </a:p>
        </p:txBody>
      </p:sp>
    </p:spTree>
    <p:extLst>
      <p:ext uri="{BB962C8B-B14F-4D97-AF65-F5344CB8AC3E}">
        <p14:creationId xmlns:p14="http://schemas.microsoft.com/office/powerpoint/2010/main" val="29932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C6ED10-7298-47AB-8D39-03C6F06EEDE8}"/>
              </a:ext>
            </a:extLst>
          </p:cNvPr>
          <p:cNvSpPr txBox="1"/>
          <p:nvPr/>
        </p:nvSpPr>
        <p:spPr>
          <a:xfrm>
            <a:off x="251520" y="908720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）双分支结构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A7F319-855B-4B2C-A536-A896F439901E}"/>
              </a:ext>
            </a:extLst>
          </p:cNvPr>
          <p:cNvGrpSpPr/>
          <p:nvPr/>
        </p:nvGrpSpPr>
        <p:grpSpPr>
          <a:xfrm>
            <a:off x="3027238" y="1556792"/>
            <a:ext cx="3089523" cy="4650432"/>
            <a:chOff x="3133725" y="1802904"/>
            <a:chExt cx="3089523" cy="4650432"/>
          </a:xfrm>
        </p:grpSpPr>
        <p:sp>
          <p:nvSpPr>
            <p:cNvPr id="4" name="流程图: 过程 29713">
              <a:extLst>
                <a:ext uri="{FF2B5EF4-FFF2-40B4-BE49-F238E27FC236}">
                  <a16:creationId xmlns:a16="http://schemas.microsoft.com/office/drawing/2014/main" id="{B1870294-584F-48CC-ACF3-8C1BA3068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1802904"/>
              <a:ext cx="15240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比较</a:t>
              </a:r>
              <a:r>
                <a:rPr lang="en-US" altLang="zh-CN" sz="2000" b="1">
                  <a:latin typeface="Times New Roman" panose="02020603050405020304" pitchFamily="18" charset="0"/>
                </a:rPr>
                <a:t>/</a:t>
              </a:r>
              <a:r>
                <a:rPr lang="zh-CN" altLang="en-US" sz="2000" b="1">
                  <a:latin typeface="Times New Roman" panose="02020603050405020304" pitchFamily="18" charset="0"/>
                </a:rPr>
                <a:t>测试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" name="流程图: 决策 29714">
              <a:extLst>
                <a:ext uri="{FF2B5EF4-FFF2-40B4-BE49-F238E27FC236}">
                  <a16:creationId xmlns:a16="http://schemas.microsoft.com/office/drawing/2014/main" id="{D393FE91-0F41-4FC6-9130-33CBC45F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2539008"/>
              <a:ext cx="22860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判定条件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" name="流程图: 过程 29715">
              <a:extLst>
                <a:ext uri="{FF2B5EF4-FFF2-40B4-BE49-F238E27FC236}">
                  <a16:creationId xmlns:a16="http://schemas.microsoft.com/office/drawing/2014/main" id="{CEAFFB5B-7B9C-4612-9E89-5CA4A3FD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485072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直接连接符 29716">
              <a:extLst>
                <a:ext uri="{FF2B5EF4-FFF2-40B4-BE49-F238E27FC236}">
                  <a16:creationId xmlns:a16="http://schemas.microsoft.com/office/drawing/2014/main" id="{8E29E3A4-DED1-4ACC-8DA0-000B5C76A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200" y="2183904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" name="直接连接符 29717">
              <a:extLst>
                <a:ext uri="{FF2B5EF4-FFF2-40B4-BE49-F238E27FC236}">
                  <a16:creationId xmlns:a16="http://schemas.microsoft.com/office/drawing/2014/main" id="{3C66D644-36A8-4B63-812A-A7A39455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200" y="3140968"/>
              <a:ext cx="0" cy="344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直接连接符 29718">
              <a:extLst>
                <a:ext uri="{FF2B5EF4-FFF2-40B4-BE49-F238E27FC236}">
                  <a16:creationId xmlns:a16="http://schemas.microsoft.com/office/drawing/2014/main" id="{AC65CA6F-E993-4C56-962A-9BAACD06E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5000" y="2843808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直接连接符 29719">
              <a:extLst>
                <a:ext uri="{FF2B5EF4-FFF2-40B4-BE49-F238E27FC236}">
                  <a16:creationId xmlns:a16="http://schemas.microsoft.com/office/drawing/2014/main" id="{675BB2F3-079A-41B7-8C98-C5723FE65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841226"/>
              <a:ext cx="0" cy="17602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直接连接符 29720">
              <a:extLst>
                <a:ext uri="{FF2B5EF4-FFF2-40B4-BE49-F238E27FC236}">
                  <a16:creationId xmlns:a16="http://schemas.microsoft.com/office/drawing/2014/main" id="{807CBBC8-A166-44F1-AB24-5DE909A4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632" y="4601448"/>
              <a:ext cx="158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直接连接符 29721">
              <a:extLst>
                <a:ext uri="{FF2B5EF4-FFF2-40B4-BE49-F238E27FC236}">
                  <a16:creationId xmlns:a16="http://schemas.microsoft.com/office/drawing/2014/main" id="{204AD694-2D71-4381-AC22-FB11CE5B1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4598501"/>
              <a:ext cx="0" cy="1986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文本框 29722">
              <a:extLst>
                <a:ext uri="{FF2B5EF4-FFF2-40B4-BE49-F238E27FC236}">
                  <a16:creationId xmlns:a16="http://schemas.microsoft.com/office/drawing/2014/main" id="{7D1A7077-6897-4FF1-9870-64AF932F9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725" y="2408833"/>
              <a:ext cx="766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14" name="文本框 29723">
              <a:extLst>
                <a:ext uri="{FF2B5EF4-FFF2-40B4-BE49-F238E27FC236}">
                  <a16:creationId xmlns:a16="http://schemas.microsoft.com/office/drawing/2014/main" id="{9EA76A87-502C-4684-A3B8-307347755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094741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15" name="流程图: 过程 29715">
              <a:extLst>
                <a:ext uri="{FF2B5EF4-FFF2-40B4-BE49-F238E27FC236}">
                  <a16:creationId xmlns:a16="http://schemas.microsoft.com/office/drawing/2014/main" id="{01E40BBB-8741-43BF-BA20-7FA83886E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5633571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共同事务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直接连接符 29721">
              <a:extLst>
                <a:ext uri="{FF2B5EF4-FFF2-40B4-BE49-F238E27FC236}">
                  <a16:creationId xmlns:a16="http://schemas.microsoft.com/office/drawing/2014/main" id="{897118AA-973D-4241-9222-31AE2CA4E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142" y="6027508"/>
              <a:ext cx="0" cy="4258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流程图: 过程 29715">
              <a:extLst>
                <a:ext uri="{FF2B5EF4-FFF2-40B4-BE49-F238E27FC236}">
                  <a16:creationId xmlns:a16="http://schemas.microsoft.com/office/drawing/2014/main" id="{FD8CD934-D139-408E-B1F5-9323FEF1D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4825008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直接连接符 29721">
              <a:extLst>
                <a:ext uri="{FF2B5EF4-FFF2-40B4-BE49-F238E27FC236}">
                  <a16:creationId xmlns:a16="http://schemas.microsoft.com/office/drawing/2014/main" id="{D590A029-A683-4FF4-83D0-C12D85B18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992" y="5224348"/>
              <a:ext cx="0" cy="3871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流程图: 过程 29715">
              <a:extLst>
                <a:ext uri="{FF2B5EF4-FFF2-40B4-BE49-F238E27FC236}">
                  <a16:creationId xmlns:a16="http://schemas.microsoft.com/office/drawing/2014/main" id="{8CE9B18E-76F9-4F97-8CED-E88530D33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408" y="3861048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JMP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514C72B-028E-4DC2-A342-4FD29827AA13}"/>
                </a:ext>
              </a:extLst>
            </p:cNvPr>
            <p:cNvCxnSpPr/>
            <p:nvPr/>
          </p:nvCxnSpPr>
          <p:spPr>
            <a:xfrm>
              <a:off x="5004048" y="4242048"/>
              <a:ext cx="0" cy="356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CCCEBB8-5EBA-4973-A83F-A736310C5C7D}"/>
                </a:ext>
              </a:extLst>
            </p:cNvPr>
            <p:cNvCxnSpPr/>
            <p:nvPr/>
          </p:nvCxnSpPr>
          <p:spPr>
            <a:xfrm>
              <a:off x="5004048" y="4598501"/>
              <a:ext cx="533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6BBEB92-BE15-4404-BFC6-058C59669CBD}"/>
                </a:ext>
              </a:extLst>
            </p:cNvPr>
            <p:cNvCxnSpPr/>
            <p:nvPr/>
          </p:nvCxnSpPr>
          <p:spPr>
            <a:xfrm>
              <a:off x="5537200" y="4598501"/>
              <a:ext cx="0" cy="819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486BB1E-9D65-4BE8-A9A7-069D131CEAE2}"/>
                </a:ext>
              </a:extLst>
            </p:cNvPr>
            <p:cNvCxnSpPr/>
            <p:nvPr/>
          </p:nvCxnSpPr>
          <p:spPr>
            <a:xfrm flipH="1">
              <a:off x="5004048" y="5417906"/>
              <a:ext cx="533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D03FFA4-4AB2-4DC9-9FBA-4F3A9D33A4E5}"/>
                </a:ext>
              </a:extLst>
            </p:cNvPr>
            <p:cNvCxnSpPr/>
            <p:nvPr/>
          </p:nvCxnSpPr>
          <p:spPr>
            <a:xfrm>
              <a:off x="5004048" y="5417906"/>
              <a:ext cx="0" cy="19355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91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224BD5-4A19-4B83-9D66-C10961E18A56}"/>
              </a:ext>
            </a:extLst>
          </p:cNvPr>
          <p:cNvSpPr txBox="1"/>
          <p:nvPr/>
        </p:nvSpPr>
        <p:spPr>
          <a:xfrm>
            <a:off x="827584" y="908720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例，编写一个能够显示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二进制最高位的程序段。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4B516E-461E-471F-927E-E528E059F3DB}"/>
              </a:ext>
            </a:extLst>
          </p:cNvPr>
          <p:cNvSpPr txBox="1"/>
          <p:nvPr/>
        </p:nvSpPr>
        <p:spPr>
          <a:xfrm>
            <a:off x="1187624" y="1772816"/>
            <a:ext cx="6181500" cy="436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︙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SHL      BX,      1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JC         ONE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DL,     ′0′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   DISPLAY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ONE:		MOV    DL,     ′ 1 ′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DISPLAY:   	MOV    AH,     2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21H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︙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1479</Words>
  <Application>Microsoft Office PowerPoint</Application>
  <PresentationFormat>全屏显示(4:3)</PresentationFormat>
  <Paragraphs>286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345</cp:revision>
  <dcterms:created xsi:type="dcterms:W3CDTF">2017-01-15T07:54:50Z</dcterms:created>
  <dcterms:modified xsi:type="dcterms:W3CDTF">2021-11-23T04:03:02Z</dcterms:modified>
</cp:coreProperties>
</file>