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0"/>
  </p:notesMasterIdLst>
  <p:handoutMasterIdLst>
    <p:handoutMasterId r:id="rId41"/>
  </p:handoutMasterIdLst>
  <p:sldIdLst>
    <p:sldId id="256" r:id="rId3"/>
    <p:sldId id="279" r:id="rId4"/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61" r:id="rId21"/>
    <p:sldId id="262" r:id="rId22"/>
    <p:sldId id="312" r:id="rId23"/>
    <p:sldId id="263" r:id="rId24"/>
    <p:sldId id="264" r:id="rId25"/>
    <p:sldId id="265" r:id="rId26"/>
    <p:sldId id="306" r:id="rId27"/>
    <p:sldId id="266" r:id="rId28"/>
    <p:sldId id="267" r:id="rId29"/>
    <p:sldId id="268" r:id="rId30"/>
    <p:sldId id="270" r:id="rId31"/>
    <p:sldId id="271" r:id="rId32"/>
    <p:sldId id="313" r:id="rId33"/>
    <p:sldId id="274" r:id="rId34"/>
    <p:sldId id="273" r:id="rId35"/>
    <p:sldId id="276" r:id="rId36"/>
    <p:sldId id="310" r:id="rId37"/>
    <p:sldId id="311" r:id="rId38"/>
    <p:sldId id="277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242"/>
    <a:srgbClr val="F4740A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2022/9/14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2022/9/14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186">
            <a:extLst>
              <a:ext uri="{FF2B5EF4-FFF2-40B4-BE49-F238E27FC236}">
                <a16:creationId xmlns:a16="http://schemas.microsoft.com/office/drawing/2014/main" id="{04BABADF-DCCF-42DC-B8B7-83D8D56D596E}"/>
              </a:ext>
            </a:extLst>
          </p:cNvPr>
          <p:cNvSpPr/>
          <p:nvPr/>
        </p:nvSpPr>
        <p:spPr>
          <a:xfrm>
            <a:off x="1259632" y="3644321"/>
            <a:ext cx="6912768" cy="802827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6" tIns="45732" rIns="91466" bIns="45732"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87">
            <a:extLst>
              <a:ext uri="{FF2B5EF4-FFF2-40B4-BE49-F238E27FC236}">
                <a16:creationId xmlns:a16="http://schemas.microsoft.com/office/drawing/2014/main" id="{85D59ABA-E80C-4841-A63E-5BD87C8AD314}"/>
              </a:ext>
            </a:extLst>
          </p:cNvPr>
          <p:cNvSpPr txBox="1"/>
          <p:nvPr/>
        </p:nvSpPr>
        <p:spPr>
          <a:xfrm>
            <a:off x="1763688" y="3737754"/>
            <a:ext cx="5961942" cy="646355"/>
          </a:xfrm>
          <a:prstGeom prst="rect">
            <a:avLst/>
          </a:prstGeom>
          <a:noFill/>
        </p:spPr>
        <p:txBody>
          <a:bodyPr wrap="none" lIns="91466" tIns="45732" rIns="91466" bIns="45732" rtlCol="0">
            <a:spAutoFit/>
          </a:bodyPr>
          <a:lstStyle/>
          <a:p>
            <a:pPr algn="ctr"/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章   数据信息的表示方法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3265CE8-DBED-424D-B251-3FEE2E39F5A2}"/>
              </a:ext>
            </a:extLst>
          </p:cNvPr>
          <p:cNvGrpSpPr/>
          <p:nvPr/>
        </p:nvGrpSpPr>
        <p:grpSpPr>
          <a:xfrm>
            <a:off x="1186757" y="3644321"/>
            <a:ext cx="2960374" cy="3097047"/>
            <a:chOff x="1956944" y="3743727"/>
            <a:chExt cx="2960374" cy="3097047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610D748-9C0D-43A3-B696-AB4DB538C90E}"/>
                </a:ext>
              </a:extLst>
            </p:cNvPr>
            <p:cNvGrpSpPr/>
            <p:nvPr/>
          </p:nvGrpSpPr>
          <p:grpSpPr>
            <a:xfrm>
              <a:off x="1979268" y="3743727"/>
              <a:ext cx="956825" cy="802827"/>
              <a:chOff x="899592" y="2191937"/>
              <a:chExt cx="956659" cy="80239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圆角矩形 189">
                <a:extLst>
                  <a:ext uri="{FF2B5EF4-FFF2-40B4-BE49-F238E27FC236}">
                    <a16:creationId xmlns:a16="http://schemas.microsoft.com/office/drawing/2014/main" id="{A5B92D39-0E1C-46DE-82AC-DAB27A64232C}"/>
                  </a:ext>
                </a:extLst>
              </p:cNvPr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7" name="圆角矩形 190">
                <a:extLst>
                  <a:ext uri="{FF2B5EF4-FFF2-40B4-BE49-F238E27FC236}">
                    <a16:creationId xmlns:a16="http://schemas.microsoft.com/office/drawing/2014/main" id="{F9DB1BD4-2320-421C-A835-DEA13A61E5DB}"/>
                  </a:ext>
                </a:extLst>
              </p:cNvPr>
              <p:cNvSpPr/>
              <p:nvPr/>
            </p:nvSpPr>
            <p:spPr>
              <a:xfrm>
                <a:off x="899593" y="2191937"/>
                <a:ext cx="956658" cy="80239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pic>
          <p:nvPicPr>
            <p:cNvPr id="15" name="Picture 2" descr="C:\Users\Administrator\Desktop\手.png">
              <a:extLst>
                <a:ext uri="{FF2B5EF4-FFF2-40B4-BE49-F238E27FC236}">
                  <a16:creationId xmlns:a16="http://schemas.microsoft.com/office/drawing/2014/main" id="{738A31A8-E2B7-45AC-A051-44AB6E88AD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6944" y="3962916"/>
              <a:ext cx="2960374" cy="2877858"/>
            </a:xfrm>
            <a:prstGeom prst="rect">
              <a:avLst/>
            </a:prstGeom>
            <a:noFill/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61D8E9-DBF9-4956-90CD-44D0940BF6A9}"/>
              </a:ext>
            </a:extLst>
          </p:cNvPr>
          <p:cNvGrpSpPr/>
          <p:nvPr/>
        </p:nvGrpSpPr>
        <p:grpSpPr>
          <a:xfrm>
            <a:off x="2273467" y="1628800"/>
            <a:ext cx="4597066" cy="775935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4" name="圆角矩形 33">
              <a:extLst>
                <a:ext uri="{FF2B5EF4-FFF2-40B4-BE49-F238E27FC236}">
                  <a16:creationId xmlns:a16="http://schemas.microsoft.com/office/drawing/2014/main" id="{AE96E495-BE39-4C8B-BDCD-A2E68AF6E98F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18" name="圆角矩形 34">
              <a:extLst>
                <a:ext uri="{FF2B5EF4-FFF2-40B4-BE49-F238E27FC236}">
                  <a16:creationId xmlns:a16="http://schemas.microsoft.com/office/drawing/2014/main" id="{B61AC6ED-B9BD-40EC-949A-5FB9EF2F53D4}"/>
                </a:ext>
              </a:extLst>
            </p:cNvPr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第一部分  计算机基础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65816 -0.0034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26" y="-5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E8E8CC2-1EE4-42B6-A865-272B180022C6}"/>
              </a:ext>
            </a:extLst>
          </p:cNvPr>
          <p:cNvSpPr/>
          <p:nvPr/>
        </p:nvSpPr>
        <p:spPr>
          <a:xfrm>
            <a:off x="467544" y="969890"/>
            <a:ext cx="54136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、十进制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整数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转换为非十进制数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EC2626-F070-4315-88F8-32DF8A8D9716}"/>
              </a:ext>
            </a:extLst>
          </p:cNvPr>
          <p:cNvSpPr/>
          <p:nvPr/>
        </p:nvSpPr>
        <p:spPr>
          <a:xfrm>
            <a:off x="1043608" y="1988840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除基取余法：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7C0CA9-41DF-4D99-AEF6-ED74476A801C}"/>
              </a:ext>
            </a:extLst>
          </p:cNvPr>
          <p:cNvSpPr/>
          <p:nvPr/>
        </p:nvSpPr>
        <p:spPr>
          <a:xfrm>
            <a:off x="1025276" y="3121804"/>
            <a:ext cx="64270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∵  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×r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×r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)= 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28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B404EC-0805-40FE-8CD6-7BA57EEB28B3}"/>
              </a:ext>
            </a:extLst>
          </p:cNvPr>
          <p:cNvSpPr/>
          <p:nvPr/>
        </p:nvSpPr>
        <p:spPr>
          <a:xfrm>
            <a:off x="1043608" y="4057908"/>
            <a:ext cx="7272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∴  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/r=(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×r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n-2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×r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，余数为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B5F98A-485C-4589-8B18-8BE511904C5E}"/>
              </a:ext>
            </a:extLst>
          </p:cNvPr>
          <p:cNvSpPr txBox="1"/>
          <p:nvPr/>
        </p:nvSpPr>
        <p:spPr>
          <a:xfrm>
            <a:off x="3563888" y="4705980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⁞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745AE6-6D3A-4D1C-A883-91D28E1D68ED}"/>
              </a:ext>
            </a:extLst>
          </p:cNvPr>
          <p:cNvSpPr/>
          <p:nvPr/>
        </p:nvSpPr>
        <p:spPr>
          <a:xfrm>
            <a:off x="1088072" y="5210036"/>
            <a:ext cx="5932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sz="2800" b="1"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2800" baseline="-25000"/>
          </a:p>
        </p:txBody>
      </p:sp>
    </p:spTree>
    <p:extLst>
      <p:ext uri="{BB962C8B-B14F-4D97-AF65-F5344CB8AC3E}">
        <p14:creationId xmlns:p14="http://schemas.microsoft.com/office/powerpoint/2010/main" val="204073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9A1D6A0-AC07-4237-BC93-D24E6C5BDD0E}"/>
              </a:ext>
            </a:extLst>
          </p:cNvPr>
          <p:cNvGrpSpPr/>
          <p:nvPr/>
        </p:nvGrpSpPr>
        <p:grpSpPr>
          <a:xfrm>
            <a:off x="1614736" y="836712"/>
            <a:ext cx="6125616" cy="5715000"/>
            <a:chOff x="881420" y="836712"/>
            <a:chExt cx="6125616" cy="5715000"/>
          </a:xfrm>
        </p:grpSpPr>
        <p:sp>
          <p:nvSpPr>
            <p:cNvPr id="3" name="Rectangle 7">
              <a:extLst>
                <a:ext uri="{FF2B5EF4-FFF2-40B4-BE49-F238E27FC236}">
                  <a16:creationId xmlns:a16="http://schemas.microsoft.com/office/drawing/2014/main" id="{468CB9F0-86C7-4BF6-813A-033CF2F1C1F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81420" y="836712"/>
              <a:ext cx="6125616" cy="571500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90000"/>
                </a:lnSpc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例如：  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(215)</a:t>
              </a:r>
              <a:r>
                <a:rPr lang="en-US" altLang="zh-CN" sz="2800" b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=(  ?  )</a:t>
              </a:r>
              <a:r>
                <a:rPr lang="en-US" altLang="zh-CN" sz="2800" b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algn="just">
                <a:lnSpc>
                  <a:spcPct val="90000"/>
                </a:lnSpc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</a:t>
              </a: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90000"/>
                </a:lnSpc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2 215                         </a:t>
              </a:r>
            </a:p>
            <a:p>
              <a:pPr algn="just">
                <a:lnSpc>
                  <a:spcPct val="90000"/>
                </a:lnSpc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2 107      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余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最低位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90000"/>
                </a:lnSpc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2  53      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余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</a:t>
              </a:r>
            </a:p>
            <a:p>
              <a:pPr algn="just">
                <a:lnSpc>
                  <a:spcPct val="90000"/>
                </a:lnSpc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2  26      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余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</a:t>
              </a:r>
            </a:p>
            <a:p>
              <a:pPr algn="just">
                <a:lnSpc>
                  <a:spcPct val="90000"/>
                </a:lnSpc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2  13      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余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</a:t>
              </a:r>
            </a:p>
            <a:p>
              <a:pPr algn="just">
                <a:lnSpc>
                  <a:spcPct val="90000"/>
                </a:lnSpc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2  6      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余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</a:t>
              </a:r>
            </a:p>
            <a:p>
              <a:pPr algn="just">
                <a:lnSpc>
                  <a:spcPct val="90000"/>
                </a:lnSpc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2  3      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余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just">
                <a:lnSpc>
                  <a:spcPct val="90000"/>
                </a:lnSpc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2  1      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余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just">
                <a:lnSpc>
                  <a:spcPct val="90000"/>
                </a:lnSpc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0      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余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最高位</a:t>
              </a:r>
            </a:p>
            <a:p>
              <a:pPr>
                <a:lnSpc>
                  <a:spcPct val="90000"/>
                </a:lnSpc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∴   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(215)</a:t>
              </a:r>
              <a:r>
                <a:rPr lang="en-US" altLang="zh-CN" sz="2800" b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=(11010111)</a:t>
              </a:r>
              <a:r>
                <a:rPr lang="en-US" altLang="zh-CN" sz="2800" b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</a:t>
              </a:r>
            </a:p>
          </p:txBody>
        </p:sp>
        <p:grpSp>
          <p:nvGrpSpPr>
            <p:cNvPr id="4" name="Group 8">
              <a:extLst>
                <a:ext uri="{FF2B5EF4-FFF2-40B4-BE49-F238E27FC236}">
                  <a16:creationId xmlns:a16="http://schemas.microsoft.com/office/drawing/2014/main" id="{0267FF3F-F43B-4085-B3A6-DACF04F859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3992" y="1751112"/>
              <a:ext cx="685800" cy="457200"/>
              <a:chOff x="1008" y="1248"/>
              <a:chExt cx="432" cy="192"/>
            </a:xfrm>
          </p:grpSpPr>
          <p:sp>
            <p:nvSpPr>
              <p:cNvPr id="5" name="Line 9">
                <a:extLst>
                  <a:ext uri="{FF2B5EF4-FFF2-40B4-BE49-F238E27FC236}">
                    <a16:creationId xmlns:a16="http://schemas.microsoft.com/office/drawing/2014/main" id="{243F2191-1746-4F2D-A6DD-02F1E3026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2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Line 10">
                <a:extLst>
                  <a:ext uri="{FF2B5EF4-FFF2-40B4-BE49-F238E27FC236}">
                    <a16:creationId xmlns:a16="http://schemas.microsoft.com/office/drawing/2014/main" id="{D28FC656-7CE5-4048-BD56-7FC481A602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44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11">
              <a:extLst>
                <a:ext uri="{FF2B5EF4-FFF2-40B4-BE49-F238E27FC236}">
                  <a16:creationId xmlns:a16="http://schemas.microsoft.com/office/drawing/2014/main" id="{C7853DCA-EEFC-48E3-8739-AAA16999A2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3992" y="2208312"/>
              <a:ext cx="685800" cy="457200"/>
              <a:chOff x="1008" y="1248"/>
              <a:chExt cx="432" cy="192"/>
            </a:xfrm>
          </p:grpSpPr>
          <p:sp>
            <p:nvSpPr>
              <p:cNvPr id="8" name="Line 12">
                <a:extLst>
                  <a:ext uri="{FF2B5EF4-FFF2-40B4-BE49-F238E27FC236}">
                    <a16:creationId xmlns:a16="http://schemas.microsoft.com/office/drawing/2014/main" id="{30B5CE16-8565-4198-AE32-4AF3E9946B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2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Line 13">
                <a:extLst>
                  <a:ext uri="{FF2B5EF4-FFF2-40B4-BE49-F238E27FC236}">
                    <a16:creationId xmlns:a16="http://schemas.microsoft.com/office/drawing/2014/main" id="{4E89E7C2-91E7-4DCF-A60C-B4AAD9EDB9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44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 14">
              <a:extLst>
                <a:ext uri="{FF2B5EF4-FFF2-40B4-BE49-F238E27FC236}">
                  <a16:creationId xmlns:a16="http://schemas.microsoft.com/office/drawing/2014/main" id="{5E2101B7-62E0-4108-B2AA-8C9A3AA63C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6392" y="2665512"/>
              <a:ext cx="457200" cy="457200"/>
              <a:chOff x="1008" y="1248"/>
              <a:chExt cx="432" cy="192"/>
            </a:xfrm>
          </p:grpSpPr>
          <p:sp>
            <p:nvSpPr>
              <p:cNvPr id="11" name="Line 15">
                <a:extLst>
                  <a:ext uri="{FF2B5EF4-FFF2-40B4-BE49-F238E27FC236}">
                    <a16:creationId xmlns:a16="http://schemas.microsoft.com/office/drawing/2014/main" id="{8844E0AF-5DAA-4DA7-8E71-48DFD4D51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2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Line 16">
                <a:extLst>
                  <a:ext uri="{FF2B5EF4-FFF2-40B4-BE49-F238E27FC236}">
                    <a16:creationId xmlns:a16="http://schemas.microsoft.com/office/drawing/2014/main" id="{D532050F-EAE2-45D0-94E2-3B273F4381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44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Group 17">
              <a:extLst>
                <a:ext uri="{FF2B5EF4-FFF2-40B4-BE49-F238E27FC236}">
                  <a16:creationId xmlns:a16="http://schemas.microsoft.com/office/drawing/2014/main" id="{A4A64FF8-1783-4B17-AAF7-11B4B4D89C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6392" y="3122712"/>
              <a:ext cx="457200" cy="457200"/>
              <a:chOff x="1008" y="1248"/>
              <a:chExt cx="432" cy="192"/>
            </a:xfrm>
          </p:grpSpPr>
          <p:sp>
            <p:nvSpPr>
              <p:cNvPr id="14" name="Line 18">
                <a:extLst>
                  <a:ext uri="{FF2B5EF4-FFF2-40B4-BE49-F238E27FC236}">
                    <a16:creationId xmlns:a16="http://schemas.microsoft.com/office/drawing/2014/main" id="{89A017AB-1C0C-4C29-A3A7-7980C9F6B0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2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Line 19">
                <a:extLst>
                  <a:ext uri="{FF2B5EF4-FFF2-40B4-BE49-F238E27FC236}">
                    <a16:creationId xmlns:a16="http://schemas.microsoft.com/office/drawing/2014/main" id="{EDBCDFC1-85A2-4D79-AB56-903AB59929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44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Group 20">
              <a:extLst>
                <a:ext uri="{FF2B5EF4-FFF2-40B4-BE49-F238E27FC236}">
                  <a16:creationId xmlns:a16="http://schemas.microsoft.com/office/drawing/2014/main" id="{C612986A-3302-4851-A7CE-7C30E80076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04492" y="3589437"/>
              <a:ext cx="457200" cy="457200"/>
              <a:chOff x="1008" y="1248"/>
              <a:chExt cx="432" cy="192"/>
            </a:xfrm>
          </p:grpSpPr>
          <p:sp>
            <p:nvSpPr>
              <p:cNvPr id="17" name="Line 21">
                <a:extLst>
                  <a:ext uri="{FF2B5EF4-FFF2-40B4-BE49-F238E27FC236}">
                    <a16:creationId xmlns:a16="http://schemas.microsoft.com/office/drawing/2014/main" id="{B4A3B61F-8B2F-43FE-AEF3-DF4081F14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2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Line 22">
                <a:extLst>
                  <a:ext uri="{FF2B5EF4-FFF2-40B4-BE49-F238E27FC236}">
                    <a16:creationId xmlns:a16="http://schemas.microsoft.com/office/drawing/2014/main" id="{4EB5230F-E33E-4FB0-BF50-510012D3D7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44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Group 23">
              <a:extLst>
                <a:ext uri="{FF2B5EF4-FFF2-40B4-BE49-F238E27FC236}">
                  <a16:creationId xmlns:a16="http://schemas.microsoft.com/office/drawing/2014/main" id="{D5C5F02C-2E10-4CE4-A9F9-D693DB36F3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8792" y="4046637"/>
              <a:ext cx="284163" cy="457200"/>
              <a:chOff x="1008" y="1248"/>
              <a:chExt cx="432" cy="192"/>
            </a:xfrm>
          </p:grpSpPr>
          <p:sp>
            <p:nvSpPr>
              <p:cNvPr id="20" name="Line 24">
                <a:extLst>
                  <a:ext uri="{FF2B5EF4-FFF2-40B4-BE49-F238E27FC236}">
                    <a16:creationId xmlns:a16="http://schemas.microsoft.com/office/drawing/2014/main" id="{5DBC0C35-F35E-474F-BE3E-2D455CF8C2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2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Line 25">
                <a:extLst>
                  <a:ext uri="{FF2B5EF4-FFF2-40B4-BE49-F238E27FC236}">
                    <a16:creationId xmlns:a16="http://schemas.microsoft.com/office/drawing/2014/main" id="{F72A7B28-B491-43D3-8BBA-E73F6C118C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44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oup 26">
              <a:extLst>
                <a:ext uri="{FF2B5EF4-FFF2-40B4-BE49-F238E27FC236}">
                  <a16:creationId xmlns:a16="http://schemas.microsoft.com/office/drawing/2014/main" id="{7F3527DF-9D5D-40B5-A284-1F2285C57F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6892" y="4513362"/>
              <a:ext cx="284163" cy="457200"/>
              <a:chOff x="1008" y="1248"/>
              <a:chExt cx="432" cy="192"/>
            </a:xfrm>
          </p:grpSpPr>
          <p:sp>
            <p:nvSpPr>
              <p:cNvPr id="23" name="Line 27">
                <a:extLst>
                  <a:ext uri="{FF2B5EF4-FFF2-40B4-BE49-F238E27FC236}">
                    <a16:creationId xmlns:a16="http://schemas.microsoft.com/office/drawing/2014/main" id="{85174C12-9E8F-4A14-A1FA-380FC92CFA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2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Line 28">
                <a:extLst>
                  <a:ext uri="{FF2B5EF4-FFF2-40B4-BE49-F238E27FC236}">
                    <a16:creationId xmlns:a16="http://schemas.microsoft.com/office/drawing/2014/main" id="{D880352B-BBD6-4197-A559-81F84E1CE6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44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" name="Group 29">
              <a:extLst>
                <a:ext uri="{FF2B5EF4-FFF2-40B4-BE49-F238E27FC236}">
                  <a16:creationId xmlns:a16="http://schemas.microsoft.com/office/drawing/2014/main" id="{EEFA8C95-4123-4994-B164-BC32508380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6892" y="4999137"/>
              <a:ext cx="284163" cy="457200"/>
              <a:chOff x="1008" y="1248"/>
              <a:chExt cx="432" cy="192"/>
            </a:xfrm>
          </p:grpSpPr>
          <p:sp>
            <p:nvSpPr>
              <p:cNvPr id="26" name="Line 30">
                <a:extLst>
                  <a:ext uri="{FF2B5EF4-FFF2-40B4-BE49-F238E27FC236}">
                    <a16:creationId xmlns:a16="http://schemas.microsoft.com/office/drawing/2014/main" id="{6D361F0B-6093-4E65-B032-6C91AF8078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2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Line 31">
                <a:extLst>
                  <a:ext uri="{FF2B5EF4-FFF2-40B4-BE49-F238E27FC236}">
                    <a16:creationId xmlns:a16="http://schemas.microsoft.com/office/drawing/2014/main" id="{9835F162-B7DA-439F-9579-8831E7B2AE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44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" name="Line 32">
              <a:extLst>
                <a:ext uri="{FF2B5EF4-FFF2-40B4-BE49-F238E27FC236}">
                  <a16:creationId xmlns:a16="http://schemas.microsoft.com/office/drawing/2014/main" id="{1ED77A36-7570-4768-BF3E-115C1AACE0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3092" y="2692444"/>
              <a:ext cx="0" cy="27527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331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9EF1237-14DA-490F-B19C-CF2F8EE06ED6}"/>
              </a:ext>
            </a:extLst>
          </p:cNvPr>
          <p:cNvSpPr/>
          <p:nvPr/>
        </p:nvSpPr>
        <p:spPr>
          <a:xfrm>
            <a:off x="251520" y="969890"/>
            <a:ext cx="5774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、十进制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纯小数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转换为非十进制数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BE1F2F7-5816-42C8-A0B0-14D0D0CFF2E6}"/>
              </a:ext>
            </a:extLst>
          </p:cNvPr>
          <p:cNvSpPr/>
          <p:nvPr/>
        </p:nvSpPr>
        <p:spPr>
          <a:xfrm>
            <a:off x="827584" y="1700808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乘基取整法：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6CCA837-59BF-4D0F-9B48-FA07A991A4AF}"/>
              </a:ext>
            </a:extLst>
          </p:cNvPr>
          <p:cNvSpPr/>
          <p:nvPr/>
        </p:nvSpPr>
        <p:spPr>
          <a:xfrm>
            <a:off x="809253" y="2492896"/>
            <a:ext cx="5932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∵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×r</a:t>
            </a:r>
            <a:r>
              <a:rPr lang="en-US" altLang="zh-CN" sz="2800" b="1" baseline="30000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+…+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-m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×r</a:t>
            </a:r>
            <a:r>
              <a:rPr lang="en-US" altLang="zh-CN" sz="2800" b="1" baseline="30000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)= 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2800" baseline="-250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0CFB9D-CB47-42C2-97CA-5807BD057437}"/>
              </a:ext>
            </a:extLst>
          </p:cNvPr>
          <p:cNvSpPr/>
          <p:nvPr/>
        </p:nvSpPr>
        <p:spPr>
          <a:xfrm>
            <a:off x="755576" y="3356992"/>
            <a:ext cx="540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∴  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 =(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×r</a:t>
            </a:r>
            <a:r>
              <a:rPr lang="en-US" altLang="zh-CN" sz="2800" b="1" baseline="30000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+…+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-m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×r</a:t>
            </a:r>
            <a:r>
              <a:rPr lang="en-US" altLang="zh-CN" sz="2800" b="1" baseline="30000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)r </a:t>
            </a:r>
            <a:endParaRPr lang="zh-CN" altLang="en-US" sz="28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B5E71F-64D9-4592-8E85-E1C95BE324DE}"/>
              </a:ext>
            </a:extLst>
          </p:cNvPr>
          <p:cNvSpPr txBox="1"/>
          <p:nvPr/>
        </p:nvSpPr>
        <p:spPr>
          <a:xfrm>
            <a:off x="3347864" y="5282044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⁞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B4CC0E-AB9B-41F7-8507-6C28879D20B2}"/>
              </a:ext>
            </a:extLst>
          </p:cNvPr>
          <p:cNvSpPr/>
          <p:nvPr/>
        </p:nvSpPr>
        <p:spPr>
          <a:xfrm>
            <a:off x="971600" y="5733256"/>
            <a:ext cx="5932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=(0.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-m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2800" baseline="-250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A921FD-387E-4877-ACD7-D2845947C22D}"/>
              </a:ext>
            </a:extLst>
          </p:cNvPr>
          <p:cNvSpPr/>
          <p:nvPr/>
        </p:nvSpPr>
        <p:spPr>
          <a:xfrm>
            <a:off x="1835696" y="3959478"/>
            <a:ext cx="7092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+(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×r</a:t>
            </a:r>
            <a:r>
              <a:rPr lang="en-US" altLang="zh-CN" sz="2800" b="1" baseline="30000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+…+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-m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×r</a:t>
            </a:r>
            <a:r>
              <a:rPr lang="en-US" altLang="zh-CN" sz="2800" b="1" baseline="30000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m+1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，取出整数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sz="28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4C201FA-6F32-44AC-ACD9-8AE139BD353C}"/>
              </a:ext>
            </a:extLst>
          </p:cNvPr>
          <p:cNvSpPr/>
          <p:nvPr/>
        </p:nvSpPr>
        <p:spPr>
          <a:xfrm>
            <a:off x="1479436" y="4633972"/>
            <a:ext cx="44534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′=(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×r</a:t>
            </a:r>
            <a:r>
              <a:rPr lang="en-US" altLang="zh-CN" sz="2800" b="1" baseline="30000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+…+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-m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×r</a:t>
            </a:r>
            <a:r>
              <a:rPr lang="en-US" altLang="zh-CN" sz="2800" b="1" baseline="30000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m+1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78677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67D8706-9883-4489-BEEA-8F4AA85FEA98}"/>
              </a:ext>
            </a:extLst>
          </p:cNvPr>
          <p:cNvGrpSpPr/>
          <p:nvPr/>
        </p:nvGrpSpPr>
        <p:grpSpPr>
          <a:xfrm>
            <a:off x="251520" y="1196752"/>
            <a:ext cx="8172450" cy="4876800"/>
            <a:chOff x="251520" y="1196752"/>
            <a:chExt cx="8172450" cy="4876800"/>
          </a:xfrm>
        </p:grpSpPr>
        <p:sp>
          <p:nvSpPr>
            <p:cNvPr id="2" name="Text Box 10">
              <a:extLst>
                <a:ext uri="{FF2B5EF4-FFF2-40B4-BE49-F238E27FC236}">
                  <a16:creationId xmlns:a16="http://schemas.microsoft.com/office/drawing/2014/main" id="{AFC9E1FC-9617-4AF0-8571-1AF93E80E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20" y="1196752"/>
              <a:ext cx="8172450" cy="487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2" algn="just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     0.6875                                                  0.6531</a:t>
              </a:r>
            </a:p>
            <a:p>
              <a:pPr lvl="2" algn="just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    ×   2                           </a:t>
              </a:r>
              <a:r>
                <a:rPr lang="zh-CN" altLang="en-US" sz="2000" b="1">
                  <a:cs typeface="Times New Roman" panose="02020603050405020304" pitchFamily="18" charset="0"/>
                </a:rPr>
                <a:t>最高位               </a:t>
              </a:r>
              <a:r>
                <a:rPr lang="en-US" altLang="zh-CN" sz="2000" b="1">
                  <a:cs typeface="Times New Roman" panose="02020603050405020304" pitchFamily="18" charset="0"/>
                </a:rPr>
                <a:t>×   2  </a:t>
              </a:r>
            </a:p>
            <a:p>
              <a:pPr lvl="2" algn="just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    </a:t>
              </a:r>
              <a:r>
                <a:rPr lang="en-US" altLang="zh-CN" sz="2000" b="1">
                  <a:solidFill>
                    <a:srgbClr val="FF0000"/>
                  </a:solidFill>
                  <a:cs typeface="Times New Roman" panose="02020603050405020304" pitchFamily="18" charset="0"/>
                </a:rPr>
                <a:t>1</a:t>
              </a:r>
              <a:r>
                <a:rPr lang="en-US" altLang="zh-CN" sz="2000" b="1">
                  <a:cs typeface="Times New Roman" panose="02020603050405020304" pitchFamily="18" charset="0"/>
                </a:rPr>
                <a:t>.3750        </a:t>
              </a:r>
              <a:r>
                <a:rPr lang="zh-CN" altLang="en-US" sz="2000" b="1">
                  <a:cs typeface="Times New Roman" panose="02020603050405020304" pitchFamily="18" charset="0"/>
                </a:rPr>
                <a:t>取整数</a:t>
              </a:r>
              <a:r>
                <a:rPr lang="en-US" altLang="zh-CN" sz="2000" b="1">
                  <a:cs typeface="Times New Roman" panose="02020603050405020304" pitchFamily="18" charset="0"/>
                </a:rPr>
                <a:t>1                              </a:t>
              </a:r>
              <a:r>
                <a:rPr lang="en-US" altLang="zh-CN" sz="2000" b="1">
                  <a:solidFill>
                    <a:srgbClr val="FF0000"/>
                  </a:solidFill>
                  <a:cs typeface="Times New Roman" panose="02020603050405020304" pitchFamily="18" charset="0"/>
                </a:rPr>
                <a:t>1</a:t>
              </a:r>
              <a:r>
                <a:rPr lang="en-US" altLang="zh-CN" sz="2000" b="1">
                  <a:cs typeface="Times New Roman" panose="02020603050405020304" pitchFamily="18" charset="0"/>
                </a:rPr>
                <a:t>.3062        </a:t>
              </a:r>
              <a:r>
                <a:rPr lang="zh-CN" altLang="en-US" sz="2000" b="1">
                  <a:cs typeface="Times New Roman" panose="02020603050405020304" pitchFamily="18" charset="0"/>
                </a:rPr>
                <a:t>取整数</a:t>
              </a:r>
              <a:r>
                <a:rPr lang="en-US" altLang="zh-CN" sz="2000" b="1">
                  <a:cs typeface="Times New Roman" panose="02020603050405020304" pitchFamily="18" charset="0"/>
                </a:rPr>
                <a:t>1</a:t>
              </a:r>
            </a:p>
            <a:p>
              <a:pPr lvl="2" algn="just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    ×   2                                                      ×   2  </a:t>
              </a:r>
            </a:p>
            <a:p>
              <a:pPr algn="just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                     </a:t>
              </a:r>
              <a:r>
                <a:rPr lang="en-US" altLang="zh-CN" sz="2000" b="1">
                  <a:solidFill>
                    <a:srgbClr val="FF0000"/>
                  </a:solidFill>
                  <a:cs typeface="Times New Roman" panose="02020603050405020304" pitchFamily="18" charset="0"/>
                </a:rPr>
                <a:t>0</a:t>
              </a:r>
              <a:r>
                <a:rPr lang="en-US" altLang="zh-CN" sz="2000" b="1">
                  <a:cs typeface="Times New Roman" panose="02020603050405020304" pitchFamily="18" charset="0"/>
                </a:rPr>
                <a:t>.750       </a:t>
              </a:r>
              <a:r>
                <a:rPr lang="zh-CN" altLang="en-US" sz="2000" b="1">
                  <a:cs typeface="Times New Roman" panose="02020603050405020304" pitchFamily="18" charset="0"/>
                </a:rPr>
                <a:t>取整数</a:t>
              </a:r>
              <a:r>
                <a:rPr lang="en-US" altLang="zh-CN" sz="2000" b="1">
                  <a:cs typeface="Times New Roman" panose="02020603050405020304" pitchFamily="18" charset="0"/>
                </a:rPr>
                <a:t>0                               </a:t>
              </a:r>
              <a:r>
                <a:rPr lang="en-US" altLang="zh-CN" sz="2000" b="1">
                  <a:solidFill>
                    <a:srgbClr val="FF0000"/>
                  </a:solidFill>
                  <a:cs typeface="Times New Roman" panose="02020603050405020304" pitchFamily="18" charset="0"/>
                </a:rPr>
                <a:t>0</a:t>
              </a:r>
              <a:r>
                <a:rPr lang="en-US" altLang="zh-CN" sz="2000" b="1">
                  <a:cs typeface="Times New Roman" panose="02020603050405020304" pitchFamily="18" charset="0"/>
                </a:rPr>
                <a:t>.6124       </a:t>
              </a:r>
              <a:r>
                <a:rPr lang="zh-CN" altLang="en-US" sz="2000" b="1">
                  <a:cs typeface="Times New Roman" panose="02020603050405020304" pitchFamily="18" charset="0"/>
                </a:rPr>
                <a:t>取整数</a:t>
              </a:r>
              <a:r>
                <a:rPr lang="en-US" altLang="zh-CN" sz="2000" b="1">
                  <a:cs typeface="Times New Roman" panose="02020603050405020304" pitchFamily="18" charset="0"/>
                </a:rPr>
                <a:t>0</a:t>
              </a:r>
            </a:p>
            <a:p>
              <a:pPr lvl="2" algn="just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    ×   2                                                      ×   2  </a:t>
              </a:r>
            </a:p>
            <a:p>
              <a:pPr lvl="2" algn="just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        </a:t>
              </a:r>
              <a:r>
                <a:rPr lang="en-US" altLang="zh-CN" sz="2000" b="1">
                  <a:solidFill>
                    <a:srgbClr val="FF0000"/>
                  </a:solidFill>
                  <a:cs typeface="Times New Roman" panose="02020603050405020304" pitchFamily="18" charset="0"/>
                </a:rPr>
                <a:t>1</a:t>
              </a:r>
              <a:r>
                <a:rPr lang="en-US" altLang="zh-CN" sz="2000" b="1">
                  <a:cs typeface="Times New Roman" panose="02020603050405020304" pitchFamily="18" charset="0"/>
                </a:rPr>
                <a:t>.50        </a:t>
              </a:r>
              <a:r>
                <a:rPr lang="zh-CN" altLang="en-US" sz="2000" b="1">
                  <a:cs typeface="Times New Roman" panose="02020603050405020304" pitchFamily="18" charset="0"/>
                </a:rPr>
                <a:t>取整数</a:t>
              </a:r>
              <a:r>
                <a:rPr lang="en-US" altLang="zh-CN" sz="2000" b="1">
                  <a:cs typeface="Times New Roman" panose="02020603050405020304" pitchFamily="18" charset="0"/>
                </a:rPr>
                <a:t>1                               </a:t>
              </a:r>
              <a:r>
                <a:rPr lang="en-US" altLang="zh-CN" sz="2000" b="1">
                  <a:solidFill>
                    <a:srgbClr val="FF0000"/>
                  </a:solidFill>
                  <a:cs typeface="Times New Roman" panose="02020603050405020304" pitchFamily="18" charset="0"/>
                </a:rPr>
                <a:t>1</a:t>
              </a:r>
              <a:r>
                <a:rPr lang="en-US" altLang="zh-CN" sz="2000" b="1">
                  <a:cs typeface="Times New Roman" panose="02020603050405020304" pitchFamily="18" charset="0"/>
                </a:rPr>
                <a:t>.2248       </a:t>
              </a:r>
              <a:r>
                <a:rPr lang="zh-CN" altLang="en-US" sz="2000" b="1">
                  <a:cs typeface="Times New Roman" panose="02020603050405020304" pitchFamily="18" charset="0"/>
                </a:rPr>
                <a:t>取整数</a:t>
              </a:r>
              <a:r>
                <a:rPr lang="en-US" altLang="zh-CN" sz="2000" b="1">
                  <a:cs typeface="Times New Roman" panose="02020603050405020304" pitchFamily="18" charset="0"/>
                </a:rPr>
                <a:t>1</a:t>
              </a:r>
            </a:p>
            <a:p>
              <a:pPr lvl="2" algn="just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    ×   2                                                       ×   2  </a:t>
              </a:r>
            </a:p>
            <a:p>
              <a:pPr lvl="2" algn="just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         </a:t>
              </a:r>
              <a:r>
                <a:rPr lang="en-US" altLang="zh-CN" sz="2000" b="1">
                  <a:solidFill>
                    <a:srgbClr val="FF0000"/>
                  </a:solidFill>
                  <a:cs typeface="Times New Roman" panose="02020603050405020304" pitchFamily="18" charset="0"/>
                </a:rPr>
                <a:t> 1</a:t>
              </a:r>
              <a:r>
                <a:rPr lang="en-US" altLang="zh-CN" sz="2000" b="1">
                  <a:cs typeface="Times New Roman" panose="02020603050405020304" pitchFamily="18" charset="0"/>
                </a:rPr>
                <a:t>.0        </a:t>
              </a:r>
              <a:r>
                <a:rPr lang="zh-CN" altLang="en-US" sz="2000" b="1">
                  <a:cs typeface="Times New Roman" panose="02020603050405020304" pitchFamily="18" charset="0"/>
                </a:rPr>
                <a:t>取整数</a:t>
              </a:r>
              <a:r>
                <a:rPr lang="en-US" altLang="zh-CN" sz="2000" b="1">
                  <a:cs typeface="Times New Roman" panose="02020603050405020304" pitchFamily="18" charset="0"/>
                </a:rPr>
                <a:t>1                              </a:t>
              </a:r>
              <a:r>
                <a:rPr lang="en-US" altLang="zh-CN" sz="2000" b="1">
                  <a:solidFill>
                    <a:srgbClr val="FF0000"/>
                  </a:solidFill>
                  <a:cs typeface="Times New Roman" panose="02020603050405020304" pitchFamily="18" charset="0"/>
                </a:rPr>
                <a:t> 0</a:t>
              </a:r>
              <a:r>
                <a:rPr lang="en-US" altLang="zh-CN" sz="2000" b="1">
                  <a:cs typeface="Times New Roman" panose="02020603050405020304" pitchFamily="18" charset="0"/>
                </a:rPr>
                <a:t>.4496       </a:t>
              </a:r>
              <a:r>
                <a:rPr lang="zh-CN" altLang="en-US" sz="2000" b="1">
                  <a:cs typeface="Times New Roman" panose="02020603050405020304" pitchFamily="18" charset="0"/>
                </a:rPr>
                <a:t>取整数</a:t>
              </a:r>
              <a:r>
                <a:rPr lang="en-US" altLang="zh-CN" sz="2000" b="1">
                  <a:cs typeface="Times New Roman" panose="02020603050405020304" pitchFamily="18" charset="0"/>
                </a:rPr>
                <a:t>0</a:t>
              </a:r>
            </a:p>
            <a:p>
              <a:pPr lvl="2" algn="just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                                         </a:t>
              </a:r>
              <a:r>
                <a:rPr lang="zh-CN" altLang="en-US" sz="2000" b="1">
                  <a:cs typeface="Times New Roman" panose="02020603050405020304" pitchFamily="18" charset="0"/>
                </a:rPr>
                <a:t>最低位               </a:t>
              </a:r>
              <a:r>
                <a:rPr lang="en-US" altLang="zh-CN" sz="2000" b="1">
                  <a:cs typeface="Times New Roman" panose="02020603050405020304" pitchFamily="18" charset="0"/>
                </a:rPr>
                <a:t>×   2</a:t>
              </a:r>
            </a:p>
            <a:p>
              <a:pPr lvl="2" algn="just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                                                                   </a:t>
              </a:r>
              <a:r>
                <a:rPr lang="en-US" altLang="zh-CN" sz="2000" b="1">
                  <a:solidFill>
                    <a:srgbClr val="FF0000"/>
                  </a:solidFill>
                  <a:cs typeface="Times New Roman" panose="02020603050405020304" pitchFamily="18" charset="0"/>
                </a:rPr>
                <a:t> 0</a:t>
              </a:r>
              <a:r>
                <a:rPr lang="en-US" altLang="zh-CN" sz="2000" b="1">
                  <a:cs typeface="Times New Roman" panose="02020603050405020304" pitchFamily="18" charset="0"/>
                </a:rPr>
                <a:t>.8992       </a:t>
              </a:r>
              <a:r>
                <a:rPr lang="zh-CN" altLang="en-US" sz="2000" b="1">
                  <a:cs typeface="Times New Roman" panose="02020603050405020304" pitchFamily="18" charset="0"/>
                </a:rPr>
                <a:t>取整数</a:t>
              </a:r>
              <a:r>
                <a:rPr lang="en-US" altLang="zh-CN" sz="2000" b="1">
                  <a:cs typeface="Times New Roman" panose="02020603050405020304" pitchFamily="18" charset="0"/>
                </a:rPr>
                <a:t>0</a:t>
              </a:r>
            </a:p>
            <a:p>
              <a:pPr lvl="2" algn="just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                                                                    ×   2</a:t>
              </a:r>
            </a:p>
            <a:p>
              <a:pPr lvl="2" algn="just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                                                                    </a:t>
              </a:r>
              <a:r>
                <a:rPr lang="en-US" altLang="zh-CN" sz="2000" b="1">
                  <a:solidFill>
                    <a:srgbClr val="FF0000"/>
                  </a:solidFill>
                  <a:cs typeface="Times New Roman" panose="02020603050405020304" pitchFamily="18" charset="0"/>
                </a:rPr>
                <a:t>1</a:t>
              </a:r>
              <a:r>
                <a:rPr lang="en-US" altLang="zh-CN" sz="2000" b="1">
                  <a:cs typeface="Times New Roman" panose="02020603050405020304" pitchFamily="18" charset="0"/>
                </a:rPr>
                <a:t>.7984       </a:t>
              </a:r>
              <a:r>
                <a:rPr lang="zh-CN" altLang="en-US" sz="2000" b="1">
                  <a:cs typeface="Times New Roman" panose="02020603050405020304" pitchFamily="18" charset="0"/>
                </a:rPr>
                <a:t>取整数</a:t>
              </a:r>
              <a:r>
                <a:rPr lang="en-US" altLang="zh-CN" sz="2000" b="1">
                  <a:cs typeface="Times New Roman" panose="02020603050405020304" pitchFamily="18" charset="0"/>
                </a:rPr>
                <a:t>1</a:t>
              </a:r>
            </a:p>
            <a:p>
              <a:pPr lvl="2" algn="just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                                                                            ……</a:t>
              </a:r>
            </a:p>
            <a:p>
              <a:pPr lvl="2" algn="just" eaLnBrk="1" hangingPunct="1">
                <a:spcBef>
                  <a:spcPts val="1200"/>
                </a:spcBef>
              </a:pPr>
              <a:r>
                <a:rPr lang="en-US" altLang="zh-CN" sz="2000" b="1">
                  <a:cs typeface="Times New Roman" panose="02020603050405020304" pitchFamily="18" charset="0"/>
                </a:rPr>
                <a:t>∴(0.6875)</a:t>
              </a:r>
              <a:r>
                <a:rPr lang="en-US" altLang="zh-CN" sz="2000" b="1" baseline="-25000">
                  <a:cs typeface="Times New Roman" panose="02020603050405020304" pitchFamily="18" charset="0"/>
                </a:rPr>
                <a:t>10</a:t>
              </a:r>
              <a:r>
                <a:rPr lang="en-US" altLang="zh-CN" sz="2000" b="1">
                  <a:cs typeface="Times New Roman" panose="02020603050405020304" pitchFamily="18" charset="0"/>
                </a:rPr>
                <a:t>=(0.1011)</a:t>
              </a:r>
              <a:r>
                <a:rPr lang="en-US" altLang="zh-CN" sz="2000" b="1" baseline="-25000">
                  <a:cs typeface="Times New Roman" panose="02020603050405020304" pitchFamily="18" charset="0"/>
                </a:rPr>
                <a:t>2</a:t>
              </a:r>
              <a:r>
                <a:rPr lang="en-US" altLang="zh-CN" sz="2000" b="1">
                  <a:cs typeface="Times New Roman" panose="02020603050405020304" pitchFamily="18" charset="0"/>
                </a:rPr>
                <a:t>          (0.6531)</a:t>
              </a:r>
              <a:r>
                <a:rPr lang="en-US" altLang="zh-CN" sz="2000" b="1" baseline="-25000">
                  <a:cs typeface="Times New Roman" panose="02020603050405020304" pitchFamily="18" charset="0"/>
                </a:rPr>
                <a:t>10</a:t>
              </a:r>
              <a:r>
                <a:rPr lang="en-US" altLang="zh-CN" sz="2000" b="1">
                  <a:cs typeface="Times New Roman" panose="02020603050405020304" pitchFamily="18" charset="0"/>
                </a:rPr>
                <a:t>≈(0.101001)</a:t>
              </a:r>
              <a:r>
                <a:rPr lang="en-US" altLang="zh-CN" sz="2000" b="1" baseline="-25000">
                  <a:cs typeface="Times New Roman" panose="02020603050405020304" pitchFamily="18" charset="0"/>
                </a:rPr>
                <a:t>2</a:t>
              </a:r>
              <a:endParaRPr lang="en-US" altLang="zh-CN" sz="2000" b="1">
                <a:cs typeface="Times New Roman" panose="02020603050405020304" pitchFamily="18" charset="0"/>
              </a:endParaRPr>
            </a:p>
          </p:txBody>
        </p:sp>
        <p:sp>
          <p:nvSpPr>
            <p:cNvPr id="3" name="Line 11">
              <a:extLst>
                <a:ext uri="{FF2B5EF4-FFF2-40B4-BE49-F238E27FC236}">
                  <a16:creationId xmlns:a16="http://schemas.microsoft.com/office/drawing/2014/main" id="{D71DE035-E9CB-4E02-BBE7-15DE22844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5345" y="1882552"/>
              <a:ext cx="0" cy="2114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Line 12">
              <a:extLst>
                <a:ext uri="{FF2B5EF4-FFF2-40B4-BE49-F238E27FC236}">
                  <a16:creationId xmlns:a16="http://schemas.microsoft.com/office/drawing/2014/main" id="{992EDD41-A95A-4B25-B02C-5AF4675D68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2145" y="1844824"/>
              <a:ext cx="8001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Line 13">
              <a:extLst>
                <a:ext uri="{FF2B5EF4-FFF2-40B4-BE49-F238E27FC236}">
                  <a16:creationId xmlns:a16="http://schemas.microsoft.com/office/drawing/2014/main" id="{2EC7E1A8-8323-451C-B76C-F802BDDBF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3095" y="2471630"/>
              <a:ext cx="7810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Line 14">
              <a:extLst>
                <a:ext uri="{FF2B5EF4-FFF2-40B4-BE49-F238E27FC236}">
                  <a16:creationId xmlns:a16="http://schemas.microsoft.com/office/drawing/2014/main" id="{8BECE1E8-33CF-49D5-AD38-93D80CC72A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2145" y="3088903"/>
              <a:ext cx="704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Line 15">
              <a:extLst>
                <a:ext uri="{FF2B5EF4-FFF2-40B4-BE49-F238E27FC236}">
                  <a16:creationId xmlns:a16="http://schemas.microsoft.com/office/drawing/2014/main" id="{EFCF724D-B597-4228-B47D-9925372618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4995" y="370692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Line 16">
              <a:extLst>
                <a:ext uri="{FF2B5EF4-FFF2-40B4-BE49-F238E27FC236}">
                  <a16:creationId xmlns:a16="http://schemas.microsoft.com/office/drawing/2014/main" id="{0D8681EB-8D66-40E2-9A79-E6407BED43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3595" y="1869703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Line 17">
              <a:extLst>
                <a:ext uri="{FF2B5EF4-FFF2-40B4-BE49-F238E27FC236}">
                  <a16:creationId xmlns:a16="http://schemas.microsoft.com/office/drawing/2014/main" id="{65B6F927-B19B-46E9-A8D2-274B3EA2D2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3595" y="2492152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Line 18">
              <a:extLst>
                <a:ext uri="{FF2B5EF4-FFF2-40B4-BE49-F238E27FC236}">
                  <a16:creationId xmlns:a16="http://schemas.microsoft.com/office/drawing/2014/main" id="{B9A3D6DD-A93C-4F56-9283-34395F52B4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42645" y="3105737"/>
              <a:ext cx="819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Line 19">
              <a:extLst>
                <a:ext uri="{FF2B5EF4-FFF2-40B4-BE49-F238E27FC236}">
                  <a16:creationId xmlns:a16="http://schemas.microsoft.com/office/drawing/2014/main" id="{2E6368F8-1DD7-47D3-A2F3-BC23959A08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80745" y="3711352"/>
              <a:ext cx="7810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20">
              <a:extLst>
                <a:ext uri="{FF2B5EF4-FFF2-40B4-BE49-F238E27FC236}">
                  <a16:creationId xmlns:a16="http://schemas.microsoft.com/office/drawing/2014/main" id="{9DACDF83-0C50-44D5-B77B-468189E5CD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56945" y="4286837"/>
              <a:ext cx="7810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21">
              <a:extLst>
                <a:ext uri="{FF2B5EF4-FFF2-40B4-BE49-F238E27FC236}">
                  <a16:creationId xmlns:a16="http://schemas.microsoft.com/office/drawing/2014/main" id="{3BF1E128-0BC1-4E16-B9A7-74D5455AE0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33145" y="4885804"/>
              <a:ext cx="742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858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5BFFCB15-D266-46F8-9736-0BA16BBAD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836712"/>
            <a:ext cx="8172450" cy="476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800" b="1">
                <a:cs typeface="Times New Roman" panose="02020603050405020304" pitchFamily="18" charset="0"/>
              </a:rPr>
              <a:t>说明：</a:t>
            </a: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800" b="1"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cs typeface="Times New Roman" panose="02020603050405020304" pitchFamily="18" charset="0"/>
              </a:rPr>
              <a:t>）有些十进制的小数，不能用有限位的二进制小数表示时，可根据需要，表示到一定位数。</a:t>
            </a: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800" b="1"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cs typeface="Times New Roman" panose="02020603050405020304" pitchFamily="18" charset="0"/>
              </a:rPr>
              <a:t>）对于具有小数和整数两个部分的十进制数，可以把整数和小数分别换算成二进制数的表示形式，然后相加起来即可。</a:t>
            </a: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800" b="1">
                <a:cs typeface="Times New Roman" panose="02020603050405020304" pitchFamily="18" charset="0"/>
              </a:rPr>
              <a:t>      例：</a:t>
            </a:r>
            <a:r>
              <a:rPr lang="en-US" altLang="zh-CN" sz="2800" b="1">
                <a:cs typeface="Times New Roman" panose="02020603050405020304" pitchFamily="18" charset="0"/>
              </a:rPr>
              <a:t>(215.6531)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10</a:t>
            </a:r>
            <a:r>
              <a:rPr lang="en-US" altLang="zh-CN" sz="2800" b="1">
                <a:cs typeface="Times New Roman" panose="02020603050405020304" pitchFamily="18" charset="0"/>
              </a:rPr>
              <a:t>≈(11010111.101001)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2486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7F79676E-3554-4E90-9357-CF5A8B97FCB1}"/>
              </a:ext>
            </a:extLst>
          </p:cNvPr>
          <p:cNvGrpSpPr/>
          <p:nvPr/>
        </p:nvGrpSpPr>
        <p:grpSpPr>
          <a:xfrm>
            <a:off x="1979712" y="1988840"/>
            <a:ext cx="5616624" cy="3089275"/>
            <a:chOff x="685800" y="2028825"/>
            <a:chExt cx="5616624" cy="3089275"/>
          </a:xfrm>
        </p:grpSpPr>
        <p:sp>
          <p:nvSpPr>
            <p:cNvPr id="3" name="Rectangle 7">
              <a:extLst>
                <a:ext uri="{FF2B5EF4-FFF2-40B4-BE49-F238E27FC236}">
                  <a16:creationId xmlns:a16="http://schemas.microsoft.com/office/drawing/2014/main" id="{99CE92F9-2A0F-4969-B4E1-2F512BEEDE9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85800" y="2028825"/>
              <a:ext cx="5616624" cy="308927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90000"/>
                </a:lnSpc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例如：  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(75.5)</a:t>
              </a:r>
              <a:r>
                <a:rPr lang="en-US" altLang="zh-CN" sz="2800" b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=(          )</a:t>
              </a:r>
              <a:r>
                <a:rPr lang="en-US" altLang="zh-CN" sz="2800" b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algn="just">
                <a:lnSpc>
                  <a:spcPct val="90000"/>
                </a:lnSpc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</a:t>
              </a:r>
            </a:p>
            <a:p>
              <a:pPr algn="just">
                <a:lnSpc>
                  <a:spcPct val="90000"/>
                </a:lnSpc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8 75                         0.5</a:t>
              </a:r>
            </a:p>
            <a:p>
              <a:pPr algn="just">
                <a:lnSpc>
                  <a:spcPct val="90000"/>
                </a:lnSpc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8   9       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余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           ×8</a:t>
              </a:r>
            </a:p>
            <a:p>
              <a:pPr algn="just">
                <a:lnSpc>
                  <a:spcPct val="90000"/>
                </a:lnSpc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8   1      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余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.0      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取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  <a:p>
              <a:pPr algn="just">
                <a:lnSpc>
                  <a:spcPct val="90000"/>
                </a:lnSpc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0       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余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</a:t>
              </a:r>
            </a:p>
            <a:p>
              <a:pPr algn="just">
                <a:lnSpc>
                  <a:spcPct val="90000"/>
                </a:lnSpc>
                <a:buFontTx/>
                <a:buNone/>
              </a:pP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" name="Group 8">
              <a:extLst>
                <a:ext uri="{FF2B5EF4-FFF2-40B4-BE49-F238E27FC236}">
                  <a16:creationId xmlns:a16="http://schemas.microsoft.com/office/drawing/2014/main" id="{0E99A69B-21BA-4916-8A3A-2AB5075B18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0200" y="2943225"/>
              <a:ext cx="685800" cy="457200"/>
              <a:chOff x="1008" y="1248"/>
              <a:chExt cx="432" cy="192"/>
            </a:xfrm>
          </p:grpSpPr>
          <p:sp>
            <p:nvSpPr>
              <p:cNvPr id="5" name="Line 9">
                <a:extLst>
                  <a:ext uri="{FF2B5EF4-FFF2-40B4-BE49-F238E27FC236}">
                    <a16:creationId xmlns:a16="http://schemas.microsoft.com/office/drawing/2014/main" id="{CBD5A3F5-47B3-406B-8651-33F22A1DC1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2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Line 10">
                <a:extLst>
                  <a:ext uri="{FF2B5EF4-FFF2-40B4-BE49-F238E27FC236}">
                    <a16:creationId xmlns:a16="http://schemas.microsoft.com/office/drawing/2014/main" id="{209E2AC5-5A62-4F5B-B8A8-B05E9662C8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44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11">
              <a:extLst>
                <a:ext uri="{FF2B5EF4-FFF2-40B4-BE49-F238E27FC236}">
                  <a16:creationId xmlns:a16="http://schemas.microsoft.com/office/drawing/2014/main" id="{53A06BAB-659B-4F33-9E45-E1DA66DFC1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0200" y="3400425"/>
              <a:ext cx="685800" cy="457200"/>
              <a:chOff x="1008" y="1248"/>
              <a:chExt cx="432" cy="192"/>
            </a:xfrm>
          </p:grpSpPr>
          <p:sp>
            <p:nvSpPr>
              <p:cNvPr id="8" name="Line 12">
                <a:extLst>
                  <a:ext uri="{FF2B5EF4-FFF2-40B4-BE49-F238E27FC236}">
                    <a16:creationId xmlns:a16="http://schemas.microsoft.com/office/drawing/2014/main" id="{6DFA7307-1B56-43C2-9F34-0398352A2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2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Line 13">
                <a:extLst>
                  <a:ext uri="{FF2B5EF4-FFF2-40B4-BE49-F238E27FC236}">
                    <a16:creationId xmlns:a16="http://schemas.microsoft.com/office/drawing/2014/main" id="{F05DE7EE-6962-46E5-A7B4-5936033438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44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 14">
              <a:extLst>
                <a:ext uri="{FF2B5EF4-FFF2-40B4-BE49-F238E27FC236}">
                  <a16:creationId xmlns:a16="http://schemas.microsoft.com/office/drawing/2014/main" id="{2C5C6A90-1944-4D31-9630-103536A0A9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2600" y="3857625"/>
              <a:ext cx="457200" cy="457200"/>
              <a:chOff x="1008" y="1248"/>
              <a:chExt cx="432" cy="192"/>
            </a:xfrm>
          </p:grpSpPr>
          <p:sp>
            <p:nvSpPr>
              <p:cNvPr id="11" name="Line 15">
                <a:extLst>
                  <a:ext uri="{FF2B5EF4-FFF2-40B4-BE49-F238E27FC236}">
                    <a16:creationId xmlns:a16="http://schemas.microsoft.com/office/drawing/2014/main" id="{C0FC99E8-76E5-4A1C-9B61-18FD12239F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2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Line 16">
                <a:extLst>
                  <a:ext uri="{FF2B5EF4-FFF2-40B4-BE49-F238E27FC236}">
                    <a16:creationId xmlns:a16="http://schemas.microsoft.com/office/drawing/2014/main" id="{27A8B4BC-7267-42DF-A9BB-E396C3EDC1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44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Line 34">
              <a:extLst>
                <a:ext uri="{FF2B5EF4-FFF2-40B4-BE49-F238E27FC236}">
                  <a16:creationId xmlns:a16="http://schemas.microsoft.com/office/drawing/2014/main" id="{5074B3E7-9337-48CF-A575-BAA34D1CB4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1613" y="3895725"/>
              <a:ext cx="635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 Box 35">
            <a:extLst>
              <a:ext uri="{FF2B5EF4-FFF2-40B4-BE49-F238E27FC236}">
                <a16:creationId xmlns:a16="http://schemas.microsoft.com/office/drawing/2014/main" id="{17E0E299-671A-4457-9FC8-AF29BD6FD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3784" y="1988840"/>
            <a:ext cx="15403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113.4</a:t>
            </a:r>
          </a:p>
        </p:txBody>
      </p:sp>
    </p:spTree>
    <p:extLst>
      <p:ext uri="{BB962C8B-B14F-4D97-AF65-F5344CB8AC3E}">
        <p14:creationId xmlns:p14="http://schemas.microsoft.com/office/powerpoint/2010/main" val="125652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>
            <a:extLst>
              <a:ext uri="{FF2B5EF4-FFF2-40B4-BE49-F238E27FC236}">
                <a16:creationId xmlns:a16="http://schemas.microsoft.com/office/drawing/2014/main" id="{C8C32B74-1C82-4506-8245-2B680DB8F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043" y="72813"/>
            <a:ext cx="34305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800" b="1">
                <a:cs typeface="Times New Roman" panose="02020603050405020304" pitchFamily="18" charset="0"/>
              </a:rPr>
              <a:t>4</a:t>
            </a:r>
            <a:r>
              <a:rPr lang="zh-CN" altLang="en-US" sz="2800" b="1">
                <a:cs typeface="Times New Roman" panose="02020603050405020304" pitchFamily="18" charset="0"/>
              </a:rPr>
              <a:t>、二</a:t>
            </a:r>
            <a:r>
              <a:rPr lang="en-US" altLang="zh-CN" sz="2800" b="1">
                <a:cs typeface="Times New Roman" panose="02020603050405020304" pitchFamily="18" charset="0"/>
              </a:rPr>
              <a:t>——</a:t>
            </a:r>
            <a:r>
              <a:rPr lang="zh-CN" altLang="en-US" sz="2800" b="1">
                <a:cs typeface="Times New Roman" panose="02020603050405020304" pitchFamily="18" charset="0"/>
              </a:rPr>
              <a:t>八转换	</a:t>
            </a:r>
          </a:p>
        </p:txBody>
      </p:sp>
      <p:sp>
        <p:nvSpPr>
          <p:cNvPr id="4" name="Text Box 18">
            <a:extLst>
              <a:ext uri="{FF2B5EF4-FFF2-40B4-BE49-F238E27FC236}">
                <a16:creationId xmlns:a16="http://schemas.microsoft.com/office/drawing/2014/main" id="{1100ED67-FD79-4DC4-9792-0D05C287A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808709"/>
            <a:ext cx="5616624" cy="453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>
                <a:cs typeface="Times New Roman" panose="02020603050405020304" pitchFamily="18" charset="0"/>
              </a:rPr>
              <a:t>    </a:t>
            </a:r>
            <a:r>
              <a:rPr lang="zh-CN" altLang="en-US" sz="2800" b="1">
                <a:cs typeface="Times New Roman" panose="02020603050405020304" pitchFamily="18" charset="0"/>
              </a:rPr>
              <a:t>将二进制数的整数部分由小数点向左，每三位分成一组。最后不足三位的，前面补零。小数部分的由小数点向右，每三位分为一组。最后不足三位的，后面补零。然后，把每三位二进制数，用对应的八进制数码代替即可。</a:t>
            </a:r>
          </a:p>
        </p:txBody>
      </p:sp>
      <p:sp>
        <p:nvSpPr>
          <p:cNvPr id="6" name="Text Box 24">
            <a:extLst>
              <a:ext uri="{FF2B5EF4-FFF2-40B4-BE49-F238E27FC236}">
                <a16:creationId xmlns:a16="http://schemas.microsoft.com/office/drawing/2014/main" id="{9224EB87-6189-4105-BCFC-CA386AA92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5517232"/>
            <a:ext cx="784887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>
                <a:cs typeface="Times New Roman" panose="02020603050405020304" pitchFamily="18" charset="0"/>
              </a:rPr>
              <a:t>例：</a:t>
            </a:r>
            <a:r>
              <a:rPr lang="en-US" altLang="zh-CN" sz="2800" b="1">
                <a:cs typeface="Times New Roman" panose="02020603050405020304" pitchFamily="18" charset="0"/>
              </a:rPr>
              <a:t>(010 110 101. 001 111 010)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cs typeface="Times New Roman" panose="02020603050405020304" pitchFamily="18" charset="0"/>
              </a:rPr>
              <a:t>=(                  )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8</a:t>
            </a:r>
            <a:endParaRPr lang="en-US" altLang="zh-CN" sz="2800" b="1"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2800" b="1">
                <a:cs typeface="Times New Roman" panose="02020603050405020304" pitchFamily="18" charset="0"/>
              </a:rPr>
              <a:t>           2      6    5      1     7      2</a:t>
            </a:r>
          </a:p>
        </p:txBody>
      </p:sp>
      <p:sp>
        <p:nvSpPr>
          <p:cNvPr id="7" name="Text Box 25">
            <a:extLst>
              <a:ext uri="{FF2B5EF4-FFF2-40B4-BE49-F238E27FC236}">
                <a16:creationId xmlns:a16="http://schemas.microsoft.com/office/drawing/2014/main" id="{CA290AC7-E847-48CB-8725-22481869B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136" y="5570076"/>
            <a:ext cx="14979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800" b="1">
                <a:cs typeface="Times New Roman" panose="02020603050405020304" pitchFamily="18" charset="0"/>
              </a:rPr>
              <a:t>265.172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48556E9-F384-4F66-8B4D-224A8C9D7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79864"/>
              </p:ext>
            </p:extLst>
          </p:nvPr>
        </p:nvGraphicFramePr>
        <p:xfrm>
          <a:off x="6177928" y="1340768"/>
          <a:ext cx="2232248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584">
                  <a:extLst>
                    <a:ext uri="{9D8B030D-6E8A-4147-A177-3AD203B41FA5}">
                      <a16:colId xmlns:a16="http://schemas.microsoft.com/office/drawing/2014/main" val="834210140"/>
                    </a:ext>
                  </a:extLst>
                </a:gridCol>
                <a:gridCol w="763664">
                  <a:extLst>
                    <a:ext uri="{9D8B030D-6E8A-4147-A177-3AD203B41FA5}">
                      <a16:colId xmlns:a16="http://schemas.microsoft.com/office/drawing/2014/main" val="731076106"/>
                    </a:ext>
                  </a:extLst>
                </a:gridCol>
              </a:tblGrid>
              <a:tr h="3624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276647"/>
                  </a:ext>
                </a:extLst>
              </a:tr>
              <a:tr h="3624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113029"/>
                  </a:ext>
                </a:extLst>
              </a:tr>
              <a:tr h="3624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090263"/>
                  </a:ext>
                </a:extLst>
              </a:tr>
              <a:tr h="3624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565529"/>
                  </a:ext>
                </a:extLst>
              </a:tr>
              <a:tr h="3624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449263"/>
                  </a:ext>
                </a:extLst>
              </a:tr>
              <a:tr h="3624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934908"/>
                  </a:ext>
                </a:extLst>
              </a:tr>
              <a:tr h="3624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209506"/>
                  </a:ext>
                </a:extLst>
              </a:tr>
              <a:tr h="3624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744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0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6" grpId="0" uiExpand="1" build="p" autoUpdateAnimBg="0"/>
      <p:bldP spid="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D9853722-A6DC-49FD-ABE8-32FD68F17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46845"/>
            <a:ext cx="34305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800" b="1"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、二</a:t>
            </a:r>
            <a:r>
              <a:rPr lang="en-US" altLang="zh-CN" sz="2800" b="1">
                <a:ea typeface="+mn-ea"/>
                <a:cs typeface="Times New Roman" panose="02020603050405020304" pitchFamily="18" charset="0"/>
              </a:rPr>
              <a:t>——</a:t>
            </a:r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十六转换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ECCDDC02-4B5D-42E5-8651-A8F0F4268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865983"/>
            <a:ext cx="7566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与二</a:t>
            </a:r>
            <a:r>
              <a:rPr lang="en-US" altLang="zh-CN" sz="2800" b="1">
                <a:ea typeface="+mn-ea"/>
                <a:cs typeface="Times New Roman" panose="02020603050405020304" pitchFamily="18" charset="0"/>
              </a:rPr>
              <a:t>——</a:t>
            </a:r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八转换相仿。但要四位分为一组</a:t>
            </a: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387142D4-237C-4F58-947B-3AE9F7A1E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215" y="5157192"/>
            <a:ext cx="73882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例：</a:t>
            </a:r>
            <a:r>
              <a:rPr lang="en-US" altLang="zh-CN" sz="2800" b="1">
                <a:ea typeface="+mn-ea"/>
                <a:cs typeface="Times New Roman" panose="02020603050405020304" pitchFamily="18" charset="0"/>
              </a:rPr>
              <a:t>(0101 1110. 1011 0010)</a:t>
            </a:r>
            <a:r>
              <a:rPr lang="en-US" altLang="zh-CN" sz="2800" b="1" baseline="-25000"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ea typeface="+mn-ea"/>
                <a:cs typeface="Times New Roman" panose="02020603050405020304" pitchFamily="18" charset="0"/>
              </a:rPr>
              <a:t>=(                 )</a:t>
            </a:r>
            <a:r>
              <a:rPr lang="en-US" altLang="zh-CN" sz="2800" b="1" baseline="-25000">
                <a:ea typeface="+mn-ea"/>
                <a:cs typeface="Times New Roman" panose="02020603050405020304" pitchFamily="18" charset="0"/>
              </a:rPr>
              <a:t>16</a:t>
            </a:r>
          </a:p>
          <a:p>
            <a:pPr algn="just" eaLnBrk="1" hangingPunct="1"/>
            <a:r>
              <a:rPr lang="en-US" altLang="zh-CN" sz="2800" b="1">
                <a:ea typeface="+mn-ea"/>
                <a:cs typeface="Times New Roman" panose="02020603050405020304" pitchFamily="18" charset="0"/>
              </a:rPr>
              <a:t>            5        E       B      2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BDAD4516-02B7-43A8-8458-097F69C58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9" y="5204348"/>
            <a:ext cx="1327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800" b="1">
                <a:ea typeface="+mn-ea"/>
                <a:cs typeface="Times New Roman" panose="02020603050405020304" pitchFamily="18" charset="0"/>
              </a:rPr>
              <a:t>5E.B2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4478A6A-1F76-487C-A175-7DBD9B040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15396"/>
              </p:ext>
            </p:extLst>
          </p:nvPr>
        </p:nvGraphicFramePr>
        <p:xfrm>
          <a:off x="2070659" y="1628799"/>
          <a:ext cx="4877605" cy="3191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767">
                  <a:extLst>
                    <a:ext uri="{9D8B030D-6E8A-4147-A177-3AD203B41FA5}">
                      <a16:colId xmlns:a16="http://schemas.microsoft.com/office/drawing/2014/main" val="2023928079"/>
                    </a:ext>
                  </a:extLst>
                </a:gridCol>
                <a:gridCol w="750558">
                  <a:extLst>
                    <a:ext uri="{9D8B030D-6E8A-4147-A177-3AD203B41FA5}">
                      <a16:colId xmlns:a16="http://schemas.microsoft.com/office/drawing/2014/main" val="3998495828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430515515"/>
                    </a:ext>
                  </a:extLst>
                </a:gridCol>
                <a:gridCol w="1553698">
                  <a:extLst>
                    <a:ext uri="{9D8B030D-6E8A-4147-A177-3AD203B41FA5}">
                      <a16:colId xmlns:a16="http://schemas.microsoft.com/office/drawing/2014/main" val="3577659458"/>
                    </a:ext>
                  </a:extLst>
                </a:gridCol>
                <a:gridCol w="750558">
                  <a:extLst>
                    <a:ext uri="{9D8B030D-6E8A-4147-A177-3AD203B41FA5}">
                      <a16:colId xmlns:a16="http://schemas.microsoft.com/office/drawing/2014/main" val="4105725769"/>
                    </a:ext>
                  </a:extLst>
                </a:gridCol>
              </a:tblGrid>
              <a:tr h="398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99340"/>
                  </a:ext>
                </a:extLst>
              </a:tr>
              <a:tr h="398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0001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772476"/>
                  </a:ext>
                </a:extLst>
              </a:tr>
              <a:tr h="398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0010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251422"/>
                  </a:ext>
                </a:extLst>
              </a:tr>
              <a:tr h="398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0011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1011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311809"/>
                  </a:ext>
                </a:extLst>
              </a:tr>
              <a:tr h="398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1100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886721"/>
                  </a:ext>
                </a:extLst>
              </a:tr>
              <a:tr h="398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0101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032642"/>
                  </a:ext>
                </a:extLst>
              </a:tr>
              <a:tr h="398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0110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1110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274343"/>
                  </a:ext>
                </a:extLst>
              </a:tr>
              <a:tr h="398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0111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924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1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uiExpand="1" build="p" autoUpdateAnimBg="0"/>
      <p:bldP spid="6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D8AE85A1-6163-4004-BB32-61329B2FC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287" y="160338"/>
            <a:ext cx="79914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800" b="1"/>
              <a:t>6</a:t>
            </a:r>
            <a:r>
              <a:rPr lang="zh-CN" altLang="en-US" sz="2800" b="1"/>
              <a:t>、八</a:t>
            </a:r>
            <a:r>
              <a:rPr lang="en-US" altLang="zh-CN" sz="2800" b="1"/>
              <a:t>——</a:t>
            </a:r>
            <a:r>
              <a:rPr lang="zh-CN" altLang="en-US" sz="2800" b="1"/>
              <a:t>二转换和十六</a:t>
            </a:r>
            <a:r>
              <a:rPr lang="en-US" altLang="zh-CN" sz="2800" b="1"/>
              <a:t>——</a:t>
            </a:r>
            <a:r>
              <a:rPr lang="zh-CN" altLang="en-US" sz="2800" b="1"/>
              <a:t>二转换</a:t>
            </a:r>
            <a:endParaRPr lang="zh-CN" altLang="en-US" sz="3200" b="1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E32909D-476F-4FD0-ACCA-D29B11DB4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8786" y="836712"/>
            <a:ext cx="68616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cs typeface="Times New Roman" panose="02020603050405020304" pitchFamily="18" charset="0"/>
              </a:rPr>
              <a:t>与二</a:t>
            </a:r>
            <a:r>
              <a:rPr lang="en-US" altLang="zh-CN" sz="2800" b="1">
                <a:cs typeface="Times New Roman" panose="02020603050405020304" pitchFamily="18" charset="0"/>
              </a:rPr>
              <a:t>——</a:t>
            </a:r>
            <a:r>
              <a:rPr lang="zh-CN" altLang="en-US" sz="2800" b="1">
                <a:cs typeface="Times New Roman" panose="02020603050405020304" pitchFamily="18" charset="0"/>
              </a:rPr>
              <a:t>八转换和二</a:t>
            </a:r>
            <a:r>
              <a:rPr lang="en-US" altLang="zh-CN" sz="2800" b="1">
                <a:cs typeface="Times New Roman" panose="02020603050405020304" pitchFamily="18" charset="0"/>
              </a:rPr>
              <a:t>——</a:t>
            </a:r>
            <a:r>
              <a:rPr lang="zh-CN" altLang="en-US" sz="2800" b="1">
                <a:cs typeface="Times New Roman" panose="02020603050405020304" pitchFamily="18" charset="0"/>
              </a:rPr>
              <a:t>十六转换相反。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53071189-B09D-4E8F-882E-D0341A06D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530" y="1689988"/>
            <a:ext cx="6262940" cy="210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>
                <a:cs typeface="Times New Roman" panose="02020603050405020304" pitchFamily="18" charset="0"/>
              </a:rPr>
              <a:t>例：</a:t>
            </a:r>
            <a:endParaRPr lang="en-US" altLang="zh-CN" sz="2800" b="1"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2800" b="1">
                <a:cs typeface="Times New Roman" panose="02020603050405020304" pitchFamily="18" charset="0"/>
              </a:rPr>
              <a:t>      (   5     1     2.    3     0     4 )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8</a:t>
            </a:r>
          </a:p>
          <a:p>
            <a:pPr algn="just" eaLnBrk="1" hangingPunct="1"/>
            <a:r>
              <a:rPr lang="en-US" altLang="zh-CN" sz="2800" b="1">
                <a:cs typeface="Times New Roman" panose="02020603050405020304" pitchFamily="18" charset="0"/>
              </a:rPr>
              <a:t>        </a:t>
            </a:r>
            <a:endParaRPr lang="en-US" altLang="zh-CN" sz="2800" b="1" baseline="-25000"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zh-CN" sz="2800" b="1" baseline="-25000"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2800" b="1">
                <a:cs typeface="Times New Roman" panose="02020603050405020304" pitchFamily="18" charset="0"/>
              </a:rPr>
              <a:t>       =(                                        )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711AF0CD-483D-4956-A4B8-3F975CD66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796" y="3265820"/>
            <a:ext cx="31943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800" b="1">
                <a:solidFill>
                  <a:srgbClr val="0000FF"/>
                </a:solidFill>
                <a:cs typeface="Times New Roman" panose="02020603050405020304" pitchFamily="18" charset="0"/>
              </a:rPr>
              <a:t>101001010.0110001</a:t>
            </a:r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05AA8224-2E27-4B62-9030-5694054B3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3933056"/>
            <a:ext cx="5361955" cy="210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>
                <a:cs typeface="Times New Roman" panose="02020603050405020304" pitchFamily="18" charset="0"/>
              </a:rPr>
              <a:t>例：</a:t>
            </a:r>
            <a:endParaRPr lang="en-US" altLang="zh-CN" sz="2800" b="1"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2800" b="1">
                <a:cs typeface="Times New Roman" panose="02020603050405020304" pitchFamily="18" charset="0"/>
              </a:rPr>
              <a:t> (   8      F       A  .    C      6  )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16</a:t>
            </a:r>
          </a:p>
          <a:p>
            <a:pPr algn="just" eaLnBrk="1" hangingPunct="1"/>
            <a:r>
              <a:rPr lang="en-US" altLang="zh-CN" sz="2800" b="1">
                <a:cs typeface="Times New Roman" panose="02020603050405020304" pitchFamily="18" charset="0"/>
              </a:rPr>
              <a:t>   </a:t>
            </a:r>
            <a:endParaRPr lang="en-US" altLang="zh-CN" sz="2800" b="1" baseline="-25000"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zh-CN" sz="2800" b="1" baseline="-25000"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2800" b="1">
                <a:cs typeface="Times New Roman" panose="02020603050405020304" pitchFamily="18" charset="0"/>
              </a:rPr>
              <a:t>     =(                                         )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2</a:t>
            </a:r>
            <a:endParaRPr lang="en-US" altLang="zh-CN" sz="2800" b="1">
              <a:cs typeface="Times New Roman" panose="02020603050405020304" pitchFamily="18" charset="0"/>
            </a:endParaRP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C4EAA7E4-F4EC-4A8D-80AB-297EA736C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760" y="5517232"/>
            <a:ext cx="36369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800" b="1">
                <a:solidFill>
                  <a:srgbClr val="0000FF"/>
                </a:solidFill>
                <a:cs typeface="Times New Roman" panose="02020603050405020304" pitchFamily="18" charset="0"/>
              </a:rPr>
              <a:t>100011111010.1100011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0C84C48-7E54-43AE-A75D-3EC7DE03C456}"/>
              </a:ext>
            </a:extLst>
          </p:cNvPr>
          <p:cNvSpPr/>
          <p:nvPr/>
        </p:nvSpPr>
        <p:spPr>
          <a:xfrm>
            <a:off x="2166812" y="2611190"/>
            <a:ext cx="3845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101 001 010 011 000 100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AB123B-7FF6-4F40-8091-522BD1948746}"/>
              </a:ext>
            </a:extLst>
          </p:cNvPr>
          <p:cNvSpPr/>
          <p:nvPr/>
        </p:nvSpPr>
        <p:spPr>
          <a:xfrm>
            <a:off x="1763688" y="4923606"/>
            <a:ext cx="41251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1000 1111 1010  1100 0110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79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2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51"/>
          <p:cNvSpPr txBox="1">
            <a:spLocks noChangeArrowheads="1"/>
          </p:cNvSpPr>
          <p:nvPr/>
        </p:nvSpPr>
        <p:spPr bwMode="auto">
          <a:xfrm>
            <a:off x="544016" y="1037456"/>
            <a:ext cx="7772400" cy="281171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>
                <a:srgbClr val="FDFBFB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1. 数的符号表示法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40000"/>
              </a:lnSpc>
              <a:spcBef>
                <a:spcPct val="20000"/>
              </a:spcBef>
              <a:buClr>
                <a:srgbClr val="FDFBFB"/>
              </a:buClr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真值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     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±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“数值绝对值”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>
                <a:srgbClr val="FDFBFB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机器数：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“0”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表示正号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“+”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342900" marR="0" lvl="0" indent="-342900" algn="l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>
                <a:srgbClr val="FDFBFB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zh-CN" altLang="en-US" sz="2800" b="1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“1”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表示负号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“-”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Group 21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200962"/>
              </p:ext>
            </p:extLst>
          </p:nvPr>
        </p:nvGraphicFramePr>
        <p:xfrm>
          <a:off x="703511" y="4149080"/>
          <a:ext cx="7766050" cy="568325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37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68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Group 2132"/>
          <p:cNvGrpSpPr>
            <a:grpSpLocks/>
          </p:cNvGrpSpPr>
          <p:nvPr/>
        </p:nvGrpSpPr>
        <p:grpSpPr bwMode="auto">
          <a:xfrm>
            <a:off x="395536" y="4826942"/>
            <a:ext cx="8137525" cy="965200"/>
            <a:chOff x="240" y="3168"/>
            <a:chExt cx="5126" cy="608"/>
          </a:xfrm>
        </p:grpSpPr>
        <p:sp>
          <p:nvSpPr>
            <p:cNvPr id="7" name="Text Box 2095"/>
            <p:cNvSpPr txBox="1">
              <a:spLocks noChangeArrowheads="1"/>
            </p:cNvSpPr>
            <p:nvPr/>
          </p:nvSpPr>
          <p:spPr bwMode="auto">
            <a:xfrm>
              <a:off x="4024" y="3408"/>
              <a:ext cx="1342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r>
                <a:rPr kumimoji="0" lang="zh-CN" altLang="en-US" sz="2400" b="1">
                  <a:latin typeface="黑体" pitchFamily="49" charset="-122"/>
                  <a:ea typeface="黑体" pitchFamily="49" charset="-122"/>
                </a:rPr>
                <a:t>有效数值位</a:t>
              </a:r>
              <a:endParaRPr kumimoji="0" lang="zh-CN" altLang="en-US" sz="2400" b="1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" name="Text Box 2096"/>
            <p:cNvSpPr txBox="1">
              <a:spLocks noChangeArrowheads="1"/>
            </p:cNvSpPr>
            <p:nvPr/>
          </p:nvSpPr>
          <p:spPr bwMode="auto">
            <a:xfrm>
              <a:off x="1238" y="3421"/>
              <a:ext cx="1263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pPr>
                <a:spcBef>
                  <a:spcPct val="50000"/>
                </a:spcBef>
              </a:pPr>
              <a:r>
                <a:rPr kumimoji="0" lang="zh-CN" altLang="en-US" sz="2400" b="1">
                  <a:latin typeface="黑体" pitchFamily="49" charset="-122"/>
                  <a:ea typeface="黑体" pitchFamily="49" charset="-122"/>
                </a:rPr>
                <a:t>有效数值位</a:t>
              </a:r>
              <a:endParaRPr kumimoji="0" lang="zh-CN" altLang="en-US" sz="2400" b="1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" name="AutoShape 2097"/>
            <p:cNvSpPr>
              <a:spLocks/>
            </p:cNvSpPr>
            <p:nvPr/>
          </p:nvSpPr>
          <p:spPr bwMode="auto">
            <a:xfrm rot="-5400000">
              <a:off x="1539" y="2397"/>
              <a:ext cx="188" cy="1826"/>
            </a:xfrm>
            <a:prstGeom prst="leftBrace">
              <a:avLst>
                <a:gd name="adj1" fmla="val 8094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" name="AutoShape 2098"/>
            <p:cNvSpPr>
              <a:spLocks/>
            </p:cNvSpPr>
            <p:nvPr/>
          </p:nvSpPr>
          <p:spPr bwMode="auto">
            <a:xfrm rot="-5400000">
              <a:off x="4322" y="2397"/>
              <a:ext cx="188" cy="1825"/>
            </a:xfrm>
            <a:prstGeom prst="leftBrace">
              <a:avLst>
                <a:gd name="adj1" fmla="val 80895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" name="Text Box 2099"/>
            <p:cNvSpPr txBox="1">
              <a:spLocks noChangeArrowheads="1"/>
            </p:cNvSpPr>
            <p:nvPr/>
          </p:nvSpPr>
          <p:spPr bwMode="auto">
            <a:xfrm>
              <a:off x="240" y="3408"/>
              <a:ext cx="653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r>
                <a:rPr kumimoji="0" lang="zh-CN" altLang="en-US" sz="2400" b="1" dirty="0">
                  <a:latin typeface="黑体" pitchFamily="49" charset="-122"/>
                  <a:ea typeface="黑体" pitchFamily="49" charset="-122"/>
                </a:rPr>
                <a:t>符号位</a:t>
              </a:r>
            </a:p>
          </p:txBody>
        </p:sp>
        <p:sp>
          <p:nvSpPr>
            <p:cNvPr id="12" name="Text Box 2100"/>
            <p:cNvSpPr txBox="1">
              <a:spLocks noChangeArrowheads="1"/>
            </p:cNvSpPr>
            <p:nvPr/>
          </p:nvSpPr>
          <p:spPr bwMode="auto">
            <a:xfrm>
              <a:off x="2958" y="3424"/>
              <a:ext cx="653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r>
                <a:rPr kumimoji="0" lang="zh-CN" altLang="en-US" sz="2400" b="1" dirty="0">
                  <a:latin typeface="黑体" pitchFamily="49" charset="-122"/>
                  <a:ea typeface="黑体" pitchFamily="49" charset="-122"/>
                </a:rPr>
                <a:t>符号位</a:t>
              </a:r>
            </a:p>
          </p:txBody>
        </p:sp>
        <p:sp>
          <p:nvSpPr>
            <p:cNvPr id="13" name="Line 2101"/>
            <p:cNvSpPr>
              <a:spLocks noChangeShapeType="1"/>
            </p:cNvSpPr>
            <p:nvPr/>
          </p:nvSpPr>
          <p:spPr bwMode="auto">
            <a:xfrm flipV="1">
              <a:off x="567" y="3168"/>
              <a:ext cx="0" cy="192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" name="Line 2102"/>
            <p:cNvSpPr>
              <a:spLocks noChangeShapeType="1"/>
            </p:cNvSpPr>
            <p:nvPr/>
          </p:nvSpPr>
          <p:spPr bwMode="auto">
            <a:xfrm flipV="1">
              <a:off x="3276" y="3177"/>
              <a:ext cx="0" cy="192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5" name="Rectangle 2">
            <a:extLst>
              <a:ext uri="{FF2B5EF4-FFF2-40B4-BE49-F238E27FC236}">
                <a16:creationId xmlns:a16="http://schemas.microsoft.com/office/drawing/2014/main" id="{7D290B89-A95D-4EB8-B328-6F8A6AB89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6021288"/>
            <a:ext cx="8137525" cy="655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有效数值都为真值的绝对值时，则为原码表示形式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3FB7959-C4D1-4400-A846-B556E26E7F51}"/>
              </a:ext>
            </a:extLst>
          </p:cNvPr>
          <p:cNvGrpSpPr/>
          <p:nvPr/>
        </p:nvGrpSpPr>
        <p:grpSpPr>
          <a:xfrm>
            <a:off x="827584" y="8121"/>
            <a:ext cx="6120680" cy="839639"/>
            <a:chOff x="827584" y="0"/>
            <a:chExt cx="6120680" cy="839639"/>
          </a:xfrm>
        </p:grpSpPr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C4F99E4C-ABE3-4EE2-9C47-1EDF70980BF4}"/>
                </a:ext>
              </a:extLst>
            </p:cNvPr>
            <p:cNvSpPr/>
            <p:nvPr/>
          </p:nvSpPr>
          <p:spPr>
            <a:xfrm>
              <a:off x="1126901" y="93956"/>
              <a:ext cx="5821363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2.1.2  </a:t>
              </a:r>
              <a:r>
                <a:rPr lang="zh-CN" altLang="en-US" sz="28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带符号数的表示</a:t>
              </a:r>
              <a:r>
                <a:rPr lang="en-US" altLang="zh-CN" sz="28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160FCDCA-5C3D-4722-8AC2-41BA814B72BD}"/>
                </a:ext>
              </a:extLst>
            </p:cNvPr>
            <p:cNvGrpSpPr/>
            <p:nvPr/>
          </p:nvGrpSpPr>
          <p:grpSpPr>
            <a:xfrm>
              <a:off x="827584" y="0"/>
              <a:ext cx="884918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0" name="同心圆 215">
                <a:extLst>
                  <a:ext uri="{FF2B5EF4-FFF2-40B4-BE49-F238E27FC236}">
                    <a16:creationId xmlns:a16="http://schemas.microsoft.com/office/drawing/2014/main" id="{5DD6841B-BA92-4C3F-879E-3EB1F007970B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F8DFCA8C-5602-4401-8DF8-6DBA0596CAB4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3A2E1F91-70FF-4EB1-BC38-FD7E5B50E330}"/>
                </a:ext>
              </a:extLst>
            </p:cNvPr>
            <p:cNvGrpSpPr/>
            <p:nvPr/>
          </p:nvGrpSpPr>
          <p:grpSpPr>
            <a:xfrm>
              <a:off x="1048812" y="174509"/>
              <a:ext cx="460133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8" name="同心圆 220">
                <a:extLst>
                  <a:ext uri="{FF2B5EF4-FFF2-40B4-BE49-F238E27FC236}">
                    <a16:creationId xmlns:a16="http://schemas.microsoft.com/office/drawing/2014/main" id="{DFD3C7CA-5103-4EDE-BB35-9249C24FF4C6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213BB15D-F17F-4AF3-87D0-B9741AF130FC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A468553-86BF-4C8C-B529-2A2BC2D9D048}"/>
              </a:ext>
            </a:extLst>
          </p:cNvPr>
          <p:cNvGrpSpPr/>
          <p:nvPr/>
        </p:nvGrpSpPr>
        <p:grpSpPr>
          <a:xfrm>
            <a:off x="6084168" y="2636912"/>
            <a:ext cx="2125980" cy="954107"/>
            <a:chOff x="6084168" y="2636912"/>
            <a:chExt cx="2125980" cy="954107"/>
          </a:xfrm>
        </p:grpSpPr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1F9CC132-F534-4FAF-AEE3-CF8BAEAEB8BD}"/>
                </a:ext>
              </a:extLst>
            </p:cNvPr>
            <p:cNvCxnSpPr/>
            <p:nvPr/>
          </p:nvCxnSpPr>
          <p:spPr>
            <a:xfrm>
              <a:off x="6084168" y="3068960"/>
              <a:ext cx="8640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A0A945B-C86D-43EA-A6CC-140B5885AE63}"/>
                </a:ext>
              </a:extLst>
            </p:cNvPr>
            <p:cNvSpPr txBox="1"/>
            <p:nvPr/>
          </p:nvSpPr>
          <p:spPr>
            <a:xfrm>
              <a:off x="6948264" y="2636912"/>
              <a:ext cx="126188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约定为</a:t>
              </a:r>
              <a:endParaRPr lang="en-US" altLang="zh-CN" sz="2800" b="1"/>
            </a:p>
            <a:p>
              <a:r>
                <a:rPr lang="zh-CN" altLang="en-US" sz="2800" b="1"/>
                <a:t>最高位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AB296DD-5F56-4FC4-9FB6-023E8E1CC185}"/>
              </a:ext>
            </a:extLst>
          </p:cNvPr>
          <p:cNvGrpSpPr/>
          <p:nvPr/>
        </p:nvGrpSpPr>
        <p:grpSpPr>
          <a:xfrm>
            <a:off x="827584" y="0"/>
            <a:ext cx="6120680" cy="839639"/>
            <a:chOff x="1044403" y="189434"/>
            <a:chExt cx="5976664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A48C0564-826B-4811-933D-360B5AD56DD9}"/>
                </a:ext>
              </a:extLst>
            </p:cNvPr>
            <p:cNvSpPr/>
            <p:nvPr/>
          </p:nvSpPr>
          <p:spPr>
            <a:xfrm>
              <a:off x="1336677" y="283390"/>
              <a:ext cx="5684390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396754A-28A0-4163-B3AE-B08558274D2B}"/>
                </a:ext>
              </a:extLst>
            </p:cNvPr>
            <p:cNvGrpSpPr/>
            <p:nvPr/>
          </p:nvGrpSpPr>
          <p:grpSpPr>
            <a:xfrm>
              <a:off x="1044403" y="189434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9" name="同心圆 215">
                <a:extLst>
                  <a:ext uri="{FF2B5EF4-FFF2-40B4-BE49-F238E27FC236}">
                    <a16:creationId xmlns:a16="http://schemas.microsoft.com/office/drawing/2014/main" id="{BD21B149-B50C-4182-9B84-E126AAE97171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F30288B2-0139-4E96-8468-1E7E2F71BACC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3DDC7E0-F920-43B4-9746-C297DC930765}"/>
                </a:ext>
              </a:extLst>
            </p:cNvPr>
            <p:cNvSpPr/>
            <p:nvPr/>
          </p:nvSpPr>
          <p:spPr>
            <a:xfrm>
              <a:off x="2064503" y="352699"/>
              <a:ext cx="4534682" cy="523244"/>
            </a:xfrm>
            <a:prstGeom prst="rect">
              <a:avLst/>
            </a:prstGeom>
          </p:spPr>
          <p:txBody>
            <a:bodyPr wrap="square" lIns="91466" tIns="45732" rIns="91466" bIns="45732"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2.1  </a:t>
              </a:r>
              <a:r>
                <a:rPr lang="zh-CN" altLang="en-US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数值型数据的表示方法</a:t>
              </a:r>
              <a:endPara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4C86FC9-7517-44B0-BAC3-4EFD62CE29B0}"/>
                </a:ext>
              </a:extLst>
            </p:cNvPr>
            <p:cNvGrpSpPr/>
            <p:nvPr/>
          </p:nvGrpSpPr>
          <p:grpSpPr>
            <a:xfrm>
              <a:off x="1260426" y="363943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" name="同心圆 220">
                <a:extLst>
                  <a:ext uri="{FF2B5EF4-FFF2-40B4-BE49-F238E27FC236}">
                    <a16:creationId xmlns:a16="http://schemas.microsoft.com/office/drawing/2014/main" id="{B80EFD9E-1594-4A20-BB38-C7526C2FFF11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4CD60B6D-D300-4B6D-B454-97243FF27FA3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1" name="Rectangle 2">
            <a:extLst>
              <a:ext uri="{FF2B5EF4-FFF2-40B4-BE49-F238E27FC236}">
                <a16:creationId xmlns:a16="http://schemas.microsoft.com/office/drawing/2014/main" id="{D2C26045-5F95-44C6-A407-2975EFD9F2B5}"/>
              </a:ext>
            </a:extLst>
          </p:cNvPr>
          <p:cNvSpPr txBox="1">
            <a:spLocks noChangeArrowheads="1"/>
          </p:cNvSpPr>
          <p:nvPr/>
        </p:nvSpPr>
        <p:spPr>
          <a:xfrm>
            <a:off x="1126901" y="1484784"/>
            <a:ext cx="74676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>
                <a:latin typeface="+mn-ea"/>
                <a:ea typeface="+mn-ea"/>
              </a:rPr>
              <a:t>计算机中要表示一个数要解决三个问题：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C6E62B8-68BA-4885-897E-C493D0CAB557}"/>
              </a:ext>
            </a:extLst>
          </p:cNvPr>
          <p:cNvGrpSpPr/>
          <p:nvPr/>
        </p:nvGrpSpPr>
        <p:grpSpPr>
          <a:xfrm>
            <a:off x="423774" y="2563251"/>
            <a:ext cx="5576577" cy="523220"/>
            <a:chOff x="423774" y="2563251"/>
            <a:chExt cx="5576577" cy="52322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F1109E6-9BF0-4BB1-9770-D1365210C952}"/>
                </a:ext>
              </a:extLst>
            </p:cNvPr>
            <p:cNvSpPr/>
            <p:nvPr/>
          </p:nvSpPr>
          <p:spPr>
            <a:xfrm>
              <a:off x="1126901" y="2563251"/>
              <a:ext cx="487345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atin typeface="+mn-ea"/>
                </a:rPr>
                <a:t>数的组合规则</a:t>
              </a:r>
              <a:r>
                <a:rPr lang="en-US" altLang="zh-CN" sz="2800" b="1" dirty="0">
                  <a:latin typeface="+mn-ea"/>
                </a:rPr>
                <a:t>——</a:t>
              </a:r>
              <a:r>
                <a:rPr lang="zh-CN" altLang="en-US" sz="2800" b="1" dirty="0">
                  <a:latin typeface="+mn-ea"/>
                </a:rPr>
                <a:t>进位计数制</a:t>
              </a:r>
            </a:p>
          </p:txBody>
        </p:sp>
        <p:pic>
          <p:nvPicPr>
            <p:cNvPr id="16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C5F96E41-966D-4C83-8B6E-EBFD18A9B6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774" y="2596191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D488BF7-22C0-41E4-83B5-4BFDFE666F74}"/>
              </a:ext>
            </a:extLst>
          </p:cNvPr>
          <p:cNvGrpSpPr/>
          <p:nvPr/>
        </p:nvGrpSpPr>
        <p:grpSpPr>
          <a:xfrm>
            <a:off x="423774" y="3524074"/>
            <a:ext cx="8321714" cy="523220"/>
            <a:chOff x="423774" y="3524074"/>
            <a:chExt cx="8321714" cy="52322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4B4D355-CDEF-4987-B8FE-E5DA3F4CFA7D}"/>
                </a:ext>
              </a:extLst>
            </p:cNvPr>
            <p:cNvSpPr/>
            <p:nvPr/>
          </p:nvSpPr>
          <p:spPr>
            <a:xfrm>
              <a:off x="1048812" y="3524074"/>
              <a:ext cx="76966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>
                  <a:latin typeface="+mn-ea"/>
                </a:rPr>
                <a:t>小数点位置的确定</a:t>
              </a:r>
              <a:r>
                <a:rPr lang="en-US" altLang="zh-CN" sz="2800" b="1">
                  <a:latin typeface="+mn-ea"/>
                </a:rPr>
                <a:t>——</a:t>
              </a:r>
              <a:r>
                <a:rPr lang="zh-CN" altLang="en-US" sz="2800" b="1">
                  <a:latin typeface="+mn-ea"/>
                </a:rPr>
                <a:t>数的定点表示和浮点表示</a:t>
              </a:r>
            </a:p>
          </p:txBody>
        </p:sp>
        <p:pic>
          <p:nvPicPr>
            <p:cNvPr id="17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AEB91CF4-C113-4315-A385-D7CD02A283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774" y="3547724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FF19494-45DE-43F5-B654-340B07F96E95}"/>
              </a:ext>
            </a:extLst>
          </p:cNvPr>
          <p:cNvGrpSpPr/>
          <p:nvPr/>
        </p:nvGrpSpPr>
        <p:grpSpPr>
          <a:xfrm>
            <a:off x="414502" y="4506849"/>
            <a:ext cx="6610755" cy="523220"/>
            <a:chOff x="414502" y="4506849"/>
            <a:chExt cx="6610755" cy="52322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8216B1D-8F8C-468A-82B5-82C5191232F6}"/>
                </a:ext>
              </a:extLst>
            </p:cNvPr>
            <p:cNvSpPr/>
            <p:nvPr/>
          </p:nvSpPr>
          <p:spPr>
            <a:xfrm>
              <a:off x="1095429" y="4506849"/>
              <a:ext cx="592982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+mn-ea"/>
                </a:rPr>
                <a:t>符号的选择</a:t>
              </a:r>
              <a:r>
                <a:rPr lang="en-US" altLang="zh-CN" sz="2800" b="1">
                  <a:latin typeface="+mn-ea"/>
                </a:rPr>
                <a:t>——</a:t>
              </a:r>
              <a:r>
                <a:rPr lang="zh-CN" altLang="en-US" sz="2800" b="1">
                  <a:latin typeface="+mn-ea"/>
                </a:rPr>
                <a:t>带符号数的代码表示</a:t>
              </a:r>
            </a:p>
          </p:txBody>
        </p:sp>
        <p:pic>
          <p:nvPicPr>
            <p:cNvPr id="18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EB066AA4-D65A-4541-B781-184E518370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502" y="4555836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3234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956117" y="115031"/>
            <a:ext cx="3667944" cy="655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原码和补码表示法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28600" y="1412776"/>
            <a:ext cx="8663880" cy="129614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原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码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： 最高位为符号位，其余为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有效数值位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，用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二进制真值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的绝对值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来表示。</a:t>
            </a:r>
          </a:p>
          <a:p>
            <a:pPr marL="533400" marR="0" lvl="0" indent="-5334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2099">
            <a:extLst>
              <a:ext uri="{FF2B5EF4-FFF2-40B4-BE49-F238E27FC236}">
                <a16:creationId xmlns:a16="http://schemas.microsoft.com/office/drawing/2014/main" id="{FDD77DF2-DB67-49BA-B45A-B3E6C7E3F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596" y="3339728"/>
            <a:ext cx="205581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54000" bIns="108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en-US" altLang="zh-CN" sz="2800" b="1">
                <a:ea typeface="黑体" panose="02010609060101010101" pitchFamily="49" charset="-122"/>
                <a:cs typeface="Times New Roman" panose="02020603050405020304" pitchFamily="18" charset="0"/>
              </a:rPr>
              <a:t>-1001010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7567849-5336-4185-9636-FAA1E2FDE5DA}"/>
              </a:ext>
            </a:extLst>
          </p:cNvPr>
          <p:cNvGrpSpPr/>
          <p:nvPr/>
        </p:nvGrpSpPr>
        <p:grpSpPr>
          <a:xfrm>
            <a:off x="1380009" y="3284984"/>
            <a:ext cx="3336925" cy="613544"/>
            <a:chOff x="1380009" y="3878312"/>
            <a:chExt cx="3336925" cy="613544"/>
          </a:xfrm>
        </p:grpSpPr>
        <p:sp>
          <p:nvSpPr>
            <p:cNvPr id="27" name="Text Box 2099">
              <a:extLst>
                <a:ext uri="{FF2B5EF4-FFF2-40B4-BE49-F238E27FC236}">
                  <a16:creationId xmlns:a16="http://schemas.microsoft.com/office/drawing/2014/main" id="{076DA796-E679-43F1-AC00-2BD90E67D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784" y="3933056"/>
              <a:ext cx="2089150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10800" rIns="54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2800" b="1">
                  <a:ea typeface="黑体" panose="02010609060101010101" pitchFamily="49" charset="-122"/>
                  <a:cs typeface="Times New Roman" panose="02020603050405020304" pitchFamily="18" charset="0"/>
                </a:rPr>
                <a:t>+1001010</a:t>
              </a:r>
            </a:p>
          </p:txBody>
        </p:sp>
        <p:sp>
          <p:nvSpPr>
            <p:cNvPr id="30" name="Text Box 2099">
              <a:extLst>
                <a:ext uri="{FF2B5EF4-FFF2-40B4-BE49-F238E27FC236}">
                  <a16:creationId xmlns:a16="http://schemas.microsoft.com/office/drawing/2014/main" id="{15687E78-8BD4-48F3-8253-350BFC5CF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0009" y="3878312"/>
              <a:ext cx="1008062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10800" rIns="54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5000"/>
                </a:lnSpc>
              </a:pPr>
              <a:r>
                <a:rPr kumimoji="0" lang="zh-CN" altLang="en-US" sz="2800" b="1">
                  <a:latin typeface="+mn-ea"/>
                  <a:ea typeface="+mn-ea"/>
                  <a:cs typeface="Times New Roman" panose="02020603050405020304" pitchFamily="18" charset="0"/>
                </a:rPr>
                <a:t>真值</a:t>
              </a:r>
              <a:endParaRPr kumimoji="0" lang="en-US" altLang="zh-CN" sz="2800" b="1"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algn="l" eaLnBrk="1" hangingPunct="1">
                <a:lnSpc>
                  <a:spcPct val="125000"/>
                </a:lnSpc>
              </a:pPr>
              <a:endParaRPr kumimoji="0" lang="en-US" altLang="zh-CN" sz="2800" b="1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Text Box 2099">
            <a:extLst>
              <a:ext uri="{FF2B5EF4-FFF2-40B4-BE49-F238E27FC236}">
                <a16:creationId xmlns:a16="http://schemas.microsoft.com/office/drawing/2014/main" id="{8766FF37-C1F4-45AE-8053-2323718D1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2259" y="4803006"/>
            <a:ext cx="1944687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tIns="10800" rIns="54000" bIns="10800"/>
          <a:lstStyle/>
          <a:p>
            <a:pPr algn="l">
              <a:defRPr/>
            </a:pPr>
            <a:r>
              <a:rPr kumimoji="0" lang="en-US" altLang="zh-CN" sz="2800" b="1" u="sng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1001010</a:t>
            </a:r>
            <a:endParaRPr kumimoji="0"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5EC0B20-A6E6-48C4-BCB3-6B9C09BB51B5}"/>
              </a:ext>
            </a:extLst>
          </p:cNvPr>
          <p:cNvGrpSpPr/>
          <p:nvPr/>
        </p:nvGrpSpPr>
        <p:grpSpPr>
          <a:xfrm>
            <a:off x="1380009" y="4803006"/>
            <a:ext cx="3367405" cy="565150"/>
            <a:chOff x="1380009" y="4803006"/>
            <a:chExt cx="3367405" cy="565150"/>
          </a:xfrm>
        </p:grpSpPr>
        <p:sp>
          <p:nvSpPr>
            <p:cNvPr id="19" name="Text Box 2099">
              <a:extLst>
                <a:ext uri="{FF2B5EF4-FFF2-40B4-BE49-F238E27FC236}">
                  <a16:creationId xmlns:a16="http://schemas.microsoft.com/office/drawing/2014/main" id="{1732B959-9E4E-4E86-A2FE-5AC7B2D86A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8264" y="4803006"/>
              <a:ext cx="2089150" cy="55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pPr algn="l">
                <a:defRPr/>
              </a:pPr>
              <a:r>
                <a:rPr kumimoji="0" lang="en-US" altLang="zh-CN" sz="2800" b="1" u="sng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r>
                <a:rPr kumimoji="0"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1001010</a:t>
              </a:r>
              <a:endParaRPr kumimoji="0"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2099">
              <a:extLst>
                <a:ext uri="{FF2B5EF4-FFF2-40B4-BE49-F238E27FC236}">
                  <a16:creationId xmlns:a16="http://schemas.microsoft.com/office/drawing/2014/main" id="{7A16762B-45D2-47EE-8B3F-43372FE4D6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0009" y="4809356"/>
              <a:ext cx="1008062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10800" rIns="54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5000"/>
                </a:lnSpc>
              </a:pPr>
              <a:r>
                <a:rPr kumimoji="0" lang="zh-CN" altLang="en-US" sz="2800" b="1">
                  <a:latin typeface="宋体" panose="02010600030101010101" pitchFamily="2" charset="-122"/>
                  <a:cs typeface="Times New Roman" panose="02020603050405020304" pitchFamily="18" charset="0"/>
                </a:rPr>
                <a:t>原码</a:t>
              </a:r>
              <a:endParaRPr kumimoji="0" lang="en-US" altLang="zh-CN" sz="2800" b="1">
                <a:latin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04670CF5-41A3-45DC-ADD1-793097EF59CC}"/>
              </a:ext>
            </a:extLst>
          </p:cNvPr>
          <p:cNvGrpSpPr/>
          <p:nvPr/>
        </p:nvGrpSpPr>
        <p:grpSpPr>
          <a:xfrm>
            <a:off x="2802280" y="3789040"/>
            <a:ext cx="1234247" cy="1000947"/>
            <a:chOff x="2802280" y="4415020"/>
            <a:chExt cx="1234247" cy="424499"/>
          </a:xfrm>
        </p:grpSpPr>
        <p:sp>
          <p:nvSpPr>
            <p:cNvPr id="20" name="Line 2101">
              <a:extLst>
                <a:ext uri="{FF2B5EF4-FFF2-40B4-BE49-F238E27FC236}">
                  <a16:creationId xmlns:a16="http://schemas.microsoft.com/office/drawing/2014/main" id="{42BC4E01-A450-4DFA-94B2-429C618A97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02280" y="4425181"/>
              <a:ext cx="0" cy="41433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" name="组合 42">
              <a:extLst>
                <a:ext uri="{FF2B5EF4-FFF2-40B4-BE49-F238E27FC236}">
                  <a16:creationId xmlns:a16="http://schemas.microsoft.com/office/drawing/2014/main" id="{63B4CA8A-9A3C-49CC-897C-F6DBC9DEAB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7824" y="4415020"/>
              <a:ext cx="1048703" cy="424498"/>
              <a:chOff x="2399728" y="4984972"/>
              <a:chExt cx="1049432" cy="424955"/>
            </a:xfrm>
          </p:grpSpPr>
          <p:sp>
            <p:nvSpPr>
              <p:cNvPr id="33" name="Line 2101">
                <a:extLst>
                  <a:ext uri="{FF2B5EF4-FFF2-40B4-BE49-F238E27FC236}">
                    <a16:creationId xmlns:a16="http://schemas.microsoft.com/office/drawing/2014/main" id="{E934E075-3BCD-4F92-B757-F83768F096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99728" y="4995143"/>
                <a:ext cx="0" cy="4147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Line 2101">
                <a:extLst>
                  <a:ext uri="{FF2B5EF4-FFF2-40B4-BE49-F238E27FC236}">
                    <a16:creationId xmlns:a16="http://schemas.microsoft.com/office/drawing/2014/main" id="{252DC8A0-8408-47FF-A201-69BA91061F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63051" y="4995143"/>
                <a:ext cx="0" cy="4147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Line 2101">
                <a:extLst>
                  <a:ext uri="{FF2B5EF4-FFF2-40B4-BE49-F238E27FC236}">
                    <a16:creationId xmlns:a16="http://schemas.microsoft.com/office/drawing/2014/main" id="{02DAAE4B-C7E5-4E38-82ED-C0C39610C7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8575" y="4995143"/>
                <a:ext cx="0" cy="4147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Line 2101">
                <a:extLst>
                  <a:ext uri="{FF2B5EF4-FFF2-40B4-BE49-F238E27FC236}">
                    <a16:creationId xmlns:a16="http://schemas.microsoft.com/office/drawing/2014/main" id="{0E8E4878-5DE2-4144-BEB0-B0750A6BD7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18336" y="4984972"/>
                <a:ext cx="0" cy="4147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Line 2101">
                <a:extLst>
                  <a:ext uri="{FF2B5EF4-FFF2-40B4-BE49-F238E27FC236}">
                    <a16:creationId xmlns:a16="http://schemas.microsoft.com/office/drawing/2014/main" id="{AF8F4855-44D5-4DF5-8C3F-3706A6DC33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1993" y="4995143"/>
                <a:ext cx="0" cy="4147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Line 2101">
                <a:extLst>
                  <a:ext uri="{FF2B5EF4-FFF2-40B4-BE49-F238E27FC236}">
                    <a16:creationId xmlns:a16="http://schemas.microsoft.com/office/drawing/2014/main" id="{38701489-AB87-4FC0-86A4-847A2EBAE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7349" y="4995143"/>
                <a:ext cx="0" cy="4147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Line 2101">
                <a:extLst>
                  <a:ext uri="{FF2B5EF4-FFF2-40B4-BE49-F238E27FC236}">
                    <a16:creationId xmlns:a16="http://schemas.microsoft.com/office/drawing/2014/main" id="{25EC5238-CA33-47BA-94F3-4648E5352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49160" y="4995143"/>
                <a:ext cx="0" cy="4147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6D22222-07AA-4039-AB56-1148478475FA}"/>
              </a:ext>
            </a:extLst>
          </p:cNvPr>
          <p:cNvGrpSpPr/>
          <p:nvPr/>
        </p:nvGrpSpPr>
        <p:grpSpPr>
          <a:xfrm>
            <a:off x="5569421" y="3806100"/>
            <a:ext cx="1193299" cy="976988"/>
            <a:chOff x="5569421" y="4425181"/>
            <a:chExt cx="1193299" cy="414338"/>
          </a:xfrm>
        </p:grpSpPr>
        <p:sp>
          <p:nvSpPr>
            <p:cNvPr id="40" name="Line 2101">
              <a:extLst>
                <a:ext uri="{FF2B5EF4-FFF2-40B4-BE49-F238E27FC236}">
                  <a16:creationId xmlns:a16="http://schemas.microsoft.com/office/drawing/2014/main" id="{77D986AA-E581-49F3-9FE9-136D6EC5ED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9421" y="4425181"/>
              <a:ext cx="0" cy="41433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1" name="组合 43">
              <a:extLst>
                <a:ext uri="{FF2B5EF4-FFF2-40B4-BE49-F238E27FC236}">
                  <a16:creationId xmlns:a16="http://schemas.microsoft.com/office/drawing/2014/main" id="{42121718-1B21-4AAD-A394-BAE39FE1FA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4203" y="4425181"/>
              <a:ext cx="1048517" cy="414338"/>
              <a:chOff x="4944911" y="4995143"/>
              <a:chExt cx="1049244" cy="414784"/>
            </a:xfrm>
          </p:grpSpPr>
          <p:sp>
            <p:nvSpPr>
              <p:cNvPr id="42" name="Line 2101">
                <a:extLst>
                  <a:ext uri="{FF2B5EF4-FFF2-40B4-BE49-F238E27FC236}">
                    <a16:creationId xmlns:a16="http://schemas.microsoft.com/office/drawing/2014/main" id="{DADEE772-3713-4379-81C4-3CCD0A58C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4911" y="4995143"/>
                <a:ext cx="0" cy="4147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Line 2101">
                <a:extLst>
                  <a:ext uri="{FF2B5EF4-FFF2-40B4-BE49-F238E27FC236}">
                    <a16:creationId xmlns:a16="http://schemas.microsoft.com/office/drawing/2014/main" id="{01E549DA-A3B3-4E88-BF86-1F00FA04A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18401" y="4995143"/>
                <a:ext cx="0" cy="4147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Line 2101">
                <a:extLst>
                  <a:ext uri="{FF2B5EF4-FFF2-40B4-BE49-F238E27FC236}">
                    <a16:creationId xmlns:a16="http://schemas.microsoft.com/office/drawing/2014/main" id="{09AEF1AC-BAB2-4095-AC50-F5A7EC01A8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3590" y="4995143"/>
                <a:ext cx="0" cy="4147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Line 2101">
                <a:extLst>
                  <a:ext uri="{FF2B5EF4-FFF2-40B4-BE49-F238E27FC236}">
                    <a16:creationId xmlns:a16="http://schemas.microsoft.com/office/drawing/2014/main" id="{70BDEACD-F258-4593-92FB-8A2F22A84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63519" y="4995143"/>
                <a:ext cx="0" cy="4147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Line 2101">
                <a:extLst>
                  <a:ext uri="{FF2B5EF4-FFF2-40B4-BE49-F238E27FC236}">
                    <a16:creationId xmlns:a16="http://schemas.microsoft.com/office/drawing/2014/main" id="{312B6107-28AD-4E02-93EC-9F95FB5D56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34756" y="4995143"/>
                <a:ext cx="0" cy="4147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Line 2101">
                <a:extLst>
                  <a:ext uri="{FF2B5EF4-FFF2-40B4-BE49-F238E27FC236}">
                    <a16:creationId xmlns:a16="http://schemas.microsoft.com/office/drawing/2014/main" id="{7A2C30D6-2D7D-4023-9AF5-9DB129115F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19541" y="4995143"/>
                <a:ext cx="0" cy="4147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Line 2101">
                <a:extLst>
                  <a:ext uri="{FF2B5EF4-FFF2-40B4-BE49-F238E27FC236}">
                    <a16:creationId xmlns:a16="http://schemas.microsoft.com/office/drawing/2014/main" id="{3D7F2BB6-BA16-47C4-A6FA-DC245E7FF2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94155" y="4995143"/>
                <a:ext cx="0" cy="4147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28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82E9FC9-1DD7-4030-BB23-16B8DCFE4FCA}"/>
              </a:ext>
            </a:extLst>
          </p:cNvPr>
          <p:cNvGrpSpPr/>
          <p:nvPr/>
        </p:nvGrpSpPr>
        <p:grpSpPr>
          <a:xfrm>
            <a:off x="2955475" y="122343"/>
            <a:ext cx="2808312" cy="2016224"/>
            <a:chOff x="5004048" y="404664"/>
            <a:chExt cx="2808312" cy="2016224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C1A1D678-2358-4292-894A-B97C5C16D864}"/>
                </a:ext>
              </a:extLst>
            </p:cNvPr>
            <p:cNvCxnSpPr/>
            <p:nvPr/>
          </p:nvCxnSpPr>
          <p:spPr>
            <a:xfrm>
              <a:off x="5004048" y="1484784"/>
              <a:ext cx="280831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CD569461-4AA1-4208-BCFF-FC3E14C4410C}"/>
                </a:ext>
              </a:extLst>
            </p:cNvPr>
            <p:cNvCxnSpPr/>
            <p:nvPr/>
          </p:nvCxnSpPr>
          <p:spPr>
            <a:xfrm flipV="1">
              <a:off x="6372200" y="404664"/>
              <a:ext cx="0" cy="2016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EBD9932-B90F-4730-89C4-C41B45D8699B}"/>
                </a:ext>
              </a:extLst>
            </p:cNvPr>
            <p:cNvCxnSpPr>
              <a:cxnSpLocks/>
            </p:cNvCxnSpPr>
            <p:nvPr/>
          </p:nvCxnSpPr>
          <p:spPr>
            <a:xfrm>
              <a:off x="6372200" y="1484784"/>
              <a:ext cx="1026062" cy="5476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651A981-C863-4281-AEA2-861FE53F45E5}"/>
                </a:ext>
              </a:extLst>
            </p:cNvPr>
            <p:cNvSpPr txBox="1"/>
            <p:nvPr/>
          </p:nvSpPr>
          <p:spPr>
            <a:xfrm>
              <a:off x="6056722" y="141385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弧形 6">
            <a:extLst>
              <a:ext uri="{FF2B5EF4-FFF2-40B4-BE49-F238E27FC236}">
                <a16:creationId xmlns:a16="http://schemas.microsoft.com/office/drawing/2014/main" id="{E0D05A67-CDED-414D-8201-C5ED29E18E6A}"/>
              </a:ext>
            </a:extLst>
          </p:cNvPr>
          <p:cNvSpPr/>
          <p:nvPr/>
        </p:nvSpPr>
        <p:spPr>
          <a:xfrm>
            <a:off x="4179611" y="1125162"/>
            <a:ext cx="715995" cy="466476"/>
          </a:xfrm>
          <a:prstGeom prst="arc">
            <a:avLst>
              <a:gd name="adj1" fmla="val 20088095"/>
              <a:gd name="adj2" fmla="val 1488669"/>
            </a:avLst>
          </a:prstGeom>
          <a:ln w="25400"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46E1FA-012A-4958-AA81-A8344A860920}"/>
              </a:ext>
            </a:extLst>
          </p:cNvPr>
          <p:cNvSpPr txBox="1"/>
          <p:nvPr/>
        </p:nvSpPr>
        <p:spPr>
          <a:xfrm>
            <a:off x="4931620" y="1225624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-30°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82AFB85-37D7-49BF-8C73-28E1BB19E5DB}"/>
              </a:ext>
            </a:extLst>
          </p:cNvPr>
          <p:cNvGrpSpPr/>
          <p:nvPr/>
        </p:nvGrpSpPr>
        <p:grpSpPr>
          <a:xfrm>
            <a:off x="3419872" y="777579"/>
            <a:ext cx="1348016" cy="895642"/>
            <a:chOff x="5553391" y="1077849"/>
            <a:chExt cx="1348016" cy="895642"/>
          </a:xfrm>
        </p:grpSpPr>
        <p:sp>
          <p:nvSpPr>
            <p:cNvPr id="10" name="弧形 9">
              <a:extLst>
                <a:ext uri="{FF2B5EF4-FFF2-40B4-BE49-F238E27FC236}">
                  <a16:creationId xmlns:a16="http://schemas.microsoft.com/office/drawing/2014/main" id="{68E7FA19-A03F-4513-897E-FE5C9E9CCD3A}"/>
                </a:ext>
              </a:extLst>
            </p:cNvPr>
            <p:cNvSpPr/>
            <p:nvPr/>
          </p:nvSpPr>
          <p:spPr>
            <a:xfrm flipV="1">
              <a:off x="5987007" y="1077849"/>
              <a:ext cx="914400" cy="895642"/>
            </a:xfrm>
            <a:prstGeom prst="arc">
              <a:avLst>
                <a:gd name="adj1" fmla="val 587031"/>
                <a:gd name="adj2" fmla="val 20012578"/>
              </a:avLst>
            </a:prstGeom>
            <a:ln w="254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FE0B41F-16A2-4856-B2D6-2C8A83AC6403}"/>
                </a:ext>
              </a:extLst>
            </p:cNvPr>
            <p:cNvSpPr txBox="1"/>
            <p:nvPr/>
          </p:nvSpPr>
          <p:spPr>
            <a:xfrm>
              <a:off x="5553391" y="1078297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330°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1677AECC-7D21-4D49-B917-0BC1772F4629}"/>
              </a:ext>
            </a:extLst>
          </p:cNvPr>
          <p:cNvSpPr txBox="1"/>
          <p:nvPr/>
        </p:nvSpPr>
        <p:spPr>
          <a:xfrm>
            <a:off x="323528" y="3645024"/>
            <a:ext cx="8581776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模是指一个计量器的容量，即二进制数最高位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即符号位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产生进位后，该进位位所代表的权值称为模。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B25B659-D225-4178-A54A-F36D65DA1CD7}"/>
              </a:ext>
            </a:extLst>
          </p:cNvPr>
          <p:cNvSpPr txBox="1"/>
          <p:nvPr/>
        </p:nvSpPr>
        <p:spPr>
          <a:xfrm>
            <a:off x="323528" y="2174958"/>
            <a:ext cx="8496944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真值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对确定模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的补数称为该数的补码，即，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X</a:t>
            </a:r>
            <a:r>
              <a:rPr lang="zh-CN" alt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=M+X   (mod M)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3D8D63B-C82C-4ED8-AA65-2A0BAF2186A8}"/>
              </a:ext>
            </a:extLst>
          </p:cNvPr>
          <p:cNvSpPr txBox="1"/>
          <p:nvPr/>
        </p:nvSpPr>
        <p:spPr>
          <a:xfrm>
            <a:off x="447225" y="5229200"/>
            <a:ext cx="8301239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位二进制整数，其最高位进位后该位的权值为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M= 2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；当纯小数时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M=2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DD7A138-5968-412B-AF1B-D68EBBE9B174}"/>
              </a:ext>
            </a:extLst>
          </p:cNvPr>
          <p:cNvSpPr/>
          <p:nvPr/>
        </p:nvSpPr>
        <p:spPr>
          <a:xfrm>
            <a:off x="818498" y="166765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补码的定义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714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323528" y="1052736"/>
            <a:ext cx="8303840" cy="187220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lvl="0" indent="-5334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补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码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： 最高位为符号位，对于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正数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，有效数值部分为二进制真值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的绝对值；对于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负数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，有效数值部分是将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真值的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绝对值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位取反，且末位加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533400" marR="0" lvl="0" indent="-5334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2099">
            <a:extLst>
              <a:ext uri="{FF2B5EF4-FFF2-40B4-BE49-F238E27FC236}">
                <a16:creationId xmlns:a16="http://schemas.microsoft.com/office/drawing/2014/main" id="{016AF643-9096-4B7F-A7C6-0FC8B86DD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596" y="3933056"/>
            <a:ext cx="205581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54000" bIns="108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en-US" altLang="zh-CN" sz="2800" b="1">
                <a:ea typeface="黑体" panose="02010609060101010101" pitchFamily="49" charset="-122"/>
                <a:cs typeface="Times New Roman" panose="02020603050405020304" pitchFamily="18" charset="0"/>
              </a:rPr>
              <a:t>-1001010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57E8DDF-119C-47BE-9F36-F1F3B58902DB}"/>
              </a:ext>
            </a:extLst>
          </p:cNvPr>
          <p:cNvGrpSpPr/>
          <p:nvPr/>
        </p:nvGrpSpPr>
        <p:grpSpPr>
          <a:xfrm>
            <a:off x="1380009" y="3933056"/>
            <a:ext cx="3336925" cy="563563"/>
            <a:chOff x="1380009" y="3933056"/>
            <a:chExt cx="3336925" cy="563563"/>
          </a:xfrm>
        </p:grpSpPr>
        <p:sp>
          <p:nvSpPr>
            <p:cNvPr id="20" name="Text Box 2099">
              <a:extLst>
                <a:ext uri="{FF2B5EF4-FFF2-40B4-BE49-F238E27FC236}">
                  <a16:creationId xmlns:a16="http://schemas.microsoft.com/office/drawing/2014/main" id="{F1095730-56DB-430A-934D-29423395C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784" y="3933056"/>
              <a:ext cx="2089150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10800" rIns="54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2800" b="1">
                  <a:ea typeface="黑体" panose="02010609060101010101" pitchFamily="49" charset="-122"/>
                  <a:cs typeface="Times New Roman" panose="02020603050405020304" pitchFamily="18" charset="0"/>
                </a:rPr>
                <a:t>+1001010</a:t>
              </a:r>
            </a:p>
          </p:txBody>
        </p:sp>
        <p:sp>
          <p:nvSpPr>
            <p:cNvPr id="22" name="Text Box 2099">
              <a:extLst>
                <a:ext uri="{FF2B5EF4-FFF2-40B4-BE49-F238E27FC236}">
                  <a16:creationId xmlns:a16="http://schemas.microsoft.com/office/drawing/2014/main" id="{5BD4CA4C-C729-4392-92C6-D31033102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0009" y="3937819"/>
              <a:ext cx="1008062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10800" rIns="54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5000"/>
                </a:lnSpc>
              </a:pPr>
              <a:r>
                <a:rPr kumimoji="0" lang="zh-CN" altLang="en-US" sz="2800" b="1">
                  <a:latin typeface="+mn-ea"/>
                  <a:ea typeface="+mn-ea"/>
                  <a:cs typeface="Times New Roman" panose="02020603050405020304" pitchFamily="18" charset="0"/>
                </a:rPr>
                <a:t>真值</a:t>
              </a:r>
              <a:endParaRPr kumimoji="0" lang="en-US" altLang="zh-CN" sz="2800" b="1"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algn="l" eaLnBrk="1" hangingPunct="1">
                <a:lnSpc>
                  <a:spcPct val="125000"/>
                </a:lnSpc>
              </a:pPr>
              <a:endParaRPr kumimoji="0" lang="en-US" altLang="zh-CN" sz="2800" b="1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Text Box 2099">
            <a:extLst>
              <a:ext uri="{FF2B5EF4-FFF2-40B4-BE49-F238E27FC236}">
                <a16:creationId xmlns:a16="http://schemas.microsoft.com/office/drawing/2014/main" id="{AC592C49-E9F0-4A6D-9385-BCBA71B59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2259" y="4803006"/>
            <a:ext cx="1944687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tIns="10800" rIns="54000" bIns="10800"/>
          <a:lstStyle/>
          <a:p>
            <a:pPr algn="l">
              <a:defRPr/>
            </a:pPr>
            <a:r>
              <a:rPr kumimoji="0" lang="en-US" altLang="zh-CN" sz="2800" b="1" u="sng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800" b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110101</a:t>
            </a:r>
            <a:endParaRPr kumimoji="0"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D496867-DE8D-4F7F-A2BD-E25CEF36C03A}"/>
              </a:ext>
            </a:extLst>
          </p:cNvPr>
          <p:cNvGrpSpPr/>
          <p:nvPr/>
        </p:nvGrpSpPr>
        <p:grpSpPr>
          <a:xfrm>
            <a:off x="1380009" y="5534496"/>
            <a:ext cx="3367405" cy="630808"/>
            <a:chOff x="1380009" y="5534496"/>
            <a:chExt cx="3367405" cy="630808"/>
          </a:xfrm>
        </p:grpSpPr>
        <p:sp>
          <p:nvSpPr>
            <p:cNvPr id="24" name="Text Box 2099">
              <a:extLst>
                <a:ext uri="{FF2B5EF4-FFF2-40B4-BE49-F238E27FC236}">
                  <a16:creationId xmlns:a16="http://schemas.microsoft.com/office/drawing/2014/main" id="{E5099FFC-F407-49AA-B592-0DDBEA893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8264" y="5606504"/>
              <a:ext cx="2089150" cy="55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pPr algn="l">
                <a:defRPr/>
              </a:pPr>
              <a:r>
                <a:rPr kumimoji="0" lang="en-US" altLang="zh-CN" sz="2800" b="1" u="sng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r>
                <a:rPr kumimoji="0"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1001010</a:t>
              </a:r>
              <a:endParaRPr kumimoji="0"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Text Box 2099">
              <a:extLst>
                <a:ext uri="{FF2B5EF4-FFF2-40B4-BE49-F238E27FC236}">
                  <a16:creationId xmlns:a16="http://schemas.microsoft.com/office/drawing/2014/main" id="{52AD16F6-DFCB-4FBC-88EC-57FD2C536D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0009" y="5534496"/>
              <a:ext cx="1008062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10800" rIns="54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5000"/>
                </a:lnSpc>
              </a:pPr>
              <a:r>
                <a:rPr kumimoji="0" lang="zh-CN" altLang="en-US" sz="2800" b="1">
                  <a:latin typeface="宋体" panose="02010600030101010101" pitchFamily="2" charset="-122"/>
                  <a:cs typeface="Times New Roman" panose="02020603050405020304" pitchFamily="18" charset="0"/>
                </a:rPr>
                <a:t>补码</a:t>
              </a:r>
              <a:endParaRPr kumimoji="0" lang="en-US" altLang="zh-CN" sz="2800" b="1">
                <a:latin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3E972F5-0333-46A3-B139-303BB8E7AFE8}"/>
              </a:ext>
            </a:extLst>
          </p:cNvPr>
          <p:cNvGrpSpPr/>
          <p:nvPr/>
        </p:nvGrpSpPr>
        <p:grpSpPr>
          <a:xfrm>
            <a:off x="2802280" y="4438062"/>
            <a:ext cx="1234247" cy="1230136"/>
            <a:chOff x="2802280" y="4422824"/>
            <a:chExt cx="1234247" cy="416695"/>
          </a:xfrm>
        </p:grpSpPr>
        <p:sp>
          <p:nvSpPr>
            <p:cNvPr id="28" name="Line 2101">
              <a:extLst>
                <a:ext uri="{FF2B5EF4-FFF2-40B4-BE49-F238E27FC236}">
                  <a16:creationId xmlns:a16="http://schemas.microsoft.com/office/drawing/2014/main" id="{80733E59-CFAE-425F-9A3B-B9693ACC5C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02280" y="4425181"/>
              <a:ext cx="0" cy="41433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" name="组合 42">
              <a:extLst>
                <a:ext uri="{FF2B5EF4-FFF2-40B4-BE49-F238E27FC236}">
                  <a16:creationId xmlns:a16="http://schemas.microsoft.com/office/drawing/2014/main" id="{63AB426A-53B0-485A-8DD3-B56BE5002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7824" y="4422824"/>
              <a:ext cx="1048703" cy="416689"/>
              <a:chOff x="2399728" y="4992789"/>
              <a:chExt cx="1049432" cy="417138"/>
            </a:xfrm>
          </p:grpSpPr>
          <p:sp>
            <p:nvSpPr>
              <p:cNvPr id="30" name="Line 2101">
                <a:extLst>
                  <a:ext uri="{FF2B5EF4-FFF2-40B4-BE49-F238E27FC236}">
                    <a16:creationId xmlns:a16="http://schemas.microsoft.com/office/drawing/2014/main" id="{3B54BF32-039B-482A-A23C-D3779B6F9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99728" y="4995143"/>
                <a:ext cx="0" cy="4147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Line 2101">
                <a:extLst>
                  <a:ext uri="{FF2B5EF4-FFF2-40B4-BE49-F238E27FC236}">
                    <a16:creationId xmlns:a16="http://schemas.microsoft.com/office/drawing/2014/main" id="{83DEBFD9-EED9-4D0C-8E1C-9F24A172EA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63051" y="4995143"/>
                <a:ext cx="0" cy="4147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Line 2101">
                <a:extLst>
                  <a:ext uri="{FF2B5EF4-FFF2-40B4-BE49-F238E27FC236}">
                    <a16:creationId xmlns:a16="http://schemas.microsoft.com/office/drawing/2014/main" id="{EBAE26F7-1840-4357-85BE-C4B750F9B2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8575" y="4995143"/>
                <a:ext cx="0" cy="4147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Line 2101">
                <a:extLst>
                  <a:ext uri="{FF2B5EF4-FFF2-40B4-BE49-F238E27FC236}">
                    <a16:creationId xmlns:a16="http://schemas.microsoft.com/office/drawing/2014/main" id="{78E166F5-AB63-4E07-8AF2-12E740A51C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18336" y="4992789"/>
                <a:ext cx="0" cy="4147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Line 2101">
                <a:extLst>
                  <a:ext uri="{FF2B5EF4-FFF2-40B4-BE49-F238E27FC236}">
                    <a16:creationId xmlns:a16="http://schemas.microsoft.com/office/drawing/2014/main" id="{B2774E82-B668-4078-84AF-22FB947DB5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1993" y="4995143"/>
                <a:ext cx="0" cy="4147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Line 2101">
                <a:extLst>
                  <a:ext uri="{FF2B5EF4-FFF2-40B4-BE49-F238E27FC236}">
                    <a16:creationId xmlns:a16="http://schemas.microsoft.com/office/drawing/2014/main" id="{FA7B1180-1A77-4195-943B-026D177377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7349" y="4995143"/>
                <a:ext cx="0" cy="4147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Line 2101">
                <a:extLst>
                  <a:ext uri="{FF2B5EF4-FFF2-40B4-BE49-F238E27FC236}">
                    <a16:creationId xmlns:a16="http://schemas.microsoft.com/office/drawing/2014/main" id="{3D076D7E-1DB0-43F5-9BAB-22BC8C701C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49160" y="4995143"/>
                <a:ext cx="0" cy="4147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1F0876C-B091-4821-B904-A5379ADC8378}"/>
              </a:ext>
            </a:extLst>
          </p:cNvPr>
          <p:cNvGrpSpPr/>
          <p:nvPr/>
        </p:nvGrpSpPr>
        <p:grpSpPr>
          <a:xfrm>
            <a:off x="5569421" y="4425181"/>
            <a:ext cx="1193299" cy="414338"/>
            <a:chOff x="5569421" y="4425181"/>
            <a:chExt cx="1193299" cy="414338"/>
          </a:xfrm>
        </p:grpSpPr>
        <p:sp>
          <p:nvSpPr>
            <p:cNvPr id="38" name="Line 2101">
              <a:extLst>
                <a:ext uri="{FF2B5EF4-FFF2-40B4-BE49-F238E27FC236}">
                  <a16:creationId xmlns:a16="http://schemas.microsoft.com/office/drawing/2014/main" id="{46228589-2D84-4E14-88FC-B0F892A73F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9421" y="4425181"/>
              <a:ext cx="0" cy="41433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" name="组合 43">
              <a:extLst>
                <a:ext uri="{FF2B5EF4-FFF2-40B4-BE49-F238E27FC236}">
                  <a16:creationId xmlns:a16="http://schemas.microsoft.com/office/drawing/2014/main" id="{822EABF3-89B0-4991-9C03-A22E53ED4B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4203" y="4425181"/>
              <a:ext cx="1048517" cy="414338"/>
              <a:chOff x="4944911" y="4995143"/>
              <a:chExt cx="1049244" cy="414784"/>
            </a:xfrm>
          </p:grpSpPr>
          <p:sp>
            <p:nvSpPr>
              <p:cNvPr id="40" name="Line 2101">
                <a:extLst>
                  <a:ext uri="{FF2B5EF4-FFF2-40B4-BE49-F238E27FC236}">
                    <a16:creationId xmlns:a16="http://schemas.microsoft.com/office/drawing/2014/main" id="{3C615485-44CC-4F5F-AC6B-F960E2B75A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4911" y="4995143"/>
                <a:ext cx="0" cy="4147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Line 2101">
                <a:extLst>
                  <a:ext uri="{FF2B5EF4-FFF2-40B4-BE49-F238E27FC236}">
                    <a16:creationId xmlns:a16="http://schemas.microsoft.com/office/drawing/2014/main" id="{F0D9D509-3E44-473C-9683-35BD691BD9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18401" y="4995143"/>
                <a:ext cx="0" cy="4147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Line 2101">
                <a:extLst>
                  <a:ext uri="{FF2B5EF4-FFF2-40B4-BE49-F238E27FC236}">
                    <a16:creationId xmlns:a16="http://schemas.microsoft.com/office/drawing/2014/main" id="{D3A4D7D8-566A-4BDF-8EB5-4EA977494C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3590" y="4995143"/>
                <a:ext cx="0" cy="4147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Line 2101">
                <a:extLst>
                  <a:ext uri="{FF2B5EF4-FFF2-40B4-BE49-F238E27FC236}">
                    <a16:creationId xmlns:a16="http://schemas.microsoft.com/office/drawing/2014/main" id="{E0032F5C-2874-47BD-9718-3DD5ABE4B4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63519" y="4995143"/>
                <a:ext cx="0" cy="4147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Line 2101">
                <a:extLst>
                  <a:ext uri="{FF2B5EF4-FFF2-40B4-BE49-F238E27FC236}">
                    <a16:creationId xmlns:a16="http://schemas.microsoft.com/office/drawing/2014/main" id="{DC44FBC7-4AD4-435F-AF31-586D91B8D0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34756" y="4995143"/>
                <a:ext cx="0" cy="4147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Line 2101">
                <a:extLst>
                  <a:ext uri="{FF2B5EF4-FFF2-40B4-BE49-F238E27FC236}">
                    <a16:creationId xmlns:a16="http://schemas.microsoft.com/office/drawing/2014/main" id="{31354C06-C80C-4A86-8A6D-38AEF141B7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19541" y="4995143"/>
                <a:ext cx="0" cy="4147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Line 2101">
                <a:extLst>
                  <a:ext uri="{FF2B5EF4-FFF2-40B4-BE49-F238E27FC236}">
                    <a16:creationId xmlns:a16="http://schemas.microsoft.com/office/drawing/2014/main" id="{AA69A24F-1212-4E1D-8FCF-8912F06C0D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94155" y="4995143"/>
                <a:ext cx="0" cy="4147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616D315-B782-4057-BF43-02EC2F40E153}"/>
              </a:ext>
            </a:extLst>
          </p:cNvPr>
          <p:cNvGrpSpPr/>
          <p:nvPr/>
        </p:nvGrpSpPr>
        <p:grpSpPr>
          <a:xfrm>
            <a:off x="5132348" y="5085184"/>
            <a:ext cx="1821067" cy="534586"/>
            <a:chOff x="5132348" y="5085184"/>
            <a:chExt cx="1821067" cy="53458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D801BA7-A3EA-457C-8968-E95232598B01}"/>
                </a:ext>
              </a:extLst>
            </p:cNvPr>
            <p:cNvSpPr txBox="1"/>
            <p:nvPr/>
          </p:nvSpPr>
          <p:spPr>
            <a:xfrm>
              <a:off x="5132348" y="508518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/>
                <a:t>+</a:t>
              </a:r>
              <a:endParaRPr lang="zh-CN" altLang="en-US" sz="2800" b="1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EE6C8BD8-D12E-4988-B95E-D573211733E3}"/>
                </a:ext>
              </a:extLst>
            </p:cNvPr>
            <p:cNvSpPr txBox="1"/>
            <p:nvPr/>
          </p:nvSpPr>
          <p:spPr>
            <a:xfrm>
              <a:off x="6589213" y="509655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38D6AD3-962F-4673-B954-48A95E6F984B}"/>
              </a:ext>
            </a:extLst>
          </p:cNvPr>
          <p:cNvCxnSpPr/>
          <p:nvPr/>
        </p:nvCxnSpPr>
        <p:spPr>
          <a:xfrm>
            <a:off x="5132348" y="5589240"/>
            <a:ext cx="18879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2099">
            <a:extLst>
              <a:ext uri="{FF2B5EF4-FFF2-40B4-BE49-F238E27FC236}">
                <a16:creationId xmlns:a16="http://schemas.microsoft.com/office/drawing/2014/main" id="{540E42D6-D0B1-494E-B038-751BB0518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25" y="5537904"/>
            <a:ext cx="1944687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tIns="10800" rIns="54000" bIns="10800"/>
          <a:lstStyle/>
          <a:p>
            <a:pPr algn="l">
              <a:defRPr/>
            </a:pPr>
            <a:r>
              <a:rPr kumimoji="0" lang="en-US" altLang="zh-CN" sz="2800" b="1" u="sng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800" b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110110</a:t>
            </a:r>
            <a:endParaRPr kumimoji="0"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671299"/>
              </p:ext>
            </p:extLst>
          </p:nvPr>
        </p:nvGraphicFramePr>
        <p:xfrm>
          <a:off x="1619672" y="1100910"/>
          <a:ext cx="4625244" cy="599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22" name="Equation" r:id="rId3" imgW="1663560" imgH="215640" progId="Equation.DSMT4">
                  <p:embed/>
                </p:oleObj>
              </mc:Choice>
              <mc:Fallback>
                <p:oleObj name="Equation" r:id="rId3" imgW="1663560" imgH="215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100910"/>
                        <a:ext cx="4625244" cy="5998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701081" y="2780928"/>
            <a:ext cx="6694227" cy="1241559"/>
            <a:chOff x="701081" y="2494637"/>
            <a:chExt cx="6694227" cy="1241559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675423"/>
                </p:ext>
              </p:extLst>
            </p:nvPr>
          </p:nvGraphicFramePr>
          <p:xfrm>
            <a:off x="701081" y="2536945"/>
            <a:ext cx="1975568" cy="517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23" name="Equation" r:id="rId5" imgW="774360" imgH="203040" progId="Equation.DSMT4">
                    <p:embed/>
                  </p:oleObj>
                </mc:Choice>
                <mc:Fallback>
                  <p:oleObj name="Equation" r:id="rId5" imgW="774360" imgH="20304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081" y="2536945"/>
                          <a:ext cx="1975568" cy="517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699792" y="2494637"/>
              <a:ext cx="46955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原码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的符号位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不变，其余各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2731360" y="3212976"/>
              <a:ext cx="43332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位先变反，然后末位加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99592" y="181074"/>
            <a:ext cx="7772400" cy="655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原码、补码之间的转换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27584" y="5157192"/>
            <a:ext cx="6720124" cy="1241559"/>
            <a:chOff x="675184" y="2494637"/>
            <a:chExt cx="6720124" cy="1241559"/>
          </a:xfrm>
        </p:grpSpPr>
        <p:graphicFrame>
          <p:nvGraphicFramePr>
            <p:cNvPr id="1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3308655"/>
                </p:ext>
              </p:extLst>
            </p:nvPr>
          </p:nvGraphicFramePr>
          <p:xfrm>
            <a:off x="675184" y="2546629"/>
            <a:ext cx="1924993" cy="504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24" name="Equation" r:id="rId7" imgW="774360" imgH="203040" progId="Equation.DSMT4">
                    <p:embed/>
                  </p:oleObj>
                </mc:Choice>
                <mc:Fallback>
                  <p:oleObj name="Equation" r:id="rId7" imgW="774360" imgH="20304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5184" y="2546629"/>
                          <a:ext cx="1924993" cy="504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2699792" y="2494637"/>
              <a:ext cx="46955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补码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的符号位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不变，其余各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731360" y="3212976"/>
              <a:ext cx="43332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位先变反，然后末位加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9287F35-129F-445D-BC39-1F1AC30222BD}"/>
              </a:ext>
            </a:extLst>
          </p:cNvPr>
          <p:cNvGrpSpPr/>
          <p:nvPr/>
        </p:nvGrpSpPr>
        <p:grpSpPr>
          <a:xfrm>
            <a:off x="201475" y="1986216"/>
            <a:ext cx="3879518" cy="675148"/>
            <a:chOff x="201475" y="1986216"/>
            <a:chExt cx="3879518" cy="675148"/>
          </a:xfrm>
        </p:grpSpPr>
        <p:sp>
          <p:nvSpPr>
            <p:cNvPr id="8" name="Rectangle 2"/>
            <p:cNvSpPr txBox="1">
              <a:spLocks noChangeArrowheads="1"/>
            </p:cNvSpPr>
            <p:nvPr/>
          </p:nvSpPr>
          <p:spPr bwMode="auto">
            <a:xfrm>
              <a:off x="701081" y="2005726"/>
              <a:ext cx="3379912" cy="655638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原码→补码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9489C284-99ED-4CAD-9232-A3593609B32F}"/>
                </a:ext>
              </a:extLst>
            </p:cNvPr>
            <p:cNvSpPr/>
            <p:nvPr/>
          </p:nvSpPr>
          <p:spPr>
            <a:xfrm>
              <a:off x="201475" y="1986216"/>
              <a:ext cx="499606" cy="504056"/>
            </a:xfrm>
            <a:prstGeom prst="ellipse">
              <a:avLst/>
            </a:prstGeom>
            <a:solidFill>
              <a:srgbClr val="009242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26FA57B-0722-46A6-9E47-7345D22289E0}"/>
              </a:ext>
            </a:extLst>
          </p:cNvPr>
          <p:cNvGrpSpPr/>
          <p:nvPr/>
        </p:nvGrpSpPr>
        <p:grpSpPr>
          <a:xfrm>
            <a:off x="215371" y="4196637"/>
            <a:ext cx="3623701" cy="676607"/>
            <a:chOff x="215371" y="4196637"/>
            <a:chExt cx="3623701" cy="676607"/>
          </a:xfrm>
        </p:grpSpPr>
        <p:sp>
          <p:nvSpPr>
            <p:cNvPr id="9" name="Rectangle 2"/>
            <p:cNvSpPr txBox="1">
              <a:spLocks noChangeArrowheads="1"/>
            </p:cNvSpPr>
            <p:nvPr/>
          </p:nvSpPr>
          <p:spPr bwMode="auto">
            <a:xfrm>
              <a:off x="755576" y="4217606"/>
              <a:ext cx="3083496" cy="655638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补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码→原码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F48D244-892C-4C6C-8030-44626BD9ADC0}"/>
                </a:ext>
              </a:extLst>
            </p:cNvPr>
            <p:cNvSpPr/>
            <p:nvPr/>
          </p:nvSpPr>
          <p:spPr>
            <a:xfrm>
              <a:off x="215371" y="4196637"/>
              <a:ext cx="499606" cy="504056"/>
            </a:xfrm>
            <a:prstGeom prst="ellipse">
              <a:avLst/>
            </a:prstGeom>
            <a:solidFill>
              <a:srgbClr val="009242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806896" y="476672"/>
            <a:ext cx="8229600" cy="434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【例】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已知[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kumimoji="0" lang="zh-CN" altLang="en-US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原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= 10011010，求[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kumimoji="0" lang="zh-CN" altLang="en-US" sz="2800" b="1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补</a:t>
            </a:r>
            <a:endParaRPr kumimoji="0" lang="en-US" altLang="zh-CN" sz="2800" b="1" i="0" u="none" strike="noStrike" kern="1200" cap="none" spc="0" normalizeH="0" baseline="-2500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8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解：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kumimoji="0" lang="zh-CN" alt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原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0   0   1   1   0   1    0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kumimoji="0" lang="zh-CN" altLang="en-US" sz="2800" b="1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↓    ↓    ↓   ↓    ↓    ↓    ↓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1   1  0    0   1   0   1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+)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　           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　      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BF09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kumimoji="0" lang="zh-CN" alt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补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1   1  0   0   1   1   0</a:t>
            </a:r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2103040" y="3717032"/>
            <a:ext cx="556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11152" y="5013176"/>
            <a:ext cx="26158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00110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11152" y="5662989"/>
            <a:ext cx="25762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11001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F2C241F9-AAB1-48D3-B0EA-4A770B9AF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052736"/>
            <a:ext cx="8303840" cy="187220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lvl="0" indent="-5334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最高位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为符号位，对于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正数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，有效数值部分为二进制真值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的绝对值；对于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负数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，有效数值部分是将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真值的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绝对值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取反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099">
            <a:extLst>
              <a:ext uri="{FF2B5EF4-FFF2-40B4-BE49-F238E27FC236}">
                <a16:creationId xmlns:a16="http://schemas.microsoft.com/office/drawing/2014/main" id="{8B204073-2AFA-4453-BDBF-433CE699B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596" y="3789040"/>
            <a:ext cx="205581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54000" bIns="108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en-US" altLang="zh-CN" sz="2800" b="1">
                <a:ea typeface="黑体" panose="02010609060101010101" pitchFamily="49" charset="-122"/>
                <a:cs typeface="Times New Roman" panose="02020603050405020304" pitchFamily="18" charset="0"/>
              </a:rPr>
              <a:t>-1001010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CE53C7F-ACD8-4736-8CAB-DC77857C2D78}"/>
              </a:ext>
            </a:extLst>
          </p:cNvPr>
          <p:cNvGrpSpPr/>
          <p:nvPr/>
        </p:nvGrpSpPr>
        <p:grpSpPr>
          <a:xfrm>
            <a:off x="1380009" y="3789040"/>
            <a:ext cx="3336925" cy="563563"/>
            <a:chOff x="1380009" y="3933056"/>
            <a:chExt cx="3336925" cy="563563"/>
          </a:xfrm>
        </p:grpSpPr>
        <p:sp>
          <p:nvSpPr>
            <p:cNvPr id="5" name="Text Box 2099">
              <a:extLst>
                <a:ext uri="{FF2B5EF4-FFF2-40B4-BE49-F238E27FC236}">
                  <a16:creationId xmlns:a16="http://schemas.microsoft.com/office/drawing/2014/main" id="{CB0C837A-CB15-4C43-AB38-12F8467B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784" y="3933056"/>
              <a:ext cx="2089150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10800" rIns="54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2800" b="1">
                  <a:ea typeface="黑体" panose="02010609060101010101" pitchFamily="49" charset="-122"/>
                  <a:cs typeface="Times New Roman" panose="02020603050405020304" pitchFamily="18" charset="0"/>
                </a:rPr>
                <a:t>+1001010</a:t>
              </a:r>
            </a:p>
          </p:txBody>
        </p:sp>
        <p:sp>
          <p:nvSpPr>
            <p:cNvPr id="6" name="Text Box 2099">
              <a:extLst>
                <a:ext uri="{FF2B5EF4-FFF2-40B4-BE49-F238E27FC236}">
                  <a16:creationId xmlns:a16="http://schemas.microsoft.com/office/drawing/2014/main" id="{571240AA-DB6F-40AB-AA75-9184A97C0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0009" y="3937819"/>
              <a:ext cx="1008062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10800" rIns="54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5000"/>
                </a:lnSpc>
              </a:pPr>
              <a:r>
                <a:rPr kumimoji="0" lang="zh-CN" altLang="en-US" sz="2800" b="1">
                  <a:latin typeface="+mn-ea"/>
                  <a:ea typeface="+mn-ea"/>
                  <a:cs typeface="Times New Roman" panose="02020603050405020304" pitchFamily="18" charset="0"/>
                </a:rPr>
                <a:t>真值</a:t>
              </a:r>
              <a:endParaRPr kumimoji="0" lang="en-US" altLang="zh-CN" sz="2800" b="1"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algn="l" eaLnBrk="1" hangingPunct="1">
                <a:lnSpc>
                  <a:spcPct val="125000"/>
                </a:lnSpc>
              </a:pPr>
              <a:endParaRPr kumimoji="0" lang="en-US" altLang="zh-CN" sz="2800" b="1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 Box 2099">
            <a:extLst>
              <a:ext uri="{FF2B5EF4-FFF2-40B4-BE49-F238E27FC236}">
                <a16:creationId xmlns:a16="http://schemas.microsoft.com/office/drawing/2014/main" id="{2BE8C45C-3976-4E42-97B7-349AD57F8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2259" y="5462488"/>
            <a:ext cx="1944687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tIns="10800" rIns="54000" bIns="10800"/>
          <a:lstStyle/>
          <a:p>
            <a:pPr algn="l">
              <a:defRPr/>
            </a:pPr>
            <a:r>
              <a:rPr kumimoji="0" lang="en-US" altLang="zh-CN" sz="2800" b="1" u="sng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800" b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110101</a:t>
            </a:r>
            <a:endParaRPr kumimoji="0"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6E5ACBA-C9E9-43C2-AA17-07C1DAEC38D0}"/>
              </a:ext>
            </a:extLst>
          </p:cNvPr>
          <p:cNvGrpSpPr/>
          <p:nvPr/>
        </p:nvGrpSpPr>
        <p:grpSpPr>
          <a:xfrm>
            <a:off x="1380009" y="5390480"/>
            <a:ext cx="3367405" cy="630808"/>
            <a:chOff x="1380009" y="5534496"/>
            <a:chExt cx="3367405" cy="630808"/>
          </a:xfrm>
        </p:grpSpPr>
        <p:sp>
          <p:nvSpPr>
            <p:cNvPr id="9" name="Text Box 2099">
              <a:extLst>
                <a:ext uri="{FF2B5EF4-FFF2-40B4-BE49-F238E27FC236}">
                  <a16:creationId xmlns:a16="http://schemas.microsoft.com/office/drawing/2014/main" id="{AE79D456-B75E-48D5-B54E-4C13A0727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8264" y="5606504"/>
              <a:ext cx="2089150" cy="55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pPr algn="l">
                <a:defRPr/>
              </a:pPr>
              <a:r>
                <a:rPr kumimoji="0" lang="en-US" altLang="zh-CN" sz="2800" b="1" u="sng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r>
                <a:rPr kumimoji="0"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1001010</a:t>
              </a:r>
              <a:endParaRPr kumimoji="0"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2099">
              <a:extLst>
                <a:ext uri="{FF2B5EF4-FFF2-40B4-BE49-F238E27FC236}">
                  <a16:creationId xmlns:a16="http://schemas.microsoft.com/office/drawing/2014/main" id="{FE5A8F3F-5907-4519-BD8B-F120768CC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0009" y="5534496"/>
              <a:ext cx="1008062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10800" rIns="54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5000"/>
                </a:lnSpc>
              </a:pPr>
              <a:r>
                <a:rPr kumimoji="0" lang="zh-CN" altLang="en-US" sz="2800" b="1">
                  <a:latin typeface="宋体" panose="02010600030101010101" pitchFamily="2" charset="-122"/>
                  <a:cs typeface="Times New Roman" panose="02020603050405020304" pitchFamily="18" charset="0"/>
                </a:rPr>
                <a:t>反码</a:t>
              </a:r>
              <a:endParaRPr kumimoji="0" lang="en-US" altLang="zh-CN" sz="2800" b="1">
                <a:latin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AFC3111-C9ED-446B-96AC-9AFF6FD9E60B}"/>
              </a:ext>
            </a:extLst>
          </p:cNvPr>
          <p:cNvGrpSpPr/>
          <p:nvPr/>
        </p:nvGrpSpPr>
        <p:grpSpPr>
          <a:xfrm>
            <a:off x="2802280" y="4294046"/>
            <a:ext cx="1234247" cy="1230136"/>
            <a:chOff x="2802280" y="4422824"/>
            <a:chExt cx="1234247" cy="416695"/>
          </a:xfrm>
        </p:grpSpPr>
        <p:sp>
          <p:nvSpPr>
            <p:cNvPr id="12" name="Line 2101">
              <a:extLst>
                <a:ext uri="{FF2B5EF4-FFF2-40B4-BE49-F238E27FC236}">
                  <a16:creationId xmlns:a16="http://schemas.microsoft.com/office/drawing/2014/main" id="{20236A32-155E-4D86-AD67-FBCFE99AC4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02280" y="4425181"/>
              <a:ext cx="0" cy="41433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" name="组合 42">
              <a:extLst>
                <a:ext uri="{FF2B5EF4-FFF2-40B4-BE49-F238E27FC236}">
                  <a16:creationId xmlns:a16="http://schemas.microsoft.com/office/drawing/2014/main" id="{8078A3DD-A160-4D45-A1BF-D690706AB7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7824" y="4422824"/>
              <a:ext cx="1048703" cy="416689"/>
              <a:chOff x="2399728" y="4992789"/>
              <a:chExt cx="1049432" cy="417138"/>
            </a:xfrm>
          </p:grpSpPr>
          <p:sp>
            <p:nvSpPr>
              <p:cNvPr id="14" name="Line 2101">
                <a:extLst>
                  <a:ext uri="{FF2B5EF4-FFF2-40B4-BE49-F238E27FC236}">
                    <a16:creationId xmlns:a16="http://schemas.microsoft.com/office/drawing/2014/main" id="{000697E1-92FA-460C-9961-0EE22DF239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99728" y="4995143"/>
                <a:ext cx="0" cy="4147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Line 2101">
                <a:extLst>
                  <a:ext uri="{FF2B5EF4-FFF2-40B4-BE49-F238E27FC236}">
                    <a16:creationId xmlns:a16="http://schemas.microsoft.com/office/drawing/2014/main" id="{22CF7B20-C301-41FE-A8EC-08C669496F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63051" y="4995143"/>
                <a:ext cx="0" cy="4147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Line 2101">
                <a:extLst>
                  <a:ext uri="{FF2B5EF4-FFF2-40B4-BE49-F238E27FC236}">
                    <a16:creationId xmlns:a16="http://schemas.microsoft.com/office/drawing/2014/main" id="{689E1E74-3594-4EC5-9AB2-ED5831BEBB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8575" y="4995143"/>
                <a:ext cx="0" cy="4147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Line 2101">
                <a:extLst>
                  <a:ext uri="{FF2B5EF4-FFF2-40B4-BE49-F238E27FC236}">
                    <a16:creationId xmlns:a16="http://schemas.microsoft.com/office/drawing/2014/main" id="{3764964C-7A1C-429E-82FA-593F1F396F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18336" y="4992789"/>
                <a:ext cx="0" cy="4147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Line 2101">
                <a:extLst>
                  <a:ext uri="{FF2B5EF4-FFF2-40B4-BE49-F238E27FC236}">
                    <a16:creationId xmlns:a16="http://schemas.microsoft.com/office/drawing/2014/main" id="{30E70372-623D-49ED-803D-B1E857185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1993" y="4995143"/>
                <a:ext cx="0" cy="4147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Line 2101">
                <a:extLst>
                  <a:ext uri="{FF2B5EF4-FFF2-40B4-BE49-F238E27FC236}">
                    <a16:creationId xmlns:a16="http://schemas.microsoft.com/office/drawing/2014/main" id="{6BB5B186-F4F6-46D7-B558-94A7A84505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7349" y="4995143"/>
                <a:ext cx="0" cy="4147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Line 2101">
                <a:extLst>
                  <a:ext uri="{FF2B5EF4-FFF2-40B4-BE49-F238E27FC236}">
                    <a16:creationId xmlns:a16="http://schemas.microsoft.com/office/drawing/2014/main" id="{B183590B-82C7-48E0-B031-175CC9EBEC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49160" y="4995143"/>
                <a:ext cx="0" cy="4147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ADD031D-CD78-4561-83DC-30A04FB88C79}"/>
              </a:ext>
            </a:extLst>
          </p:cNvPr>
          <p:cNvGrpSpPr/>
          <p:nvPr/>
        </p:nvGrpSpPr>
        <p:grpSpPr>
          <a:xfrm>
            <a:off x="5569421" y="4335076"/>
            <a:ext cx="1193299" cy="1182156"/>
            <a:chOff x="5569421" y="4425181"/>
            <a:chExt cx="1193299" cy="414338"/>
          </a:xfrm>
        </p:grpSpPr>
        <p:sp>
          <p:nvSpPr>
            <p:cNvPr id="22" name="Line 2101">
              <a:extLst>
                <a:ext uri="{FF2B5EF4-FFF2-40B4-BE49-F238E27FC236}">
                  <a16:creationId xmlns:a16="http://schemas.microsoft.com/office/drawing/2014/main" id="{8E026880-D5B8-4B0E-8D27-A85A69D9E0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9421" y="4425181"/>
              <a:ext cx="0" cy="41433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" name="组合 43">
              <a:extLst>
                <a:ext uri="{FF2B5EF4-FFF2-40B4-BE49-F238E27FC236}">
                  <a16:creationId xmlns:a16="http://schemas.microsoft.com/office/drawing/2014/main" id="{32C11A38-B3D2-4C44-8FE0-8181CA3AF5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4203" y="4425181"/>
              <a:ext cx="1048517" cy="414338"/>
              <a:chOff x="4944911" y="4995143"/>
              <a:chExt cx="1049244" cy="414784"/>
            </a:xfrm>
          </p:grpSpPr>
          <p:sp>
            <p:nvSpPr>
              <p:cNvPr id="24" name="Line 2101">
                <a:extLst>
                  <a:ext uri="{FF2B5EF4-FFF2-40B4-BE49-F238E27FC236}">
                    <a16:creationId xmlns:a16="http://schemas.microsoft.com/office/drawing/2014/main" id="{D3A8C1D9-F982-46DA-BECA-69FD65AFEA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4911" y="4995143"/>
                <a:ext cx="0" cy="4147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Line 2101">
                <a:extLst>
                  <a:ext uri="{FF2B5EF4-FFF2-40B4-BE49-F238E27FC236}">
                    <a16:creationId xmlns:a16="http://schemas.microsoft.com/office/drawing/2014/main" id="{2F85D3B6-24A7-4030-8280-C3023161A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18401" y="4995143"/>
                <a:ext cx="0" cy="4147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Line 2101">
                <a:extLst>
                  <a:ext uri="{FF2B5EF4-FFF2-40B4-BE49-F238E27FC236}">
                    <a16:creationId xmlns:a16="http://schemas.microsoft.com/office/drawing/2014/main" id="{DDE91713-1259-4EDB-BB54-0BD593FF4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3590" y="4995143"/>
                <a:ext cx="0" cy="4147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Line 2101">
                <a:extLst>
                  <a:ext uri="{FF2B5EF4-FFF2-40B4-BE49-F238E27FC236}">
                    <a16:creationId xmlns:a16="http://schemas.microsoft.com/office/drawing/2014/main" id="{407ECE11-13D5-4F61-BFF4-3D9C5ED76C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63519" y="4995143"/>
                <a:ext cx="0" cy="4147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Line 2101">
                <a:extLst>
                  <a:ext uri="{FF2B5EF4-FFF2-40B4-BE49-F238E27FC236}">
                    <a16:creationId xmlns:a16="http://schemas.microsoft.com/office/drawing/2014/main" id="{8B2FD38F-930A-4D50-8C13-AF2D7FDB8E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34756" y="4995143"/>
                <a:ext cx="0" cy="4147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Line 2101">
                <a:extLst>
                  <a:ext uri="{FF2B5EF4-FFF2-40B4-BE49-F238E27FC236}">
                    <a16:creationId xmlns:a16="http://schemas.microsoft.com/office/drawing/2014/main" id="{C260E5FE-0E88-4F99-8DD0-C5FED7C6F8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19541" y="4995143"/>
                <a:ext cx="0" cy="4147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Line 2101">
                <a:extLst>
                  <a:ext uri="{FF2B5EF4-FFF2-40B4-BE49-F238E27FC236}">
                    <a16:creationId xmlns:a16="http://schemas.microsoft.com/office/drawing/2014/main" id="{2DB90329-4528-4418-B9A3-9ADE2E2619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94155" y="4995143"/>
                <a:ext cx="0" cy="4147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6" name="Rectangle 2">
            <a:extLst>
              <a:ext uri="{FF2B5EF4-FFF2-40B4-BE49-F238E27FC236}">
                <a16:creationId xmlns:a16="http://schemas.microsoft.com/office/drawing/2014/main" id="{4C0AC33D-7DCA-4635-AB46-8AA4E6656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117" y="115031"/>
            <a:ext cx="3667944" cy="655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 反码表示法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56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26640" y="1124744"/>
            <a:ext cx="8305800" cy="5400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auto" latinLnBrk="0" hangingPunct="1">
              <a:lnSpc>
                <a:spcPts val="4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1、定点表示法</a:t>
            </a:r>
          </a:p>
          <a:p>
            <a:pPr marL="342900" marR="0" lvl="0" indent="-342900" algn="l" defTabSz="914400" rtl="0" eaLnBrk="1" fontAlgn="auto" latinLnBrk="0" hangingPunct="1">
              <a:lnSpc>
                <a:spcPts val="4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程序中所有数的小数点固定在同一位置不变。</a:t>
            </a:r>
          </a:p>
          <a:p>
            <a:pPr marL="342900" lvl="0" indent="-342900">
              <a:lnSpc>
                <a:spcPts val="4200"/>
              </a:lnSpc>
              <a:spcBef>
                <a:spcPct val="20000"/>
              </a:spcBef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      ①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带符号的定点小数：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约定所有数的小数点的位置固定在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符号位之后（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小数点隐含约定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4200"/>
              </a:lnSpc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4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R="0" lvl="0" algn="l" defTabSz="914400" rtl="0" eaLnBrk="1" fontAlgn="auto" latinLnBrk="0" hangingPunct="1">
              <a:lnSpc>
                <a:spcPts val="4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ts val="4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设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字长=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位，表示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范围为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R="0" lvl="0" algn="l" defTabSz="914400" rtl="0" eaLnBrk="1" fontAlgn="auto" latinLnBrk="0" hangingPunct="1">
              <a:lnSpc>
                <a:spcPts val="4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原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码：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-(1-2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1-2</a:t>
            </a:r>
            <a:r>
              <a:rPr lang="zh-CN" altLang="en-US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补码：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 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1-2</a:t>
            </a:r>
            <a:r>
              <a:rPr lang="zh-CN" altLang="en-US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altLang="zh-CN" sz="28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4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28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1873789" y="3688308"/>
            <a:ext cx="6802667" cy="1396876"/>
            <a:chOff x="1383" y="2295"/>
            <a:chExt cx="3410" cy="1016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42" y="2295"/>
              <a:ext cx="2851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342900" indent="-342900" algn="l"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zh-CN" altLang="en-US" sz="36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．</a:t>
              </a:r>
              <a:r>
                <a:rPr lang="zh-CN" alt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0  1  0 1 1 1 0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471" y="2295"/>
              <a:ext cx="50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342900" indent="-342900" algn="ctr"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3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1471" y="2295"/>
              <a:ext cx="0" cy="3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3892" y="2295"/>
              <a:ext cx="0" cy="3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979" y="2295"/>
              <a:ext cx="0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473" y="2295"/>
              <a:ext cx="24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473" y="2659"/>
              <a:ext cx="24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2829" y="2975"/>
              <a:ext cx="1171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r>
                <a:rPr kumimoji="0" lang="zh-CN" altLang="en-US" sz="2800" b="1" dirty="0"/>
                <a:t>数值部分</a:t>
              </a:r>
              <a:endParaRPr kumimoji="0" lang="zh-CN" altLang="en-US" sz="2800" b="1" dirty="0">
                <a:latin typeface="Arial" charset="0"/>
              </a:endParaRPr>
            </a:p>
          </p:txBody>
        </p:sp>
        <p:sp>
          <p:nvSpPr>
            <p:cNvPr id="13" name="AutoShape 14"/>
            <p:cNvSpPr>
              <a:spLocks/>
            </p:cNvSpPr>
            <p:nvPr/>
          </p:nvSpPr>
          <p:spPr bwMode="auto">
            <a:xfrm rot="16200000">
              <a:off x="3090" y="2221"/>
              <a:ext cx="192" cy="1248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383" y="2976"/>
              <a:ext cx="703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10800" rIns="0" bIns="10800"/>
            <a:lstStyle/>
            <a:p>
              <a:r>
                <a:rPr kumimoji="0" lang="zh-CN" altLang="en-US" sz="2800" b="1" dirty="0">
                  <a:solidFill>
                    <a:srgbClr val="FF0000"/>
                  </a:solidFill>
                </a:rPr>
                <a:t>符号位</a:t>
              </a:r>
              <a:endParaRPr kumimoji="0" lang="zh-CN" altLang="en-US" sz="2800" b="1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2058" y="2976"/>
              <a:ext cx="703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10800" rIns="0" bIns="10800"/>
            <a:lstStyle/>
            <a:p>
              <a:r>
                <a:rPr kumimoji="0" lang="zh-CN" altLang="en-US" sz="2800" b="1" dirty="0">
                  <a:solidFill>
                    <a:srgbClr val="0000FF"/>
                  </a:solidFill>
                </a:rPr>
                <a:t>小数点</a:t>
              </a:r>
              <a:endParaRPr kumimoji="0" lang="zh-CN" altLang="en-US" sz="28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 flipV="1">
              <a:off x="1698" y="2703"/>
              <a:ext cx="0" cy="22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 flipV="1">
              <a:off x="2267" y="2703"/>
              <a:ext cx="0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1D468CE-7C99-4140-98E2-B4FE950CDBCD}"/>
              </a:ext>
            </a:extLst>
          </p:cNvPr>
          <p:cNvGrpSpPr/>
          <p:nvPr/>
        </p:nvGrpSpPr>
        <p:grpSpPr>
          <a:xfrm>
            <a:off x="827584" y="8121"/>
            <a:ext cx="6120680" cy="839639"/>
            <a:chOff x="827584" y="0"/>
            <a:chExt cx="6120680" cy="839639"/>
          </a:xfrm>
        </p:grpSpPr>
        <p:sp>
          <p:nvSpPr>
            <p:cNvPr id="19" name="六边形 18">
              <a:extLst>
                <a:ext uri="{FF2B5EF4-FFF2-40B4-BE49-F238E27FC236}">
                  <a16:creationId xmlns:a16="http://schemas.microsoft.com/office/drawing/2014/main" id="{C3E8C7B5-4071-41D9-9D1F-9170A9FBBD63}"/>
                </a:ext>
              </a:extLst>
            </p:cNvPr>
            <p:cNvSpPr/>
            <p:nvPr/>
          </p:nvSpPr>
          <p:spPr>
            <a:xfrm>
              <a:off x="1126901" y="93956"/>
              <a:ext cx="5821363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2.1.3   </a:t>
              </a:r>
              <a:r>
                <a:rPr lang="zh-CN" altLang="en-US" sz="28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定点数与浮点数</a:t>
              </a:r>
              <a:r>
                <a:rPr lang="en-US" altLang="zh-CN" sz="28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1CB4A65-596D-4E8A-A330-2A977E4E7778}"/>
                </a:ext>
              </a:extLst>
            </p:cNvPr>
            <p:cNvGrpSpPr/>
            <p:nvPr/>
          </p:nvGrpSpPr>
          <p:grpSpPr>
            <a:xfrm>
              <a:off x="827584" y="0"/>
              <a:ext cx="884918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4" name="同心圆 215">
                <a:extLst>
                  <a:ext uri="{FF2B5EF4-FFF2-40B4-BE49-F238E27FC236}">
                    <a16:creationId xmlns:a16="http://schemas.microsoft.com/office/drawing/2014/main" id="{808DA6A5-8A8E-40F8-93F4-89749F81FCB9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D082AD2C-5687-4C68-BC39-805F5D6C2C79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5746E3BB-277A-4CA0-9ADD-3F9BDDD1EEDE}"/>
                </a:ext>
              </a:extLst>
            </p:cNvPr>
            <p:cNvGrpSpPr/>
            <p:nvPr/>
          </p:nvGrpSpPr>
          <p:grpSpPr>
            <a:xfrm>
              <a:off x="1048812" y="174509"/>
              <a:ext cx="460133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2" name="同心圆 220">
                <a:extLst>
                  <a:ext uri="{FF2B5EF4-FFF2-40B4-BE49-F238E27FC236}">
                    <a16:creationId xmlns:a16="http://schemas.microsoft.com/office/drawing/2014/main" id="{5CC5A7D0-F809-4EC7-B178-CC5DE053480D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DA41A949-9F8D-4443-AA40-DC83AD640D0A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pic>
        <p:nvPicPr>
          <p:cNvPr id="26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4C63558C-E213-4528-89FA-99CDAE4D7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2" y="1196752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14672" y="809476"/>
            <a:ext cx="8305800" cy="57158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② 带符号的定点整数：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约定所有数的小数点的位置固定在最低数值位之后。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设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字长=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n+1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位，表示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范围为，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原码：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- (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-1)～(2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-1)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补码：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zh-CN" altLang="en-US" sz="2800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～(2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-1)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BF09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516217" y="2526953"/>
            <a:ext cx="6296143" cy="1666899"/>
            <a:chOff x="1186432" y="2266157"/>
            <a:chExt cx="6296143" cy="1666899"/>
          </a:xfrm>
        </p:grpSpPr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1186432" y="2266157"/>
              <a:ext cx="6296143" cy="1666899"/>
              <a:chOff x="1296" y="1296"/>
              <a:chExt cx="3016" cy="1095"/>
            </a:xfrm>
          </p:grpSpPr>
          <p:sp>
            <p:nvSpPr>
              <p:cNvPr id="4" name="Rectangle 4"/>
              <p:cNvSpPr>
                <a:spLocks noChangeArrowheads="1"/>
              </p:cNvSpPr>
              <p:nvPr/>
            </p:nvSpPr>
            <p:spPr bwMode="auto">
              <a:xfrm>
                <a:off x="1883" y="1296"/>
                <a:ext cx="2429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marL="342900" indent="-342900">
                  <a:buClr>
                    <a:schemeClr val="accent2"/>
                  </a:buClr>
                  <a:buSzPct val="80000"/>
                </a:pPr>
                <a:r>
                  <a:rPr lang="zh-CN" alt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0  1 </a:t>
                </a:r>
                <a:r>
                  <a:rPr lang="en-US" altLang="zh-CN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zh-CN" alt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0 1 1 </a:t>
                </a:r>
                <a:r>
                  <a:rPr lang="zh-CN" altLang="en-US" sz="3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1 0   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．</a:t>
                </a:r>
              </a:p>
            </p:txBody>
          </p:sp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1392" y="1296"/>
                <a:ext cx="511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marL="342900" indent="-342900" algn="ctr"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3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6" name="Line 8"/>
              <p:cNvSpPr>
                <a:spLocks noChangeShapeType="1"/>
              </p:cNvSpPr>
              <p:nvPr/>
            </p:nvSpPr>
            <p:spPr bwMode="auto">
              <a:xfrm>
                <a:off x="1392" y="1296"/>
                <a:ext cx="0" cy="40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7" name="Line 9"/>
              <p:cNvSpPr>
                <a:spLocks noChangeShapeType="1"/>
              </p:cNvSpPr>
              <p:nvPr/>
            </p:nvSpPr>
            <p:spPr bwMode="auto">
              <a:xfrm>
                <a:off x="3839" y="1296"/>
                <a:ext cx="0" cy="40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Line 10"/>
              <p:cNvSpPr>
                <a:spLocks noChangeShapeType="1"/>
              </p:cNvSpPr>
              <p:nvPr/>
            </p:nvSpPr>
            <p:spPr bwMode="auto">
              <a:xfrm>
                <a:off x="1903" y="1296"/>
                <a:ext cx="0" cy="4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>
                <a:off x="1400" y="1296"/>
                <a:ext cx="243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>
                <a:off x="1400" y="1699"/>
                <a:ext cx="243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1" name="Text Box 12"/>
              <p:cNvSpPr txBox="1">
                <a:spLocks noChangeArrowheads="1"/>
              </p:cNvSpPr>
              <p:nvPr/>
            </p:nvSpPr>
            <p:spPr bwMode="auto">
              <a:xfrm>
                <a:off x="2177" y="1981"/>
                <a:ext cx="978" cy="4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54000" tIns="10800" rIns="54000" bIns="10800"/>
              <a:lstStyle/>
              <a:p>
                <a:r>
                  <a:rPr kumimoji="0" lang="zh-CN" altLang="en-US" sz="2800" b="1">
                    <a:solidFill>
                      <a:srgbClr val="FDFBFB"/>
                    </a:solidFill>
                  </a:rPr>
                  <a:t>数值部分</a:t>
                </a:r>
                <a:endParaRPr kumimoji="0" lang="zh-CN" altLang="en-US" sz="2800" b="1">
                  <a:solidFill>
                    <a:srgbClr val="FDFBFB"/>
                  </a:solidFill>
                  <a:latin typeface="Arial" charset="0"/>
                </a:endParaRPr>
              </a:p>
            </p:txBody>
          </p:sp>
          <p:sp>
            <p:nvSpPr>
              <p:cNvPr id="12" name="AutoShape 13"/>
              <p:cNvSpPr>
                <a:spLocks/>
              </p:cNvSpPr>
              <p:nvPr/>
            </p:nvSpPr>
            <p:spPr bwMode="auto">
              <a:xfrm rot="-5400000">
                <a:off x="2496" y="1248"/>
                <a:ext cx="144" cy="1200"/>
              </a:xfrm>
              <a:prstGeom prst="leftBrace">
                <a:avLst>
                  <a:gd name="adj1" fmla="val 69444"/>
                  <a:gd name="adj2" fmla="val 50000"/>
                </a:avLst>
              </a:prstGeom>
              <a:noFill/>
              <a:ln w="9525">
                <a:solidFill>
                  <a:srgbClr val="FDFBF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1296" y="1981"/>
                <a:ext cx="587" cy="4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10800"/>
              <a:lstStyle/>
              <a:p>
                <a:r>
                  <a:rPr kumimoji="0" lang="zh-CN" altLang="en-US" sz="2800" b="1">
                    <a:solidFill>
                      <a:srgbClr val="FDFBFB"/>
                    </a:solidFill>
                  </a:rPr>
                  <a:t>符号位</a:t>
                </a:r>
                <a:endParaRPr kumimoji="0" lang="zh-CN" altLang="en-US" sz="2800" b="1">
                  <a:solidFill>
                    <a:srgbClr val="FDFBFB"/>
                  </a:solidFill>
                  <a:latin typeface="Arial" charset="0"/>
                </a:endParaRPr>
              </a:p>
            </p:txBody>
          </p:sp>
          <p:sp>
            <p:nvSpPr>
              <p:cNvPr id="14" name="Text Box 15"/>
              <p:cNvSpPr txBox="1">
                <a:spLocks noChangeArrowheads="1"/>
              </p:cNvSpPr>
              <p:nvPr/>
            </p:nvSpPr>
            <p:spPr bwMode="auto">
              <a:xfrm>
                <a:off x="3429" y="2021"/>
                <a:ext cx="765" cy="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10800"/>
              <a:lstStyle/>
              <a:p>
                <a:r>
                  <a:rPr kumimoji="0" lang="zh-CN" altLang="en-US" sz="2800" b="1" dirty="0">
                    <a:solidFill>
                      <a:srgbClr val="0000FF"/>
                    </a:solidFill>
                  </a:rPr>
                  <a:t>小数点</a:t>
                </a:r>
                <a:endParaRPr kumimoji="0" lang="zh-CN" altLang="en-US" sz="2800" b="1" dirty="0">
                  <a:solidFill>
                    <a:srgbClr val="0000FF"/>
                  </a:solidFill>
                  <a:latin typeface="Arial" charset="0"/>
                </a:endParaRPr>
              </a:p>
            </p:txBody>
          </p:sp>
          <p:sp>
            <p:nvSpPr>
              <p:cNvPr id="15" name="Line 16"/>
              <p:cNvSpPr>
                <a:spLocks noChangeShapeType="1"/>
              </p:cNvSpPr>
              <p:nvPr/>
            </p:nvSpPr>
            <p:spPr bwMode="auto">
              <a:xfrm flipV="1">
                <a:off x="1584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DFBFB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 flipV="1">
                <a:off x="3711" y="1787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 sz="2800" b="1"/>
              </a:p>
            </p:txBody>
          </p:sp>
        </p:grpSp>
        <p:sp>
          <p:nvSpPr>
            <p:cNvPr id="17" name="AutoShape 14"/>
            <p:cNvSpPr>
              <a:spLocks/>
            </p:cNvSpPr>
            <p:nvPr/>
          </p:nvSpPr>
          <p:spPr bwMode="auto">
            <a:xfrm rot="16200000">
              <a:off x="3719931" y="1280785"/>
              <a:ext cx="263977" cy="3744416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3275856" y="3328456"/>
              <a:ext cx="1368152" cy="460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US" altLang="zh-CN" sz="2800" b="1" dirty="0">
                  <a:latin typeface="Times New Roman" pitchFamily="18" charset="0"/>
                  <a:cs typeface="Times New Roman" pitchFamily="18" charset="0"/>
                </a:rPr>
                <a:t>+1</a:t>
              </a:r>
              <a:r>
                <a:rPr kumimoji="0" lang="zh-CN" altLang="en-US" sz="2800" b="1" dirty="0"/>
                <a:t>位</a:t>
              </a:r>
              <a:endParaRPr kumimoji="0" lang="zh-CN" altLang="en-US" sz="2800" b="1" dirty="0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>
            <a:spLocks noChangeArrowheads="1"/>
          </p:cNvSpPr>
          <p:nvPr/>
        </p:nvSpPr>
        <p:spPr bwMode="auto">
          <a:xfrm>
            <a:off x="304800" y="829679"/>
            <a:ext cx="8610600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③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无符号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定点整数：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约定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所有数的小数点的位置固定在最低数值位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之后。（不带符号的定点正整数）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533400" y="2473732"/>
            <a:ext cx="756328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若代码序列为</a:t>
            </a:r>
            <a:r>
              <a:rPr kumimoji="0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kumimoji="0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…X</a:t>
            </a:r>
            <a:r>
              <a:rPr kumimoji="0"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共</a:t>
            </a:r>
            <a:r>
              <a:rPr kumimoji="0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位，则有：</a:t>
            </a:r>
          </a:p>
        </p:txBody>
      </p:sp>
      <p:sp>
        <p:nvSpPr>
          <p:cNvPr id="7" name="Text Box 1031"/>
          <p:cNvSpPr txBox="1">
            <a:spLocks noChangeArrowheads="1"/>
          </p:cNvSpPr>
          <p:nvPr/>
        </p:nvSpPr>
        <p:spPr bwMode="auto">
          <a:xfrm>
            <a:off x="827584" y="5525301"/>
            <a:ext cx="5869086" cy="65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</a:pP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范围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为：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0～(2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n+1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1)</a:t>
            </a:r>
            <a:endParaRPr kumimoji="0" lang="zh-CN" altLang="en-US" sz="2800" b="1" dirty="0">
              <a:solidFill>
                <a:srgbClr val="FFBF0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186433" y="3645024"/>
            <a:ext cx="6306581" cy="1666899"/>
            <a:chOff x="1186433" y="3058245"/>
            <a:chExt cx="6306581" cy="1666899"/>
          </a:xfrm>
        </p:grpSpPr>
        <p:grpSp>
          <p:nvGrpSpPr>
            <p:cNvPr id="8" name="Group 26"/>
            <p:cNvGrpSpPr>
              <a:grpSpLocks/>
            </p:cNvGrpSpPr>
            <p:nvPr/>
          </p:nvGrpSpPr>
          <p:grpSpPr bwMode="auto">
            <a:xfrm>
              <a:off x="1186433" y="3058245"/>
              <a:ext cx="6306581" cy="1666899"/>
              <a:chOff x="1296" y="1296"/>
              <a:chExt cx="3021" cy="1095"/>
            </a:xfrm>
          </p:grpSpPr>
          <p:sp>
            <p:nvSpPr>
              <p:cNvPr id="9" name="Rectangle 4"/>
              <p:cNvSpPr>
                <a:spLocks noChangeArrowheads="1"/>
              </p:cNvSpPr>
              <p:nvPr/>
            </p:nvSpPr>
            <p:spPr bwMode="auto">
              <a:xfrm>
                <a:off x="1730" y="1296"/>
                <a:ext cx="2587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marL="342900" indent="-342900">
                  <a:buClr>
                    <a:schemeClr val="accent2"/>
                  </a:buClr>
                  <a:buSzPct val="80000"/>
                </a:pPr>
                <a:r>
                  <a:rPr lang="zh-CN" alt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0 </a:t>
                </a:r>
                <a:r>
                  <a:rPr lang="en-US" altLang="zh-CN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zh-CN" alt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1  0 1 1 1 </a:t>
                </a:r>
                <a:r>
                  <a:rPr lang="zh-CN" altLang="en-US" sz="3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．</a:t>
                </a:r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>
                <a:off x="1745" y="1296"/>
                <a:ext cx="0" cy="40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3756" y="1296"/>
                <a:ext cx="0" cy="40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4" name="Line 6"/>
              <p:cNvSpPr>
                <a:spLocks noChangeShapeType="1"/>
              </p:cNvSpPr>
              <p:nvPr/>
            </p:nvSpPr>
            <p:spPr bwMode="auto">
              <a:xfrm>
                <a:off x="1745" y="1296"/>
                <a:ext cx="200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>
                <a:off x="1745" y="1699"/>
                <a:ext cx="200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6" name="Text Box 12"/>
              <p:cNvSpPr txBox="1">
                <a:spLocks noChangeArrowheads="1"/>
              </p:cNvSpPr>
              <p:nvPr/>
            </p:nvSpPr>
            <p:spPr bwMode="auto">
              <a:xfrm>
                <a:off x="2177" y="1981"/>
                <a:ext cx="978" cy="4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54000" tIns="10800" rIns="54000" bIns="10800"/>
              <a:lstStyle/>
              <a:p>
                <a:r>
                  <a:rPr kumimoji="0" lang="zh-CN" altLang="en-US" sz="2800" b="1">
                    <a:solidFill>
                      <a:srgbClr val="FDFBFB"/>
                    </a:solidFill>
                  </a:rPr>
                  <a:t>数值部分</a:t>
                </a:r>
                <a:endParaRPr kumimoji="0" lang="zh-CN" altLang="en-US" sz="2800" b="1">
                  <a:solidFill>
                    <a:srgbClr val="FDFBFB"/>
                  </a:solidFill>
                  <a:latin typeface="Arial" charset="0"/>
                </a:endParaRPr>
              </a:p>
            </p:txBody>
          </p:sp>
          <p:sp>
            <p:nvSpPr>
              <p:cNvPr id="17" name="AutoShape 13"/>
              <p:cNvSpPr>
                <a:spLocks/>
              </p:cNvSpPr>
              <p:nvPr/>
            </p:nvSpPr>
            <p:spPr bwMode="auto">
              <a:xfrm rot="-5400000">
                <a:off x="2496" y="1248"/>
                <a:ext cx="144" cy="1200"/>
              </a:xfrm>
              <a:prstGeom prst="leftBrace">
                <a:avLst>
                  <a:gd name="adj1" fmla="val 69444"/>
                  <a:gd name="adj2" fmla="val 50000"/>
                </a:avLst>
              </a:prstGeom>
              <a:noFill/>
              <a:ln w="9525">
                <a:solidFill>
                  <a:srgbClr val="FDFBF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8" name="Text Box 14"/>
              <p:cNvSpPr txBox="1">
                <a:spLocks noChangeArrowheads="1"/>
              </p:cNvSpPr>
              <p:nvPr/>
            </p:nvSpPr>
            <p:spPr bwMode="auto">
              <a:xfrm>
                <a:off x="1296" y="1981"/>
                <a:ext cx="587" cy="4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10800"/>
              <a:lstStyle/>
              <a:p>
                <a:r>
                  <a:rPr kumimoji="0" lang="zh-CN" altLang="en-US" sz="2800" b="1">
                    <a:solidFill>
                      <a:srgbClr val="FDFBFB"/>
                    </a:solidFill>
                  </a:rPr>
                  <a:t>符号位</a:t>
                </a:r>
                <a:endParaRPr kumimoji="0" lang="zh-CN" altLang="en-US" sz="2800" b="1">
                  <a:solidFill>
                    <a:srgbClr val="FDFBFB"/>
                  </a:solidFill>
                  <a:latin typeface="Arial" charset="0"/>
                </a:endParaRPr>
              </a:p>
            </p:txBody>
          </p:sp>
          <p:sp>
            <p:nvSpPr>
              <p:cNvPr id="19" name="Text Box 15"/>
              <p:cNvSpPr txBox="1">
                <a:spLocks noChangeArrowheads="1"/>
              </p:cNvSpPr>
              <p:nvPr/>
            </p:nvSpPr>
            <p:spPr bwMode="auto">
              <a:xfrm>
                <a:off x="3253" y="2021"/>
                <a:ext cx="765" cy="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10800"/>
              <a:lstStyle/>
              <a:p>
                <a:r>
                  <a:rPr kumimoji="0" lang="zh-CN" altLang="en-US" sz="2800" b="1" dirty="0">
                    <a:solidFill>
                      <a:srgbClr val="0000FF"/>
                    </a:solidFill>
                  </a:rPr>
                  <a:t>小数点</a:t>
                </a:r>
                <a:endParaRPr kumimoji="0" lang="zh-CN" altLang="en-US" sz="2800" b="1" dirty="0">
                  <a:solidFill>
                    <a:srgbClr val="0000FF"/>
                  </a:solidFill>
                  <a:latin typeface="Arial" charset="0"/>
                </a:endParaRPr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 flipV="1">
                <a:off x="1584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DFBFB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 flipV="1">
                <a:off x="3504" y="1787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 sz="2800" b="1"/>
              </a:p>
            </p:txBody>
          </p:sp>
        </p:grpSp>
        <p:sp>
          <p:nvSpPr>
            <p:cNvPr id="22" name="AutoShape 14"/>
            <p:cNvSpPr>
              <a:spLocks/>
            </p:cNvSpPr>
            <p:nvPr/>
          </p:nvSpPr>
          <p:spPr bwMode="auto">
            <a:xfrm rot="16200000">
              <a:off x="3791939" y="2648938"/>
              <a:ext cx="263977" cy="2592288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3563888" y="4120544"/>
              <a:ext cx="1368152" cy="460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r>
                <a:rPr kumimoji="0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位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4211960" y="2921397"/>
            <a:ext cx="0" cy="504056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427984" y="3137421"/>
            <a:ext cx="1371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阶码</a:t>
            </a:r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endParaRPr lang="zh-CN" altLang="en-US" sz="24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AutoShape 19"/>
          <p:cNvSpPr>
            <a:spLocks/>
          </p:cNvSpPr>
          <p:nvPr/>
        </p:nvSpPr>
        <p:spPr bwMode="auto">
          <a:xfrm rot="16200000">
            <a:off x="4745734" y="2243609"/>
            <a:ext cx="228600" cy="1728193"/>
          </a:xfrm>
          <a:prstGeom prst="leftBrace">
            <a:avLst>
              <a:gd name="adj1" fmla="val 8136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AutoShape 20"/>
          <p:cNvSpPr>
            <a:spLocks/>
          </p:cNvSpPr>
          <p:nvPr/>
        </p:nvSpPr>
        <p:spPr bwMode="auto">
          <a:xfrm rot="16200000">
            <a:off x="6581936" y="2207605"/>
            <a:ext cx="228600" cy="1800200"/>
          </a:xfrm>
          <a:prstGeom prst="leftBrace">
            <a:avLst>
              <a:gd name="adj1" fmla="val 8287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444208" y="3137421"/>
            <a:ext cx="1371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尾数</a:t>
            </a:r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endParaRPr lang="zh-CN" altLang="en-US" sz="24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563888" y="3353619"/>
            <a:ext cx="1371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阶符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508104" y="3353619"/>
            <a:ext cx="1371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数符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5940152" y="2921397"/>
            <a:ext cx="0" cy="504056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53690" y="4417948"/>
            <a:ext cx="72072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阶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码底（基数），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隐含约定，一般为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52103" y="5210036"/>
            <a:ext cx="82438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阶码，为定点整数，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补码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移码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表示。      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23528" y="5930116"/>
            <a:ext cx="75608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尾数，为定点小数，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补码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原码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表示。       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467544" y="1089543"/>
            <a:ext cx="6324600" cy="622300"/>
            <a:chOff x="1043608" y="116584"/>
            <a:chExt cx="6324600" cy="622300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043608" y="116632"/>
              <a:ext cx="6324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浮点数真值：</a:t>
              </a:r>
              <a:endPara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34" name="Object 2"/>
                <p:cNvSpPr txBox="1"/>
                <p:nvPr/>
              </p:nvSpPr>
              <p:spPr bwMode="auto">
                <a:xfrm>
                  <a:off x="2980263" y="116584"/>
                  <a:ext cx="2664197" cy="6223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=±​​​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4034" name="Object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80263" y="116584"/>
                  <a:ext cx="2664197" cy="6223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组合 39"/>
          <p:cNvGrpSpPr/>
          <p:nvPr/>
        </p:nvGrpSpPr>
        <p:grpSpPr>
          <a:xfrm>
            <a:off x="431478" y="2416995"/>
            <a:ext cx="7164858" cy="523220"/>
            <a:chOff x="431478" y="1268414"/>
            <a:chExt cx="7164858" cy="523220"/>
          </a:xfrm>
        </p:grpSpPr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31478" y="1268414"/>
              <a:ext cx="463691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浮点数机器格式：</a:t>
              </a: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3923928" y="1340768"/>
              <a:ext cx="3672408" cy="432048"/>
              <a:chOff x="4139952" y="1268760"/>
              <a:chExt cx="3672408" cy="432048"/>
            </a:xfrm>
          </p:grpSpPr>
          <p:sp>
            <p:nvSpPr>
              <p:cNvPr id="10" name="Text Box 10"/>
              <p:cNvSpPr txBox="1">
                <a:spLocks noChangeArrowheads="1"/>
              </p:cNvSpPr>
              <p:nvPr/>
            </p:nvSpPr>
            <p:spPr bwMode="auto">
              <a:xfrm>
                <a:off x="4139952" y="1281185"/>
                <a:ext cx="3672408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 </a:t>
                </a:r>
                <a:r>
                  <a:rPr lang="en-US" altLang="zh-CN" sz="2000" b="1" dirty="0" err="1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E</a:t>
                </a:r>
                <a:r>
                  <a:rPr lang="en-US" altLang="zh-CN" sz="1200" dirty="0" err="1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f</a:t>
                </a:r>
                <a:r>
                  <a:rPr lang="en-US" altLang="zh-CN" sz="1200" dirty="0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  </a:t>
                </a:r>
                <a:r>
                  <a:rPr lang="en-US" altLang="zh-CN" sz="2000" dirty="0">
                    <a:solidFill>
                      <a:schemeClr val="accent1"/>
                    </a:solidFill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 </a:t>
                </a:r>
                <a:r>
                  <a:rPr lang="en-US" altLang="zh-CN" sz="2000" b="1" dirty="0"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 E</a:t>
                </a:r>
                <a:r>
                  <a:rPr lang="en-US" altLang="zh-CN" sz="1400" dirty="0"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1</a:t>
                </a:r>
                <a:r>
                  <a:rPr lang="en-US" altLang="zh-CN" sz="2000" dirty="0"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  </a:t>
                </a:r>
                <a:r>
                  <a:rPr lang="en-US" altLang="zh-CN" sz="2000" b="1" dirty="0"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 …  </a:t>
                </a:r>
                <a:r>
                  <a:rPr lang="en-US" altLang="zh-CN" sz="2000" b="1" dirty="0" err="1"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E</a:t>
                </a:r>
                <a:r>
                  <a:rPr lang="en-US" altLang="zh-CN" sz="2000" dirty="0" err="1"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m</a:t>
                </a:r>
                <a:r>
                  <a:rPr lang="en-US" altLang="zh-CN" sz="2000" b="1" dirty="0"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M</a:t>
                </a:r>
                <a:r>
                  <a:rPr lang="en-US" altLang="zh-CN" sz="1400" dirty="0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f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 </a:t>
                </a:r>
                <a:r>
                  <a:rPr lang="en-US" altLang="zh-CN" sz="2000" b="1" dirty="0"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 M</a:t>
                </a:r>
                <a:r>
                  <a:rPr lang="en-US" altLang="zh-CN" sz="1200" dirty="0"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1</a:t>
                </a:r>
                <a:r>
                  <a:rPr lang="en-US" altLang="zh-CN" sz="2000" dirty="0"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  </a:t>
                </a:r>
                <a:r>
                  <a:rPr lang="en-US" altLang="zh-CN" sz="2000" b="1" dirty="0"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…   M</a:t>
                </a:r>
                <a:r>
                  <a:rPr lang="en-US" altLang="zh-CN" sz="2000" dirty="0"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n</a:t>
                </a:r>
              </a:p>
            </p:txBody>
          </p:sp>
          <p:sp>
            <p:nvSpPr>
              <p:cNvPr id="32" name="Line 11"/>
              <p:cNvSpPr>
                <a:spLocks noChangeShapeType="1"/>
              </p:cNvSpPr>
              <p:nvPr/>
            </p:nvSpPr>
            <p:spPr bwMode="auto">
              <a:xfrm>
                <a:off x="4644008" y="1268760"/>
                <a:ext cx="0" cy="4320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11"/>
              <p:cNvSpPr>
                <a:spLocks noChangeShapeType="1"/>
              </p:cNvSpPr>
              <p:nvPr/>
            </p:nvSpPr>
            <p:spPr bwMode="auto">
              <a:xfrm>
                <a:off x="5076056" y="1268760"/>
                <a:ext cx="0" cy="4320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11"/>
              <p:cNvSpPr>
                <a:spLocks noChangeShapeType="1"/>
              </p:cNvSpPr>
              <p:nvPr/>
            </p:nvSpPr>
            <p:spPr bwMode="auto">
              <a:xfrm>
                <a:off x="5508104" y="1268760"/>
                <a:ext cx="0" cy="4320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11"/>
              <p:cNvSpPr>
                <a:spLocks noChangeShapeType="1"/>
              </p:cNvSpPr>
              <p:nvPr/>
            </p:nvSpPr>
            <p:spPr bwMode="auto">
              <a:xfrm>
                <a:off x="5940152" y="1268760"/>
                <a:ext cx="0" cy="4320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11"/>
              <p:cNvSpPr>
                <a:spLocks noChangeShapeType="1"/>
              </p:cNvSpPr>
              <p:nvPr/>
            </p:nvSpPr>
            <p:spPr bwMode="auto">
              <a:xfrm>
                <a:off x="6372200" y="1268760"/>
                <a:ext cx="0" cy="4320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11"/>
              <p:cNvSpPr>
                <a:spLocks noChangeShapeType="1"/>
              </p:cNvSpPr>
              <p:nvPr/>
            </p:nvSpPr>
            <p:spPr bwMode="auto">
              <a:xfrm>
                <a:off x="6804248" y="1268760"/>
                <a:ext cx="0" cy="4320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11"/>
              <p:cNvSpPr>
                <a:spLocks noChangeShapeType="1"/>
              </p:cNvSpPr>
              <p:nvPr/>
            </p:nvSpPr>
            <p:spPr bwMode="auto">
              <a:xfrm>
                <a:off x="7236296" y="1268760"/>
                <a:ext cx="0" cy="4320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7" name="矩形 26"/>
          <p:cNvSpPr/>
          <p:nvPr/>
        </p:nvSpPr>
        <p:spPr>
          <a:xfrm>
            <a:off x="1245907" y="212565"/>
            <a:ext cx="397416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2、浮点表示法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原理性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solidFill>
                <a:srgbClr val="FFBF0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016578"/>
              </p:ext>
            </p:extLst>
          </p:nvPr>
        </p:nvGraphicFramePr>
        <p:xfrm>
          <a:off x="681038" y="3114154"/>
          <a:ext cx="2386012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2" name="Equation" r:id="rId4" imgW="825480" imgH="228600" progId="Equation.DSMT4">
                  <p:embed/>
                </p:oleObj>
              </mc:Choice>
              <mc:Fallback>
                <p:oleObj name="Equation" r:id="rId4" imgW="825480" imgH="228600" progId="Equation.DSMT4">
                  <p:embed/>
                  <p:pic>
                    <p:nvPicPr>
                      <p:cNvPr id="440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3114154"/>
                        <a:ext cx="2386012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椭圆形标注 2"/>
          <p:cNvSpPr/>
          <p:nvPr/>
        </p:nvSpPr>
        <p:spPr>
          <a:xfrm>
            <a:off x="6300192" y="1124744"/>
            <a:ext cx="1872208" cy="1078171"/>
          </a:xfrm>
          <a:prstGeom prst="wedgeEllipseCallout">
            <a:avLst>
              <a:gd name="adj1" fmla="val -25611"/>
              <a:gd name="adj2" fmla="val 71718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如何实现唯一表示？</a:t>
            </a:r>
          </a:p>
        </p:txBody>
      </p:sp>
      <p:pic>
        <p:nvPicPr>
          <p:cNvPr id="30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DFFD4FCE-8D3C-4272-A842-F54F9BD73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92" y="188640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utoUpdateAnimBg="0"/>
      <p:bldP spid="19" grpId="0" animBg="1"/>
      <p:bldP spid="20" grpId="0" animBg="1"/>
      <p:bldP spid="21" grpId="0" autoUpdateAnimBg="0"/>
      <p:bldP spid="22" grpId="0" autoUpdateAnimBg="0"/>
      <p:bldP spid="23" grpId="0" autoUpdateAnimBg="0"/>
      <p:bldP spid="24" grpId="0" animBg="1"/>
      <p:bldP spid="25" grpId="0" autoUpdateAnimBg="0"/>
      <p:bldP spid="26" grpId="0"/>
      <p:bldP spid="28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27"/>
          <p:cNvSpPr>
            <a:spLocks noRot="1" noChangeArrowheads="1"/>
          </p:cNvSpPr>
          <p:nvPr/>
        </p:nvSpPr>
        <p:spPr bwMode="auto">
          <a:xfrm>
            <a:off x="395536" y="1142753"/>
            <a:ext cx="8610600" cy="3078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lnSpc>
                <a:spcPct val="200000"/>
              </a:lnSpc>
              <a:spcBef>
                <a:spcPct val="20000"/>
              </a:spcBef>
              <a:buClr>
                <a:srgbClr val="FDFBFB"/>
              </a:buClr>
              <a:buFont typeface="Monotype Sorts" pitchFamily="2" charset="2"/>
              <a:buNone/>
            </a:pPr>
            <a:r>
              <a:rPr lang="zh-CN" altLang="en-US" sz="28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数制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的基与权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FDFBFB"/>
              </a:buClr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在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任一数制中，其每一数位上允许选用的数码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个数，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称为该数制的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基数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FDFBFB"/>
              </a:buClr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每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一数位所表示位置的值，称为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权值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0BAD47C-C914-4058-89EF-1B1E6D4F4191}"/>
              </a:ext>
            </a:extLst>
          </p:cNvPr>
          <p:cNvGrpSpPr/>
          <p:nvPr/>
        </p:nvGrpSpPr>
        <p:grpSpPr>
          <a:xfrm>
            <a:off x="827584" y="0"/>
            <a:ext cx="6120680" cy="839639"/>
            <a:chOff x="1044403" y="189434"/>
            <a:chExt cx="5976664" cy="839639"/>
          </a:xfrm>
        </p:grpSpPr>
        <p:sp>
          <p:nvSpPr>
            <p:cNvPr id="13" name="六边形 12">
              <a:extLst>
                <a:ext uri="{FF2B5EF4-FFF2-40B4-BE49-F238E27FC236}">
                  <a16:creationId xmlns:a16="http://schemas.microsoft.com/office/drawing/2014/main" id="{4D3651B9-9D7E-4D87-8228-431AF4507F86}"/>
                </a:ext>
              </a:extLst>
            </p:cNvPr>
            <p:cNvSpPr/>
            <p:nvPr/>
          </p:nvSpPr>
          <p:spPr>
            <a:xfrm>
              <a:off x="1336677" y="283390"/>
              <a:ext cx="5684390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8866563-74AC-402D-8083-CB6647B063B3}"/>
                </a:ext>
              </a:extLst>
            </p:cNvPr>
            <p:cNvGrpSpPr/>
            <p:nvPr/>
          </p:nvGrpSpPr>
          <p:grpSpPr>
            <a:xfrm>
              <a:off x="1044403" y="189434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9" name="同心圆 215">
                <a:extLst>
                  <a:ext uri="{FF2B5EF4-FFF2-40B4-BE49-F238E27FC236}">
                    <a16:creationId xmlns:a16="http://schemas.microsoft.com/office/drawing/2014/main" id="{AAD92DCA-FF4D-455E-8D60-9F49A2298E3E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4954BD84-6D3F-4618-AE85-162750D0FC56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65D1A0C-97BD-4C6F-96FC-071F5A4598F4}"/>
                </a:ext>
              </a:extLst>
            </p:cNvPr>
            <p:cNvSpPr/>
            <p:nvPr/>
          </p:nvSpPr>
          <p:spPr>
            <a:xfrm>
              <a:off x="2064503" y="352699"/>
              <a:ext cx="3198721" cy="523244"/>
            </a:xfrm>
            <a:prstGeom prst="rect">
              <a:avLst/>
            </a:prstGeom>
          </p:spPr>
          <p:txBody>
            <a:bodyPr wrap="square" lIns="91466" tIns="45732" rIns="91466" bIns="45732"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2.1.1  </a:t>
              </a:r>
              <a:r>
                <a:rPr lang="zh-CN" altLang="en-US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进位计数制</a:t>
              </a:r>
              <a:endPara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169D2844-02D0-44E5-9954-FCB8C171AEF5}"/>
                </a:ext>
              </a:extLst>
            </p:cNvPr>
            <p:cNvGrpSpPr/>
            <p:nvPr/>
          </p:nvGrpSpPr>
          <p:grpSpPr>
            <a:xfrm>
              <a:off x="1260426" y="363943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7" name="同心圆 220">
                <a:extLst>
                  <a:ext uri="{FF2B5EF4-FFF2-40B4-BE49-F238E27FC236}">
                    <a16:creationId xmlns:a16="http://schemas.microsoft.com/office/drawing/2014/main" id="{0547BB2B-A9A3-40F0-A233-E401556508C4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5B343376-E71E-4F73-9390-C7563D709CF4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1CC4587B-BC88-4F06-BC15-52B5DBFC38BF}"/>
              </a:ext>
            </a:extLst>
          </p:cNvPr>
          <p:cNvSpPr/>
          <p:nvPr/>
        </p:nvSpPr>
        <p:spPr>
          <a:xfrm>
            <a:off x="323528" y="4437112"/>
            <a:ext cx="8064896" cy="131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    常用的计数制有十进制、二进制、八进制和十六进制等。</a:t>
            </a:r>
          </a:p>
        </p:txBody>
      </p:sp>
    </p:spTree>
    <p:extLst>
      <p:ext uri="{BB962C8B-B14F-4D97-AF65-F5344CB8AC3E}">
        <p14:creationId xmlns:p14="http://schemas.microsoft.com/office/powerpoint/2010/main" val="215554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087711" y="260648"/>
            <a:ext cx="21161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尾数规格化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004049" y="279812"/>
            <a:ext cx="316835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（用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原码表示时）</a:t>
            </a:r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727323" y="5210036"/>
            <a:ext cx="744507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对于正数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规格化的特征是最高有效位为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1”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755576" y="5858108"/>
            <a:ext cx="756084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对于负数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规格化的特征是最高有效位为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0”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5054154" y="1106475"/>
            <a:ext cx="3118246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（用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补码表示时）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080641" y="1655749"/>
            <a:ext cx="6264275" cy="1648399"/>
            <a:chOff x="1008633" y="2037158"/>
            <a:chExt cx="6264275" cy="1648399"/>
          </a:xfrm>
        </p:grpSpPr>
        <p:grpSp>
          <p:nvGrpSpPr>
            <p:cNvPr id="9" name="Group 45"/>
            <p:cNvGrpSpPr>
              <a:grpSpLocks/>
            </p:cNvGrpSpPr>
            <p:nvPr/>
          </p:nvGrpSpPr>
          <p:grpSpPr bwMode="auto">
            <a:xfrm>
              <a:off x="1008633" y="2348881"/>
              <a:ext cx="6264275" cy="1336676"/>
              <a:chOff x="567" y="1238"/>
              <a:chExt cx="3946" cy="842"/>
            </a:xfrm>
          </p:grpSpPr>
          <p:sp>
            <p:nvSpPr>
              <p:cNvPr id="10" name="AutoShape 19"/>
              <p:cNvSpPr>
                <a:spLocks/>
              </p:cNvSpPr>
              <p:nvPr/>
            </p:nvSpPr>
            <p:spPr bwMode="auto">
              <a:xfrm rot="-5400000">
                <a:off x="1429" y="1011"/>
                <a:ext cx="136" cy="589"/>
              </a:xfrm>
              <a:prstGeom prst="rightBrace">
                <a:avLst>
                  <a:gd name="adj1" fmla="val 36091"/>
                  <a:gd name="adj2" fmla="val 49574"/>
                </a:avLst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" name="Group 44"/>
              <p:cNvGrpSpPr>
                <a:grpSpLocks/>
              </p:cNvGrpSpPr>
              <p:nvPr/>
            </p:nvGrpSpPr>
            <p:grpSpPr bwMode="auto">
              <a:xfrm>
                <a:off x="567" y="1256"/>
                <a:ext cx="3946" cy="824"/>
                <a:chOff x="567" y="1256"/>
                <a:chExt cx="3946" cy="824"/>
              </a:xfrm>
            </p:grpSpPr>
            <p:grpSp>
              <p:nvGrpSpPr>
                <p:cNvPr id="12" name="Group 28"/>
                <p:cNvGrpSpPr>
                  <a:grpSpLocks/>
                </p:cNvGrpSpPr>
                <p:nvPr/>
              </p:nvGrpSpPr>
              <p:grpSpPr bwMode="auto">
                <a:xfrm>
                  <a:off x="567" y="1492"/>
                  <a:ext cx="3946" cy="588"/>
                  <a:chOff x="567" y="1371"/>
                  <a:chExt cx="3946" cy="588"/>
                </a:xfrm>
              </p:grpSpPr>
              <p:sp>
                <p:nvSpPr>
                  <p:cNvPr id="18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567" y="1480"/>
                    <a:ext cx="394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 sz="28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2472" y="1389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 sz="28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202" y="1389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 sz="28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1371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 sz="28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" y="1616"/>
                    <a:ext cx="231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altLang="zh-CN" sz="2800" b="1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23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791" y="1434"/>
                    <a:ext cx="0" cy="1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 sz="28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107" y="1434"/>
                    <a:ext cx="0" cy="1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 sz="28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66" y="1629"/>
                    <a:ext cx="305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altLang="zh-CN" sz="2800" b="1" dirty="0">
                        <a:solidFill>
                          <a:schemeClr val="folHlin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-1</a:t>
                    </a:r>
                  </a:p>
                </p:txBody>
              </p:sp>
              <p:sp>
                <p:nvSpPr>
                  <p:cNvPr id="26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23" y="1619"/>
                    <a:ext cx="231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altLang="zh-CN" sz="2800" b="1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2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5" y="1616"/>
                    <a:ext cx="481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altLang="zh-CN" sz="2800" b="1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-1/2</a:t>
                    </a:r>
                  </a:p>
                </p:txBody>
              </p:sp>
              <p:sp>
                <p:nvSpPr>
                  <p:cNvPr id="28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5" y="1616"/>
                    <a:ext cx="405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altLang="zh-CN" sz="2800" b="1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1/2</a:t>
                    </a:r>
                  </a:p>
                </p:txBody>
              </p:sp>
            </p:grpSp>
            <p:sp>
              <p:nvSpPr>
                <p:cNvPr id="13" name="AutoShape 20"/>
                <p:cNvSpPr>
                  <a:spLocks/>
                </p:cNvSpPr>
                <p:nvPr/>
              </p:nvSpPr>
              <p:spPr bwMode="auto">
                <a:xfrm rot="-5400000">
                  <a:off x="3315" y="1029"/>
                  <a:ext cx="136" cy="589"/>
                </a:xfrm>
                <a:prstGeom prst="rightBrace">
                  <a:avLst>
                    <a:gd name="adj1" fmla="val 36091"/>
                    <a:gd name="adj2" fmla="val 49574"/>
                  </a:avLst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1728" y="1534"/>
                  <a:ext cx="113" cy="113"/>
                </a:xfrm>
                <a:prstGeom prst="ellips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Oval 30"/>
                <p:cNvSpPr>
                  <a:spLocks noChangeAspect="1" noChangeArrowheads="1"/>
                </p:cNvSpPr>
                <p:nvPr/>
              </p:nvSpPr>
              <p:spPr bwMode="auto">
                <a:xfrm>
                  <a:off x="1147" y="1537"/>
                  <a:ext cx="113" cy="113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Oval 31"/>
                <p:cNvSpPr>
                  <a:spLocks noChangeArrowheads="1"/>
                </p:cNvSpPr>
                <p:nvPr/>
              </p:nvSpPr>
              <p:spPr bwMode="auto">
                <a:xfrm>
                  <a:off x="3043" y="1537"/>
                  <a:ext cx="113" cy="113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Oval 32"/>
                <p:cNvSpPr>
                  <a:spLocks noChangeArrowheads="1"/>
                </p:cNvSpPr>
                <p:nvPr/>
              </p:nvSpPr>
              <p:spPr bwMode="auto">
                <a:xfrm>
                  <a:off x="3642" y="1546"/>
                  <a:ext cx="113" cy="113"/>
                </a:xfrm>
                <a:prstGeom prst="ellips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1" name="Line 37"/>
            <p:cNvSpPr>
              <a:spLocks noChangeShapeType="1"/>
            </p:cNvSpPr>
            <p:nvPr/>
          </p:nvSpPr>
          <p:spPr bwMode="auto">
            <a:xfrm flipH="1" flipV="1">
              <a:off x="2232595" y="2037159"/>
              <a:ext cx="215900" cy="287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38"/>
            <p:cNvSpPr>
              <a:spLocks noChangeShapeType="1"/>
            </p:cNvSpPr>
            <p:nvPr/>
          </p:nvSpPr>
          <p:spPr bwMode="auto">
            <a:xfrm flipH="1" flipV="1">
              <a:off x="4967858" y="2037158"/>
              <a:ext cx="324222" cy="3837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 Box 39"/>
          <p:cNvSpPr txBox="1">
            <a:spLocks noChangeArrowheads="1"/>
          </p:cNvSpPr>
          <p:nvPr/>
        </p:nvSpPr>
        <p:spPr bwMode="auto">
          <a:xfrm>
            <a:off x="2267744" y="3793147"/>
            <a:ext cx="6516911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规格化的特征是尾数最高有效位为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1”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34" name="Text Box 40"/>
          <p:cNvSpPr txBox="1">
            <a:spLocks noChangeArrowheads="1"/>
          </p:cNvSpPr>
          <p:nvPr/>
        </p:nvSpPr>
        <p:spPr bwMode="auto">
          <a:xfrm>
            <a:off x="432941" y="4633972"/>
            <a:ext cx="2590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对于补码：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Box 42"/>
          <p:cNvSpPr txBox="1">
            <a:spLocks noChangeArrowheads="1"/>
          </p:cNvSpPr>
          <p:nvPr/>
        </p:nvSpPr>
        <p:spPr bwMode="auto">
          <a:xfrm>
            <a:off x="431353" y="3794938"/>
            <a:ext cx="198040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对于原码：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681547"/>
              </p:ext>
            </p:extLst>
          </p:nvPr>
        </p:nvGraphicFramePr>
        <p:xfrm>
          <a:off x="3299442" y="279687"/>
          <a:ext cx="1920630" cy="576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12" name="Equation" r:id="rId3" imgW="761760" imgH="228600" progId="Equation.DSMT4">
                  <p:embed/>
                </p:oleObj>
              </mc:Choice>
              <mc:Fallback>
                <p:oleObj name="Equation" r:id="rId3" imgW="76176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9442" y="279687"/>
                        <a:ext cx="1920630" cy="576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15322"/>
              </p:ext>
            </p:extLst>
          </p:nvPr>
        </p:nvGraphicFramePr>
        <p:xfrm>
          <a:off x="539552" y="1130952"/>
          <a:ext cx="4875937" cy="51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13" name="Equation" r:id="rId5" imgW="1917360" imgH="203040" progId="Equation.DSMT4">
                  <p:embed/>
                </p:oleObj>
              </mc:Choice>
              <mc:Fallback>
                <p:oleObj name="Equation" r:id="rId5" imgW="191736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130952"/>
                        <a:ext cx="4875937" cy="51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30" grpId="0"/>
      <p:bldP spid="33" grpId="0"/>
      <p:bldP spid="34" grpId="0"/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F8EC919-4208-4DEE-AA91-10EBF2DE8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18" y="2060848"/>
            <a:ext cx="8843163" cy="97339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B7DFF11-A7FA-478D-B883-8AD273F301E3}"/>
              </a:ext>
            </a:extLst>
          </p:cNvPr>
          <p:cNvSpPr txBox="1"/>
          <p:nvPr/>
        </p:nvSpPr>
        <p:spPr>
          <a:xfrm>
            <a:off x="611560" y="1340768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思考题（教材</a:t>
            </a:r>
            <a:r>
              <a:rPr lang="en-US" altLang="zh-CN" dirty="0"/>
              <a:t>P43</a:t>
            </a:r>
            <a:r>
              <a:rPr lang="zh-CN" altLang="en-US" dirty="0"/>
              <a:t>）：</a:t>
            </a:r>
          </a:p>
        </p:txBody>
      </p:sp>
    </p:spTree>
    <p:extLst>
      <p:ext uri="{BB962C8B-B14F-4D97-AF65-F5344CB8AC3E}">
        <p14:creationId xmlns:p14="http://schemas.microsoft.com/office/powerpoint/2010/main" val="1830154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691680" y="97468"/>
            <a:ext cx="14462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、移码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6"/>
          <p:cNvSpPr>
            <a:spLocks noRot="1" noChangeArrowheads="1"/>
          </p:cNvSpPr>
          <p:nvPr/>
        </p:nvSpPr>
        <p:spPr bwMode="auto">
          <a:xfrm>
            <a:off x="107504" y="764704"/>
            <a:ext cx="9036496" cy="301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342900">
              <a:lnSpc>
                <a:spcPct val="150000"/>
              </a:lnSpc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在计算机中，移码通常用于表示浮点数的阶码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。由于阶码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一般取整数，所以移码通常只用于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整数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的表示。</a:t>
            </a:r>
          </a:p>
          <a:p>
            <a:pPr indent="-342900">
              <a:lnSpc>
                <a:spcPct val="150000"/>
              </a:lnSpc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对定点整数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移码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的定义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是：</a:t>
            </a:r>
            <a:r>
              <a:rPr lang="zh-CN" altLang="en-US" sz="280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[X]</a:t>
            </a:r>
            <a:r>
              <a:rPr lang="zh-CN" altLang="en-US" sz="2800" b="1" baseline="-300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移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baseline="30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altLang="zh-CN" sz="2800" b="1" baseline="30000" dirty="0">
              <a:solidFill>
                <a:srgbClr val="66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>
              <a:lnSpc>
                <a:spcPct val="150000"/>
              </a:lnSpc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为阶码的真值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为阶码的位数）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07504" y="5589240"/>
            <a:ext cx="8780909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等价于将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正向平移或者增加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因此称为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移码或增码；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所以移码也可以认为是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无符号整数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542702" y="3573016"/>
            <a:ext cx="5189538" cy="1730375"/>
            <a:chOff x="1476375" y="3573016"/>
            <a:chExt cx="5189538" cy="1730375"/>
          </a:xfrm>
        </p:grpSpPr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2233613" y="3661916"/>
              <a:ext cx="4432300" cy="457200"/>
              <a:chOff x="1679" y="1806"/>
              <a:chExt cx="2792" cy="288"/>
            </a:xfrm>
          </p:grpSpPr>
          <p:sp>
            <p:nvSpPr>
              <p:cNvPr id="6" name="Line 8"/>
              <p:cNvSpPr>
                <a:spLocks noChangeShapeType="1"/>
              </p:cNvSpPr>
              <p:nvPr/>
            </p:nvSpPr>
            <p:spPr bwMode="auto">
              <a:xfrm>
                <a:off x="1679" y="2003"/>
                <a:ext cx="2117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" name="Text Box 13"/>
              <p:cNvSpPr txBox="1">
                <a:spLocks noChangeArrowheads="1"/>
              </p:cNvSpPr>
              <p:nvPr/>
            </p:nvSpPr>
            <p:spPr bwMode="auto">
              <a:xfrm>
                <a:off x="3923" y="1806"/>
                <a:ext cx="5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[</a:t>
                </a:r>
                <a:r>
                  <a:rPr lang="en-US" altLang="zh-CN" sz="2400" i="1"/>
                  <a:t>x</a:t>
                </a:r>
                <a:r>
                  <a:rPr lang="en-US" altLang="zh-CN" sz="2400"/>
                  <a:t>]</a:t>
                </a:r>
                <a:r>
                  <a:rPr lang="zh-CN" altLang="en-US" sz="2000" baseline="-25000"/>
                  <a:t>移码</a:t>
                </a:r>
              </a:p>
            </p:txBody>
          </p:sp>
        </p:grpSp>
        <p:grpSp>
          <p:nvGrpSpPr>
            <p:cNvPr id="8" name="Group 41"/>
            <p:cNvGrpSpPr>
              <a:grpSpLocks/>
            </p:cNvGrpSpPr>
            <p:nvPr/>
          </p:nvGrpSpPr>
          <p:grpSpPr bwMode="auto">
            <a:xfrm>
              <a:off x="1811338" y="3573016"/>
              <a:ext cx="1293812" cy="1193800"/>
              <a:chOff x="1413" y="1750"/>
              <a:chExt cx="815" cy="752"/>
            </a:xfrm>
          </p:grpSpPr>
          <p:sp>
            <p:nvSpPr>
              <p:cNvPr id="9" name="Freeform 10"/>
              <p:cNvSpPr>
                <a:spLocks/>
              </p:cNvSpPr>
              <p:nvPr/>
            </p:nvSpPr>
            <p:spPr bwMode="auto">
              <a:xfrm>
                <a:off x="1413" y="2027"/>
                <a:ext cx="696" cy="475"/>
              </a:xfrm>
              <a:custGeom>
                <a:avLst/>
                <a:gdLst>
                  <a:gd name="T0" fmla="*/ 11730 w 489"/>
                  <a:gd name="T1" fmla="*/ 0 h 486"/>
                  <a:gd name="T2" fmla="*/ 0 w 489"/>
                  <a:gd name="T3" fmla="*/ 395 h 48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89" h="486">
                    <a:moveTo>
                      <a:pt x="489" y="0"/>
                    </a:moveTo>
                    <a:lnTo>
                      <a:pt x="0" y="486"/>
                    </a:lnTo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Text Box 19"/>
              <p:cNvSpPr txBox="1">
                <a:spLocks noChangeArrowheads="1"/>
              </p:cNvSpPr>
              <p:nvPr/>
            </p:nvSpPr>
            <p:spPr bwMode="auto">
              <a:xfrm>
                <a:off x="2017" y="1750"/>
                <a:ext cx="21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0</a:t>
                </a:r>
              </a:p>
            </p:txBody>
          </p:sp>
        </p:grpSp>
        <p:grpSp>
          <p:nvGrpSpPr>
            <p:cNvPr id="11" name="Group 44"/>
            <p:cNvGrpSpPr>
              <a:grpSpLocks/>
            </p:cNvGrpSpPr>
            <p:nvPr/>
          </p:nvGrpSpPr>
          <p:grpSpPr bwMode="auto">
            <a:xfrm>
              <a:off x="1476375" y="4623941"/>
              <a:ext cx="4127500" cy="679450"/>
              <a:chOff x="1202" y="2412"/>
              <a:chExt cx="2600" cy="428"/>
            </a:xfrm>
          </p:grpSpPr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1202" y="2518"/>
                <a:ext cx="213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" name="Text Box 16"/>
              <p:cNvSpPr txBox="1">
                <a:spLocks noChangeArrowheads="1"/>
              </p:cNvSpPr>
              <p:nvPr/>
            </p:nvSpPr>
            <p:spPr bwMode="auto">
              <a:xfrm>
                <a:off x="2632" y="2552"/>
                <a:ext cx="5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2</a:t>
                </a:r>
                <a:r>
                  <a:rPr lang="en-US" altLang="zh-CN" i="1" baseline="40000"/>
                  <a:t>n</a:t>
                </a:r>
                <a:r>
                  <a:rPr lang="en-US" altLang="zh-CN" sz="2400" baseline="30000"/>
                  <a:t> </a:t>
                </a:r>
                <a:r>
                  <a:rPr lang="en-US" altLang="zh-CN" sz="2400">
                    <a:cs typeface="Times New Roman" panose="02020603050405020304" pitchFamily="18" charset="0"/>
                  </a:rPr>
                  <a:t>–</a:t>
                </a:r>
                <a:r>
                  <a:rPr lang="en-US" altLang="zh-CN" sz="2400"/>
                  <a:t>1</a:t>
                </a:r>
              </a:p>
            </p:txBody>
          </p:sp>
          <p:sp>
            <p:nvSpPr>
              <p:cNvPr id="14" name="Text Box 17"/>
              <p:cNvSpPr txBox="1">
                <a:spLocks noChangeArrowheads="1"/>
              </p:cNvSpPr>
              <p:nvPr/>
            </p:nvSpPr>
            <p:spPr bwMode="auto">
              <a:xfrm>
                <a:off x="1270" y="2552"/>
                <a:ext cx="4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–</a:t>
                </a:r>
                <a:r>
                  <a:rPr lang="en-US" altLang="zh-CN" sz="2400"/>
                  <a:t>2</a:t>
                </a:r>
                <a:r>
                  <a:rPr lang="en-US" altLang="zh-CN" i="1" baseline="40000"/>
                  <a:t>n</a:t>
                </a:r>
              </a:p>
            </p:txBody>
          </p:sp>
          <p:sp>
            <p:nvSpPr>
              <p:cNvPr id="15" name="Text Box 18"/>
              <p:cNvSpPr txBox="1">
                <a:spLocks noChangeArrowheads="1"/>
              </p:cNvSpPr>
              <p:nvPr/>
            </p:nvSpPr>
            <p:spPr bwMode="auto">
              <a:xfrm>
                <a:off x="2023" y="2552"/>
                <a:ext cx="21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0</a:t>
                </a:r>
              </a:p>
            </p:txBody>
          </p:sp>
          <p:sp>
            <p:nvSpPr>
              <p:cNvPr id="16" name="Text Box 20"/>
              <p:cNvSpPr txBox="1">
                <a:spLocks noChangeArrowheads="1"/>
              </p:cNvSpPr>
              <p:nvPr/>
            </p:nvSpPr>
            <p:spPr bwMode="auto">
              <a:xfrm>
                <a:off x="3338" y="2412"/>
                <a:ext cx="4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/>
                  <a:t>真值</a:t>
                </a:r>
              </a:p>
            </p:txBody>
          </p:sp>
        </p:grpSp>
        <p:grpSp>
          <p:nvGrpSpPr>
            <p:cNvPr id="17" name="Group 42"/>
            <p:cNvGrpSpPr>
              <a:grpSpLocks/>
            </p:cNvGrpSpPr>
            <p:nvPr/>
          </p:nvGrpSpPr>
          <p:grpSpPr bwMode="auto">
            <a:xfrm>
              <a:off x="2987675" y="3573016"/>
              <a:ext cx="1404938" cy="1193800"/>
              <a:chOff x="2154" y="1750"/>
              <a:chExt cx="885" cy="752"/>
            </a:xfrm>
          </p:grpSpPr>
          <p:sp>
            <p:nvSpPr>
              <p:cNvPr id="18" name="Text Box 15"/>
              <p:cNvSpPr txBox="1">
                <a:spLocks noChangeArrowheads="1"/>
              </p:cNvSpPr>
              <p:nvPr/>
            </p:nvSpPr>
            <p:spPr bwMode="auto">
              <a:xfrm>
                <a:off x="2734" y="1750"/>
                <a:ext cx="3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2</a:t>
                </a:r>
                <a:r>
                  <a:rPr lang="en-US" altLang="zh-CN" i="1" baseline="40000"/>
                  <a:t>n</a:t>
                </a:r>
              </a:p>
            </p:txBody>
          </p:sp>
          <p:sp>
            <p:nvSpPr>
              <p:cNvPr id="19" name="Freeform 37"/>
              <p:cNvSpPr>
                <a:spLocks/>
              </p:cNvSpPr>
              <p:nvPr/>
            </p:nvSpPr>
            <p:spPr bwMode="auto">
              <a:xfrm>
                <a:off x="2154" y="2027"/>
                <a:ext cx="696" cy="475"/>
              </a:xfrm>
              <a:custGeom>
                <a:avLst/>
                <a:gdLst>
                  <a:gd name="T0" fmla="*/ 11730 w 489"/>
                  <a:gd name="T1" fmla="*/ 0 h 486"/>
                  <a:gd name="T2" fmla="*/ 0 w 489"/>
                  <a:gd name="T3" fmla="*/ 395 h 48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89" h="486">
                    <a:moveTo>
                      <a:pt x="489" y="0"/>
                    </a:moveTo>
                    <a:lnTo>
                      <a:pt x="0" y="486"/>
                    </a:lnTo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0" name="Group 43"/>
            <p:cNvGrpSpPr>
              <a:grpSpLocks/>
            </p:cNvGrpSpPr>
            <p:nvPr/>
          </p:nvGrpSpPr>
          <p:grpSpPr bwMode="auto">
            <a:xfrm>
              <a:off x="4140200" y="3573016"/>
              <a:ext cx="1601788" cy="1193800"/>
              <a:chOff x="2880" y="1750"/>
              <a:chExt cx="1009" cy="752"/>
            </a:xfrm>
          </p:grpSpPr>
          <p:sp>
            <p:nvSpPr>
              <p:cNvPr id="21" name="Text Box 14"/>
              <p:cNvSpPr txBox="1">
                <a:spLocks noChangeArrowheads="1"/>
              </p:cNvSpPr>
              <p:nvPr/>
            </p:nvSpPr>
            <p:spPr bwMode="auto">
              <a:xfrm>
                <a:off x="3277" y="1750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2</a:t>
                </a:r>
                <a:r>
                  <a:rPr lang="en-US" altLang="zh-CN" sz="2400" i="1" baseline="40000"/>
                  <a:t>n</a:t>
                </a:r>
                <a:r>
                  <a:rPr lang="en-US" altLang="zh-CN" sz="2400" baseline="40000"/>
                  <a:t>+1</a:t>
                </a:r>
                <a:r>
                  <a:rPr lang="en-US" altLang="zh-CN" sz="2400">
                    <a:cs typeface="Times New Roman" panose="02020603050405020304" pitchFamily="18" charset="0"/>
                  </a:rPr>
                  <a:t>–</a:t>
                </a:r>
                <a:r>
                  <a:rPr lang="en-US" altLang="zh-CN" sz="2400"/>
                  <a:t>1</a:t>
                </a:r>
              </a:p>
            </p:txBody>
          </p:sp>
          <p:sp>
            <p:nvSpPr>
              <p:cNvPr id="22" name="Freeform 38"/>
              <p:cNvSpPr>
                <a:spLocks/>
              </p:cNvSpPr>
              <p:nvPr/>
            </p:nvSpPr>
            <p:spPr bwMode="auto">
              <a:xfrm>
                <a:off x="2880" y="2027"/>
                <a:ext cx="696" cy="475"/>
              </a:xfrm>
              <a:custGeom>
                <a:avLst/>
                <a:gdLst>
                  <a:gd name="T0" fmla="*/ 11730 w 489"/>
                  <a:gd name="T1" fmla="*/ 0 h 486"/>
                  <a:gd name="T2" fmla="*/ 0 w 489"/>
                  <a:gd name="T3" fmla="*/ 395 h 48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89" h="486">
                    <a:moveTo>
                      <a:pt x="489" y="0"/>
                    </a:moveTo>
                    <a:lnTo>
                      <a:pt x="0" y="486"/>
                    </a:lnTo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FD42481-3B1F-4FFE-9297-B7371793B750}"/>
              </a:ext>
            </a:extLst>
          </p:cNvPr>
          <p:cNvGrpSpPr/>
          <p:nvPr/>
        </p:nvGrpSpPr>
        <p:grpSpPr>
          <a:xfrm>
            <a:off x="5076056" y="4509120"/>
            <a:ext cx="3382961" cy="1368152"/>
            <a:chOff x="5076056" y="4509120"/>
            <a:chExt cx="3382961" cy="1368152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F8F0561F-430C-421C-97EE-8041035D7FDC}"/>
                </a:ext>
              </a:extLst>
            </p:cNvPr>
            <p:cNvCxnSpPr/>
            <p:nvPr/>
          </p:nvCxnSpPr>
          <p:spPr>
            <a:xfrm flipV="1">
              <a:off x="5076056" y="4990207"/>
              <a:ext cx="1512168" cy="8870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0FE3960-6545-493E-9E7D-3CAEA3190415}"/>
                </a:ext>
              </a:extLst>
            </p:cNvPr>
            <p:cNvSpPr txBox="1"/>
            <p:nvPr/>
          </p:nvSpPr>
          <p:spPr>
            <a:xfrm>
              <a:off x="6561840" y="4509120"/>
              <a:ext cx="18971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latin typeface="+mn-ea"/>
                </a:rPr>
                <a:t>n+1</a:t>
              </a:r>
              <a:r>
                <a:rPr lang="zh-CN" altLang="en-US" sz="2000" b="1">
                  <a:latin typeface="+mn-ea"/>
                </a:rPr>
                <a:t>位补码所能代表的真值最小负数绝对值</a:t>
              </a:r>
            </a:p>
          </p:txBody>
        </p:sp>
      </p:grpSp>
      <p:pic>
        <p:nvPicPr>
          <p:cNvPr id="28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74C24896-533B-4B72-B4A3-F3F1491A7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324" y="116632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5"/>
              <p:cNvSpPr txBox="1">
                <a:spLocks noRot="1" noChangeArrowheads="1"/>
              </p:cNvSpPr>
              <p:nvPr/>
            </p:nvSpPr>
            <p:spPr bwMode="auto">
              <a:xfrm>
                <a:off x="143569" y="-27384"/>
                <a:ext cx="8821044" cy="1486296"/>
              </a:xfrm>
              <a:prstGeom prst="rect">
                <a:avLst/>
              </a:prstGeom>
              <a:noFill/>
              <a:ln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2000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4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IEEE754 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的标准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spcBef>
                    <a:spcPct val="20000"/>
                  </a:spcBef>
                  <a:spcAft>
                    <a:spcPct val="20000"/>
                  </a:spcAft>
                  <a:defRPr/>
                </a:pPr>
                <a14:m>
                  <m:oMath xmlns:m="http://schemas.openxmlformats.org/officeDocument/2006/math">
                    <m:r>
                      <a:rPr lang="zh-CN" altLang="en-US" sz="28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若</m:t>
                    </m:r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(−</m:t>
                        </m:r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p>
                    </m:sSup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×(</m:t>
                    </m:r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kumimoji="0" lang="en-US" altLang="zh-CN" sz="2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𝐌</m:t>
                    </m:r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)×</m:t>
                    </m:r>
                    <m:sSup>
                      <m:sSupPr>
                        <m:ctrlP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sup>
                    </m:sSup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位浮点数的标准格式为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569" y="-27384"/>
                <a:ext cx="8821044" cy="1486296"/>
              </a:xfrm>
              <a:prstGeom prst="rect">
                <a:avLst/>
              </a:prstGeom>
              <a:blipFill>
                <a:blip r:embed="rId2"/>
                <a:stretch>
                  <a:fillRect r="-69" b="-10700"/>
                </a:stretch>
              </a:blipFill>
              <a:ln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50825" y="3499198"/>
            <a:ext cx="8713788" cy="324217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Tx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浮点数的符号位，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表示正数，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表示负数。</a:t>
            </a:r>
          </a:p>
          <a:p>
            <a:pPr algn="l">
              <a:lnSpc>
                <a:spcPct val="150000"/>
              </a:lnSpc>
              <a:buFontTx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E=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阶码，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位，采用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移码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方式来表示正负指数，但只      偏移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-1=127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，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E=e+127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尾数，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原码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，用纯小数表示（不包括符号位），隐含约定尾数的最高位为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，即尾数为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1.M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71600" y="1556792"/>
            <a:ext cx="5832648" cy="1008112"/>
            <a:chOff x="1979712" y="620688"/>
            <a:chExt cx="5832648" cy="1008112"/>
          </a:xfrm>
        </p:grpSpPr>
        <p:sp>
          <p:nvSpPr>
            <p:cNvPr id="6" name="矩形 5"/>
            <p:cNvSpPr/>
            <p:nvPr/>
          </p:nvSpPr>
          <p:spPr>
            <a:xfrm>
              <a:off x="1979712" y="1052736"/>
              <a:ext cx="720080" cy="5760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endParaRPr lang="zh-CN" altLang="en-US" sz="28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699792" y="1052736"/>
              <a:ext cx="2592288" cy="5760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292080" y="1052736"/>
              <a:ext cx="2520280" cy="5760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endPara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80312" y="62068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08104" y="62068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22</a:t>
              </a:r>
              <a:endParaRPr lang="zh-CN" alt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16016" y="62068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23</a:t>
              </a:r>
              <a:endParaRPr lang="zh-CN" alt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71800" y="62068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30</a:t>
              </a:r>
              <a:endParaRPr lang="zh-CN" alt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23728" y="62068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31</a:t>
              </a:r>
              <a:endParaRPr lang="zh-CN" alt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" name="AutoShape 25"/>
          <p:cNvSpPr>
            <a:spLocks/>
          </p:cNvSpPr>
          <p:nvPr/>
        </p:nvSpPr>
        <p:spPr bwMode="auto">
          <a:xfrm rot="16200000">
            <a:off x="2855354" y="1617255"/>
            <a:ext cx="288032" cy="2471364"/>
          </a:xfrm>
          <a:prstGeom prst="leftBrace">
            <a:avLst>
              <a:gd name="adj1" fmla="val 93598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2339752" y="3025404"/>
            <a:ext cx="1584176" cy="403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tIns="10800" rIns="54000" bIns="10800"/>
          <a:lstStyle/>
          <a:p>
            <a:r>
              <a:rPr kumimoji="0" lang="zh-CN" altLang="en-US" sz="2400" b="1" dirty="0">
                <a:solidFill>
                  <a:srgbClr val="0000FF"/>
                </a:solidFill>
              </a:rPr>
              <a:t>    </a:t>
            </a:r>
            <a:r>
              <a:rPr lang="zh-CN" altLang="en-US" sz="2400" b="1" dirty="0">
                <a:solidFill>
                  <a:srgbClr val="0000FF"/>
                </a:solidFill>
              </a:rPr>
              <a:t>阶码</a:t>
            </a:r>
            <a:endParaRPr kumimoji="0" lang="zh-CN" altLang="en-US" sz="2400" b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683568" y="3025404"/>
            <a:ext cx="1584176" cy="403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tIns="10800" rIns="54000" bIns="10800"/>
          <a:lstStyle/>
          <a:p>
            <a:r>
              <a:rPr kumimoji="0" lang="zh-CN" altLang="en-US" sz="2400" b="1" dirty="0">
                <a:solidFill>
                  <a:srgbClr val="0000FF"/>
                </a:solidFill>
              </a:rPr>
              <a:t>    数符</a:t>
            </a:r>
            <a:endParaRPr kumimoji="0" lang="zh-CN" altLang="en-US" sz="2400" b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7" name="AutoShape 25"/>
          <p:cNvSpPr>
            <a:spLocks/>
          </p:cNvSpPr>
          <p:nvPr/>
        </p:nvSpPr>
        <p:spPr bwMode="auto">
          <a:xfrm rot="16200000">
            <a:off x="5424137" y="1661165"/>
            <a:ext cx="260349" cy="2355861"/>
          </a:xfrm>
          <a:prstGeom prst="leftBrace">
            <a:avLst>
              <a:gd name="adj1" fmla="val 93598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4572000" y="3068960"/>
            <a:ext cx="223224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tIns="10800" rIns="54000" bIns="10800"/>
          <a:lstStyle/>
          <a:p>
            <a:r>
              <a:rPr kumimoji="0" lang="zh-CN" altLang="en-US" sz="2400" b="1">
                <a:solidFill>
                  <a:srgbClr val="0000FF"/>
                </a:solidFill>
              </a:rPr>
              <a:t>    尾数（</a:t>
            </a:r>
            <a:r>
              <a:rPr kumimoji="0" lang="en-US" altLang="zh-CN" sz="2400" b="1">
                <a:solidFill>
                  <a:srgbClr val="0000FF"/>
                </a:solidFill>
              </a:rPr>
              <a:t>1.M</a:t>
            </a:r>
            <a:r>
              <a:rPr kumimoji="0" lang="zh-CN" altLang="en-US" sz="2400" b="1">
                <a:solidFill>
                  <a:srgbClr val="0000FF"/>
                </a:solidFill>
              </a:rPr>
              <a:t>）</a:t>
            </a:r>
            <a:endParaRPr kumimoji="0" lang="zh-CN" altLang="en-US" sz="2400" b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 flipH="1">
            <a:off x="1331640" y="2564904"/>
            <a:ext cx="0" cy="43204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0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67EA995A-852C-4B27-8735-E1783B837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92" y="116632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8AD3892-CC4F-4C78-8215-DCD379A10D38}"/>
              </a:ext>
            </a:extLst>
          </p:cNvPr>
          <p:cNvSpPr txBox="1"/>
          <p:nvPr/>
        </p:nvSpPr>
        <p:spPr>
          <a:xfrm>
            <a:off x="7020272" y="2011325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短实浮点数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  <p:bldP spid="17" grpId="0" animBg="1"/>
      <p:bldP spid="18" grpId="0"/>
      <p:bldP spid="22" grpId="0" animBg="1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Rot="1" noChangeArrowheads="1"/>
          </p:cNvSpPr>
          <p:nvPr/>
        </p:nvSpPr>
        <p:spPr bwMode="auto">
          <a:xfrm>
            <a:off x="258192" y="1385739"/>
            <a:ext cx="8828087" cy="52836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800" b="1" dirty="0">
                <a:latin typeface="+mn-ea"/>
              </a:rPr>
              <a:t>解：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首先分别将整数和分数部分转换成二进制数：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(20.59375)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(-1)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(10100.10011)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然后移动小数点，使其满足</a:t>
            </a: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1.M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  <a:r>
              <a:rPr lang="en-US" altLang="zh-CN" sz="2800" b="1" dirty="0">
                <a:solidFill>
                  <a:srgbClr val="FF0000"/>
                </a:solidFill>
              </a:rPr>
              <a:t>×2</a:t>
            </a:r>
            <a:r>
              <a:rPr lang="en-US" altLang="zh-CN" sz="2800" b="1" i="1" baseline="30000" dirty="0">
                <a:solidFill>
                  <a:srgbClr val="FF0000"/>
                </a:solidFill>
              </a:rPr>
              <a:t>e</a:t>
            </a:r>
            <a:r>
              <a:rPr lang="en-US" altLang="zh-CN" sz="2800" b="1" i="1" dirty="0">
                <a:solidFill>
                  <a:srgbClr val="FF0000"/>
                </a:solidFill>
              </a:rPr>
              <a:t> </a:t>
            </a:r>
            <a:r>
              <a:rPr lang="zh-CN" altLang="en-US" sz="2800" b="1" dirty="0"/>
              <a:t>形式</a:t>
            </a:r>
            <a:endParaRPr kumimoji="0" lang="zh-CN" altLang="en-US" sz="28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10100.10011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010010011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×2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    　　　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小数点被左移了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位，于是得到：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阶码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127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131=(1000</a:t>
            </a:r>
            <a:r>
              <a:rPr lang="en-US" altLang="zh-CN" sz="2800" b="1" dirty="0"/>
              <a:t>,0011)</a:t>
            </a:r>
            <a:r>
              <a:rPr lang="en-US" altLang="zh-CN" sz="2800" b="1" baseline="-25000" dirty="0"/>
              <a:t>2</a:t>
            </a:r>
            <a:endParaRPr kumimoji="0" lang="zh-CN" altLang="en-US" sz="28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010010011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最后得到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位浮点数的二进制存储格式为：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100 0001 1010 0100 1100 0000 0000 0000 </a:t>
            </a:r>
            <a:r>
              <a:rPr lang="zh-CN" altLang="en-US" sz="2800" b="1" dirty="0"/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E M</a:t>
            </a:r>
            <a:r>
              <a:rPr lang="zh-CN" altLang="en-US" sz="2800" b="1" dirty="0"/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(41A4C000)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65112" y="250602"/>
            <a:ext cx="8915400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：将十进制数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20.59375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转换成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IEEE754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位标准浮点数的二进制格式来存储，并写出其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进制数。 </a:t>
            </a: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898872" y="6021288"/>
            <a:ext cx="1512888" cy="0"/>
          </a:xfrm>
          <a:prstGeom prst="line">
            <a:avLst/>
          </a:prstGeom>
          <a:noFill/>
          <a:ln w="4127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V="1">
            <a:off x="2483768" y="6021288"/>
            <a:ext cx="4537075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CA97AEE2-9CF7-4879-842B-E025C218F622}"/>
              </a:ext>
            </a:extLst>
          </p:cNvPr>
          <p:cNvSpPr txBox="1"/>
          <p:nvPr/>
        </p:nvSpPr>
        <p:spPr>
          <a:xfrm>
            <a:off x="65087" y="788980"/>
            <a:ext cx="9013825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例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将(﹣18.125)</a:t>
            </a:r>
            <a:r>
              <a:rPr lang="zh-CN" altLang="en-US" sz="2800" b="1" baseline="-250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转换成短浮点数格式的二进制形式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22A35C-8690-447B-80F3-109085FD7F09}"/>
              </a:ext>
            </a:extLst>
          </p:cNvPr>
          <p:cNvSpPr txBox="1"/>
          <p:nvPr/>
        </p:nvSpPr>
        <p:spPr>
          <a:xfrm>
            <a:off x="234920" y="3700785"/>
            <a:ext cx="648970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→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8742B5EE-9068-4EA6-A6F9-6A8E9EFC0EDF}"/>
              </a:ext>
            </a:extLst>
          </p:cNvPr>
          <p:cNvSpPr/>
          <p:nvPr/>
        </p:nvSpPr>
        <p:spPr bwMode="auto">
          <a:xfrm>
            <a:off x="846425" y="3446785"/>
            <a:ext cx="196850" cy="1501140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78076A-1ABB-48C1-90CE-3AFC6442A6BE}"/>
              </a:ext>
            </a:extLst>
          </p:cNvPr>
          <p:cNvSpPr txBox="1"/>
          <p:nvPr/>
        </p:nvSpPr>
        <p:spPr>
          <a:xfrm>
            <a:off x="1126460" y="3068960"/>
            <a:ext cx="7804150" cy="1930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=1</a:t>
            </a: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=0010001 </a:t>
            </a:r>
            <a:r>
              <a:rPr lang="en-US" altLang="zh-CN" sz="2800" b="1" u="sng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0………0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(连续16个0)</a:t>
            </a: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E=127+4=131,即(131)</a:t>
            </a:r>
            <a:r>
              <a:rPr lang="zh-CN" altLang="en-US" sz="2800" b="1" baseline="-250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=(10000011)</a:t>
            </a:r>
            <a:r>
              <a:rPr lang="zh-CN" altLang="en-US" sz="2800" b="1" baseline="-250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F55268-6C1D-4C40-8FC4-CC1498EA2DD6}"/>
              </a:ext>
            </a:extLst>
          </p:cNvPr>
          <p:cNvSpPr txBox="1"/>
          <p:nvPr/>
        </p:nvSpPr>
        <p:spPr>
          <a:xfrm>
            <a:off x="234920" y="5465845"/>
            <a:ext cx="8484235" cy="6549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→ </a:t>
            </a:r>
            <a:r>
              <a:rPr lang="zh-CN" altLang="en-US" sz="28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10000011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00100010000000000000000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3DA3CA48-5994-488E-A098-B14F551E563A}"/>
              </a:ext>
            </a:extLst>
          </p:cNvPr>
          <p:cNvSpPr txBox="1"/>
          <p:nvPr/>
        </p:nvSpPr>
        <p:spPr>
          <a:xfrm>
            <a:off x="203345" y="2015068"/>
            <a:ext cx="9013825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﹣18.125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800" b="1" baseline="-250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2800" b="1" baseline="-250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2800" b="1" baseline="-250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=(﹣10010.001)</a:t>
            </a:r>
            <a:r>
              <a:rPr lang="zh-CN" altLang="en-US" sz="2800" b="1" baseline="-250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=﹣1.0010001×2</a:t>
            </a:r>
            <a:r>
              <a:rPr lang="zh-CN" altLang="en-US" sz="2800" b="1" baseline="300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882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6" grpId="0" build="p"/>
      <p:bldP spid="7" grpId="0" build="p"/>
      <p:bldP spid="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7E5EC4FD-25D3-4BE3-8E14-D35E7FF24E6F}"/>
              </a:ext>
            </a:extLst>
          </p:cNvPr>
          <p:cNvSpPr txBox="1"/>
          <p:nvPr/>
        </p:nvSpPr>
        <p:spPr>
          <a:xfrm>
            <a:off x="43180" y="697865"/>
            <a:ext cx="9013825" cy="516199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例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IEEE754单精度浮点数C0A00000H的十进制值是多少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(C0A00000)</a:t>
            </a:r>
            <a:r>
              <a:rPr lang="zh-CN" altLang="en-US" sz="2800" b="1" baseline="-250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16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=(1100,0000,1010,0000, 0000, 0000, </a:t>
            </a:r>
            <a:b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  0000,0000)</a:t>
            </a:r>
            <a:r>
              <a:rPr lang="zh-CN" altLang="en-US" sz="2800" b="1" baseline="-250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可得, 符号位S是1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阶码位E是10000001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→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(10000001)</a:t>
            </a:r>
            <a:r>
              <a:rPr lang="zh-CN" altLang="en-US" sz="2800" b="1" baseline="-250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=(129)</a:t>
            </a:r>
            <a:r>
              <a:rPr lang="zh-CN" altLang="en-US" sz="2800" b="1" baseline="-250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M为: 010,0000,0000,0000,0000,0000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因此,由公式（-1）</a:t>
            </a:r>
            <a:r>
              <a:rPr lang="zh-CN" altLang="en-US" sz="2800" b="1" baseline="300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×1.M×2</a:t>
            </a:r>
            <a:r>
              <a:rPr lang="zh-CN" altLang="en-US" sz="2800" b="1" baseline="300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E-127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得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01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×2</a:t>
            </a:r>
            <a:r>
              <a:rPr lang="zh-CN" altLang="en-US" sz="2800" b="1" baseline="300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129-127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sz="2800" b="1" baseline="-25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=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（-1.25×4）</a:t>
            </a:r>
            <a:r>
              <a:rPr lang="en-US" altLang="zh-CN" sz="2800" b="1" baseline="-25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=（-5）</a:t>
            </a:r>
            <a:r>
              <a:rPr lang="en-US" altLang="zh-CN" sz="2800" b="1" baseline="-25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</a:t>
            </a:r>
            <a:endParaRPr lang="zh-CN" altLang="en-US" sz="2800" b="1" baseline="-25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377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22411" y="908720"/>
            <a:ext cx="8210029" cy="128400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latin typeface="+mn-ea"/>
              </a:rPr>
              <a:t>ASCII</a:t>
            </a:r>
            <a:r>
              <a:rPr lang="zh-CN" altLang="en-US" sz="2800" b="1" dirty="0">
                <a:latin typeface="+mn-ea"/>
              </a:rPr>
              <a:t>码：</a:t>
            </a:r>
            <a:r>
              <a:rPr lang="en-US" altLang="zh-CN" sz="2800" b="1" dirty="0">
                <a:latin typeface="+mn-ea"/>
              </a:rPr>
              <a:t>128</a:t>
            </a:r>
            <a:r>
              <a:rPr lang="zh-CN" altLang="en-US" sz="2800" b="1" dirty="0">
                <a:latin typeface="+mn-ea"/>
              </a:rPr>
              <a:t>种常用字符，</a:t>
            </a:r>
            <a:r>
              <a:rPr lang="en-US" altLang="zh-CN" sz="2800" b="1">
                <a:latin typeface="+mn-ea"/>
              </a:rPr>
              <a:t>7</a:t>
            </a:r>
            <a:r>
              <a:rPr lang="zh-CN" altLang="en-US" sz="2800" b="1">
                <a:latin typeface="+mn-ea"/>
              </a:rPr>
              <a:t>位，最高位可以设置为奇偶校验位，共</a:t>
            </a:r>
            <a:r>
              <a:rPr lang="en-US" altLang="zh-CN" sz="2800" b="1">
                <a:latin typeface="+mn-ea"/>
              </a:rPr>
              <a:t>8</a:t>
            </a:r>
            <a:r>
              <a:rPr lang="zh-CN" altLang="en-US" sz="2800" b="1">
                <a:latin typeface="+mn-ea"/>
              </a:rPr>
              <a:t>位表示。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4BBCBB4-3464-45FF-AD32-09D9AF96E7E8}"/>
              </a:ext>
            </a:extLst>
          </p:cNvPr>
          <p:cNvGrpSpPr/>
          <p:nvPr/>
        </p:nvGrpSpPr>
        <p:grpSpPr>
          <a:xfrm>
            <a:off x="2267098" y="2349500"/>
            <a:ext cx="4176713" cy="3959820"/>
            <a:chOff x="2267098" y="2349500"/>
            <a:chExt cx="4176713" cy="3959820"/>
          </a:xfrm>
        </p:grpSpPr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2338536" y="2349500"/>
              <a:ext cx="1296987" cy="5232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+mn-ea"/>
                </a:rPr>
                <a:t>0-9</a:t>
              </a:r>
              <a:r>
                <a:rPr lang="zh-CN" altLang="en-US" sz="2800" b="1">
                  <a:latin typeface="+mn-ea"/>
                </a:rPr>
                <a:t>：</a:t>
              </a:r>
            </a:p>
          </p:txBody>
        </p:sp>
        <p:sp>
          <p:nvSpPr>
            <p:cNvPr id="5" name="Text Box 9"/>
            <p:cNvSpPr txBox="1">
              <a:spLocks noChangeArrowheads="1"/>
            </p:cNvSpPr>
            <p:nvPr/>
          </p:nvSpPr>
          <p:spPr bwMode="auto">
            <a:xfrm>
              <a:off x="3922861" y="2349500"/>
              <a:ext cx="2520950" cy="5232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+mn-ea"/>
                </a:rPr>
                <a:t>30H -39H</a:t>
              </a:r>
            </a:p>
          </p:txBody>
        </p: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2338536" y="3193812"/>
              <a:ext cx="1296987" cy="5232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+mn-ea"/>
                </a:rPr>
                <a:t>A-Z</a:t>
              </a:r>
              <a:r>
                <a:rPr lang="zh-CN" altLang="en-US" sz="2800" b="1">
                  <a:latin typeface="+mn-ea"/>
                </a:rPr>
                <a:t>：</a:t>
              </a:r>
            </a:p>
          </p:txBody>
        </p: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3922861" y="3193812"/>
              <a:ext cx="2520950" cy="5232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+mn-ea"/>
                </a:rPr>
                <a:t>41H -5AH</a:t>
              </a:r>
            </a:p>
          </p:txBody>
        </p: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2338536" y="4073525"/>
              <a:ext cx="1296987" cy="5232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latin typeface="+mn-ea"/>
                </a:rPr>
                <a:t>a-z</a:t>
              </a:r>
              <a:r>
                <a:rPr lang="zh-CN" altLang="en-US" sz="2800" b="1" dirty="0">
                  <a:latin typeface="+mn-ea"/>
                </a:rPr>
                <a:t>：</a:t>
              </a:r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3922861" y="4073525"/>
              <a:ext cx="2520950" cy="5232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+mn-ea"/>
                </a:rPr>
                <a:t>61H -7AH</a:t>
              </a:r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2267098" y="4994012"/>
              <a:ext cx="2305050" cy="5232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+mn-ea"/>
                </a:rPr>
                <a:t>常用符号</a:t>
              </a:r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2338958" y="5786100"/>
              <a:ext cx="2305050" cy="5232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+mn-ea"/>
                </a:rPr>
                <a:t>控制字符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2794072-DCDD-45CC-8911-11F9EA6C0D29}"/>
              </a:ext>
            </a:extLst>
          </p:cNvPr>
          <p:cNvGrpSpPr/>
          <p:nvPr/>
        </p:nvGrpSpPr>
        <p:grpSpPr>
          <a:xfrm>
            <a:off x="827584" y="8121"/>
            <a:ext cx="7776864" cy="839639"/>
            <a:chOff x="827584" y="0"/>
            <a:chExt cx="7364700" cy="839639"/>
          </a:xfrm>
        </p:grpSpPr>
        <p:sp>
          <p:nvSpPr>
            <p:cNvPr id="13" name="六边形 12">
              <a:extLst>
                <a:ext uri="{FF2B5EF4-FFF2-40B4-BE49-F238E27FC236}">
                  <a16:creationId xmlns:a16="http://schemas.microsoft.com/office/drawing/2014/main" id="{40DBF6E0-E151-49EF-9AB5-144C78478505}"/>
                </a:ext>
              </a:extLst>
            </p:cNvPr>
            <p:cNvSpPr/>
            <p:nvPr/>
          </p:nvSpPr>
          <p:spPr>
            <a:xfrm>
              <a:off x="1126901" y="93956"/>
              <a:ext cx="7065383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2.2   </a:t>
              </a:r>
              <a:r>
                <a:rPr lang="zh-CN" altLang="en-US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字符的表示方法</a:t>
              </a:r>
              <a:r>
                <a:rPr lang="en-US" altLang="zh-CN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非数值型数据</a:t>
              </a:r>
              <a:r>
                <a:rPr lang="en-US" altLang="zh-CN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7C05DAD-339A-404F-8B4B-F66C21CC2752}"/>
                </a:ext>
              </a:extLst>
            </p:cNvPr>
            <p:cNvGrpSpPr/>
            <p:nvPr/>
          </p:nvGrpSpPr>
          <p:grpSpPr>
            <a:xfrm>
              <a:off x="827584" y="0"/>
              <a:ext cx="884918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8" name="同心圆 215">
                <a:extLst>
                  <a:ext uri="{FF2B5EF4-FFF2-40B4-BE49-F238E27FC236}">
                    <a16:creationId xmlns:a16="http://schemas.microsoft.com/office/drawing/2014/main" id="{C86CE620-B100-4D6F-AF11-521DE6BC9BB0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D59C2879-1E2E-46A5-B0F1-5CAEED605C95}"/>
                  </a:ext>
                </a:extLst>
              </p:cNvPr>
              <p:cNvSpPr/>
              <p:nvPr/>
            </p:nvSpPr>
            <p:spPr>
              <a:xfrm>
                <a:off x="392113" y="760415"/>
                <a:ext cx="3825875" cy="3825875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2D21507-D605-423B-86ED-C04F9E9A1C05}"/>
                </a:ext>
              </a:extLst>
            </p:cNvPr>
            <p:cNvGrpSpPr/>
            <p:nvPr/>
          </p:nvGrpSpPr>
          <p:grpSpPr>
            <a:xfrm>
              <a:off x="1048812" y="174509"/>
              <a:ext cx="460133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6" name="同心圆 220">
                <a:extLst>
                  <a:ext uri="{FF2B5EF4-FFF2-40B4-BE49-F238E27FC236}">
                    <a16:creationId xmlns:a16="http://schemas.microsoft.com/office/drawing/2014/main" id="{5F137BD1-C91E-4687-88AB-8C663F5A6D24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B53BF449-927C-4F60-9DB6-D51AFD4F4DCD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BA1E439-A734-44BF-B8A0-1A3D1E056ACB}"/>
              </a:ext>
            </a:extLst>
          </p:cNvPr>
          <p:cNvSpPr/>
          <p:nvPr/>
        </p:nvSpPr>
        <p:spPr>
          <a:xfrm>
            <a:off x="395536" y="908720"/>
            <a:ext cx="8352928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>
                <a:latin typeface="+mn-ea"/>
              </a:rPr>
              <a:t>对于任意的</a:t>
            </a:r>
            <a:r>
              <a:rPr lang="en-US" altLang="zh-CN" sz="2800" b="1">
                <a:latin typeface="+mn-ea"/>
              </a:rPr>
              <a:t>r</a:t>
            </a:r>
            <a:r>
              <a:rPr lang="zh-CN" altLang="en-US" sz="2800" b="1">
                <a:latin typeface="+mn-ea"/>
              </a:rPr>
              <a:t>进制来说，数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latin typeface="+mn-ea"/>
              </a:rPr>
              <a:t>的表示方法有两种形式：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36BC7AD-8C73-408C-A7BE-8E54EA5C2B4F}"/>
              </a:ext>
            </a:extLst>
          </p:cNvPr>
          <p:cNvGrpSpPr/>
          <p:nvPr/>
        </p:nvGrpSpPr>
        <p:grpSpPr>
          <a:xfrm>
            <a:off x="166866" y="1860035"/>
            <a:ext cx="8365574" cy="484035"/>
            <a:chOff x="166866" y="1860035"/>
            <a:chExt cx="8365574" cy="48403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EAD141A-4021-4961-ABEE-04070D574B30}"/>
                </a:ext>
              </a:extLst>
            </p:cNvPr>
            <p:cNvSpPr/>
            <p:nvPr/>
          </p:nvSpPr>
          <p:spPr>
            <a:xfrm>
              <a:off x="827584" y="1863939"/>
              <a:ext cx="7704856" cy="4801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代码序列形式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altLang="zh-CN" sz="2800" b="1" baseline="-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=(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="1" baseline="-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n-1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="1" baseline="-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n-2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="1" baseline="-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="1" baseline="-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="1" baseline="-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="1" baseline="-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="1" baseline="-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-m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pic>
          <p:nvPicPr>
            <p:cNvPr id="7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DCBD72A7-6369-4A10-B953-52EAD554B2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66" y="1860035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BC481F-F4FF-45BE-BB94-B9E78A09DD79}"/>
              </a:ext>
            </a:extLst>
          </p:cNvPr>
          <p:cNvGrpSpPr/>
          <p:nvPr/>
        </p:nvGrpSpPr>
        <p:grpSpPr>
          <a:xfrm>
            <a:off x="166866" y="2564904"/>
            <a:ext cx="8539862" cy="2716632"/>
            <a:chOff x="166866" y="2564904"/>
            <a:chExt cx="8539862" cy="271663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7F6E78A-2D8C-4771-A680-1DBDA563E4E1}"/>
                </a:ext>
              </a:extLst>
            </p:cNvPr>
            <p:cNvSpPr/>
            <p:nvPr/>
          </p:nvSpPr>
          <p:spPr>
            <a:xfrm>
              <a:off x="827584" y="2564904"/>
              <a:ext cx="7879144" cy="13893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2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多项式表示形式（按权展开法）</a:t>
              </a:r>
            </a:p>
            <a:p>
              <a:pPr algn="just">
                <a:lnSpc>
                  <a:spcPct val="150000"/>
                </a:lnSpc>
                <a:spcBef>
                  <a:spcPct val="2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altLang="zh-CN" sz="2800" b="1" baseline="-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=(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="1" baseline="-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n-1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×r</a:t>
              </a:r>
              <a:r>
                <a:rPr lang="en-US" altLang="zh-CN" sz="28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n-1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+…+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="1" baseline="-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×r</a:t>
              </a:r>
              <a:r>
                <a:rPr lang="en-US" altLang="zh-CN" sz="28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="1" baseline="-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×r</a:t>
              </a:r>
              <a:r>
                <a:rPr lang="en-US" altLang="zh-CN" sz="28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+…+</a:t>
              </a:r>
              <a:r>
                <a:rPr lang="en-US" altLang="zh-CN" sz="28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="1" baseline="-30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-m</a:t>
              </a:r>
              <a:r>
                <a:rPr lang="en-US" altLang="zh-CN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×r</a:t>
              </a:r>
              <a:r>
                <a:rPr lang="en-US" altLang="zh-CN" sz="2800" b="1" baseline="30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-m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D408F209-2015-4BAE-AD8A-3EE5980308B0}"/>
                    </a:ext>
                  </a:extLst>
                </p:cNvPr>
                <p:cNvSpPr/>
                <p:nvPr/>
              </p:nvSpPr>
              <p:spPr>
                <a:xfrm>
                  <a:off x="1547664" y="4143468"/>
                  <a:ext cx="1745606" cy="11380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400" b="1" i="0">
                                <a:latin typeface="Cambria Math" panose="02040503050406030204" pitchFamily="18" charset="0"/>
                              </a:rPr>
                              <m:t>𝐢</m:t>
                            </m:r>
                            <m:r>
                              <a:rPr lang="zh-CN" altLang="en-US" sz="2400" b="1" i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zh-CN" altLang="en-US" sz="2400" b="1" i="0">
                                <a:latin typeface="Cambria Math" panose="02040503050406030204" pitchFamily="18" charset="0"/>
                              </a:rPr>
                              <m:t>𝐦</m:t>
                            </m:r>
                          </m:sub>
                          <m:sup>
                            <m:r>
                              <a:rPr lang="zh-CN" altLang="en-US" sz="2400" b="1" i="0">
                                <a:latin typeface="Cambria Math" panose="02040503050406030204" pitchFamily="18" charset="0"/>
                              </a:rPr>
                              <m:t>𝐧</m:t>
                            </m:r>
                            <m:r>
                              <a:rPr lang="zh-CN" altLang="en-US" sz="2400" b="1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b="1" i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  <m:e>
                            <m:sSup>
                              <m:sSup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400" b="1">
                                        <a:latin typeface="Cambria Math" panose="02040503050406030204" pitchFamily="18" charset="0"/>
                                      </a:rPr>
                                      <m:t>𝐢</m:t>
                                    </m:r>
                                  </m:sub>
                                </m:sSub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𝐫</m:t>
                                </m:r>
                              </m:e>
                              <m:sup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CN" altLang="en-US" sz="2400" b="1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D408F209-2015-4BAE-AD8A-3EE5980308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7664" y="4143468"/>
                  <a:ext cx="1745606" cy="113806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9A61CDCD-9F0F-406E-891E-5FF8DF744F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66" y="2678016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895AD201-B8A5-4463-9BF3-9778EE926923}"/>
              </a:ext>
            </a:extLst>
          </p:cNvPr>
          <p:cNvSpPr/>
          <p:nvPr/>
        </p:nvSpPr>
        <p:spPr>
          <a:xfrm>
            <a:off x="2051720" y="5661248"/>
            <a:ext cx="5616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：整数的位数；   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：小数的位数；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>
                <a:latin typeface="+mn-ea"/>
                <a:cs typeface="Times New Roman" panose="02020603050405020304" pitchFamily="18" charset="0"/>
              </a:rPr>
              <a:t>≤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>
                <a:latin typeface="+mn-ea"/>
                <a:cs typeface="Times New Roman" panose="02020603050405020304" pitchFamily="18" charset="0"/>
              </a:rPr>
              <a:t>≤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r-1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：进位制的基数。</a:t>
            </a:r>
          </a:p>
        </p:txBody>
      </p:sp>
    </p:spTree>
    <p:extLst>
      <p:ext uri="{BB962C8B-B14F-4D97-AF65-F5344CB8AC3E}">
        <p14:creationId xmlns:p14="http://schemas.microsoft.com/office/powerpoint/2010/main" val="316990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AEBD49D-24AA-4BFF-8EB9-5AC8B19D04C0}"/>
              </a:ext>
            </a:extLst>
          </p:cNvPr>
          <p:cNvSpPr/>
          <p:nvPr/>
        </p:nvSpPr>
        <p:spPr>
          <a:xfrm>
            <a:off x="616463" y="1556792"/>
            <a:ext cx="8132001" cy="2121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多项式表示法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2×10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+4×10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+6×10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+5×10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+2×10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各位的权值分别是：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4839804-94EB-4106-AE8A-1CB8BEB2F38B}"/>
              </a:ext>
            </a:extLst>
          </p:cNvPr>
          <p:cNvSpPr/>
          <p:nvPr/>
        </p:nvSpPr>
        <p:spPr>
          <a:xfrm>
            <a:off x="1259632" y="5955206"/>
            <a:ext cx="52806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进制的计数规则是：逢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进一。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886A36-9865-4590-AF29-7338D4122D02}"/>
              </a:ext>
            </a:extLst>
          </p:cNvPr>
          <p:cNvSpPr/>
          <p:nvPr/>
        </p:nvSpPr>
        <p:spPr>
          <a:xfrm>
            <a:off x="557329" y="764704"/>
            <a:ext cx="5166799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(246.52)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代码序列形式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ED1872-D1DC-4ECA-9C0B-BC33D1CF91AF}"/>
              </a:ext>
            </a:extLst>
          </p:cNvPr>
          <p:cNvSpPr/>
          <p:nvPr/>
        </p:nvSpPr>
        <p:spPr>
          <a:xfrm>
            <a:off x="616463" y="3813897"/>
            <a:ext cx="2254143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(101.01)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4C8C6C-C57B-4FD9-A886-AAC908FA8099}"/>
              </a:ext>
            </a:extLst>
          </p:cNvPr>
          <p:cNvSpPr/>
          <p:nvPr/>
        </p:nvSpPr>
        <p:spPr>
          <a:xfrm>
            <a:off x="1571144" y="4437112"/>
            <a:ext cx="5670142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=1×2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+0×2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+1×2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+0×2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+1×2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0CD781-9351-465C-A962-46208F73942F}"/>
              </a:ext>
            </a:extLst>
          </p:cNvPr>
          <p:cNvSpPr/>
          <p:nvPr/>
        </p:nvSpPr>
        <p:spPr>
          <a:xfrm>
            <a:off x="1573208" y="5013176"/>
            <a:ext cx="1499128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=(5.25)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altLang="zh-CN" sz="2800" b="1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6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DEB12F1-E227-497D-9D91-4BD670C01103}"/>
              </a:ext>
            </a:extLst>
          </p:cNvPr>
          <p:cNvGrpSpPr/>
          <p:nvPr/>
        </p:nvGrpSpPr>
        <p:grpSpPr>
          <a:xfrm>
            <a:off x="899592" y="44624"/>
            <a:ext cx="3960440" cy="720080"/>
            <a:chOff x="4139952" y="350942"/>
            <a:chExt cx="6822134" cy="78134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F78FEEB-50E8-4724-9714-C0BC77A3C58E}"/>
                </a:ext>
              </a:extLst>
            </p:cNvPr>
            <p:cNvGrpSpPr/>
            <p:nvPr/>
          </p:nvGrpSpPr>
          <p:grpSpPr>
            <a:xfrm>
              <a:off x="4139952" y="356350"/>
              <a:ext cx="6822134" cy="775935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圆角矩形 33">
                <a:extLst>
                  <a:ext uri="{FF2B5EF4-FFF2-40B4-BE49-F238E27FC236}">
                    <a16:creationId xmlns:a16="http://schemas.microsoft.com/office/drawing/2014/main" id="{A8F086A7-BF96-4D12-9865-E3D5689F535F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圆角矩形 34">
                <a:extLst>
                  <a:ext uri="{FF2B5EF4-FFF2-40B4-BE49-F238E27FC236}">
                    <a16:creationId xmlns:a16="http://schemas.microsoft.com/office/drawing/2014/main" id="{5878388D-D9A6-41CE-B834-FC6C63016D3C}"/>
                  </a:ext>
                </a:extLst>
              </p:cNvPr>
              <p:cNvSpPr/>
              <p:nvPr/>
            </p:nvSpPr>
            <p:spPr>
              <a:xfrm>
                <a:off x="4351931" y="1367702"/>
                <a:ext cx="3742172" cy="259572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F8736C-20E1-4452-B447-C4D580118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688" y="350942"/>
              <a:ext cx="5449456" cy="718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一、常用计数制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5A7CD95-8F14-4715-A4D5-56497C89720B}"/>
              </a:ext>
            </a:extLst>
          </p:cNvPr>
          <p:cNvGrpSpPr/>
          <p:nvPr/>
        </p:nvGrpSpPr>
        <p:grpSpPr>
          <a:xfrm>
            <a:off x="533400" y="980728"/>
            <a:ext cx="8305800" cy="2951297"/>
            <a:chOff x="533400" y="980728"/>
            <a:chExt cx="8305800" cy="2951297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8AAA28EF-05C7-4300-809F-55F32E978ED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33400" y="980728"/>
              <a:ext cx="8305800" cy="295129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、  十进制</a:t>
              </a:r>
            </a:p>
            <a:p>
              <a:pPr algn="just">
                <a:lnSpc>
                  <a:spcPct val="150000"/>
                </a:lnSpc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十个数码：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  <a:p>
              <a:pPr algn="just">
                <a:lnSpc>
                  <a:spcPct val="150000"/>
                </a:lnSpc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写法：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(D)</a:t>
              </a:r>
              <a:r>
                <a:rPr lang="en-US" altLang="zh-CN" sz="2800" b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——Decimal     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或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indent="0" algn="just">
                <a:lnSpc>
                  <a:spcPct val="150000"/>
                </a:lnSpc>
                <a:buNone/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基数：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；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进位：逢十进一</a:t>
              </a:r>
            </a:p>
            <a:p>
              <a:pPr algn="just">
                <a:lnSpc>
                  <a:spcPct val="150000"/>
                </a:lnSpc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78531BCA-0FCC-4D52-A957-1B363766F1B5}"/>
                    </a:ext>
                  </a:extLst>
                </p:cNvPr>
                <p:cNvSpPr/>
                <p:nvPr/>
              </p:nvSpPr>
              <p:spPr>
                <a:xfrm>
                  <a:off x="5652120" y="2348880"/>
                  <a:ext cx="2069606" cy="9507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zh-CN" altLang="en-US" b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zh-CN" altLang="en-US" b="1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  <m:r>
                              <m:rPr>
                                <m:nor/>
                              </m:rPr>
                              <a:rPr lang="zh-CN" altLang="en-US" b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zh-CN" altLang="en-US" b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zh-CN" altLang="en-US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zh-CN" altLang="en-US" b="1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zh-CN" altLang="en-US" b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=−</m:t>
                            </m:r>
                            <m:r>
                              <m:rPr>
                                <m:nor/>
                              </m:rPr>
                              <a:rPr lang="zh-CN" altLang="en-US" b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zh-CN" altLang="en-US" b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zh-CN" altLang="en-US" b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zh-CN" altLang="en-US" b="1" i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zh-CN" altLang="en-US" b="1" i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zh-CN" altLang="en-US" b="1" i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78531BCA-0FCC-4D52-A957-1B363766F1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2120" y="2348880"/>
                  <a:ext cx="2069606" cy="95070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F3E025F-8F6A-4728-BF32-911E3DE81A2C}"/>
              </a:ext>
            </a:extLst>
          </p:cNvPr>
          <p:cNvGrpSpPr/>
          <p:nvPr/>
        </p:nvGrpSpPr>
        <p:grpSpPr>
          <a:xfrm>
            <a:off x="645076" y="3886997"/>
            <a:ext cx="7853848" cy="2854371"/>
            <a:chOff x="645076" y="3886997"/>
            <a:chExt cx="7853848" cy="2854371"/>
          </a:xfrm>
        </p:grpSpPr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66FC52BD-010D-4C0B-B393-B232839A2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076" y="3886997"/>
              <a:ext cx="7853848" cy="2854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2</a:t>
              </a:r>
              <a:r>
                <a:rPr lang="zh-CN" altLang="en-US" sz="2800" b="1">
                  <a:ea typeface="+mn-ea"/>
                  <a:cs typeface="Times New Roman" panose="02020603050405020304" pitchFamily="18" charset="0"/>
                </a:rPr>
                <a:t>、  二进制</a:t>
              </a:r>
            </a:p>
            <a:p>
              <a:pPr algn="just" eaLnBrk="1" hangingPunct="1">
                <a:lnSpc>
                  <a:spcPct val="150000"/>
                </a:lnSpc>
                <a:spcBef>
                  <a:spcPct val="20000"/>
                </a:spcBef>
              </a:pPr>
              <a:r>
                <a:rPr lang="zh-CN" altLang="en-US" sz="2800" b="1">
                  <a:ea typeface="+mn-ea"/>
                  <a:cs typeface="Times New Roman" panose="02020603050405020304" pitchFamily="18" charset="0"/>
                </a:rPr>
                <a:t>    有两个数码：</a:t>
              </a: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0</a:t>
              </a:r>
              <a:r>
                <a:rPr lang="zh-CN" altLang="en-US" sz="2800" b="1">
                  <a:ea typeface="+mn-ea"/>
                  <a:cs typeface="Times New Roman" panose="02020603050405020304" pitchFamily="18" charset="0"/>
                </a:rPr>
                <a:t>、</a:t>
              </a: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1</a:t>
              </a:r>
            </a:p>
            <a:p>
              <a:pPr algn="just" eaLnBrk="1" hangingPunct="1">
                <a:lnSpc>
                  <a:spcPct val="150000"/>
                </a:lnSpc>
                <a:spcBef>
                  <a:spcPct val="20000"/>
                </a:spcBef>
              </a:pPr>
              <a:r>
                <a:rPr lang="zh-CN" altLang="en-US" sz="2800" b="1">
                  <a:ea typeface="+mn-ea"/>
                  <a:cs typeface="Times New Roman" panose="02020603050405020304" pitchFamily="18" charset="0"/>
                </a:rPr>
                <a:t>    写法：</a:t>
              </a: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(B)</a:t>
              </a:r>
              <a:r>
                <a:rPr lang="en-US" altLang="zh-CN" sz="2800" b="1" baseline="-30000">
                  <a:ea typeface="+mn-ea"/>
                  <a:cs typeface="Times New Roman" panose="02020603050405020304" pitchFamily="18" charset="0"/>
                </a:rPr>
                <a:t>2</a:t>
              </a: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——Binary     </a:t>
              </a:r>
              <a:r>
                <a:rPr lang="zh-CN" altLang="en-US" sz="2800" b="1">
                  <a:ea typeface="+mn-ea"/>
                  <a:cs typeface="Times New Roman" panose="02020603050405020304" pitchFamily="18" charset="0"/>
                </a:rPr>
                <a:t>或</a:t>
              </a:r>
              <a:endParaRPr lang="en-US" altLang="zh-CN" sz="2800" b="1">
                <a:ea typeface="+mn-ea"/>
                <a:cs typeface="Times New Roman" panose="02020603050405020304" pitchFamily="18" charset="0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20000"/>
                </a:spcBef>
              </a:pPr>
              <a:r>
                <a:rPr lang="zh-CN" altLang="en-US" sz="2800" b="1">
                  <a:cs typeface="Times New Roman" panose="02020603050405020304" pitchFamily="18" charset="0"/>
                </a:rPr>
                <a:t>    基数：</a:t>
              </a:r>
              <a:r>
                <a:rPr lang="en-US" altLang="zh-CN" sz="2800" b="1">
                  <a:cs typeface="Times New Roman" panose="02020603050405020304" pitchFamily="18" charset="0"/>
                </a:rPr>
                <a:t>2</a:t>
              </a:r>
              <a:r>
                <a:rPr lang="zh-CN" altLang="en-US" sz="2800" b="1">
                  <a:cs typeface="Times New Roman" panose="02020603050405020304" pitchFamily="18" charset="0"/>
                </a:rPr>
                <a:t>；    进位：逢二进一</a:t>
              </a:r>
              <a:r>
                <a:rPr lang="zh-CN" altLang="en-US" sz="2800" b="1">
                  <a:ea typeface="+mn-ea"/>
                  <a:cs typeface="Times New Roman" panose="02020603050405020304" pitchFamily="18" charset="0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0C68A75D-6CAA-4DEA-ABE0-64DBCEFCBE94}"/>
                    </a:ext>
                  </a:extLst>
                </p:cNvPr>
                <p:cNvSpPr/>
                <p:nvPr/>
              </p:nvSpPr>
              <p:spPr>
                <a:xfrm>
                  <a:off x="5476773" y="5229200"/>
                  <a:ext cx="1789080" cy="9507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zh-CN" altLang="en-US" b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b="1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zh-CN" altLang="en-US" b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zh-CN" altLang="en-US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zh-CN" altLang="en-US" b="1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zh-CN" altLang="en-US" b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=−</m:t>
                            </m:r>
                            <m:r>
                              <m:rPr>
                                <m:nor/>
                              </m:rPr>
                              <a:rPr lang="zh-CN" altLang="en-US" b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zh-CN" altLang="en-US" b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zh-CN" altLang="en-US" b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zh-CN" altLang="en-US" b="1" i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zh-CN" altLang="en-US" b="1" i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zh-CN" altLang="en-US" b="1" i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0C68A75D-6CAA-4DEA-ABE0-64DBCEFCBE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6773" y="5229200"/>
                  <a:ext cx="1789080" cy="95070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2986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B1715AA-0059-4C8A-98F5-DB040E4E7347}"/>
              </a:ext>
            </a:extLst>
          </p:cNvPr>
          <p:cNvGrpSpPr/>
          <p:nvPr/>
        </p:nvGrpSpPr>
        <p:grpSpPr>
          <a:xfrm>
            <a:off x="755576" y="1124744"/>
            <a:ext cx="7416824" cy="3888500"/>
            <a:chOff x="755576" y="1124744"/>
            <a:chExt cx="7416824" cy="38885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367FA82-5999-4C75-83AC-27DE4B89074A}"/>
                </a:ext>
              </a:extLst>
            </p:cNvPr>
            <p:cNvSpPr/>
            <p:nvPr/>
          </p:nvSpPr>
          <p:spPr>
            <a:xfrm>
              <a:off x="755576" y="1124744"/>
              <a:ext cx="7416824" cy="38885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、  八进制</a:t>
              </a:r>
            </a:p>
            <a:p>
              <a:pPr algn="just">
                <a:lnSpc>
                  <a:spcPct val="15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有八个数码：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  <a:p>
              <a:pPr algn="just">
                <a:lnSpc>
                  <a:spcPct val="15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写法：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(O)</a:t>
              </a:r>
              <a:r>
                <a:rPr lang="en-US" altLang="zh-CN" sz="2800" b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——Octal     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或   </a:t>
              </a:r>
            </a:p>
            <a:p>
              <a:pPr algn="just">
                <a:lnSpc>
                  <a:spcPct val="15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例如：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(37.41)</a:t>
              </a:r>
              <a:r>
                <a:rPr lang="en-US" altLang="zh-CN" sz="2800" b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=3×8</a:t>
              </a:r>
              <a:r>
                <a:rPr lang="en-US" altLang="zh-CN" sz="28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+7×8</a:t>
              </a:r>
              <a:r>
                <a:rPr lang="en-US" altLang="zh-CN" sz="28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+4×8</a:t>
              </a:r>
              <a:r>
                <a:rPr lang="en-US" altLang="zh-CN" sz="28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+1×8</a:t>
              </a:r>
              <a:r>
                <a:rPr lang="en-US" altLang="zh-CN" sz="28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基数：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  <a:p>
              <a:pPr algn="just">
                <a:lnSpc>
                  <a:spcPct val="15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进位：逢八进一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B8B063C2-4FED-45F3-98B7-C604BB99D843}"/>
                    </a:ext>
                  </a:extLst>
                </p:cNvPr>
                <p:cNvSpPr/>
                <p:nvPr/>
              </p:nvSpPr>
              <p:spPr>
                <a:xfrm>
                  <a:off x="5004048" y="2276872"/>
                  <a:ext cx="1816331" cy="9507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zh-CN" altLang="en-US" b="1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O</m:t>
                            </m:r>
                            <m:r>
                              <m:rPr>
                                <m:nor/>
                              </m:rPr>
                              <a:rPr lang="zh-CN" altLang="en-US" b="1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b="1" i="0" smtClean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zh-CN" altLang="en-US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zh-CN" altLang="en-US" b="1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=−</m:t>
                            </m:r>
                            <m:r>
                              <m:rPr>
                                <m:nor/>
                              </m:rPr>
                              <a:rPr lang="zh-CN" altLang="en-US" b="1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zh-CN" altLang="en-US" b="1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zh-CN" altLang="en-US" b="1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zh-CN" altLang="en-US" b="1" i="1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zh-CN" altLang="en-US" b="1" i="1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zh-CN" altLang="en-US" b="1" i="1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CN" altLang="en-US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B8B063C2-4FED-45F3-98B7-C604BB99D8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2276872"/>
                  <a:ext cx="1816331" cy="95070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2267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721CB27-FBFA-4D4B-9E5E-72D80D789E71}"/>
              </a:ext>
            </a:extLst>
          </p:cNvPr>
          <p:cNvGrpSpPr/>
          <p:nvPr/>
        </p:nvGrpSpPr>
        <p:grpSpPr>
          <a:xfrm>
            <a:off x="107504" y="764704"/>
            <a:ext cx="8856984" cy="5827493"/>
            <a:chOff x="107504" y="764704"/>
            <a:chExt cx="8856984" cy="582749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F7CE908-A7ED-48E9-9AC0-9FBB4DA90259}"/>
                </a:ext>
              </a:extLst>
            </p:cNvPr>
            <p:cNvSpPr/>
            <p:nvPr/>
          </p:nvSpPr>
          <p:spPr>
            <a:xfrm>
              <a:off x="107504" y="764704"/>
              <a:ext cx="8856984" cy="5827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、十六进制</a:t>
              </a:r>
            </a:p>
            <a:p>
              <a:pPr algn="just">
                <a:lnSpc>
                  <a:spcPct val="15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有十六个数码：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写法：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(H)</a:t>
              </a:r>
              <a:r>
                <a:rPr lang="en-US" altLang="zh-CN" sz="2800" b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——Hexadecimal    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或   </a:t>
              </a:r>
            </a:p>
            <a:p>
              <a:pPr algn="just">
                <a:lnSpc>
                  <a:spcPct val="15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例如：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(349)</a:t>
              </a:r>
              <a:r>
                <a:rPr lang="en-US" altLang="zh-CN" sz="2800" b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=3×16</a:t>
              </a:r>
              <a:r>
                <a:rPr lang="en-US" altLang="zh-CN" sz="28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+4×16</a:t>
              </a:r>
              <a:r>
                <a:rPr lang="en-US" altLang="zh-CN" sz="28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+9×16</a:t>
              </a:r>
              <a:r>
                <a:rPr lang="en-US" altLang="zh-CN" sz="28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=(841)</a:t>
              </a:r>
              <a:r>
                <a:rPr lang="en-US" altLang="zh-CN" sz="2800" b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(3AB.11)</a:t>
              </a:r>
              <a:r>
                <a:rPr lang="en-US" altLang="zh-CN" sz="2800" b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=3×16</a:t>
              </a:r>
              <a:r>
                <a:rPr lang="en-US" altLang="zh-CN" sz="28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+A×16</a:t>
              </a:r>
              <a:r>
                <a:rPr lang="en-US" altLang="zh-CN" sz="28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+B×16</a:t>
              </a:r>
              <a:r>
                <a:rPr lang="en-US" altLang="zh-CN" sz="28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+1×16</a:t>
              </a:r>
              <a:r>
                <a:rPr lang="en-US" altLang="zh-CN" sz="28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+1×16</a:t>
              </a:r>
              <a:r>
                <a:rPr lang="en-US" altLang="zh-CN" sz="28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</a:t>
              </a:r>
              <a:r>
                <a:rPr lang="en-US" altLang="zh-CN" sz="2800" b="1">
                  <a:latin typeface="+mn-ea"/>
                  <a:cs typeface="Times New Roman" panose="02020603050405020304" pitchFamily="18" charset="0"/>
                </a:rPr>
                <a:t>≈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(939.0664)</a:t>
              </a:r>
              <a:r>
                <a:rPr lang="en-US" altLang="zh-CN" sz="2800" b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基数：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</a:p>
            <a:p>
              <a:pPr algn="just">
                <a:lnSpc>
                  <a:spcPct val="15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进位：逢十六进一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BF663AA2-C80C-44E3-81F4-BD887AFBFDB5}"/>
                    </a:ext>
                  </a:extLst>
                </p:cNvPr>
                <p:cNvSpPr/>
                <p:nvPr/>
              </p:nvSpPr>
              <p:spPr>
                <a:xfrm>
                  <a:off x="5436096" y="1974235"/>
                  <a:ext cx="2245936" cy="9507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zh-CN" altLang="en-US" b="1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m:rPr>
                                <m:nor/>
                              </m:rPr>
                              <a:rPr lang="zh-CN" altLang="en-US" b="1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CN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𝟏𝟔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zh-CN" altLang="en-US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zh-CN" altLang="en-US" b="1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=−</m:t>
                            </m:r>
                            <m:r>
                              <m:rPr>
                                <m:nor/>
                              </m:rPr>
                              <a:rPr lang="zh-CN" altLang="en-US" b="1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zh-CN" altLang="en-US" b="1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zh-CN" altLang="en-US" b="1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zh-CN" altLang="en-US" b="1" i="1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zh-CN" altLang="en-US" b="1" i="1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𝟏𝟔</m:t>
                                </m:r>
                                <m:r>
                                  <a:rPr lang="en-US" altLang="zh-CN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zh-CN" altLang="en-US" b="1" i="1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CN" altLang="en-US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BF663AA2-C80C-44E3-81F4-BD887AFBFD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096" y="1974235"/>
                  <a:ext cx="2245936" cy="95070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1434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AA53FFC-0AC7-4490-AC9C-E1789E689431}"/>
              </a:ext>
            </a:extLst>
          </p:cNvPr>
          <p:cNvGrpSpPr/>
          <p:nvPr/>
        </p:nvGrpSpPr>
        <p:grpSpPr>
          <a:xfrm>
            <a:off x="827584" y="44624"/>
            <a:ext cx="5760640" cy="64807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圆角矩形 33">
              <a:extLst>
                <a:ext uri="{FF2B5EF4-FFF2-40B4-BE49-F238E27FC236}">
                  <a16:creationId xmlns:a16="http://schemas.microsoft.com/office/drawing/2014/main" id="{8D834C98-FC98-401A-A65E-D7F383DF79BC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34">
              <a:extLst>
                <a:ext uri="{FF2B5EF4-FFF2-40B4-BE49-F238E27FC236}">
                  <a16:creationId xmlns:a16="http://schemas.microsoft.com/office/drawing/2014/main" id="{66E44DD4-3FA3-4F17-977D-B5A4967474B5}"/>
                </a:ext>
              </a:extLst>
            </p:cNvPr>
            <p:cNvSpPr/>
            <p:nvPr/>
          </p:nvSpPr>
          <p:spPr>
            <a:xfrm>
              <a:off x="4351931" y="1367702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二、常用计数制之间的转换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A3D66079-F6C0-4574-BFF5-483D2A53D4DD}"/>
              </a:ext>
            </a:extLst>
          </p:cNvPr>
          <p:cNvSpPr/>
          <p:nvPr/>
        </p:nvSpPr>
        <p:spPr>
          <a:xfrm>
            <a:off x="539552" y="1052736"/>
            <a:ext cx="5056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、非十进制数转换为十进制数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95B136-3C15-4D92-976C-23D61C3F9487}"/>
              </a:ext>
            </a:extLst>
          </p:cNvPr>
          <p:cNvSpPr/>
          <p:nvPr/>
        </p:nvSpPr>
        <p:spPr>
          <a:xfrm>
            <a:off x="719572" y="2132856"/>
            <a:ext cx="7704856" cy="1949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即将对应的进位制数展开成多项式求和的形式，按照十进制的规则求出各项的数值，相加后的结果即为十进制数。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C6C043-382B-4C05-9D25-22302906C624}"/>
              </a:ext>
            </a:extLst>
          </p:cNvPr>
          <p:cNvSpPr/>
          <p:nvPr/>
        </p:nvSpPr>
        <p:spPr>
          <a:xfrm>
            <a:off x="1115616" y="1628800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按权相加法：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39CC3E-C1D4-4E91-9B3C-23DDE23292A7}"/>
              </a:ext>
            </a:extLst>
          </p:cNvPr>
          <p:cNvSpPr/>
          <p:nvPr/>
        </p:nvSpPr>
        <p:spPr>
          <a:xfrm>
            <a:off x="251520" y="4209695"/>
            <a:ext cx="8712968" cy="130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例 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(101.101)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=1×2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+0×2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+1×2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+1×2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+0×2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+1×2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=4+0+1+1/2+0+1/8=(5.625)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7BE28F-F39E-47AB-8933-4716F80F0695}"/>
              </a:ext>
            </a:extLst>
          </p:cNvPr>
          <p:cNvSpPr/>
          <p:nvPr/>
        </p:nvSpPr>
        <p:spPr>
          <a:xfrm>
            <a:off x="334953" y="5728686"/>
            <a:ext cx="5984331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例 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(147)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=1×8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+4×8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+7×8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=(103)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74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3395</TotalTime>
  <Words>2314</Words>
  <Application>Microsoft Office PowerPoint</Application>
  <PresentationFormat>全屏显示(4:3)</PresentationFormat>
  <Paragraphs>398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Monotype Sorts</vt:lpstr>
      <vt:lpstr>黑体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Office 主题</vt:lpstr>
      <vt:lpstr>自定义设计方案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478</cp:revision>
  <dcterms:created xsi:type="dcterms:W3CDTF">2017-01-15T07:54:50Z</dcterms:created>
  <dcterms:modified xsi:type="dcterms:W3CDTF">2022-09-14T09:33:10Z</dcterms:modified>
</cp:coreProperties>
</file>