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77" r:id="rId3"/>
    <p:sldId id="331" r:id="rId4"/>
    <p:sldId id="332" r:id="rId5"/>
    <p:sldId id="333" r:id="rId6"/>
    <p:sldId id="335" r:id="rId7"/>
    <p:sldId id="334" r:id="rId8"/>
    <p:sldId id="330" r:id="rId9"/>
    <p:sldId id="278" r:id="rId10"/>
    <p:sldId id="279" r:id="rId11"/>
    <p:sldId id="281" r:id="rId12"/>
    <p:sldId id="283" r:id="rId13"/>
    <p:sldId id="284" r:id="rId14"/>
    <p:sldId id="285" r:id="rId15"/>
    <p:sldId id="286" r:id="rId16"/>
    <p:sldId id="287" r:id="rId17"/>
    <p:sldId id="289" r:id="rId18"/>
    <p:sldId id="290" r:id="rId19"/>
    <p:sldId id="29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6B64225-CC03-4F9A-8BFC-DE60E5C93E7D}"/>
              </a:ext>
            </a:extLst>
          </p:cNvPr>
          <p:cNvGrpSpPr/>
          <p:nvPr/>
        </p:nvGrpSpPr>
        <p:grpSpPr>
          <a:xfrm>
            <a:off x="827584" y="0"/>
            <a:ext cx="4176464" cy="839639"/>
            <a:chOff x="827584" y="0"/>
            <a:chExt cx="4176464" cy="839639"/>
          </a:xfrm>
        </p:grpSpPr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id="{B3C9BC57-97F5-470C-BC76-847CC86676B3}"/>
                </a:ext>
              </a:extLst>
            </p:cNvPr>
            <p:cNvSpPr/>
            <p:nvPr/>
          </p:nvSpPr>
          <p:spPr>
            <a:xfrm>
              <a:off x="1119858" y="93956"/>
              <a:ext cx="3884190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2.3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运算方法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24ED220-8D91-42C6-AC97-6DE724A957EA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215">
                <a:extLst>
                  <a:ext uri="{FF2B5EF4-FFF2-40B4-BE49-F238E27FC236}">
                    <a16:creationId xmlns:a16="http://schemas.microsoft.com/office/drawing/2014/main" id="{6391CE46-CD65-4CAD-AE34-CB6E92CCC30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1BC2735-B920-4419-A91D-746A3DC38C6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10C22E7-F766-4D75-84F4-81E541DAEBF4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20">
                <a:extLst>
                  <a:ext uri="{FF2B5EF4-FFF2-40B4-BE49-F238E27FC236}">
                    <a16:creationId xmlns:a16="http://schemas.microsoft.com/office/drawing/2014/main" id="{E252A778-E8C9-44FB-9844-F90D014A4D3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6D7E960-E330-4087-BE6F-1A234DD4450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1FED020-2F32-4C44-8C34-A61B0928E469}"/>
              </a:ext>
            </a:extLst>
          </p:cNvPr>
          <p:cNvGrpSpPr/>
          <p:nvPr/>
        </p:nvGrpSpPr>
        <p:grpSpPr>
          <a:xfrm>
            <a:off x="846443" y="2276872"/>
            <a:ext cx="7058637" cy="3078571"/>
            <a:chOff x="395536" y="2447310"/>
            <a:chExt cx="7058637" cy="3078571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79F5FDA-9E60-40A2-99A7-5F93F58415E3}"/>
                </a:ext>
              </a:extLst>
            </p:cNvPr>
            <p:cNvSpPr txBox="1"/>
            <p:nvPr/>
          </p:nvSpPr>
          <p:spPr>
            <a:xfrm>
              <a:off x="395536" y="3284984"/>
              <a:ext cx="2348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二进制数运算</a:t>
              </a:r>
            </a:p>
          </p:txBody>
        </p:sp>
        <p:sp>
          <p:nvSpPr>
            <p:cNvPr id="3" name="左大括号 2">
              <a:extLst>
                <a:ext uri="{FF2B5EF4-FFF2-40B4-BE49-F238E27FC236}">
                  <a16:creationId xmlns:a16="http://schemas.microsoft.com/office/drawing/2014/main" id="{CA42DE73-A1A2-46C7-AED2-D903F8C3CD96}"/>
                </a:ext>
              </a:extLst>
            </p:cNvPr>
            <p:cNvSpPr/>
            <p:nvPr/>
          </p:nvSpPr>
          <p:spPr>
            <a:xfrm>
              <a:off x="2777296" y="2708920"/>
              <a:ext cx="354544" cy="1680066"/>
            </a:xfrm>
            <a:prstGeom prst="leftBrace">
              <a:avLst>
                <a:gd name="adj1" fmla="val 74177"/>
                <a:gd name="adj2" fmla="val 5060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3C45AD2-CE83-4FB0-A672-81B8E6B7150F}"/>
                </a:ext>
              </a:extLst>
            </p:cNvPr>
            <p:cNvSpPr txBox="1"/>
            <p:nvPr/>
          </p:nvSpPr>
          <p:spPr>
            <a:xfrm>
              <a:off x="3131840" y="244731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</a:rPr>
                <a:t>逻辑运算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B0445AC-7AE5-4265-B49B-16FA0BCA8EC1}"/>
                </a:ext>
              </a:extLst>
            </p:cNvPr>
            <p:cNvSpPr txBox="1"/>
            <p:nvPr/>
          </p:nvSpPr>
          <p:spPr>
            <a:xfrm>
              <a:off x="3131840" y="416145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算术运算</a:t>
              </a:r>
            </a:p>
          </p:txBody>
        </p:sp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2177642C-3E67-4AEF-A2F5-BCF169C141CF}"/>
                </a:ext>
              </a:extLst>
            </p:cNvPr>
            <p:cNvSpPr/>
            <p:nvPr/>
          </p:nvSpPr>
          <p:spPr>
            <a:xfrm>
              <a:off x="4750909" y="3615221"/>
              <a:ext cx="354544" cy="1680066"/>
            </a:xfrm>
            <a:prstGeom prst="leftBrace">
              <a:avLst>
                <a:gd name="adj1" fmla="val 74177"/>
                <a:gd name="adj2" fmla="val 5060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B9CCF28-8692-4D40-BB47-ACA47BF23E8D}"/>
                </a:ext>
              </a:extLst>
            </p:cNvPr>
            <p:cNvSpPr txBox="1"/>
            <p:nvPr/>
          </p:nvSpPr>
          <p:spPr>
            <a:xfrm>
              <a:off x="5105453" y="3353611"/>
              <a:ext cx="2348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无符号数运算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A1040E1-3845-4DA2-BF06-2210447D038E}"/>
                </a:ext>
              </a:extLst>
            </p:cNvPr>
            <p:cNvSpPr txBox="1"/>
            <p:nvPr/>
          </p:nvSpPr>
          <p:spPr>
            <a:xfrm>
              <a:off x="5105453" y="5002661"/>
              <a:ext cx="2348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有符号数运算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2"/>
          <p:cNvSpPr txBox="1">
            <a:spLocks noChangeArrowheads="1"/>
          </p:cNvSpPr>
          <p:nvPr/>
        </p:nvSpPr>
        <p:spPr bwMode="auto">
          <a:xfrm>
            <a:off x="906388" y="116632"/>
            <a:ext cx="4457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2</a:t>
            </a:r>
            <a:r>
              <a:rPr lang="en-US" altLang="zh-CN" sz="2800" b="1"/>
              <a:t>. </a:t>
            </a:r>
            <a:r>
              <a:rPr lang="zh-CN" altLang="en-US" sz="2800" b="1"/>
              <a:t>补码加减运算</a:t>
            </a:r>
            <a:r>
              <a:rPr lang="zh-CN" altLang="en-US" sz="2800" b="1" dirty="0"/>
              <a:t>规则</a:t>
            </a:r>
          </a:p>
        </p:txBody>
      </p:sp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2253952" y="1754813"/>
            <a:ext cx="4467225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/>
              <a:t>操作数用</a:t>
            </a:r>
            <a:r>
              <a:rPr lang="zh-CN" altLang="en-US" sz="2800" b="1">
                <a:solidFill>
                  <a:srgbClr val="FF0000"/>
                </a:solidFill>
              </a:rPr>
              <a:t>补码</a:t>
            </a:r>
            <a:r>
              <a:rPr lang="zh-CN" altLang="en-US" sz="2800" b="1"/>
              <a:t>表示，符号位参加运算</a:t>
            </a:r>
          </a:p>
        </p:txBody>
      </p:sp>
      <p:sp>
        <p:nvSpPr>
          <p:cNvPr id="4" name="Text Box 39"/>
          <p:cNvSpPr txBox="1">
            <a:spLocks noChangeArrowheads="1"/>
          </p:cNvSpPr>
          <p:nvPr/>
        </p:nvSpPr>
        <p:spPr bwMode="auto">
          <a:xfrm>
            <a:off x="2246535" y="4994746"/>
            <a:ext cx="4557713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/>
              <a:t>结果为</a:t>
            </a:r>
            <a:r>
              <a:rPr lang="zh-CN" altLang="en-US" sz="2800" b="1">
                <a:solidFill>
                  <a:srgbClr val="FF0000"/>
                </a:solidFill>
              </a:rPr>
              <a:t>补码</a:t>
            </a:r>
            <a:r>
              <a:rPr lang="zh-CN" altLang="en-US" sz="2800" b="1"/>
              <a:t>表示，符号位指示结果正负</a:t>
            </a: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1415752" y="3546946"/>
            <a:ext cx="228600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>
                <a:cs typeface="Times New Roman" pitchFamily="18" charset="0"/>
              </a:rPr>
              <a:t>X</a:t>
            </a:r>
            <a:r>
              <a:rPr lang="zh-CN" altLang="en-US" sz="2800" b="1" baseline="-25000" dirty="0">
                <a:cs typeface="Times New Roman" pitchFamily="18" charset="0"/>
              </a:rPr>
              <a:t>补</a:t>
            </a:r>
            <a:r>
              <a:rPr lang="en-US" altLang="zh-CN" sz="2800" b="1" dirty="0">
                <a:cs typeface="Times New Roman" pitchFamily="18" charset="0"/>
              </a:rPr>
              <a:t>+Y</a:t>
            </a:r>
            <a:r>
              <a:rPr lang="zh-CN" altLang="en-US" sz="2800" b="1" baseline="-25000" dirty="0">
                <a:cs typeface="Times New Roman" pitchFamily="18" charset="0"/>
              </a:rPr>
              <a:t>补</a:t>
            </a:r>
          </a:p>
        </p:txBody>
      </p:sp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4844752" y="3546946"/>
            <a:ext cx="251460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cs typeface="Times New Roman" pitchFamily="18" charset="0"/>
              </a:rPr>
              <a:t>X</a:t>
            </a:r>
            <a:r>
              <a:rPr lang="zh-CN" altLang="en-US" sz="2800" b="1" baseline="-25000">
                <a:cs typeface="Times New Roman" pitchFamily="18" charset="0"/>
              </a:rPr>
              <a:t>补</a:t>
            </a:r>
            <a:r>
              <a:rPr lang="en-US" altLang="zh-CN" sz="2800" b="1">
                <a:cs typeface="Times New Roman" pitchFamily="18" charset="0"/>
              </a:rPr>
              <a:t>+(-Y)</a:t>
            </a:r>
            <a:r>
              <a:rPr lang="zh-CN" altLang="en-US" sz="2800" b="1" baseline="-25000">
                <a:cs typeface="Times New Roman" pitchFamily="18" charset="0"/>
              </a:rPr>
              <a:t>补</a:t>
            </a:r>
          </a:p>
        </p:txBody>
      </p:sp>
      <p:sp>
        <p:nvSpPr>
          <p:cNvPr id="7" name="Line 42"/>
          <p:cNvSpPr>
            <a:spLocks noChangeShapeType="1"/>
          </p:cNvSpPr>
          <p:nvPr/>
        </p:nvSpPr>
        <p:spPr bwMode="auto">
          <a:xfrm>
            <a:off x="2558752" y="3089746"/>
            <a:ext cx="342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>
            <a:off x="2558752" y="4613746"/>
            <a:ext cx="342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9" name="Line 44"/>
          <p:cNvSpPr>
            <a:spLocks noChangeShapeType="1"/>
          </p:cNvSpPr>
          <p:nvPr/>
        </p:nvSpPr>
        <p:spPr bwMode="auto">
          <a:xfrm flipH="1">
            <a:off x="4311352" y="2708746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0" name="Line 45"/>
          <p:cNvSpPr>
            <a:spLocks noChangeShapeType="1"/>
          </p:cNvSpPr>
          <p:nvPr/>
        </p:nvSpPr>
        <p:spPr bwMode="auto">
          <a:xfrm>
            <a:off x="2558752" y="308974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1" name="Line 46"/>
          <p:cNvSpPr>
            <a:spLocks noChangeShapeType="1"/>
          </p:cNvSpPr>
          <p:nvPr/>
        </p:nvSpPr>
        <p:spPr bwMode="auto">
          <a:xfrm>
            <a:off x="5987752" y="308974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2" name="Line 47"/>
          <p:cNvSpPr>
            <a:spLocks noChangeShapeType="1"/>
          </p:cNvSpPr>
          <p:nvPr/>
        </p:nvSpPr>
        <p:spPr bwMode="auto">
          <a:xfrm>
            <a:off x="2558752" y="4070166"/>
            <a:ext cx="0" cy="5435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>
            <a:off x="5987752" y="4080346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4" name="Line 49"/>
          <p:cNvSpPr>
            <a:spLocks noChangeShapeType="1"/>
          </p:cNvSpPr>
          <p:nvPr/>
        </p:nvSpPr>
        <p:spPr bwMode="auto">
          <a:xfrm>
            <a:off x="4311352" y="4613746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5" name="Text Box 50"/>
          <p:cNvSpPr txBox="1">
            <a:spLocks noChangeArrowheads="1"/>
          </p:cNvSpPr>
          <p:nvPr/>
        </p:nvSpPr>
        <p:spPr bwMode="auto">
          <a:xfrm>
            <a:off x="1263352" y="3013546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ADD</a:t>
            </a:r>
          </a:p>
        </p:txBody>
      </p:sp>
      <p:sp>
        <p:nvSpPr>
          <p:cNvPr id="16" name="Text Box 51"/>
          <p:cNvSpPr txBox="1">
            <a:spLocks noChangeArrowheads="1"/>
          </p:cNvSpPr>
          <p:nvPr/>
        </p:nvSpPr>
        <p:spPr bwMode="auto">
          <a:xfrm>
            <a:off x="6292552" y="3013546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742975" y="1128615"/>
            <a:ext cx="70693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</a:rPr>
              <a:t>溢出：</a:t>
            </a:r>
            <a:r>
              <a:rPr lang="zh-CN" altLang="en-US" sz="2800" b="1" dirty="0"/>
              <a:t>运算结果超出机器数的数值表示范围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59904" y="3367908"/>
            <a:ext cx="624840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数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有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位尾数，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位符号</a:t>
            </a:r>
            <a:r>
              <a:rPr lang="en-US" altLang="zh-CN" sz="2800" b="1" dirty="0">
                <a:solidFill>
                  <a:schemeClr val="folHlink"/>
                </a:solidFill>
              </a:rPr>
              <a:t>S</a:t>
            </a:r>
            <a:r>
              <a:rPr lang="en-US" altLang="zh-CN" sz="2800" b="1" baseline="-25000" dirty="0">
                <a:solidFill>
                  <a:schemeClr val="folHlink"/>
                </a:solidFill>
              </a:rPr>
              <a:t>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/>
              <a:t>     </a:t>
            </a:r>
            <a:r>
              <a:rPr lang="zh-CN" altLang="en-US" sz="2800" b="1"/>
              <a:t>数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有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位尾数，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位符号</a:t>
            </a:r>
            <a:r>
              <a:rPr lang="en-US" altLang="zh-CN" sz="2800" b="1" dirty="0">
                <a:solidFill>
                  <a:schemeClr val="folHlink"/>
                </a:solidFill>
              </a:rPr>
              <a:t>S</a:t>
            </a:r>
            <a:r>
              <a:rPr lang="en-US" altLang="zh-CN" sz="2800" b="1" baseline="-25000" dirty="0">
                <a:solidFill>
                  <a:schemeClr val="folHlink"/>
                </a:solidFill>
              </a:rPr>
              <a:t>B</a:t>
            </a:r>
            <a:r>
              <a:rPr lang="en-US" altLang="zh-CN" sz="2800" b="1" dirty="0"/>
              <a:t>     </a:t>
            </a: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6588224" y="3369495"/>
            <a:ext cx="2182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符号位参加运算     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1619672" y="4725144"/>
            <a:ext cx="3886200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结果符号</a:t>
            </a:r>
            <a:r>
              <a:rPr lang="en-US" altLang="zh-CN" sz="2800" b="1">
                <a:solidFill>
                  <a:schemeClr val="folHlink"/>
                </a:solidFill>
              </a:rPr>
              <a:t>S</a:t>
            </a:r>
            <a:r>
              <a:rPr lang="en-US" altLang="zh-CN" sz="2800" b="1" baseline="-25000">
                <a:solidFill>
                  <a:schemeClr val="folHlink"/>
                </a:solidFill>
              </a:rPr>
              <a:t>f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符号位进位</a:t>
            </a:r>
            <a:r>
              <a:rPr lang="en-US" altLang="zh-CN" sz="2800" b="1">
                <a:solidFill>
                  <a:schemeClr val="folHlink"/>
                </a:solidFill>
              </a:rPr>
              <a:t>C</a:t>
            </a:r>
            <a:r>
              <a:rPr lang="en-US" altLang="zh-CN" sz="2800" b="1" baseline="-25000">
                <a:solidFill>
                  <a:schemeClr val="folHlink"/>
                </a:solidFill>
              </a:rPr>
              <a:t>f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尾数最高位进位</a:t>
            </a:r>
            <a:r>
              <a:rPr lang="en-US" altLang="zh-CN" sz="2800" b="1">
                <a:solidFill>
                  <a:schemeClr val="folHlink"/>
                </a:solidFill>
              </a:rPr>
              <a:t>C</a:t>
            </a: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6047185" y="3543351"/>
            <a:ext cx="609600" cy="609600"/>
            <a:chOff x="3600" y="1344"/>
            <a:chExt cx="384" cy="384"/>
          </a:xfrm>
        </p:grpSpPr>
        <p:sp>
          <p:nvSpPr>
            <p:cNvPr id="8" name="Line 26"/>
            <p:cNvSpPr>
              <a:spLocks noChangeShapeType="1"/>
            </p:cNvSpPr>
            <p:nvPr/>
          </p:nvSpPr>
          <p:spPr bwMode="auto">
            <a:xfrm>
              <a:off x="3600" y="1344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9" name="Line 27"/>
            <p:cNvSpPr>
              <a:spLocks noChangeShapeType="1"/>
            </p:cNvSpPr>
            <p:nvPr/>
          </p:nvSpPr>
          <p:spPr bwMode="auto">
            <a:xfrm flipV="1">
              <a:off x="3600" y="1536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685477" y="1845495"/>
            <a:ext cx="75589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</a:rPr>
              <a:t>正溢：</a:t>
            </a:r>
            <a:r>
              <a:rPr lang="zh-CN" altLang="en-US" sz="2800" b="1" dirty="0"/>
              <a:t>两正数相加绝对值超出允许的表示范围</a:t>
            </a: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720402" y="2496767"/>
            <a:ext cx="7379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负溢：</a:t>
            </a:r>
            <a:r>
              <a:rPr lang="zh-CN" altLang="en-US" sz="2800" b="1"/>
              <a:t>两负数相加绝对值超出允许的表示范围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71506D9-1BDF-4B69-98E0-C19AD6F42FC6}"/>
              </a:ext>
            </a:extLst>
          </p:cNvPr>
          <p:cNvGrpSpPr/>
          <p:nvPr/>
        </p:nvGrpSpPr>
        <p:grpSpPr>
          <a:xfrm>
            <a:off x="827584" y="0"/>
            <a:ext cx="6264696" cy="839639"/>
            <a:chOff x="827584" y="0"/>
            <a:chExt cx="6264696" cy="839639"/>
          </a:xfrm>
        </p:grpSpPr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3A315BCA-DA66-4632-98A3-0FD8F50BFA6B}"/>
                </a:ext>
              </a:extLst>
            </p:cNvPr>
            <p:cNvSpPr/>
            <p:nvPr/>
          </p:nvSpPr>
          <p:spPr>
            <a:xfrm>
              <a:off x="1119858" y="93956"/>
              <a:ext cx="597242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2.3.4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溢出判断与移位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FD7C399-D3A4-4DD2-A049-BA6DCC6B2B09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215">
                <a:extLst>
                  <a:ext uri="{FF2B5EF4-FFF2-40B4-BE49-F238E27FC236}">
                    <a16:creationId xmlns:a16="http://schemas.microsoft.com/office/drawing/2014/main" id="{0E91F29C-75DA-4F9D-9F67-2B7F5539BC4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1C4A0F59-AE71-41DA-B52F-5F28958E3CE4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B64EDA-E5EE-49AE-BA2C-8724A20A73CC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220">
                <a:extLst>
                  <a:ext uri="{FF2B5EF4-FFF2-40B4-BE49-F238E27FC236}">
                    <a16:creationId xmlns:a16="http://schemas.microsoft.com/office/drawing/2014/main" id="{3E295F76-A47A-449E-8938-183D4CAE950A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9374AF00-C67F-4749-B727-70EA0E7719B6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utoUpdateAnimBg="0"/>
      <p:bldP spid="5" grpId="0" build="p" autoUpdateAnimBg="0" advAuto="0"/>
      <p:bldP spid="6" grpId="0" build="p" autoUpdateAnimBg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488307" y="174233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520699" y="65930"/>
            <a:ext cx="3124200" cy="2255838"/>
            <a:chOff x="192" y="0"/>
            <a:chExt cx="1968" cy="1421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1056" y="480"/>
              <a:ext cx="1056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0 0011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0 0010</a:t>
              </a:r>
            </a:p>
          </p:txBody>
        </p:sp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192" y="0"/>
              <a:ext cx="1968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（</a:t>
              </a:r>
              <a:r>
                <a:rPr lang="en-US" altLang="zh-CN" sz="32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</a:t>
              </a:r>
              <a:r>
                <a:rPr lang="zh-CN" altLang="en-US" sz="32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  <a:r>
                <a:rPr lang="en-US" altLang="zh-CN" sz="32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A=3  B=2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3+2</a:t>
              </a:r>
              <a:r>
                <a:rPr lang="zh-CN" altLang="en-US" sz="32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056" y="1056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0 0101     </a:t>
              </a: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1920" y="912"/>
              <a:ext cx="19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016" y="816"/>
              <a:ext cx="1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1104" y="1056"/>
              <a:ext cx="100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4483099" y="65930"/>
            <a:ext cx="3581400" cy="2255838"/>
            <a:chOff x="2928" y="0"/>
            <a:chExt cx="2256" cy="1421"/>
          </a:xfrm>
        </p:grpSpPr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928" y="0"/>
              <a:ext cx="2208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（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2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A=10  B=7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10+7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4032" y="480"/>
              <a:ext cx="1152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0 1010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0 0111</a:t>
              </a: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4896" y="91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>
              <a:off x="4992" y="8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>
              <a:off x="4128" y="105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 Box 35"/>
            <p:cNvSpPr txBox="1">
              <a:spLocks noChangeArrowheads="1"/>
            </p:cNvSpPr>
            <p:nvPr/>
          </p:nvSpPr>
          <p:spPr bwMode="auto">
            <a:xfrm>
              <a:off x="4032" y="1056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 0001     </a:t>
              </a:r>
            </a:p>
          </p:txBody>
        </p:sp>
      </p:grpSp>
      <p:sp>
        <p:nvSpPr>
          <p:cNvPr id="17" name="Text Box 40"/>
          <p:cNvSpPr txBox="1">
            <a:spLocks noChangeArrowheads="1"/>
          </p:cNvSpPr>
          <p:nvPr/>
        </p:nvSpPr>
        <p:spPr bwMode="auto">
          <a:xfrm>
            <a:off x="7956376" y="169153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正溢</a:t>
            </a:r>
          </a:p>
        </p:txBody>
      </p:sp>
      <p:sp>
        <p:nvSpPr>
          <p:cNvPr id="18" name="Text Box 41"/>
          <p:cNvSpPr txBox="1">
            <a:spLocks noChangeArrowheads="1"/>
          </p:cNvSpPr>
          <p:nvPr/>
        </p:nvSpPr>
        <p:spPr bwMode="auto">
          <a:xfrm>
            <a:off x="3412107" y="3906093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7907907" y="395213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负溢</a:t>
            </a:r>
          </a:p>
        </p:txBody>
      </p: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3488307" y="616193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21" name="Text Box 44"/>
          <p:cNvSpPr txBox="1">
            <a:spLocks noChangeArrowheads="1"/>
          </p:cNvSpPr>
          <p:nvPr/>
        </p:nvSpPr>
        <p:spPr bwMode="auto">
          <a:xfrm>
            <a:off x="7907907" y="6115893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grpSp>
        <p:nvGrpSpPr>
          <p:cNvPr id="22" name="Group 51"/>
          <p:cNvGrpSpPr>
            <a:grpSpLocks/>
          </p:cNvGrpSpPr>
          <p:nvPr/>
        </p:nvGrpSpPr>
        <p:grpSpPr bwMode="auto">
          <a:xfrm>
            <a:off x="520699" y="2275730"/>
            <a:ext cx="3352800" cy="2255838"/>
            <a:chOff x="192" y="1392"/>
            <a:chExt cx="2112" cy="1421"/>
          </a:xfrm>
        </p:grpSpPr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192" y="1392"/>
              <a:ext cx="2112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（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3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A= -3  B= -2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-3+(-2)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920" y="230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2016" y="22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1104" y="244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1056" y="2448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1 1011     </a:t>
              </a:r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1056" y="1872"/>
              <a:ext cx="1200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1 1101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1 1110</a:t>
              </a:r>
            </a:p>
          </p:txBody>
        </p:sp>
      </p:grpSp>
      <p:grpSp>
        <p:nvGrpSpPr>
          <p:cNvPr id="29" name="Group 52"/>
          <p:cNvGrpSpPr>
            <a:grpSpLocks/>
          </p:cNvGrpSpPr>
          <p:nvPr/>
        </p:nvGrpSpPr>
        <p:grpSpPr bwMode="auto">
          <a:xfrm>
            <a:off x="4483099" y="2275730"/>
            <a:ext cx="3733800" cy="2255838"/>
            <a:chOff x="2928" y="1392"/>
            <a:chExt cx="2352" cy="1421"/>
          </a:xfrm>
        </p:grpSpPr>
        <p:sp>
          <p:nvSpPr>
            <p:cNvPr id="30" name="Text Box 16"/>
            <p:cNvSpPr txBox="1">
              <a:spLocks noChangeArrowheads="1"/>
            </p:cNvSpPr>
            <p:nvPr/>
          </p:nvSpPr>
          <p:spPr bwMode="auto">
            <a:xfrm>
              <a:off x="2928" y="1392"/>
              <a:ext cx="2352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（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4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A= -10  B= -7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-10+(-7)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4944" y="230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5040" y="22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176" y="244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4080" y="2448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 1111     </a:t>
              </a:r>
            </a:p>
          </p:txBody>
        </p:sp>
        <p:sp>
          <p:nvSpPr>
            <p:cNvPr id="35" name="Text Box 46"/>
            <p:cNvSpPr txBox="1">
              <a:spLocks noChangeArrowheads="1"/>
            </p:cNvSpPr>
            <p:nvPr/>
          </p:nvSpPr>
          <p:spPr bwMode="auto">
            <a:xfrm>
              <a:off x="4080" y="1872"/>
              <a:ext cx="1056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1 0110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1 1001</a:t>
              </a:r>
            </a:p>
          </p:txBody>
        </p:sp>
      </p:grpSp>
      <p:grpSp>
        <p:nvGrpSpPr>
          <p:cNvPr id="36" name="Group 53"/>
          <p:cNvGrpSpPr>
            <a:grpSpLocks/>
          </p:cNvGrpSpPr>
          <p:nvPr/>
        </p:nvGrpSpPr>
        <p:grpSpPr bwMode="auto">
          <a:xfrm>
            <a:off x="520699" y="4561730"/>
            <a:ext cx="3352800" cy="2179638"/>
            <a:chOff x="192" y="2832"/>
            <a:chExt cx="2112" cy="1373"/>
          </a:xfrm>
        </p:grpSpPr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192" y="2832"/>
              <a:ext cx="1968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（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5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A=6  B= -4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6+(-4)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1968" y="374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2064" y="364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1200" y="388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1104" y="3840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0 0010     </a:t>
              </a:r>
            </a:p>
          </p:txBody>
        </p:sp>
        <p:sp>
          <p:nvSpPr>
            <p:cNvPr id="42" name="Text Box 47"/>
            <p:cNvSpPr txBox="1">
              <a:spLocks noChangeArrowheads="1"/>
            </p:cNvSpPr>
            <p:nvPr/>
          </p:nvSpPr>
          <p:spPr bwMode="auto">
            <a:xfrm>
              <a:off x="1104" y="3312"/>
              <a:ext cx="1200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0 0110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1 1100</a:t>
              </a:r>
            </a:p>
          </p:txBody>
        </p:sp>
      </p:grpSp>
      <p:grpSp>
        <p:nvGrpSpPr>
          <p:cNvPr id="43" name="Group 54"/>
          <p:cNvGrpSpPr>
            <a:grpSpLocks/>
          </p:cNvGrpSpPr>
          <p:nvPr/>
        </p:nvGrpSpPr>
        <p:grpSpPr bwMode="auto">
          <a:xfrm>
            <a:off x="4559299" y="4561730"/>
            <a:ext cx="3581400" cy="2179638"/>
            <a:chOff x="2976" y="2832"/>
            <a:chExt cx="2256" cy="1373"/>
          </a:xfrm>
        </p:grpSpPr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2976" y="2832"/>
              <a:ext cx="2064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（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6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A= -6  B=4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-6+4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>
              <a:off x="4944" y="374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29"/>
            <p:cNvSpPr>
              <a:spLocks noChangeShapeType="1"/>
            </p:cNvSpPr>
            <p:nvPr/>
          </p:nvSpPr>
          <p:spPr bwMode="auto">
            <a:xfrm>
              <a:off x="5040" y="364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Line 34"/>
            <p:cNvSpPr>
              <a:spLocks noChangeShapeType="1"/>
            </p:cNvSpPr>
            <p:nvPr/>
          </p:nvSpPr>
          <p:spPr bwMode="auto">
            <a:xfrm>
              <a:off x="4128" y="388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4080" y="3840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1 1110     </a:t>
              </a: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4080" y="3312"/>
              <a:ext cx="1152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1 1010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0 0100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7" grpId="0" build="p" autoUpdateAnimBg="0"/>
      <p:bldP spid="18" grpId="0" build="p" autoUpdateAnimBg="0"/>
      <p:bldP spid="19" grpId="0" build="p" autoUpdateAnimBg="0"/>
      <p:bldP spid="20" grpId="0" build="p" autoUpdateAnimBg="0"/>
      <p:bldP spid="2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486544" y="2204864"/>
            <a:ext cx="3581400" cy="2322513"/>
            <a:chOff x="0" y="672"/>
            <a:chExt cx="2256" cy="1463"/>
          </a:xfrm>
        </p:grpSpPr>
        <p:sp>
          <p:nvSpPr>
            <p:cNvPr id="3" name="Text Box 11"/>
            <p:cNvSpPr txBox="1">
              <a:spLocks noChangeArrowheads="1"/>
            </p:cNvSpPr>
            <p:nvPr/>
          </p:nvSpPr>
          <p:spPr bwMode="auto">
            <a:xfrm>
              <a:off x="0" y="672"/>
              <a:ext cx="2208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A=10  B=7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10+7 </a:t>
              </a:r>
              <a:r>
                <a:rPr lang="zh-CN" altLang="en-US" sz="28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    </a:t>
              </a:r>
              <a:r>
                <a:rPr lang="en-US" altLang="zh-CN" sz="2800" b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1010</a:t>
              </a:r>
              <a:r>
                <a:rPr lang="en-US" altLang="zh-CN" sz="28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4" name="Text Box 12"/>
            <p:cNvSpPr txBox="1">
              <a:spLocks noChangeArrowheads="1"/>
            </p:cNvSpPr>
            <p:nvPr/>
          </p:nvSpPr>
          <p:spPr bwMode="auto">
            <a:xfrm>
              <a:off x="1104" y="1152"/>
              <a:ext cx="1152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endParaRPr lang="en-US" altLang="zh-CN" sz="2800" b="1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0111</a:t>
              </a:r>
            </a:p>
          </p:txBody>
        </p:sp>
        <p:sp>
          <p:nvSpPr>
            <p:cNvPr id="5" name="Line 13"/>
            <p:cNvSpPr>
              <a:spLocks noChangeShapeType="1"/>
            </p:cNvSpPr>
            <p:nvPr/>
          </p:nvSpPr>
          <p:spPr bwMode="auto">
            <a:xfrm>
              <a:off x="1802" y="163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ine 14"/>
            <p:cNvSpPr>
              <a:spLocks noChangeShapeType="1"/>
            </p:cNvSpPr>
            <p:nvPr/>
          </p:nvSpPr>
          <p:spPr bwMode="auto">
            <a:xfrm>
              <a:off x="1893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auto">
            <a:xfrm>
              <a:off x="1077" y="177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1136" y="1805"/>
              <a:ext cx="110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0001     </a:t>
              </a:r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4788024" y="2204864"/>
            <a:ext cx="4267200" cy="2252663"/>
            <a:chOff x="3072" y="672"/>
            <a:chExt cx="2688" cy="1419"/>
          </a:xfrm>
        </p:grpSpPr>
        <p:sp>
          <p:nvSpPr>
            <p:cNvPr id="10" name="Text Box 30"/>
            <p:cNvSpPr txBox="1">
              <a:spLocks noChangeArrowheads="1"/>
            </p:cNvSpPr>
            <p:nvPr/>
          </p:nvSpPr>
          <p:spPr bwMode="auto">
            <a:xfrm>
              <a:off x="3072" y="672"/>
              <a:ext cx="2688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A= -10  B= -7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-10+(-7)</a:t>
              </a:r>
              <a:r>
                <a:rPr lang="zh-CN" altLang="en-US" sz="28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>
              <a:off x="5068" y="1579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>
              <a:off x="5159" y="147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4297" y="1761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34"/>
            <p:cNvSpPr txBox="1">
              <a:spLocks noChangeArrowheads="1"/>
            </p:cNvSpPr>
            <p:nvPr/>
          </p:nvSpPr>
          <p:spPr bwMode="auto">
            <a:xfrm>
              <a:off x="4387" y="1761"/>
              <a:ext cx="110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1111     </a:t>
              </a:r>
            </a:p>
          </p:txBody>
        </p:sp>
        <p:sp>
          <p:nvSpPr>
            <p:cNvPr id="15" name="Text Box 35"/>
            <p:cNvSpPr txBox="1">
              <a:spLocks noChangeArrowheads="1"/>
            </p:cNvSpPr>
            <p:nvPr/>
          </p:nvSpPr>
          <p:spPr bwMode="auto">
            <a:xfrm>
              <a:off x="4368" y="1080"/>
              <a:ext cx="1056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0110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1001</a:t>
              </a:r>
            </a:p>
          </p:txBody>
        </p:sp>
      </p:grpSp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2996382" y="1092519"/>
            <a:ext cx="3895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cs typeface="Times New Roman" pitchFamily="18" charset="0"/>
              </a:rPr>
              <a:t>（</a:t>
            </a:r>
            <a:r>
              <a:rPr lang="en-US" altLang="zh-CN" sz="2800" b="1">
                <a:cs typeface="Times New Roman" pitchFamily="18" charset="0"/>
              </a:rPr>
              <a:t>S</a:t>
            </a:r>
            <a:r>
              <a:rPr lang="en-US" altLang="zh-CN" sz="2000" b="1">
                <a:cs typeface="Times New Roman" pitchFamily="18" charset="0"/>
              </a:rPr>
              <a:t>A</a:t>
            </a:r>
            <a:r>
              <a:rPr lang="zh-CN" altLang="en-US" sz="2800" b="1">
                <a:cs typeface="Times New Roman" pitchFamily="18" charset="0"/>
              </a:rPr>
              <a:t>、</a:t>
            </a:r>
            <a:r>
              <a:rPr lang="en-US" altLang="zh-CN" sz="2800" b="1">
                <a:cs typeface="Times New Roman" pitchFamily="18" charset="0"/>
              </a:rPr>
              <a:t>S</a:t>
            </a:r>
            <a:r>
              <a:rPr lang="en-US" altLang="zh-CN" sz="2000" b="1">
                <a:cs typeface="Times New Roman" pitchFamily="18" charset="0"/>
              </a:rPr>
              <a:t>B</a:t>
            </a:r>
            <a:r>
              <a:rPr lang="zh-CN" altLang="en-US" sz="2800" b="1">
                <a:cs typeface="Times New Roman" pitchFamily="18" charset="0"/>
              </a:rPr>
              <a:t>与</a:t>
            </a:r>
            <a:r>
              <a:rPr lang="en-US" altLang="zh-CN" sz="2800" b="1">
                <a:cs typeface="Times New Roman" pitchFamily="18" charset="0"/>
              </a:rPr>
              <a:t>S</a:t>
            </a:r>
            <a:r>
              <a:rPr lang="en-US" altLang="zh-CN" sz="2000" b="1">
                <a:cs typeface="Times New Roman" pitchFamily="18" charset="0"/>
              </a:rPr>
              <a:t>f</a:t>
            </a:r>
            <a:r>
              <a:rPr lang="zh-CN" altLang="zh-CN" sz="2800" b="1">
                <a:cs typeface="Times New Roman" pitchFamily="18" charset="0"/>
              </a:rPr>
              <a:t>的关系）</a:t>
            </a:r>
            <a:endParaRPr lang="zh-CN" altLang="en-US" sz="2800" b="1">
              <a:cs typeface="Times New Roman" pitchFamily="18" charset="0"/>
            </a:endParaRPr>
          </a:p>
        </p:txBody>
      </p:sp>
      <p:sp>
        <p:nvSpPr>
          <p:cNvPr id="29" name="Text Box 71"/>
          <p:cNvSpPr txBox="1">
            <a:spLocks noChangeArrowheads="1"/>
          </p:cNvSpPr>
          <p:nvPr/>
        </p:nvSpPr>
        <p:spPr bwMode="auto">
          <a:xfrm>
            <a:off x="460151" y="1105580"/>
            <a:ext cx="34115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cs typeface="Times New Roman" pitchFamily="18" charset="0"/>
              </a:rPr>
              <a:t>溢出判断逻辑：</a:t>
            </a:r>
          </a:p>
        </p:txBody>
      </p:sp>
      <p:sp>
        <p:nvSpPr>
          <p:cNvPr id="43" name="Text Box 71"/>
          <p:cNvSpPr txBox="1">
            <a:spLocks noChangeArrowheads="1"/>
          </p:cNvSpPr>
          <p:nvPr/>
        </p:nvSpPr>
        <p:spPr bwMode="auto">
          <a:xfrm>
            <a:off x="971600" y="116632"/>
            <a:ext cx="4613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cs typeface="Times New Roman" pitchFamily="18" charset="0"/>
              </a:rPr>
              <a:t>1</a:t>
            </a:r>
            <a:r>
              <a:rPr lang="zh-CN" altLang="en-US" sz="2800" b="1">
                <a:cs typeface="Times New Roman" pitchFamily="18" charset="0"/>
              </a:rPr>
              <a:t>、溢出的判断</a:t>
            </a:r>
            <a:r>
              <a:rPr lang="zh-CN" altLang="en-US" sz="2800" b="1" dirty="0">
                <a:cs typeface="Times New Roman" pitchFamily="18" charset="0"/>
              </a:rPr>
              <a:t>方法</a:t>
            </a:r>
          </a:p>
        </p:txBody>
      </p:sp>
      <p:sp>
        <p:nvSpPr>
          <p:cNvPr id="45" name="Text Box 71">
            <a:extLst>
              <a:ext uri="{FF2B5EF4-FFF2-40B4-BE49-F238E27FC236}">
                <a16:creationId xmlns:a16="http://schemas.microsoft.com/office/drawing/2014/main" id="{0CB88094-E4B7-483E-9432-1370B352C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5015001"/>
            <a:ext cx="52565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cs typeface="Times New Roman" pitchFamily="18" charset="0"/>
              </a:rPr>
              <a:t>正溢：两正数相加结果为负数；</a:t>
            </a:r>
            <a:endParaRPr lang="zh-CN" altLang="en-US" sz="28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46" name="Text Box 71">
            <a:extLst>
              <a:ext uri="{FF2B5EF4-FFF2-40B4-BE49-F238E27FC236}">
                <a16:creationId xmlns:a16="http://schemas.microsoft.com/office/drawing/2014/main" id="{EECE3A95-55EE-4578-B6D9-591B4390A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5727789"/>
            <a:ext cx="52565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cs typeface="Times New Roman" pitchFamily="18" charset="0"/>
              </a:rPr>
              <a:t>负溢：两负数相加结果为正数。</a:t>
            </a:r>
            <a:endParaRPr lang="zh-CN" altLang="en-US" sz="28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  <p:bldP spid="45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30513" y="2129482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382713" y="1341438"/>
            <a:ext cx="1676400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0 0011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0 0010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4800" y="949325"/>
            <a:ext cx="31242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  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3+2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382713" y="2136775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0 0101     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549525" y="1928813"/>
            <a:ext cx="304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701925" y="1776413"/>
            <a:ext cx="1588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458913" y="2206625"/>
            <a:ext cx="16002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73663" y="949325"/>
            <a:ext cx="35052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  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10+7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292850" y="1314450"/>
            <a:ext cx="1828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0 1010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0 0111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7523163" y="18573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75563" y="17049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370638" y="22098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292850" y="2136775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1 0001     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7893050" y="2112963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正溢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774950" y="4106863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7899400" y="4110038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负溢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2846388" y="6081713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956550" y="6021388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304800" y="2959100"/>
            <a:ext cx="33528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-3+(-2)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2698750" y="39751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851150" y="38227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1403350" y="42037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1327150" y="42037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1 1011     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1327150" y="3365500"/>
            <a:ext cx="19050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1 1101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1 1110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5230813" y="2959100"/>
            <a:ext cx="37338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  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-10+(-7)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7747000" y="39751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7899400" y="38227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6527800" y="42037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6443663" y="42037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0 1111     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6442075" y="3365500"/>
            <a:ext cx="16764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1 0110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1 1001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304800" y="5013325"/>
            <a:ext cx="31242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  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6+(-4)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2633663" y="6018213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2786063" y="586581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1338263" y="6299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1398588" y="62230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0 0010     </a:t>
            </a: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1398588" y="5462588"/>
            <a:ext cx="1905000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0 0110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1 1100</a:t>
            </a:r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5256213" y="5013325"/>
            <a:ext cx="3276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6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  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-6+4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39" name="Line 45"/>
          <p:cNvSpPr>
            <a:spLocks noChangeShapeType="1"/>
          </p:cNvSpPr>
          <p:nvPr/>
        </p:nvSpPr>
        <p:spPr bwMode="auto">
          <a:xfrm>
            <a:off x="7667625" y="60229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46"/>
          <p:cNvSpPr>
            <a:spLocks noChangeShapeType="1"/>
          </p:cNvSpPr>
          <p:nvPr/>
        </p:nvSpPr>
        <p:spPr bwMode="auto">
          <a:xfrm>
            <a:off x="7820025" y="58705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47"/>
          <p:cNvSpPr>
            <a:spLocks noChangeShapeType="1"/>
          </p:cNvSpPr>
          <p:nvPr/>
        </p:nvSpPr>
        <p:spPr bwMode="auto">
          <a:xfrm>
            <a:off x="6372225" y="6251575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 Box 48"/>
          <p:cNvSpPr txBox="1">
            <a:spLocks noChangeArrowheads="1"/>
          </p:cNvSpPr>
          <p:nvPr/>
        </p:nvSpPr>
        <p:spPr bwMode="auto">
          <a:xfrm>
            <a:off x="6442075" y="6162675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1 1110     </a:t>
            </a:r>
          </a:p>
        </p:txBody>
      </p:sp>
      <p:sp>
        <p:nvSpPr>
          <p:cNvPr id="43" name="Text Box 49"/>
          <p:cNvSpPr txBox="1">
            <a:spLocks noChangeArrowheads="1"/>
          </p:cNvSpPr>
          <p:nvPr/>
        </p:nvSpPr>
        <p:spPr bwMode="auto">
          <a:xfrm>
            <a:off x="6442075" y="5416550"/>
            <a:ext cx="1828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1 1010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0 0100</a:t>
            </a:r>
          </a:p>
        </p:txBody>
      </p:sp>
      <p:sp>
        <p:nvSpPr>
          <p:cNvPr id="44" name="Text Box 51"/>
          <p:cNvSpPr txBox="1">
            <a:spLocks noChangeArrowheads="1"/>
          </p:cNvSpPr>
          <p:nvPr/>
        </p:nvSpPr>
        <p:spPr bwMode="auto">
          <a:xfrm>
            <a:off x="179388" y="1776413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3200" b="1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 =0</a:t>
            </a:r>
          </a:p>
        </p:txBody>
      </p:sp>
      <p:sp>
        <p:nvSpPr>
          <p:cNvPr id="45" name="Text Box 52"/>
          <p:cNvSpPr txBox="1">
            <a:spLocks noChangeArrowheads="1"/>
          </p:cNvSpPr>
          <p:nvPr/>
        </p:nvSpPr>
        <p:spPr bwMode="auto">
          <a:xfrm>
            <a:off x="5148263" y="1773238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3200" b="1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 =1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107950" y="3898900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3200" b="1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 =1</a:t>
            </a:r>
          </a:p>
        </p:txBody>
      </p:sp>
      <p:sp>
        <p:nvSpPr>
          <p:cNvPr id="47" name="Text Box 54"/>
          <p:cNvSpPr txBox="1">
            <a:spLocks noChangeArrowheads="1"/>
          </p:cNvSpPr>
          <p:nvPr/>
        </p:nvSpPr>
        <p:spPr bwMode="auto">
          <a:xfrm>
            <a:off x="5153025" y="3898900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3200" b="1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 =0</a:t>
            </a:r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179388" y="5865813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3200" b="1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 =1</a:t>
            </a:r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5224463" y="5857875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3200" b="1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 =0</a:t>
            </a:r>
          </a:p>
        </p:txBody>
      </p:sp>
      <p:sp>
        <p:nvSpPr>
          <p:cNvPr id="50" name="Text Box 57"/>
          <p:cNvSpPr txBox="1">
            <a:spLocks noChangeArrowheads="1"/>
          </p:cNvSpPr>
          <p:nvPr/>
        </p:nvSpPr>
        <p:spPr bwMode="auto">
          <a:xfrm>
            <a:off x="6443663" y="17780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1547664" y="59182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2" name="Text Box 60"/>
          <p:cNvSpPr txBox="1">
            <a:spLocks noChangeArrowheads="1"/>
          </p:cNvSpPr>
          <p:nvPr/>
        </p:nvSpPr>
        <p:spPr bwMode="auto">
          <a:xfrm>
            <a:off x="1174750" y="382270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" name="Text Box 61"/>
          <p:cNvSpPr txBox="1">
            <a:spLocks noChangeArrowheads="1"/>
          </p:cNvSpPr>
          <p:nvPr/>
        </p:nvSpPr>
        <p:spPr bwMode="auto">
          <a:xfrm>
            <a:off x="6275388" y="38227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1475656" y="38227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1246188" y="59182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6" name="Text Box 66"/>
          <p:cNvSpPr txBox="1">
            <a:spLocks noChangeArrowheads="1"/>
          </p:cNvSpPr>
          <p:nvPr/>
        </p:nvSpPr>
        <p:spPr bwMode="auto">
          <a:xfrm>
            <a:off x="1519932" y="97468"/>
            <a:ext cx="2403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判断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逻辑二 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8" name="Text Box 68"/>
          <p:cNvSpPr txBox="1">
            <a:spLocks noChangeArrowheads="1"/>
          </p:cNvSpPr>
          <p:nvPr/>
        </p:nvSpPr>
        <p:spPr bwMode="auto">
          <a:xfrm>
            <a:off x="3917950" y="105543"/>
            <a:ext cx="33183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溢出：</a:t>
            </a:r>
            <a:r>
              <a:rPr lang="en-US" altLang="zh-CN" sz="2800" b="1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C</a:t>
            </a:r>
            <a:r>
              <a:rPr lang="en-US" altLang="zh-CN" sz="2000" b="1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f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与</a:t>
            </a:r>
            <a:r>
              <a:rPr lang="en-US" altLang="zh-CN" sz="2800" b="1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C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不相同</a:t>
            </a:r>
            <a:endParaRPr lang="en-US" altLang="zh-CN" sz="2800" b="1" dirty="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 autoUpdateAnimBg="0"/>
      <p:bldP spid="45" grpId="0" build="p" autoUpdateAnimBg="0"/>
      <p:bldP spid="46" grpId="0" build="p" autoUpdateAnimBg="0"/>
      <p:bldP spid="47" grpId="0" build="p" autoUpdateAnimBg="0"/>
      <p:bldP spid="48" grpId="0" build="p" autoUpdateAnimBg="0"/>
      <p:bldP spid="49" grpId="0" build="p" autoUpdateAnimBg="0"/>
      <p:bldP spid="50" grpId="0" build="p" autoUpdateAnimBg="0"/>
      <p:bldP spid="51" grpId="0" build="p" autoUpdateAnimBg="0"/>
      <p:bldP spid="52" grpId="0" build="p" autoUpdateAnimBg="0"/>
      <p:bldP spid="53" grpId="0" build="p" autoUpdateAnimBg="0"/>
      <p:bldP spid="54" grpId="0" build="p" autoUpdateAnimBg="0"/>
      <p:bldP spid="55" grpId="0" build="p" autoUpdateAnimBg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7950" y="760413"/>
            <a:ext cx="2754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3+2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738438" y="205740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62038" y="1363663"/>
            <a:ext cx="1828800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0011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0010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62038" y="2117725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0101     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662238" y="1925638"/>
            <a:ext cx="304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814638" y="1773238"/>
            <a:ext cx="1587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138238" y="2154238"/>
            <a:ext cx="1828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314950" y="764704"/>
            <a:ext cx="350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10+7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227763" y="1412875"/>
            <a:ext cx="1828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1010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0111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7596188" y="19970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748588" y="18446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380163" y="2205038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227763" y="2189163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0001     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7893050" y="2128838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正溢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719388" y="4217988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001000" y="4149725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负溢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2732088" y="6107113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8001000" y="6103938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34925" y="2765425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-3+(-2)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2643188" y="405765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795588" y="390525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1042988" y="428625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1042988" y="428625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0111     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1042988" y="3371850"/>
            <a:ext cx="19050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1101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1110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5295900" y="2765425"/>
            <a:ext cx="2732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-10+(-7)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7667625" y="3941763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7820025" y="378936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6300788" y="4221163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6248400" y="4221163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1111     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6248400" y="3371850"/>
            <a:ext cx="16764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0110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1001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107950" y="4868863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6+(-4)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2490788" y="6043613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2643188" y="589121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1138238" y="6272213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1055688" y="6196013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0010     </a:t>
            </a: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1042988" y="5441950"/>
            <a:ext cx="19050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0110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1100</a:t>
            </a:r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5435600" y="4868863"/>
            <a:ext cx="2511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6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-6+4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39" name="Line 45"/>
          <p:cNvSpPr>
            <a:spLocks noChangeShapeType="1"/>
          </p:cNvSpPr>
          <p:nvPr/>
        </p:nvSpPr>
        <p:spPr bwMode="auto">
          <a:xfrm>
            <a:off x="7848600" y="6019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46"/>
          <p:cNvSpPr>
            <a:spLocks noChangeShapeType="1"/>
          </p:cNvSpPr>
          <p:nvPr/>
        </p:nvSpPr>
        <p:spPr bwMode="auto">
          <a:xfrm>
            <a:off x="8001000" y="586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47"/>
          <p:cNvSpPr>
            <a:spLocks noChangeShapeType="1"/>
          </p:cNvSpPr>
          <p:nvPr/>
        </p:nvSpPr>
        <p:spPr bwMode="auto">
          <a:xfrm>
            <a:off x="6300788" y="6251575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 Box 48"/>
          <p:cNvSpPr txBox="1">
            <a:spLocks noChangeArrowheads="1"/>
          </p:cNvSpPr>
          <p:nvPr/>
        </p:nvSpPr>
        <p:spPr bwMode="auto">
          <a:xfrm>
            <a:off x="6248400" y="618013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1110     </a:t>
            </a:r>
          </a:p>
        </p:txBody>
      </p:sp>
      <p:sp>
        <p:nvSpPr>
          <p:cNvPr id="43" name="Text Box 49"/>
          <p:cNvSpPr txBox="1">
            <a:spLocks noChangeArrowheads="1"/>
          </p:cNvSpPr>
          <p:nvPr/>
        </p:nvSpPr>
        <p:spPr bwMode="auto">
          <a:xfrm>
            <a:off x="6248400" y="5441950"/>
            <a:ext cx="1828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1010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0100</a:t>
            </a:r>
          </a:p>
        </p:txBody>
      </p:sp>
      <p:sp>
        <p:nvSpPr>
          <p:cNvPr id="44" name="Line 51"/>
          <p:cNvSpPr>
            <a:spLocks noChangeShapeType="1"/>
          </p:cNvSpPr>
          <p:nvPr/>
        </p:nvSpPr>
        <p:spPr bwMode="auto">
          <a:xfrm>
            <a:off x="5492750" y="1677988"/>
            <a:ext cx="792163" cy="7254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 Box 52"/>
          <p:cNvSpPr txBox="1">
            <a:spLocks noChangeArrowheads="1"/>
          </p:cNvSpPr>
          <p:nvPr/>
        </p:nvSpPr>
        <p:spPr bwMode="auto">
          <a:xfrm>
            <a:off x="2987824" y="1287463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第一符号位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S</a:t>
            </a:r>
            <a:r>
              <a:rPr lang="en-US" altLang="zh-CN" sz="2800" b="1" baseline="-25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f1</a:t>
            </a:r>
          </a:p>
        </p:txBody>
      </p:sp>
      <p:sp>
        <p:nvSpPr>
          <p:cNvPr id="46" name="Line 53"/>
          <p:cNvSpPr>
            <a:spLocks noChangeShapeType="1"/>
          </p:cNvSpPr>
          <p:nvPr/>
        </p:nvSpPr>
        <p:spPr bwMode="auto">
          <a:xfrm flipV="1">
            <a:off x="5364088" y="2636912"/>
            <a:ext cx="1152128" cy="64807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 Box 54"/>
          <p:cNvSpPr txBox="1">
            <a:spLocks noChangeArrowheads="1"/>
          </p:cNvSpPr>
          <p:nvPr/>
        </p:nvSpPr>
        <p:spPr bwMode="auto">
          <a:xfrm>
            <a:off x="3041575" y="3140968"/>
            <a:ext cx="28985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第二符号位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S</a:t>
            </a:r>
            <a:r>
              <a:rPr lang="en-US" altLang="zh-CN" sz="2800" b="1" baseline="-25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f2</a:t>
            </a:r>
          </a:p>
        </p:txBody>
      </p:sp>
      <p:sp>
        <p:nvSpPr>
          <p:cNvPr id="48" name="Text Box 56"/>
          <p:cNvSpPr txBox="1">
            <a:spLocks noChangeArrowheads="1"/>
          </p:cNvSpPr>
          <p:nvPr/>
        </p:nvSpPr>
        <p:spPr bwMode="auto">
          <a:xfrm>
            <a:off x="1511375" y="123530"/>
            <a:ext cx="21965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判断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逻辑三</a:t>
            </a:r>
          </a:p>
        </p:txBody>
      </p:sp>
      <p:sp>
        <p:nvSpPr>
          <p:cNvPr id="50" name="Text Box 58"/>
          <p:cNvSpPr txBox="1">
            <a:spLocks noChangeArrowheads="1"/>
          </p:cNvSpPr>
          <p:nvPr/>
        </p:nvSpPr>
        <p:spPr bwMode="auto">
          <a:xfrm>
            <a:off x="3881438" y="149692"/>
            <a:ext cx="37861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溢出：</a:t>
            </a:r>
            <a:r>
              <a:rPr lang="en-US" altLang="zh-CN" sz="2800" b="1">
                <a:solidFill>
                  <a:schemeClr val="folHlink"/>
                </a:solidFill>
              </a:rPr>
              <a:t>S</a:t>
            </a:r>
            <a:r>
              <a:rPr lang="en-US" altLang="zh-CN" sz="2000" b="1">
                <a:solidFill>
                  <a:schemeClr val="folHlink"/>
                </a:solidFill>
              </a:rPr>
              <a:t>f1 </a:t>
            </a:r>
            <a:r>
              <a:rPr lang="zh-CN" altLang="en-US" sz="2800" b="1">
                <a:solidFill>
                  <a:schemeClr val="folHlink"/>
                </a:solidFill>
              </a:rPr>
              <a:t>与</a:t>
            </a:r>
            <a:r>
              <a:rPr lang="en-US" altLang="zh-CN" sz="2800" b="1">
                <a:solidFill>
                  <a:schemeClr val="folHlink"/>
                </a:solidFill>
              </a:rPr>
              <a:t> S</a:t>
            </a:r>
            <a:r>
              <a:rPr lang="en-US" altLang="zh-CN" sz="2000" b="1">
                <a:solidFill>
                  <a:schemeClr val="folHlink"/>
                </a:solidFill>
              </a:rPr>
              <a:t>f2  </a:t>
            </a:r>
            <a:r>
              <a:rPr lang="zh-CN" altLang="en-US" sz="2800" b="1">
                <a:solidFill>
                  <a:schemeClr val="folHlink"/>
                </a:solidFill>
              </a:rPr>
              <a:t>不相同</a:t>
            </a:r>
            <a:endParaRPr lang="en-US" altLang="zh-CN" sz="2800" b="1" dirty="0">
              <a:solidFill>
                <a:schemeClr val="folHlink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43608" y="1268760"/>
            <a:ext cx="576064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043608" y="3234680"/>
            <a:ext cx="504056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utoUpdateAnimBg="0"/>
      <p:bldP spid="46" grpId="0" animBg="1"/>
      <p:bldP spid="47" grpId="0" autoUpdateAnimBg="0"/>
      <p:bldP spid="50" grpId="0"/>
      <p:bldP spid="55" grpId="0" animBg="1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79327" y="192271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cs typeface="Times New Roman" pitchFamily="18" charset="0"/>
              </a:rPr>
              <a:t>2. </a:t>
            </a:r>
            <a:r>
              <a:rPr lang="zh-CN" altLang="en-US" sz="2800" b="1" dirty="0">
                <a:cs typeface="Times New Roman" pitchFamily="18" charset="0"/>
              </a:rPr>
              <a:t>移位操作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296442" y="1418118"/>
            <a:ext cx="3635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cs typeface="Times New Roman" pitchFamily="18" charset="0"/>
              </a:rPr>
              <a:t>(1) </a:t>
            </a:r>
            <a:r>
              <a:rPr lang="zh-CN" altLang="en-US" sz="2800" b="1">
                <a:cs typeface="Times New Roman" pitchFamily="18" charset="0"/>
              </a:rPr>
              <a:t>逻辑移位</a:t>
            </a:r>
          </a:p>
        </p:txBody>
      </p:sp>
      <p:sp>
        <p:nvSpPr>
          <p:cNvPr id="4" name="Text Box 99"/>
          <p:cNvSpPr txBox="1">
            <a:spLocks noChangeArrowheads="1"/>
          </p:cNvSpPr>
          <p:nvPr/>
        </p:nvSpPr>
        <p:spPr bwMode="auto">
          <a:xfrm>
            <a:off x="3722712" y="2329344"/>
            <a:ext cx="365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cs typeface="Times New Roman" pitchFamily="18" charset="0"/>
              </a:rPr>
              <a:t>1  0  0  0  </a:t>
            </a:r>
            <a:r>
              <a:rPr lang="en-US" altLang="zh-CN" sz="2800" b="1">
                <a:solidFill>
                  <a:schemeClr val="folHlink"/>
                </a:solidFill>
                <a:cs typeface="Times New Roman" pitchFamily="18" charset="0"/>
              </a:rPr>
              <a:t>1   1  1  1</a:t>
            </a:r>
            <a:endParaRPr lang="en-US" altLang="zh-CN" sz="2800" b="1" dirty="0">
              <a:solidFill>
                <a:schemeClr val="folHlink"/>
              </a:solidFill>
              <a:cs typeface="Times New Roman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671342" y="3150081"/>
            <a:ext cx="3276600" cy="523220"/>
            <a:chOff x="2592015" y="2953221"/>
            <a:chExt cx="3276600" cy="523220"/>
          </a:xfrm>
        </p:grpSpPr>
        <p:sp>
          <p:nvSpPr>
            <p:cNvPr id="5" name="Text Box 101"/>
            <p:cNvSpPr txBox="1">
              <a:spLocks noChangeArrowheads="1"/>
            </p:cNvSpPr>
            <p:nvPr/>
          </p:nvSpPr>
          <p:spPr bwMode="auto">
            <a:xfrm>
              <a:off x="2592015" y="2953221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6" name="Text Box 107"/>
            <p:cNvSpPr txBox="1">
              <a:spLocks noChangeArrowheads="1"/>
            </p:cNvSpPr>
            <p:nvPr/>
          </p:nvSpPr>
          <p:spPr bwMode="auto">
            <a:xfrm>
              <a:off x="2973015" y="2953221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7" name="Text Box 108"/>
            <p:cNvSpPr txBox="1">
              <a:spLocks noChangeArrowheads="1"/>
            </p:cNvSpPr>
            <p:nvPr/>
          </p:nvSpPr>
          <p:spPr bwMode="auto">
            <a:xfrm>
              <a:off x="3354015" y="2953221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8" name="Text Box 109"/>
            <p:cNvSpPr txBox="1">
              <a:spLocks noChangeArrowheads="1"/>
            </p:cNvSpPr>
            <p:nvPr/>
          </p:nvSpPr>
          <p:spPr bwMode="auto">
            <a:xfrm>
              <a:off x="3735015" y="2953221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9" name="Text Box 110"/>
            <p:cNvSpPr txBox="1">
              <a:spLocks noChangeArrowheads="1"/>
            </p:cNvSpPr>
            <p:nvPr/>
          </p:nvSpPr>
          <p:spPr bwMode="auto">
            <a:xfrm>
              <a:off x="3963615" y="2953221"/>
              <a:ext cx="68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 1 </a:t>
              </a:r>
            </a:p>
          </p:txBody>
        </p:sp>
        <p:sp>
          <p:nvSpPr>
            <p:cNvPr id="10" name="Text Box 111"/>
            <p:cNvSpPr txBox="1">
              <a:spLocks noChangeArrowheads="1"/>
            </p:cNvSpPr>
            <p:nvPr/>
          </p:nvSpPr>
          <p:spPr bwMode="auto">
            <a:xfrm>
              <a:off x="4497015" y="2953221"/>
              <a:ext cx="609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11" name="Text Box 112"/>
            <p:cNvSpPr txBox="1">
              <a:spLocks noChangeArrowheads="1"/>
            </p:cNvSpPr>
            <p:nvPr/>
          </p:nvSpPr>
          <p:spPr bwMode="auto">
            <a:xfrm>
              <a:off x="4878015" y="2953221"/>
              <a:ext cx="457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12" name="Text Box 113"/>
            <p:cNvSpPr txBox="1">
              <a:spLocks noChangeArrowheads="1"/>
            </p:cNvSpPr>
            <p:nvPr/>
          </p:nvSpPr>
          <p:spPr bwMode="auto">
            <a:xfrm>
              <a:off x="5259015" y="2953221"/>
              <a:ext cx="609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cs typeface="Times New Roman" pitchFamily="18" charset="0"/>
                </a:rPr>
                <a:t>1</a:t>
              </a:r>
            </a:p>
          </p:txBody>
        </p:sp>
      </p:grpSp>
      <p:sp>
        <p:nvSpPr>
          <p:cNvPr id="14" name="Text Box 123"/>
          <p:cNvSpPr txBox="1">
            <a:spLocks noChangeArrowheads="1"/>
          </p:cNvSpPr>
          <p:nvPr/>
        </p:nvSpPr>
        <p:spPr bwMode="auto">
          <a:xfrm>
            <a:off x="1402804" y="3150081"/>
            <a:ext cx="25923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cs typeface="Times New Roman" pitchFamily="18" charset="0"/>
              </a:rPr>
              <a:t>循环左移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3671342" y="4705980"/>
            <a:ext cx="3276600" cy="523220"/>
            <a:chOff x="2592015" y="4509120"/>
            <a:chExt cx="3276600" cy="523220"/>
          </a:xfrm>
        </p:grpSpPr>
        <p:sp>
          <p:nvSpPr>
            <p:cNvPr id="15" name="Text Box 124"/>
            <p:cNvSpPr txBox="1">
              <a:spLocks noChangeArrowheads="1"/>
            </p:cNvSpPr>
            <p:nvPr/>
          </p:nvSpPr>
          <p:spPr bwMode="auto">
            <a:xfrm>
              <a:off x="2592015" y="450912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16" name="Text Box 125"/>
            <p:cNvSpPr txBox="1">
              <a:spLocks noChangeArrowheads="1"/>
            </p:cNvSpPr>
            <p:nvPr/>
          </p:nvSpPr>
          <p:spPr bwMode="auto">
            <a:xfrm>
              <a:off x="2973015" y="450912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17" name="Text Box 126"/>
            <p:cNvSpPr txBox="1">
              <a:spLocks noChangeArrowheads="1"/>
            </p:cNvSpPr>
            <p:nvPr/>
          </p:nvSpPr>
          <p:spPr bwMode="auto">
            <a:xfrm>
              <a:off x="3354015" y="450912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18" name="Text Box 127"/>
            <p:cNvSpPr txBox="1">
              <a:spLocks noChangeArrowheads="1"/>
            </p:cNvSpPr>
            <p:nvPr/>
          </p:nvSpPr>
          <p:spPr bwMode="auto">
            <a:xfrm>
              <a:off x="3735015" y="450912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19" name="Text Box 128"/>
            <p:cNvSpPr txBox="1">
              <a:spLocks noChangeArrowheads="1"/>
            </p:cNvSpPr>
            <p:nvPr/>
          </p:nvSpPr>
          <p:spPr bwMode="auto">
            <a:xfrm>
              <a:off x="3963615" y="4509120"/>
              <a:ext cx="68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 1 </a:t>
              </a:r>
            </a:p>
          </p:txBody>
        </p:sp>
        <p:sp>
          <p:nvSpPr>
            <p:cNvPr id="20" name="Text Box 129"/>
            <p:cNvSpPr txBox="1">
              <a:spLocks noChangeArrowheads="1"/>
            </p:cNvSpPr>
            <p:nvPr/>
          </p:nvSpPr>
          <p:spPr bwMode="auto">
            <a:xfrm>
              <a:off x="4497015" y="4509120"/>
              <a:ext cx="609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21" name="Text Box 130"/>
            <p:cNvSpPr txBox="1">
              <a:spLocks noChangeArrowheads="1"/>
            </p:cNvSpPr>
            <p:nvPr/>
          </p:nvSpPr>
          <p:spPr bwMode="auto">
            <a:xfrm>
              <a:off x="4878015" y="4509120"/>
              <a:ext cx="457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22" name="Text Box 131"/>
            <p:cNvSpPr txBox="1">
              <a:spLocks noChangeArrowheads="1"/>
            </p:cNvSpPr>
            <p:nvPr/>
          </p:nvSpPr>
          <p:spPr bwMode="auto">
            <a:xfrm>
              <a:off x="5259015" y="4509120"/>
              <a:ext cx="609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23" name="Text Box 132"/>
          <p:cNvSpPr txBox="1">
            <a:spLocks noChangeArrowheads="1"/>
          </p:cNvSpPr>
          <p:nvPr/>
        </p:nvSpPr>
        <p:spPr bwMode="auto">
          <a:xfrm>
            <a:off x="1402804" y="4705980"/>
            <a:ext cx="25923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cs typeface="Times New Roman" pitchFamily="18" charset="0"/>
              </a:rPr>
              <a:t>非循环左移</a:t>
            </a:r>
          </a:p>
        </p:txBody>
      </p:sp>
      <p:sp>
        <p:nvSpPr>
          <p:cNvPr id="25" name="Text Box 123"/>
          <p:cNvSpPr txBox="1">
            <a:spLocks noChangeArrowheads="1"/>
          </p:cNvSpPr>
          <p:nvPr/>
        </p:nvSpPr>
        <p:spPr bwMode="auto">
          <a:xfrm>
            <a:off x="1402855" y="3933314"/>
            <a:ext cx="25923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cs typeface="Times New Roman" pitchFamily="18" charset="0"/>
              </a:rPr>
              <a:t>循环右移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3670871" y="3913892"/>
            <a:ext cx="3276600" cy="523220"/>
            <a:chOff x="2591544" y="3717032"/>
            <a:chExt cx="3276600" cy="523220"/>
          </a:xfrm>
        </p:grpSpPr>
        <p:sp>
          <p:nvSpPr>
            <p:cNvPr id="26" name="Text Box 101"/>
            <p:cNvSpPr txBox="1">
              <a:spLocks noChangeArrowheads="1"/>
            </p:cNvSpPr>
            <p:nvPr/>
          </p:nvSpPr>
          <p:spPr bwMode="auto">
            <a:xfrm>
              <a:off x="2591544" y="3717032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cs typeface="Times New Roman" pitchFamily="18" charset="0"/>
                </a:rPr>
                <a:t>1</a:t>
              </a:r>
              <a:r>
                <a:rPr lang="en-US" altLang="zh-CN" sz="2800" b="1" dirty="0">
                  <a:solidFill>
                    <a:srgbClr val="7030A0"/>
                  </a:solidFill>
                  <a:cs typeface="Times New Roman" pitchFamily="18" charset="0"/>
                </a:rPr>
                <a:t> </a:t>
              </a:r>
            </a:p>
          </p:txBody>
        </p:sp>
        <p:sp>
          <p:nvSpPr>
            <p:cNvPr id="27" name="Text Box 107"/>
            <p:cNvSpPr txBox="1">
              <a:spLocks noChangeArrowheads="1"/>
            </p:cNvSpPr>
            <p:nvPr/>
          </p:nvSpPr>
          <p:spPr bwMode="auto">
            <a:xfrm>
              <a:off x="2972544" y="3717032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cs typeface="Times New Roman" pitchFamily="18" charset="0"/>
                </a:rPr>
                <a:t>1 </a:t>
              </a:r>
            </a:p>
          </p:txBody>
        </p:sp>
        <p:sp>
          <p:nvSpPr>
            <p:cNvPr id="28" name="Text Box 108"/>
            <p:cNvSpPr txBox="1">
              <a:spLocks noChangeArrowheads="1"/>
            </p:cNvSpPr>
            <p:nvPr/>
          </p:nvSpPr>
          <p:spPr bwMode="auto">
            <a:xfrm>
              <a:off x="3353544" y="3717032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29" name="Text Box 109"/>
            <p:cNvSpPr txBox="1">
              <a:spLocks noChangeArrowheads="1"/>
            </p:cNvSpPr>
            <p:nvPr/>
          </p:nvSpPr>
          <p:spPr bwMode="auto">
            <a:xfrm>
              <a:off x="3734544" y="3717032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cs typeface="Times New Roman" pitchFamily="18" charset="0"/>
                </a:rPr>
                <a:t>0 </a:t>
              </a:r>
            </a:p>
          </p:txBody>
        </p:sp>
        <p:sp>
          <p:nvSpPr>
            <p:cNvPr id="30" name="Text Box 110"/>
            <p:cNvSpPr txBox="1">
              <a:spLocks noChangeArrowheads="1"/>
            </p:cNvSpPr>
            <p:nvPr/>
          </p:nvSpPr>
          <p:spPr bwMode="auto">
            <a:xfrm>
              <a:off x="3963144" y="3717032"/>
              <a:ext cx="68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cs typeface="Times New Roman" pitchFamily="18" charset="0"/>
                </a:rPr>
                <a:t> </a:t>
              </a:r>
              <a:r>
                <a:rPr lang="en-US" altLang="zh-CN" sz="2800" b="1" dirty="0">
                  <a:cs typeface="Times New Roman" pitchFamily="18" charset="0"/>
                </a:rPr>
                <a:t>0</a:t>
              </a:r>
              <a:r>
                <a:rPr lang="en-US" altLang="zh-CN" sz="2800" b="1" dirty="0">
                  <a:solidFill>
                    <a:schemeClr val="folHlink"/>
                  </a:solidFill>
                  <a:cs typeface="Times New Roman" pitchFamily="18" charset="0"/>
                </a:rPr>
                <a:t> </a:t>
              </a:r>
            </a:p>
          </p:txBody>
        </p:sp>
        <p:sp>
          <p:nvSpPr>
            <p:cNvPr id="31" name="Text Box 111"/>
            <p:cNvSpPr txBox="1">
              <a:spLocks noChangeArrowheads="1"/>
            </p:cNvSpPr>
            <p:nvPr/>
          </p:nvSpPr>
          <p:spPr bwMode="auto">
            <a:xfrm>
              <a:off x="4496544" y="3717032"/>
              <a:ext cx="609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32" name="Text Box 112"/>
            <p:cNvSpPr txBox="1">
              <a:spLocks noChangeArrowheads="1"/>
            </p:cNvSpPr>
            <p:nvPr/>
          </p:nvSpPr>
          <p:spPr bwMode="auto">
            <a:xfrm>
              <a:off x="4877544" y="3717032"/>
              <a:ext cx="457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33" name="Text Box 113"/>
            <p:cNvSpPr txBox="1">
              <a:spLocks noChangeArrowheads="1"/>
            </p:cNvSpPr>
            <p:nvPr/>
          </p:nvSpPr>
          <p:spPr bwMode="auto">
            <a:xfrm>
              <a:off x="5258544" y="3717032"/>
              <a:ext cx="609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cs typeface="Times New Roman" pitchFamily="18" charset="0"/>
                </a:rPr>
                <a:t>1</a:t>
              </a:r>
              <a:endParaRPr lang="en-US" altLang="zh-CN" sz="2800" b="1" dirty="0">
                <a:solidFill>
                  <a:srgbClr val="7030A0"/>
                </a:solidFill>
                <a:cs typeface="Times New Roman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671393" y="5498068"/>
            <a:ext cx="3276600" cy="523220"/>
            <a:chOff x="2592066" y="5301208"/>
            <a:chExt cx="3276600" cy="523220"/>
          </a:xfrm>
        </p:grpSpPr>
        <p:sp>
          <p:nvSpPr>
            <p:cNvPr id="34" name="Text Box 124"/>
            <p:cNvSpPr txBox="1">
              <a:spLocks noChangeArrowheads="1"/>
            </p:cNvSpPr>
            <p:nvPr/>
          </p:nvSpPr>
          <p:spPr bwMode="auto">
            <a:xfrm>
              <a:off x="2592066" y="5301208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35" name="Text Box 125"/>
            <p:cNvSpPr txBox="1">
              <a:spLocks noChangeArrowheads="1"/>
            </p:cNvSpPr>
            <p:nvPr/>
          </p:nvSpPr>
          <p:spPr bwMode="auto">
            <a:xfrm>
              <a:off x="2973066" y="5301208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cs typeface="Times New Roman" pitchFamily="18" charset="0"/>
                </a:rPr>
                <a:t>1 </a:t>
              </a:r>
            </a:p>
          </p:txBody>
        </p:sp>
        <p:sp>
          <p:nvSpPr>
            <p:cNvPr id="36" name="Text Box 126"/>
            <p:cNvSpPr txBox="1">
              <a:spLocks noChangeArrowheads="1"/>
            </p:cNvSpPr>
            <p:nvPr/>
          </p:nvSpPr>
          <p:spPr bwMode="auto">
            <a:xfrm>
              <a:off x="3354066" y="5301208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37" name="Text Box 127"/>
            <p:cNvSpPr txBox="1">
              <a:spLocks noChangeArrowheads="1"/>
            </p:cNvSpPr>
            <p:nvPr/>
          </p:nvSpPr>
          <p:spPr bwMode="auto">
            <a:xfrm>
              <a:off x="3735066" y="5301208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cs typeface="Times New Roman" pitchFamily="18" charset="0"/>
                </a:rPr>
                <a:t>0</a:t>
              </a:r>
              <a:r>
                <a:rPr lang="en-US" altLang="zh-CN" sz="2800" b="1" dirty="0">
                  <a:solidFill>
                    <a:schemeClr val="folHlink"/>
                  </a:solidFill>
                  <a:cs typeface="Times New Roman" pitchFamily="18" charset="0"/>
                </a:rPr>
                <a:t> </a:t>
              </a:r>
            </a:p>
          </p:txBody>
        </p:sp>
        <p:sp>
          <p:nvSpPr>
            <p:cNvPr id="38" name="Text Box 128"/>
            <p:cNvSpPr txBox="1">
              <a:spLocks noChangeArrowheads="1"/>
            </p:cNvSpPr>
            <p:nvPr/>
          </p:nvSpPr>
          <p:spPr bwMode="auto">
            <a:xfrm>
              <a:off x="3963666" y="5301208"/>
              <a:ext cx="68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cs typeface="Times New Roman" pitchFamily="18" charset="0"/>
                </a:rPr>
                <a:t> </a:t>
              </a:r>
              <a:r>
                <a:rPr lang="en-US" altLang="zh-CN" sz="2800" b="1" dirty="0">
                  <a:cs typeface="Times New Roman" pitchFamily="18" charset="0"/>
                </a:rPr>
                <a:t>0</a:t>
              </a:r>
              <a:r>
                <a:rPr lang="en-US" altLang="zh-CN" sz="2800" b="1" dirty="0">
                  <a:solidFill>
                    <a:schemeClr val="folHlink"/>
                  </a:solidFill>
                  <a:cs typeface="Times New Roman" pitchFamily="18" charset="0"/>
                </a:rPr>
                <a:t> </a:t>
              </a:r>
            </a:p>
          </p:txBody>
        </p:sp>
        <p:sp>
          <p:nvSpPr>
            <p:cNvPr id="39" name="Text Box 129"/>
            <p:cNvSpPr txBox="1">
              <a:spLocks noChangeArrowheads="1"/>
            </p:cNvSpPr>
            <p:nvPr/>
          </p:nvSpPr>
          <p:spPr bwMode="auto">
            <a:xfrm>
              <a:off x="4497066" y="5301208"/>
              <a:ext cx="609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40" name="Text Box 130"/>
            <p:cNvSpPr txBox="1">
              <a:spLocks noChangeArrowheads="1"/>
            </p:cNvSpPr>
            <p:nvPr/>
          </p:nvSpPr>
          <p:spPr bwMode="auto">
            <a:xfrm>
              <a:off x="4878066" y="5301208"/>
              <a:ext cx="457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41" name="Text Box 131"/>
            <p:cNvSpPr txBox="1">
              <a:spLocks noChangeArrowheads="1"/>
            </p:cNvSpPr>
            <p:nvPr/>
          </p:nvSpPr>
          <p:spPr bwMode="auto">
            <a:xfrm>
              <a:off x="5259066" y="5301208"/>
              <a:ext cx="609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cs typeface="Times New Roman" pitchFamily="18" charset="0"/>
                </a:rPr>
                <a:t>1</a:t>
              </a:r>
              <a:endParaRPr lang="en-US" altLang="zh-CN" sz="2800" b="1" dirty="0">
                <a:solidFill>
                  <a:srgbClr val="7030A0"/>
                </a:solidFill>
                <a:cs typeface="Times New Roman" pitchFamily="18" charset="0"/>
              </a:endParaRPr>
            </a:p>
          </p:txBody>
        </p:sp>
      </p:grpSp>
      <p:sp>
        <p:nvSpPr>
          <p:cNvPr id="42" name="Text Box 132"/>
          <p:cNvSpPr txBox="1">
            <a:spLocks noChangeArrowheads="1"/>
          </p:cNvSpPr>
          <p:nvPr/>
        </p:nvSpPr>
        <p:spPr bwMode="auto">
          <a:xfrm>
            <a:off x="1402855" y="5498068"/>
            <a:ext cx="25923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cs typeface="Times New Roman" pitchFamily="18" charset="0"/>
              </a:rPr>
              <a:t>非循环右移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 autoUpdateAnimBg="0"/>
      <p:bldP spid="23" grpId="0" autoUpdateAnimBg="0"/>
      <p:bldP spid="25" grpId="0" autoUpdateAnimBg="0"/>
      <p:bldP spid="4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782638" y="817548"/>
            <a:ext cx="7223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cs typeface="Times New Roman" pitchFamily="18" charset="0"/>
              </a:rPr>
              <a:t>数码位置变化，数值</a:t>
            </a:r>
            <a:r>
              <a:rPr lang="zh-CN" altLang="en-US" sz="2800" b="1">
                <a:solidFill>
                  <a:schemeClr val="folHlink"/>
                </a:solidFill>
                <a:cs typeface="Times New Roman" pitchFamily="18" charset="0"/>
              </a:rPr>
              <a:t>变化，</a:t>
            </a:r>
            <a:r>
              <a:rPr lang="en-US" altLang="zh-CN" sz="2800" b="1">
                <a:cs typeface="Times New Roman" pitchFamily="18" charset="0"/>
              </a:rPr>
              <a:t> </a:t>
            </a:r>
            <a:r>
              <a:rPr lang="zh-CN" altLang="en-US" sz="2800" b="1">
                <a:solidFill>
                  <a:schemeClr val="folHlink"/>
                </a:solidFill>
                <a:cs typeface="Times New Roman" pitchFamily="18" charset="0"/>
              </a:rPr>
              <a:t>符号位不变</a:t>
            </a:r>
          </a:p>
        </p:txBody>
      </p:sp>
      <p:sp>
        <p:nvSpPr>
          <p:cNvPr id="69" name="Text Box 19"/>
          <p:cNvSpPr txBox="1">
            <a:spLocks noChangeArrowheads="1"/>
          </p:cNvSpPr>
          <p:nvPr/>
        </p:nvSpPr>
        <p:spPr bwMode="auto">
          <a:xfrm>
            <a:off x="864617" y="50800"/>
            <a:ext cx="3635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cs typeface="Times New Roman" pitchFamily="18" charset="0"/>
              </a:rPr>
              <a:t>(2) </a:t>
            </a:r>
            <a:r>
              <a:rPr lang="zh-CN" altLang="en-US" sz="2800" b="1" dirty="0">
                <a:cs typeface="Times New Roman" pitchFamily="18" charset="0"/>
              </a:rPr>
              <a:t>算术移位</a:t>
            </a:r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auto">
          <a:xfrm>
            <a:off x="755576" y="2126033"/>
            <a:ext cx="54052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cs typeface="Times New Roman" pitchFamily="18" charset="0"/>
              </a:rPr>
              <a:t>① </a:t>
            </a:r>
            <a:r>
              <a:rPr lang="zh-CN" altLang="en-US" sz="2800" b="1">
                <a:cs typeface="Times New Roman" pitchFamily="18" charset="0"/>
              </a:rPr>
              <a:t>正数补码</a:t>
            </a:r>
            <a:r>
              <a:rPr lang="en-US" altLang="zh-CN" sz="2800" b="1">
                <a:cs typeface="Times New Roman" pitchFamily="18" charset="0"/>
              </a:rPr>
              <a:t>/</a:t>
            </a:r>
            <a:r>
              <a:rPr lang="zh-CN" altLang="en-US" sz="2800" b="1">
                <a:cs typeface="Times New Roman" pitchFamily="18" charset="0"/>
              </a:rPr>
              <a:t>任意数原</a:t>
            </a:r>
            <a:r>
              <a:rPr lang="zh-CN" altLang="en-US" sz="2800" b="1" dirty="0">
                <a:cs typeface="Times New Roman" pitchFamily="18" charset="0"/>
              </a:rPr>
              <a:t>码移位规则</a:t>
            </a:r>
          </a:p>
        </p:txBody>
      </p:sp>
      <p:sp>
        <p:nvSpPr>
          <p:cNvPr id="101" name="Text Box 51"/>
          <p:cNvSpPr txBox="1">
            <a:spLocks noChangeArrowheads="1"/>
          </p:cNvSpPr>
          <p:nvPr/>
        </p:nvSpPr>
        <p:spPr bwMode="auto">
          <a:xfrm>
            <a:off x="2503760" y="2787149"/>
            <a:ext cx="16558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cs typeface="Times New Roman" pitchFamily="18" charset="0"/>
              </a:rPr>
              <a:t>数符不变，</a:t>
            </a:r>
          </a:p>
        </p:txBody>
      </p:sp>
      <p:sp>
        <p:nvSpPr>
          <p:cNvPr id="103" name="Text Box 53"/>
          <p:cNvSpPr txBox="1">
            <a:spLocks noChangeArrowheads="1"/>
          </p:cNvSpPr>
          <p:nvPr/>
        </p:nvSpPr>
        <p:spPr bwMode="auto">
          <a:xfrm>
            <a:off x="4387006" y="2780928"/>
            <a:ext cx="14811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cs typeface="Times New Roman" pitchFamily="18" charset="0"/>
              </a:rPr>
              <a:t>空位补</a:t>
            </a:r>
            <a:r>
              <a:rPr lang="en-US" altLang="zh-CN" sz="2800" b="1" dirty="0">
                <a:solidFill>
                  <a:schemeClr val="folHlink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805259" y="1537628"/>
            <a:ext cx="82312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cs typeface="Times New Roman" pitchFamily="18" charset="0"/>
              </a:rPr>
              <a:t>效果：</a:t>
            </a:r>
            <a:r>
              <a:rPr lang="zh-CN" altLang="en-US" sz="2800" b="1">
                <a:solidFill>
                  <a:srgbClr val="FF0000"/>
                </a:solidFill>
                <a:cs typeface="Times New Roman" pitchFamily="18" charset="0"/>
              </a:rPr>
              <a:t>左移</a:t>
            </a:r>
            <a:r>
              <a:rPr lang="en-US" altLang="zh-CN" sz="2800" b="1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cs typeface="Times New Roman" pitchFamily="18" charset="0"/>
              </a:rPr>
              <a:t>位数值（真值）乘以</a:t>
            </a:r>
            <a:r>
              <a:rPr lang="en-US" altLang="zh-CN" sz="2800" b="1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cs typeface="Times New Roman" pitchFamily="18" charset="0"/>
              </a:rPr>
              <a:t>，右移</a:t>
            </a:r>
            <a:r>
              <a:rPr lang="en-US" altLang="zh-CN" sz="2800" b="1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cs typeface="Times New Roman" pitchFamily="18" charset="0"/>
              </a:rPr>
              <a:t>位除以</a:t>
            </a:r>
            <a:r>
              <a:rPr lang="en-US" altLang="zh-CN" sz="2800" b="1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zh-CN" altLang="en-US" sz="2800" b="1">
                <a:cs typeface="Times New Roman" pitchFamily="18" charset="0"/>
              </a:rPr>
              <a:t>。</a:t>
            </a:r>
            <a:endParaRPr lang="zh-CN" altLang="en-US" sz="2800" b="1">
              <a:solidFill>
                <a:schemeClr val="folHlink"/>
              </a:solidFill>
              <a:cs typeface="Times New Roman" pitchFamily="18" charset="0"/>
            </a:endParaRP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A3BAA7BF-4527-40DE-B90D-1B75A496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840" y="4158317"/>
            <a:ext cx="182880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cs typeface="Times New Roman" pitchFamily="18" charset="0"/>
              </a:rPr>
              <a:t>0</a:t>
            </a:r>
            <a:r>
              <a:rPr lang="en-US" altLang="zh-CN" sz="2800" b="1">
                <a:cs typeface="Times New Roman" pitchFamily="18" charset="0"/>
              </a:rPr>
              <a:t> 0111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EC48FD67-D98D-47F8-B8F1-32AFF6D01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840" y="4539317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 111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     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A4B66269-BA42-4F3B-B58D-C8A1D0107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300" y="4566121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0 111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     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F6E1CF09-97B1-4BFF-96F4-57E0D8AF4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300" y="4113113"/>
            <a:ext cx="167640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cs typeface="Times New Roman" pitchFamily="18" charset="0"/>
              </a:rPr>
              <a:t>00</a:t>
            </a:r>
            <a:r>
              <a:rPr lang="en-US" altLang="zh-CN" sz="2800" b="1">
                <a:cs typeface="Times New Roman" pitchFamily="18" charset="0"/>
              </a:rPr>
              <a:t> 0111</a:t>
            </a:r>
          </a:p>
        </p:txBody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62802398-6713-4ACD-A284-47C8CCEDDB0D}"/>
              </a:ext>
            </a:extLst>
          </p:cNvPr>
          <p:cNvGrpSpPr>
            <a:grpSpLocks/>
          </p:cNvGrpSpPr>
          <p:nvPr/>
        </p:nvGrpSpPr>
        <p:grpSpPr bwMode="auto">
          <a:xfrm>
            <a:off x="1407840" y="4386918"/>
            <a:ext cx="1066800" cy="533400"/>
            <a:chOff x="240" y="1056"/>
            <a:chExt cx="672" cy="336"/>
          </a:xfrm>
        </p:grpSpPr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8A752DEE-C4EB-4523-BE4A-78B9FBB78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392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72B9A8F1-12AB-4A16-82A9-70FF19B85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056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cs typeface="Times New Roman" pitchFamily="18" charset="0"/>
                </a:rPr>
                <a:t>左移</a:t>
              </a:r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5BCB7E8D-71D9-4661-B961-8FA619BEACA7}"/>
              </a:ext>
            </a:extLst>
          </p:cNvPr>
          <p:cNvGrpSpPr>
            <a:grpSpLocks/>
          </p:cNvGrpSpPr>
          <p:nvPr/>
        </p:nvGrpSpPr>
        <p:grpSpPr bwMode="auto">
          <a:xfrm>
            <a:off x="1331640" y="4920319"/>
            <a:ext cx="1143000" cy="533400"/>
            <a:chOff x="192" y="1392"/>
            <a:chExt cx="720" cy="336"/>
          </a:xfrm>
        </p:grpSpPr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863A1C8E-71AA-4BFF-B54B-787480391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392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cs typeface="Times New Roman" pitchFamily="18" charset="0"/>
                </a:rPr>
                <a:t>右移</a:t>
              </a:r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3E8C3739-16B1-45DE-A33E-267825FA3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728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</p:grpSp>
      <p:grpSp>
        <p:nvGrpSpPr>
          <p:cNvPr id="31" name="Group 31">
            <a:extLst>
              <a:ext uri="{FF2B5EF4-FFF2-40B4-BE49-F238E27FC236}">
                <a16:creationId xmlns:a16="http://schemas.microsoft.com/office/drawing/2014/main" id="{6D581214-29F0-4CDB-BC3A-5227F4978F2E}"/>
              </a:ext>
            </a:extLst>
          </p:cNvPr>
          <p:cNvGrpSpPr>
            <a:grpSpLocks/>
          </p:cNvGrpSpPr>
          <p:nvPr/>
        </p:nvGrpSpPr>
        <p:grpSpPr bwMode="auto">
          <a:xfrm>
            <a:off x="1407840" y="5453719"/>
            <a:ext cx="1066800" cy="533400"/>
            <a:chOff x="240" y="1728"/>
            <a:chExt cx="672" cy="336"/>
          </a:xfrm>
        </p:grpSpPr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67DA6B3E-6617-4391-B436-9117EE0F6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064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03346E99-6072-4000-A18F-AA3413977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728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cs typeface="Times New Roman" pitchFamily="18" charset="0"/>
                </a:rPr>
                <a:t>右移</a:t>
              </a:r>
            </a:p>
          </p:txBody>
        </p:sp>
      </p:grpSp>
      <p:sp>
        <p:nvSpPr>
          <p:cNvPr id="34" name="Text Box 34">
            <a:extLst>
              <a:ext uri="{FF2B5EF4-FFF2-40B4-BE49-F238E27FC236}">
                <a16:creationId xmlns:a16="http://schemas.microsoft.com/office/drawing/2014/main" id="{00D28530-907C-4A7A-9F8B-896A53D55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840" y="5072717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111     </a:t>
            </a:r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97CC5971-523D-42D4-AAE9-3214E67DF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840" y="5606117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011     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79856662-3D8D-4283-BB95-F6FF87578B57}"/>
              </a:ext>
            </a:extLst>
          </p:cNvPr>
          <p:cNvGrpSpPr>
            <a:grpSpLocks/>
          </p:cNvGrpSpPr>
          <p:nvPr/>
        </p:nvGrpSpPr>
        <p:grpSpPr bwMode="auto">
          <a:xfrm>
            <a:off x="5232500" y="4413722"/>
            <a:ext cx="1143000" cy="533400"/>
            <a:chOff x="2832" y="1056"/>
            <a:chExt cx="720" cy="336"/>
          </a:xfrm>
        </p:grpSpPr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C8F7D50D-E410-4E6C-A555-CB651F22D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392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  <p:sp>
          <p:nvSpPr>
            <p:cNvPr id="39" name="Text Box 38">
              <a:extLst>
                <a:ext uri="{FF2B5EF4-FFF2-40B4-BE49-F238E27FC236}">
                  <a16:creationId xmlns:a16="http://schemas.microsoft.com/office/drawing/2014/main" id="{CF51038B-5AF9-4AB1-A213-513A07F92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56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cs typeface="Times New Roman" pitchFamily="18" charset="0"/>
                </a:rPr>
                <a:t>左移</a:t>
              </a:r>
            </a:p>
          </p:txBody>
        </p:sp>
      </p:grpSp>
      <p:grpSp>
        <p:nvGrpSpPr>
          <p:cNvPr id="41" name="Group 39">
            <a:extLst>
              <a:ext uri="{FF2B5EF4-FFF2-40B4-BE49-F238E27FC236}">
                <a16:creationId xmlns:a16="http://schemas.microsoft.com/office/drawing/2014/main" id="{D4AC76FA-162B-457B-A584-744EA5ADB309}"/>
              </a:ext>
            </a:extLst>
          </p:cNvPr>
          <p:cNvGrpSpPr>
            <a:grpSpLocks/>
          </p:cNvGrpSpPr>
          <p:nvPr/>
        </p:nvGrpSpPr>
        <p:grpSpPr bwMode="auto">
          <a:xfrm>
            <a:off x="5232500" y="4947123"/>
            <a:ext cx="1143000" cy="533400"/>
            <a:chOff x="2832" y="1392"/>
            <a:chExt cx="720" cy="336"/>
          </a:xfrm>
        </p:grpSpPr>
        <p:sp>
          <p:nvSpPr>
            <p:cNvPr id="42" name="Line 40">
              <a:extLst>
                <a:ext uri="{FF2B5EF4-FFF2-40B4-BE49-F238E27FC236}">
                  <a16:creationId xmlns:a16="http://schemas.microsoft.com/office/drawing/2014/main" id="{8899DEE4-44E2-41EA-834C-77258ADEEF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1728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  <p:sp>
          <p:nvSpPr>
            <p:cNvPr id="43" name="Text Box 41">
              <a:extLst>
                <a:ext uri="{FF2B5EF4-FFF2-40B4-BE49-F238E27FC236}">
                  <a16:creationId xmlns:a16="http://schemas.microsoft.com/office/drawing/2014/main" id="{704AC425-2734-495F-A2E9-27CF717F5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cs typeface="Times New Roman" pitchFamily="18" charset="0"/>
                </a:rPr>
                <a:t>左移</a:t>
              </a:r>
            </a:p>
          </p:txBody>
        </p:sp>
      </p:grpSp>
      <p:grpSp>
        <p:nvGrpSpPr>
          <p:cNvPr id="44" name="Group 42">
            <a:extLst>
              <a:ext uri="{FF2B5EF4-FFF2-40B4-BE49-F238E27FC236}">
                <a16:creationId xmlns:a16="http://schemas.microsoft.com/office/drawing/2014/main" id="{6FB99ADD-C66B-4E78-B1B4-AD0C125E2710}"/>
              </a:ext>
            </a:extLst>
          </p:cNvPr>
          <p:cNvGrpSpPr>
            <a:grpSpLocks/>
          </p:cNvGrpSpPr>
          <p:nvPr/>
        </p:nvGrpSpPr>
        <p:grpSpPr bwMode="auto">
          <a:xfrm>
            <a:off x="5308700" y="5480523"/>
            <a:ext cx="1066800" cy="533400"/>
            <a:chOff x="2880" y="1728"/>
            <a:chExt cx="672" cy="336"/>
          </a:xfrm>
        </p:grpSpPr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002A97A0-4E28-4105-854D-FC9C09DD1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064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BCF0B1DD-BE1B-47AF-B473-0377168E2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728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cs typeface="Times New Roman" pitchFamily="18" charset="0"/>
                </a:rPr>
                <a:t>右移</a:t>
              </a:r>
            </a:p>
          </p:txBody>
        </p:sp>
      </p:grpSp>
      <p:grpSp>
        <p:nvGrpSpPr>
          <p:cNvPr id="47" name="Group 45">
            <a:extLst>
              <a:ext uri="{FF2B5EF4-FFF2-40B4-BE49-F238E27FC236}">
                <a16:creationId xmlns:a16="http://schemas.microsoft.com/office/drawing/2014/main" id="{1AA2B3CC-D0B7-4AA4-820C-23A1145A9CEF}"/>
              </a:ext>
            </a:extLst>
          </p:cNvPr>
          <p:cNvGrpSpPr>
            <a:grpSpLocks/>
          </p:cNvGrpSpPr>
          <p:nvPr/>
        </p:nvGrpSpPr>
        <p:grpSpPr bwMode="auto">
          <a:xfrm>
            <a:off x="5308700" y="6013924"/>
            <a:ext cx="1066800" cy="533400"/>
            <a:chOff x="2880" y="2064"/>
            <a:chExt cx="672" cy="336"/>
          </a:xfrm>
        </p:grpSpPr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3D5BCFF1-C721-4DBF-AF74-D763B50FD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400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05DAAAE7-2EAD-44E3-9B6C-BFB3EB65D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cs typeface="Times New Roman" pitchFamily="18" charset="0"/>
                </a:rPr>
                <a:t>右移</a:t>
              </a:r>
            </a:p>
          </p:txBody>
        </p:sp>
      </p:grpSp>
      <p:sp>
        <p:nvSpPr>
          <p:cNvPr id="50" name="Text Box 48">
            <a:extLst>
              <a:ext uri="{FF2B5EF4-FFF2-40B4-BE49-F238E27FC236}">
                <a16:creationId xmlns:a16="http://schemas.microsoft.com/office/drawing/2014/main" id="{2901C42E-B398-437C-8F88-5FFA0799F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300" y="5099521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1 110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     </a:t>
            </a:r>
          </a:p>
        </p:txBody>
      </p:sp>
      <p:sp>
        <p:nvSpPr>
          <p:cNvPr id="51" name="Text Box 49">
            <a:extLst>
              <a:ext uri="{FF2B5EF4-FFF2-40B4-BE49-F238E27FC236}">
                <a16:creationId xmlns:a16="http://schemas.microsoft.com/office/drawing/2014/main" id="{D79F1334-8196-4846-BE2A-3A784A7FE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300" y="5632921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 1110     </a:t>
            </a:r>
          </a:p>
        </p:txBody>
      </p:sp>
      <p:sp>
        <p:nvSpPr>
          <p:cNvPr id="52" name="Text Box 50">
            <a:extLst>
              <a:ext uri="{FF2B5EF4-FFF2-40B4-BE49-F238E27FC236}">
                <a16:creationId xmlns:a16="http://schemas.microsoft.com/office/drawing/2014/main" id="{2CCF2E2D-9112-46CD-A122-DEE5D0B4B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300" y="6166321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 0111     </a:t>
            </a:r>
          </a:p>
        </p:txBody>
      </p:sp>
      <p:sp>
        <p:nvSpPr>
          <p:cNvPr id="53" name="Text Box 2">
            <a:extLst>
              <a:ext uri="{FF2B5EF4-FFF2-40B4-BE49-F238E27FC236}">
                <a16:creationId xmlns:a16="http://schemas.microsoft.com/office/drawing/2014/main" id="{3AC807C2-9281-4E02-80D4-DA91A5F11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328" y="3502025"/>
            <a:ext cx="20652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单符号位 ：   </a:t>
            </a:r>
          </a:p>
        </p:txBody>
      </p:sp>
      <p:sp>
        <p:nvSpPr>
          <p:cNvPr id="54" name="Text Box 6">
            <a:extLst>
              <a:ext uri="{FF2B5EF4-FFF2-40B4-BE49-F238E27FC236}">
                <a16:creationId xmlns:a16="http://schemas.microsoft.com/office/drawing/2014/main" id="{3D89ED77-476C-4602-8C33-DF90E449E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728" y="3429000"/>
            <a:ext cx="3230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补码双符号位：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74" grpId="0"/>
      <p:bldP spid="101" grpId="0"/>
      <p:bldP spid="103" grpId="0"/>
      <p:bldP spid="40" grpId="0"/>
      <p:bldP spid="21" grpId="0"/>
      <p:bldP spid="22" grpId="0" autoUpdateAnimBg="0"/>
      <p:bldP spid="23" grpId="0" autoUpdateAnimBg="0"/>
      <p:bldP spid="24" grpId="0"/>
      <p:bldP spid="34" grpId="0" autoUpdateAnimBg="0"/>
      <p:bldP spid="35" grpId="0" autoUpdateAnimBg="0"/>
      <p:bldP spid="50" grpId="0" autoUpdateAnimBg="0"/>
      <p:bldP spid="51" grpId="0" autoUpdateAnimBg="0"/>
      <p:bldP spid="52" grpId="0" autoUpdateAnimBg="0"/>
      <p:bldP spid="53" grpId="0" build="p" autoUpdateAnimBg="0"/>
      <p:bldP spid="5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869032" y="100731"/>
            <a:ext cx="579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②负数补码</a:t>
            </a:r>
            <a:r>
              <a:rPr lang="zh-CN" altLang="en-US" sz="2800" b="1" dirty="0"/>
              <a:t>移位规则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322513" y="1700808"/>
            <a:ext cx="22494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左移空位补</a:t>
            </a:r>
            <a:r>
              <a:rPr lang="en-US" altLang="zh-CN" sz="2800" b="1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33" name="Text Box 46"/>
          <p:cNvSpPr txBox="1">
            <a:spLocks noChangeArrowheads="1"/>
          </p:cNvSpPr>
          <p:nvPr/>
        </p:nvSpPr>
        <p:spPr bwMode="auto">
          <a:xfrm>
            <a:off x="2339504" y="2420888"/>
            <a:ext cx="2160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右移空位补</a:t>
            </a:r>
            <a:r>
              <a:rPr lang="en-US" altLang="zh-CN" sz="28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34" name="Text Box 61"/>
          <p:cNvSpPr txBox="1">
            <a:spLocks noChangeArrowheads="1"/>
          </p:cNvSpPr>
          <p:nvPr/>
        </p:nvSpPr>
        <p:spPr bwMode="auto">
          <a:xfrm>
            <a:off x="2340521" y="999256"/>
            <a:ext cx="16554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数符不变</a:t>
            </a: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F196C0B3-87B2-4F8B-A67D-CFDB1B77F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430017"/>
            <a:ext cx="20652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单符号位 ：   </a:t>
            </a: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10FF3FD5-D5A8-4185-B748-956BFB049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120" y="4293617"/>
            <a:ext cx="182880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1</a:t>
            </a:r>
            <a:r>
              <a:rPr lang="en-US" altLang="zh-CN" sz="2800" b="1" dirty="0"/>
              <a:t> 1011</a:t>
            </a:r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5CD10A09-53D5-4246-97E9-1696B7C4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120" y="4674617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1</a:t>
            </a:r>
            <a:r>
              <a:rPr lang="en-US" altLang="zh-CN" sz="2800" b="1" dirty="0"/>
              <a:t> 011</a:t>
            </a:r>
            <a:r>
              <a:rPr lang="en-US" altLang="zh-CN" sz="2800" b="1" dirty="0">
                <a:solidFill>
                  <a:srgbClr val="0000FF"/>
                </a:solidFill>
              </a:rPr>
              <a:t>0 </a:t>
            </a:r>
            <a:r>
              <a:rPr lang="en-US" altLang="zh-CN" sz="2800" b="1" dirty="0"/>
              <a:t>    </a:t>
            </a:r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id="{6AC66459-A9F9-4A24-870D-D387AF822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3356992"/>
            <a:ext cx="3230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双符号位：</a:t>
            </a:r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id="{41298F38-0071-4F51-9A41-CA8430561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36529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1</a:t>
            </a:r>
            <a:r>
              <a:rPr lang="en-US" altLang="zh-CN" sz="2800" b="1" dirty="0"/>
              <a:t>0 110</a:t>
            </a:r>
            <a:r>
              <a:rPr lang="en-US" altLang="zh-CN" sz="2800" b="1" dirty="0">
                <a:solidFill>
                  <a:srgbClr val="0000FF"/>
                </a:solidFill>
              </a:rPr>
              <a:t>0</a:t>
            </a:r>
            <a:r>
              <a:rPr lang="en-US" altLang="zh-CN" sz="2800" b="1" dirty="0"/>
              <a:t>     </a:t>
            </a:r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id="{465CBFBD-4BCF-4516-A20C-113F9A40A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294535"/>
            <a:ext cx="167640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11</a:t>
            </a:r>
            <a:r>
              <a:rPr lang="en-US" altLang="zh-CN" sz="2800" b="1"/>
              <a:t> 0110</a:t>
            </a:r>
          </a:p>
        </p:txBody>
      </p:sp>
      <p:grpSp>
        <p:nvGrpSpPr>
          <p:cNvPr id="26" name="Group 55">
            <a:extLst>
              <a:ext uri="{FF2B5EF4-FFF2-40B4-BE49-F238E27FC236}">
                <a16:creationId xmlns:a16="http://schemas.microsoft.com/office/drawing/2014/main" id="{92DBBE5F-2C0B-4463-80A0-13065B5A67FE}"/>
              </a:ext>
            </a:extLst>
          </p:cNvPr>
          <p:cNvGrpSpPr>
            <a:grpSpLocks/>
          </p:cNvGrpSpPr>
          <p:nvPr/>
        </p:nvGrpSpPr>
        <p:grpSpPr bwMode="auto">
          <a:xfrm>
            <a:off x="880120" y="4522219"/>
            <a:ext cx="1143000" cy="533400"/>
            <a:chOff x="336" y="1152"/>
            <a:chExt cx="720" cy="336"/>
          </a:xfrm>
        </p:grpSpPr>
        <p:sp>
          <p:nvSpPr>
            <p:cNvPr id="27" name="Line 4">
              <a:extLst>
                <a:ext uri="{FF2B5EF4-FFF2-40B4-BE49-F238E27FC236}">
                  <a16:creationId xmlns:a16="http://schemas.microsoft.com/office/drawing/2014/main" id="{2CFF5B44-EF15-4987-BAAB-7ECF1C8A7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488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2622F46F-1EDA-42DC-B732-17140E2C5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52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左移</a:t>
              </a:r>
            </a:p>
          </p:txBody>
        </p:sp>
      </p:grpSp>
      <p:grpSp>
        <p:nvGrpSpPr>
          <p:cNvPr id="29" name="Group 56">
            <a:extLst>
              <a:ext uri="{FF2B5EF4-FFF2-40B4-BE49-F238E27FC236}">
                <a16:creationId xmlns:a16="http://schemas.microsoft.com/office/drawing/2014/main" id="{71DE8938-E234-48F9-B85B-3402134DEE02}"/>
              </a:ext>
            </a:extLst>
          </p:cNvPr>
          <p:cNvGrpSpPr>
            <a:grpSpLocks/>
          </p:cNvGrpSpPr>
          <p:nvPr/>
        </p:nvGrpSpPr>
        <p:grpSpPr bwMode="auto">
          <a:xfrm>
            <a:off x="880120" y="5055619"/>
            <a:ext cx="1143000" cy="533400"/>
            <a:chOff x="336" y="1488"/>
            <a:chExt cx="720" cy="336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1BAE523E-6871-4EE6-A135-C6CBB572A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488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右移</a:t>
              </a:r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DE353026-730E-4C95-A3CD-365E8EB90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824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pSp>
        <p:nvGrpSpPr>
          <p:cNvPr id="35" name="Group 57">
            <a:extLst>
              <a:ext uri="{FF2B5EF4-FFF2-40B4-BE49-F238E27FC236}">
                <a16:creationId xmlns:a16="http://schemas.microsoft.com/office/drawing/2014/main" id="{5A1B2570-7DCF-4AFA-A9B2-20C6C9F83ADD}"/>
              </a:ext>
            </a:extLst>
          </p:cNvPr>
          <p:cNvGrpSpPr>
            <a:grpSpLocks/>
          </p:cNvGrpSpPr>
          <p:nvPr/>
        </p:nvGrpSpPr>
        <p:grpSpPr bwMode="auto">
          <a:xfrm>
            <a:off x="880120" y="5589019"/>
            <a:ext cx="1143000" cy="533400"/>
            <a:chOff x="336" y="1824"/>
            <a:chExt cx="720" cy="336"/>
          </a:xfrm>
        </p:grpSpPr>
        <p:sp>
          <p:nvSpPr>
            <p:cNvPr id="36" name="Line 14">
              <a:extLst>
                <a:ext uri="{FF2B5EF4-FFF2-40B4-BE49-F238E27FC236}">
                  <a16:creationId xmlns:a16="http://schemas.microsoft.com/office/drawing/2014/main" id="{C5B71FC7-6899-4FD1-B376-C0A07E4DF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60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7" name="Text Box 15">
              <a:extLst>
                <a:ext uri="{FF2B5EF4-FFF2-40B4-BE49-F238E27FC236}">
                  <a16:creationId xmlns:a16="http://schemas.microsoft.com/office/drawing/2014/main" id="{704EE8AE-22C5-43D4-B665-2865D33AE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824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右移</a:t>
              </a:r>
            </a:p>
          </p:txBody>
        </p:sp>
      </p:grpSp>
      <p:sp>
        <p:nvSpPr>
          <p:cNvPr id="38" name="Text Box 16">
            <a:extLst>
              <a:ext uri="{FF2B5EF4-FFF2-40B4-BE49-F238E27FC236}">
                <a16:creationId xmlns:a16="http://schemas.microsoft.com/office/drawing/2014/main" id="{8BD7F31E-C25F-47DB-AB6C-20F665CF8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120" y="5208017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1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/>
              <a:t>011     </a:t>
            </a:r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6F97F90B-84F6-4F89-8349-8946EABD1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120" y="5741417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1 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/>
              <a:t>101     </a:t>
            </a:r>
          </a:p>
        </p:txBody>
      </p:sp>
      <p:grpSp>
        <p:nvGrpSpPr>
          <p:cNvPr id="40" name="Group 58">
            <a:extLst>
              <a:ext uri="{FF2B5EF4-FFF2-40B4-BE49-F238E27FC236}">
                <a16:creationId xmlns:a16="http://schemas.microsoft.com/office/drawing/2014/main" id="{0D8CB55D-4BD4-49BC-B397-27EC5F0C6831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584127"/>
            <a:ext cx="1143000" cy="533400"/>
            <a:chOff x="2688" y="1152"/>
            <a:chExt cx="720" cy="336"/>
          </a:xfrm>
        </p:grpSpPr>
        <p:sp>
          <p:nvSpPr>
            <p:cNvPr id="41" name="Line 18">
              <a:extLst>
                <a:ext uri="{FF2B5EF4-FFF2-40B4-BE49-F238E27FC236}">
                  <a16:creationId xmlns:a16="http://schemas.microsoft.com/office/drawing/2014/main" id="{145CA6FA-847F-49D1-B490-CEFA1AF28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88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42" name="Text Box 22">
              <a:extLst>
                <a:ext uri="{FF2B5EF4-FFF2-40B4-BE49-F238E27FC236}">
                  <a16:creationId xmlns:a16="http://schemas.microsoft.com/office/drawing/2014/main" id="{F72A80BA-ADBE-4FFF-92F8-6D539BAFC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152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左移</a:t>
              </a:r>
            </a:p>
          </p:txBody>
        </p:sp>
      </p:grpSp>
      <p:grpSp>
        <p:nvGrpSpPr>
          <p:cNvPr id="43" name="Group 59">
            <a:extLst>
              <a:ext uri="{FF2B5EF4-FFF2-40B4-BE49-F238E27FC236}">
                <a16:creationId xmlns:a16="http://schemas.microsoft.com/office/drawing/2014/main" id="{5914D75A-0C11-4A92-8ECB-C37A2666E45C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117527"/>
            <a:ext cx="1066800" cy="533400"/>
            <a:chOff x="2736" y="1488"/>
            <a:chExt cx="672" cy="336"/>
          </a:xfrm>
        </p:grpSpPr>
        <p:sp>
          <p:nvSpPr>
            <p:cNvPr id="44" name="Line 19">
              <a:extLst>
                <a:ext uri="{FF2B5EF4-FFF2-40B4-BE49-F238E27FC236}">
                  <a16:creationId xmlns:a16="http://schemas.microsoft.com/office/drawing/2014/main" id="{A445D491-BE08-4A78-A8CE-84CFF401A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824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45" name="Text Box 23">
              <a:extLst>
                <a:ext uri="{FF2B5EF4-FFF2-40B4-BE49-F238E27FC236}">
                  <a16:creationId xmlns:a16="http://schemas.microsoft.com/office/drawing/2014/main" id="{131A70D2-E45A-4711-A8E9-2EFCBEA98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88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右移</a:t>
              </a:r>
            </a:p>
          </p:txBody>
        </p:sp>
      </p:grpSp>
      <p:grpSp>
        <p:nvGrpSpPr>
          <p:cNvPr id="46" name="Group 60">
            <a:extLst>
              <a:ext uri="{FF2B5EF4-FFF2-40B4-BE49-F238E27FC236}">
                <a16:creationId xmlns:a16="http://schemas.microsoft.com/office/drawing/2014/main" id="{8FE61655-7EC4-4D81-AE41-7D0A22F449F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650927"/>
            <a:ext cx="1066800" cy="533400"/>
            <a:chOff x="2736" y="1824"/>
            <a:chExt cx="672" cy="336"/>
          </a:xfrm>
        </p:grpSpPr>
        <p:sp>
          <p:nvSpPr>
            <p:cNvPr id="47" name="Line 20">
              <a:extLst>
                <a:ext uri="{FF2B5EF4-FFF2-40B4-BE49-F238E27FC236}">
                  <a16:creationId xmlns:a16="http://schemas.microsoft.com/office/drawing/2014/main" id="{C9C3E8F7-4156-41BE-A1FD-B7DBF6778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160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48" name="Text Box 24">
              <a:extLst>
                <a:ext uri="{FF2B5EF4-FFF2-40B4-BE49-F238E27FC236}">
                  <a16:creationId xmlns:a16="http://schemas.microsoft.com/office/drawing/2014/main" id="{9F48033F-0BCB-4E13-9191-7BC469570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824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右移</a:t>
              </a:r>
            </a:p>
          </p:txBody>
        </p:sp>
      </p:grpSp>
      <p:sp>
        <p:nvSpPr>
          <p:cNvPr id="49" name="Text Box 26">
            <a:extLst>
              <a:ext uri="{FF2B5EF4-FFF2-40B4-BE49-F238E27FC236}">
                <a16:creationId xmlns:a16="http://schemas.microsoft.com/office/drawing/2014/main" id="{4C4128B5-FCD6-4480-81AB-EF6895EFF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269929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/>
              <a:t> 0110     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078D753-CCD4-45A6-AB02-C595AB642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803329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chemeClr val="folHlink"/>
                </a:solidFill>
              </a:rPr>
              <a:t> </a:t>
            </a:r>
            <a:r>
              <a:rPr lang="en-US" altLang="zh-CN" sz="2800" b="1" dirty="0"/>
              <a:t>1011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4" grpId="0"/>
      <p:bldP spid="20" grpId="0" build="p" autoUpdateAnimBg="0"/>
      <p:bldP spid="21" grpId="0"/>
      <p:bldP spid="22" grpId="0" autoUpdateAnimBg="0"/>
      <p:bldP spid="23" grpId="0" build="p" autoUpdateAnimBg="0"/>
      <p:bldP spid="24" grpId="0" autoUpdateAnimBg="0"/>
      <p:bldP spid="25" grpId="0"/>
      <p:bldP spid="38" grpId="0" autoUpdateAnimBg="0"/>
      <p:bldP spid="39" grpId="0" autoUpdateAnimBg="0"/>
      <p:bldP spid="49" grpId="0" autoUpdateAnimBg="0"/>
      <p:bldP spid="5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0226241-0E07-4943-AD90-68CDC0DDA0F0}"/>
              </a:ext>
            </a:extLst>
          </p:cNvPr>
          <p:cNvGrpSpPr/>
          <p:nvPr/>
        </p:nvGrpSpPr>
        <p:grpSpPr>
          <a:xfrm>
            <a:off x="827584" y="0"/>
            <a:ext cx="6264696" cy="839639"/>
            <a:chOff x="827584" y="0"/>
            <a:chExt cx="6264696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0F8141E3-2881-4C04-8F2C-F7E1026BFCB5}"/>
                </a:ext>
              </a:extLst>
            </p:cNvPr>
            <p:cNvSpPr/>
            <p:nvPr/>
          </p:nvSpPr>
          <p:spPr>
            <a:xfrm>
              <a:off x="1119858" y="93956"/>
              <a:ext cx="597242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2.3.1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无符号数的算术运算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F597F7A-F4FC-4940-ADC3-16C6755F9331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75F449A6-2108-4D26-A150-4071CAA004AB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AC2A9D23-8FC4-4EE1-BBCE-37125E818D0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E7B267F-BC02-4859-8EF5-1551D4678D69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A8A138A7-FA07-4FB9-818B-ABC15FA5776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C81AC56-67B2-4F65-8685-88DAB169F645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BFA5C0F-4EF1-4BB8-A11B-8E1206CC7D47}"/>
              </a:ext>
            </a:extLst>
          </p:cNvPr>
          <p:cNvGrpSpPr/>
          <p:nvPr/>
        </p:nvGrpSpPr>
        <p:grpSpPr>
          <a:xfrm>
            <a:off x="389103" y="1052736"/>
            <a:ext cx="2065850" cy="523220"/>
            <a:chOff x="389103" y="1146656"/>
            <a:chExt cx="2065850" cy="52322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250970C-B0FF-49D0-A4A9-A9003898BD4E}"/>
                </a:ext>
              </a:extLst>
            </p:cNvPr>
            <p:cNvSpPr txBox="1"/>
            <p:nvPr/>
          </p:nvSpPr>
          <p:spPr>
            <a:xfrm>
              <a:off x="827584" y="1146656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+mn-ea"/>
                </a:rPr>
                <a:t>加法运算</a:t>
              </a:r>
            </a:p>
          </p:txBody>
        </p:sp>
        <p:pic>
          <p:nvPicPr>
            <p:cNvPr id="11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FC0F93FB-BF54-4FC9-BBED-5F0BDD29E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03" y="117959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88CA7BF-C1AC-4A18-AECF-F9AE5B91AC12}"/>
              </a:ext>
            </a:extLst>
          </p:cNvPr>
          <p:cNvSpPr txBox="1"/>
          <p:nvPr/>
        </p:nvSpPr>
        <p:spPr>
          <a:xfrm>
            <a:off x="1483106" y="1794165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二进制的加法运算遵循如下法则，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91A2B7-F0E6-493D-A48E-C452F390072D}"/>
              </a:ext>
            </a:extLst>
          </p:cNvPr>
          <p:cNvSpPr txBox="1"/>
          <p:nvPr/>
        </p:nvSpPr>
        <p:spPr>
          <a:xfrm>
            <a:off x="1119858" y="2458650"/>
            <a:ext cx="6591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0+0=0,  0+1=1,  1+0=1,  1+1=0</a:t>
            </a:r>
            <a:r>
              <a:rPr lang="zh-CN" altLang="en-US" sz="2800" b="1"/>
              <a:t>（有进位）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FF82B7-377A-4C4F-8B8E-9DF1319CB241}"/>
              </a:ext>
            </a:extLst>
          </p:cNvPr>
          <p:cNvSpPr txBox="1"/>
          <p:nvPr/>
        </p:nvSpPr>
        <p:spPr>
          <a:xfrm>
            <a:off x="617773" y="3243129"/>
            <a:ext cx="5103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例，计算</a:t>
            </a:r>
            <a:r>
              <a:rPr lang="en-US" altLang="zh-CN" sz="2800" b="1"/>
              <a:t>10110110B+01101100B</a:t>
            </a:r>
            <a:endParaRPr lang="zh-CN" altLang="en-US" sz="2800" b="1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C43B69E-EA45-44D4-89A3-6BCD49854DED}"/>
              </a:ext>
            </a:extLst>
          </p:cNvPr>
          <p:cNvGrpSpPr/>
          <p:nvPr/>
        </p:nvGrpSpPr>
        <p:grpSpPr>
          <a:xfrm>
            <a:off x="2454953" y="3997831"/>
            <a:ext cx="1107996" cy="1422517"/>
            <a:chOff x="3347864" y="4293096"/>
            <a:chExt cx="1107996" cy="142251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371E25B-E6A4-4CAC-99B9-FEAD75247A3D}"/>
                </a:ext>
              </a:extLst>
            </p:cNvPr>
            <p:cNvSpPr txBox="1"/>
            <p:nvPr/>
          </p:nvSpPr>
          <p:spPr>
            <a:xfrm>
              <a:off x="3347864" y="429309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/>
                <a:t>进    位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20DF089-BA21-40F2-9883-1BB2AA22730A}"/>
                </a:ext>
              </a:extLst>
            </p:cNvPr>
            <p:cNvSpPr txBox="1"/>
            <p:nvPr/>
          </p:nvSpPr>
          <p:spPr>
            <a:xfrm>
              <a:off x="3347864" y="477352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/>
                <a:t>被加数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6CA6FFF-B5AA-48F0-96A7-F3FE982C2F9C}"/>
                </a:ext>
              </a:extLst>
            </p:cNvPr>
            <p:cNvSpPr txBox="1"/>
            <p:nvPr/>
          </p:nvSpPr>
          <p:spPr>
            <a:xfrm>
              <a:off x="3347864" y="525394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/>
                <a:t>加    数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80D7E9A2-4CE3-48B7-B991-C3CFC7B2D163}"/>
              </a:ext>
            </a:extLst>
          </p:cNvPr>
          <p:cNvSpPr/>
          <p:nvPr/>
        </p:nvSpPr>
        <p:spPr>
          <a:xfrm>
            <a:off x="4211960" y="3997831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111111000</a:t>
            </a:r>
            <a:endParaRPr lang="zh-CN" altLang="en-US" sz="240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DBAD3-5BEF-489F-AAC4-97BB7E676BC3}"/>
              </a:ext>
            </a:extLst>
          </p:cNvPr>
          <p:cNvGrpSpPr/>
          <p:nvPr/>
        </p:nvGrpSpPr>
        <p:grpSpPr>
          <a:xfrm>
            <a:off x="3869479" y="4478434"/>
            <a:ext cx="1926657" cy="941913"/>
            <a:chOff x="3869479" y="4478434"/>
            <a:chExt cx="1926657" cy="94191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760328-C5A2-4D5A-AB79-AF5482FCEF85}"/>
                </a:ext>
              </a:extLst>
            </p:cNvPr>
            <p:cNvSpPr/>
            <p:nvPr/>
          </p:nvSpPr>
          <p:spPr>
            <a:xfrm>
              <a:off x="4342339" y="4478434"/>
              <a:ext cx="13817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10110110</a:t>
              </a:r>
              <a:endParaRPr lang="zh-CN" altLang="en-US" sz="24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BC405D5-6227-458E-A5F9-6626E9F00317}"/>
                </a:ext>
              </a:extLst>
            </p:cNvPr>
            <p:cNvSpPr/>
            <p:nvPr/>
          </p:nvSpPr>
          <p:spPr>
            <a:xfrm>
              <a:off x="4360377" y="4958682"/>
              <a:ext cx="13817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01101100</a:t>
              </a:r>
              <a:endParaRPr lang="zh-CN" altLang="en-US" sz="24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367BEFD-CD82-46BC-A515-2E2A8EB1A993}"/>
                </a:ext>
              </a:extLst>
            </p:cNvPr>
            <p:cNvSpPr txBox="1"/>
            <p:nvPr/>
          </p:nvSpPr>
          <p:spPr>
            <a:xfrm>
              <a:off x="3869627" y="4940059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+</a:t>
              </a:r>
              <a:endParaRPr lang="zh-CN" altLang="en-US" sz="2400" b="1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6D9FAE2C-AC9F-431F-9494-C6C0B554C175}"/>
                </a:ext>
              </a:extLst>
            </p:cNvPr>
            <p:cNvCxnSpPr/>
            <p:nvPr/>
          </p:nvCxnSpPr>
          <p:spPr>
            <a:xfrm>
              <a:off x="3869479" y="5420347"/>
              <a:ext cx="19266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3F96845-B1FC-4786-9BCA-0157739EE7AE}"/>
              </a:ext>
            </a:extLst>
          </p:cNvPr>
          <p:cNvSpPr/>
          <p:nvPr/>
        </p:nvSpPr>
        <p:spPr>
          <a:xfrm>
            <a:off x="4211960" y="5475457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100100010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6694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0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2D331F3-F7EE-4636-BE51-D66A3DCE6BD1}"/>
              </a:ext>
            </a:extLst>
          </p:cNvPr>
          <p:cNvGrpSpPr/>
          <p:nvPr/>
        </p:nvGrpSpPr>
        <p:grpSpPr>
          <a:xfrm>
            <a:off x="389103" y="1052736"/>
            <a:ext cx="2065850" cy="523220"/>
            <a:chOff x="389103" y="1146656"/>
            <a:chExt cx="2065850" cy="52322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B309CD8-B024-42AA-A0DF-B5139908385F}"/>
                </a:ext>
              </a:extLst>
            </p:cNvPr>
            <p:cNvSpPr txBox="1"/>
            <p:nvPr/>
          </p:nvSpPr>
          <p:spPr>
            <a:xfrm>
              <a:off x="827584" y="1146656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+mn-ea"/>
                </a:rPr>
                <a:t>减法运算</a:t>
              </a:r>
            </a:p>
          </p:txBody>
        </p:sp>
        <p:pic>
          <p:nvPicPr>
            <p:cNvPr id="4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FF7CA3D2-23D0-4CC4-A7BF-87CF2C8901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03" y="117959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9E6497E2-4B9D-456F-8C8A-AA50B418BA61}"/>
              </a:ext>
            </a:extLst>
          </p:cNvPr>
          <p:cNvSpPr txBox="1"/>
          <p:nvPr/>
        </p:nvSpPr>
        <p:spPr>
          <a:xfrm>
            <a:off x="1483106" y="1794165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二进制的减法运算遵循如下法则，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910D72-B71D-4453-97EE-FC091F3D6667}"/>
              </a:ext>
            </a:extLst>
          </p:cNvPr>
          <p:cNvSpPr txBox="1"/>
          <p:nvPr/>
        </p:nvSpPr>
        <p:spPr>
          <a:xfrm>
            <a:off x="1119858" y="2458650"/>
            <a:ext cx="6495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0</a:t>
            </a:r>
            <a:r>
              <a:rPr lang="en-US" altLang="zh-CN" sz="2800" b="1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800" b="1"/>
              <a:t>0=0,  1</a:t>
            </a:r>
            <a:r>
              <a:rPr lang="en-US" altLang="zh-CN" sz="2800" b="1">
                <a:latin typeface="+mn-ea"/>
              </a:rPr>
              <a:t>-</a:t>
            </a:r>
            <a:r>
              <a:rPr lang="en-US" altLang="zh-CN" sz="2800" b="1"/>
              <a:t>0=1,  1</a:t>
            </a:r>
            <a:r>
              <a:rPr lang="en-US" altLang="zh-CN" sz="2800" b="1">
                <a:latin typeface="+mn-ea"/>
              </a:rPr>
              <a:t>-</a:t>
            </a:r>
            <a:r>
              <a:rPr lang="en-US" altLang="zh-CN" sz="2800" b="1"/>
              <a:t>1=0,  0</a:t>
            </a:r>
            <a:r>
              <a:rPr lang="en-US" altLang="zh-CN" sz="2800" b="1">
                <a:latin typeface="+mn-ea"/>
              </a:rPr>
              <a:t>-</a:t>
            </a:r>
            <a:r>
              <a:rPr lang="en-US" altLang="zh-CN" sz="2800" b="1"/>
              <a:t>1=1</a:t>
            </a:r>
            <a:r>
              <a:rPr lang="zh-CN" altLang="en-US" sz="2800" b="1"/>
              <a:t>（有借位）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C6702C-F9D5-4546-9D38-9C12316CBCF6}"/>
              </a:ext>
            </a:extLst>
          </p:cNvPr>
          <p:cNvSpPr txBox="1"/>
          <p:nvPr/>
        </p:nvSpPr>
        <p:spPr>
          <a:xfrm>
            <a:off x="617773" y="3243129"/>
            <a:ext cx="5138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例，计算</a:t>
            </a:r>
            <a:r>
              <a:rPr lang="en-US" altLang="zh-CN" sz="2800" b="1"/>
              <a:t>11000100B</a:t>
            </a:r>
            <a:r>
              <a:rPr lang="en-US" altLang="zh-CN" sz="2800" b="1">
                <a:latin typeface="+mn-ea"/>
              </a:rPr>
              <a:t>-</a:t>
            </a:r>
            <a:r>
              <a:rPr lang="en-US" altLang="zh-CN" sz="2800" b="1"/>
              <a:t>00100101B</a:t>
            </a:r>
            <a:endParaRPr lang="zh-CN" altLang="en-US" sz="2800" b="1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E13456A-A55F-452B-B80B-477794576903}"/>
              </a:ext>
            </a:extLst>
          </p:cNvPr>
          <p:cNvGrpSpPr/>
          <p:nvPr/>
        </p:nvGrpSpPr>
        <p:grpSpPr>
          <a:xfrm>
            <a:off x="2454953" y="4043945"/>
            <a:ext cx="1107996" cy="1422517"/>
            <a:chOff x="3347864" y="4293096"/>
            <a:chExt cx="1107996" cy="142251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C19E116-BE85-4CA9-A85A-EE04D92014F8}"/>
                </a:ext>
              </a:extLst>
            </p:cNvPr>
            <p:cNvSpPr txBox="1"/>
            <p:nvPr/>
          </p:nvSpPr>
          <p:spPr>
            <a:xfrm>
              <a:off x="3347864" y="429309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/>
                <a:t>借    位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2E9CF7D-EEFE-48BA-8DB9-607AD6E85A5E}"/>
                </a:ext>
              </a:extLst>
            </p:cNvPr>
            <p:cNvSpPr txBox="1"/>
            <p:nvPr/>
          </p:nvSpPr>
          <p:spPr>
            <a:xfrm>
              <a:off x="3347864" y="477352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/>
                <a:t>被减数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9A7DAD9-3F68-4B39-983E-9BB6679D997D}"/>
                </a:ext>
              </a:extLst>
            </p:cNvPr>
            <p:cNvSpPr txBox="1"/>
            <p:nvPr/>
          </p:nvSpPr>
          <p:spPr>
            <a:xfrm>
              <a:off x="3347864" y="525394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/>
                <a:t>减    数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C5C7EB6A-77BD-41C8-89BA-A16E87FADF5E}"/>
              </a:ext>
            </a:extLst>
          </p:cNvPr>
          <p:cNvSpPr/>
          <p:nvPr/>
        </p:nvSpPr>
        <p:spPr>
          <a:xfrm>
            <a:off x="4355976" y="3997831"/>
            <a:ext cx="1512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/>
              <a:t>01111110</a:t>
            </a:r>
            <a:endParaRPr lang="zh-CN" altLang="en-US" sz="240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E509236-788A-4E9C-A45A-01446AA9E589}"/>
              </a:ext>
            </a:extLst>
          </p:cNvPr>
          <p:cNvGrpSpPr/>
          <p:nvPr/>
        </p:nvGrpSpPr>
        <p:grpSpPr>
          <a:xfrm>
            <a:off x="3869479" y="4478434"/>
            <a:ext cx="1926657" cy="941913"/>
            <a:chOff x="3869479" y="4478434"/>
            <a:chExt cx="1926657" cy="94191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1C215F-1FE3-4654-B69C-0997B7EB5F7C}"/>
                </a:ext>
              </a:extLst>
            </p:cNvPr>
            <p:cNvSpPr/>
            <p:nvPr/>
          </p:nvSpPr>
          <p:spPr>
            <a:xfrm>
              <a:off x="4342339" y="4478434"/>
              <a:ext cx="13987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11000100</a:t>
              </a:r>
              <a:endParaRPr lang="zh-CN" altLang="en-US" sz="24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1821368-ECF0-4C0B-832C-F7BAEF0CBB89}"/>
                </a:ext>
              </a:extLst>
            </p:cNvPr>
            <p:cNvSpPr/>
            <p:nvPr/>
          </p:nvSpPr>
          <p:spPr>
            <a:xfrm>
              <a:off x="4360377" y="4958682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00100101</a:t>
              </a:r>
              <a:endParaRPr lang="zh-CN" altLang="en-US" sz="240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6038C79-DD9F-4351-9749-5D19F7762A8B}"/>
                </a:ext>
              </a:extLst>
            </p:cNvPr>
            <p:cNvSpPr txBox="1"/>
            <p:nvPr/>
          </p:nvSpPr>
          <p:spPr>
            <a:xfrm>
              <a:off x="3869627" y="4940059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+mn-ea"/>
                </a:rPr>
                <a:t>-</a:t>
              </a:r>
              <a:endParaRPr lang="zh-CN" altLang="en-US" sz="2400" b="1">
                <a:latin typeface="+mn-ea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00CA23D-A983-40BA-976B-8799A59788F5}"/>
                </a:ext>
              </a:extLst>
            </p:cNvPr>
            <p:cNvCxnSpPr/>
            <p:nvPr/>
          </p:nvCxnSpPr>
          <p:spPr>
            <a:xfrm>
              <a:off x="3869479" y="5420347"/>
              <a:ext cx="19266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6ABC768C-40D9-413D-89B2-50CC4C11BC6F}"/>
              </a:ext>
            </a:extLst>
          </p:cNvPr>
          <p:cNvSpPr/>
          <p:nvPr/>
        </p:nvSpPr>
        <p:spPr>
          <a:xfrm>
            <a:off x="4376296" y="5433522"/>
            <a:ext cx="15121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b="1"/>
              <a:t>10011111</a:t>
            </a:r>
            <a:endParaRPr lang="zh-CN" altLang="en-US" sz="2500"/>
          </a:p>
        </p:txBody>
      </p:sp>
    </p:spTree>
    <p:extLst>
      <p:ext uri="{BB962C8B-B14F-4D97-AF65-F5344CB8AC3E}">
        <p14:creationId xmlns:p14="http://schemas.microsoft.com/office/powerpoint/2010/main" val="408307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BBBDBBD-3599-45C1-8154-42E2ADF00199}"/>
              </a:ext>
            </a:extLst>
          </p:cNvPr>
          <p:cNvGrpSpPr/>
          <p:nvPr/>
        </p:nvGrpSpPr>
        <p:grpSpPr>
          <a:xfrm>
            <a:off x="827584" y="0"/>
            <a:ext cx="6264696" cy="839639"/>
            <a:chOff x="827584" y="0"/>
            <a:chExt cx="6264696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E5267EDA-976D-4CE9-B999-8499282F4A97}"/>
                </a:ext>
              </a:extLst>
            </p:cNvPr>
            <p:cNvSpPr/>
            <p:nvPr/>
          </p:nvSpPr>
          <p:spPr>
            <a:xfrm>
              <a:off x="1119858" y="93956"/>
              <a:ext cx="597242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2.3.2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有符号数的算术运算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41A7C06-6A0B-4666-82F1-71D528FDFFFD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691A8521-15AB-4A8C-9149-27D80E38F3B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3FE308A-3BA5-45D2-AEB5-E92946948ACB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2859FDD-435C-44D2-A3C6-F6C34AF51A3E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C19E5780-1C88-4DC6-8334-4EBD2C52FCEA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47BD606-B88F-408D-B138-94D410D69BC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676D417-BDF3-4B6F-9FEC-1FA76554BC0D}"/>
              </a:ext>
            </a:extLst>
          </p:cNvPr>
          <p:cNvGrpSpPr/>
          <p:nvPr/>
        </p:nvGrpSpPr>
        <p:grpSpPr>
          <a:xfrm>
            <a:off x="389103" y="1177588"/>
            <a:ext cx="2065850" cy="523220"/>
            <a:chOff x="389103" y="1146656"/>
            <a:chExt cx="2065850" cy="52322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3670DF4-1654-4C6F-9988-36AD60D12755}"/>
                </a:ext>
              </a:extLst>
            </p:cNvPr>
            <p:cNvSpPr txBox="1"/>
            <p:nvPr/>
          </p:nvSpPr>
          <p:spPr>
            <a:xfrm>
              <a:off x="827584" y="1146656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+mn-ea"/>
                </a:rPr>
                <a:t>原码运算</a:t>
              </a:r>
            </a:p>
          </p:txBody>
        </p:sp>
        <p:pic>
          <p:nvPicPr>
            <p:cNvPr id="14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31265E8E-CEB0-44A2-8894-9FB21AE82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03" y="117959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3">
            <a:extLst>
              <a:ext uri="{FF2B5EF4-FFF2-40B4-BE49-F238E27FC236}">
                <a16:creationId xmlns:a16="http://schemas.microsoft.com/office/drawing/2014/main" id="{4A562B79-C78D-4424-9D84-6F40A5F8A7D9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290789"/>
            <a:ext cx="1905000" cy="1514475"/>
            <a:chOff x="240" y="2651"/>
            <a:chExt cx="1200" cy="954"/>
          </a:xfrm>
        </p:grpSpPr>
        <p:sp>
          <p:nvSpPr>
            <p:cNvPr id="31" name="Line 4">
              <a:extLst>
                <a:ext uri="{FF2B5EF4-FFF2-40B4-BE49-F238E27FC236}">
                  <a16:creationId xmlns:a16="http://schemas.microsoft.com/office/drawing/2014/main" id="{C2CF9FDC-917F-453C-BBB3-0CFA7E175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31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2" name="Rectangle 5">
              <a:extLst>
                <a:ext uri="{FF2B5EF4-FFF2-40B4-BE49-F238E27FC236}">
                  <a16:creationId xmlns:a16="http://schemas.microsoft.com/office/drawing/2014/main" id="{21AECE85-B05E-4CDC-A611-BDD9B791C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275"/>
              <a:ext cx="7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0.1000</a:t>
              </a:r>
            </a:p>
          </p:txBody>
        </p:sp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id="{88379945-BA2C-42C1-BEAD-5008C8152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939"/>
              <a:ext cx="9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/>
                <a:t>－</a:t>
              </a:r>
              <a:r>
                <a:rPr lang="en-US" altLang="zh-CN" sz="2800" b="1"/>
                <a:t>0.0011</a:t>
              </a:r>
            </a:p>
          </p:txBody>
        </p:sp>
        <p:sp>
          <p:nvSpPr>
            <p:cNvPr id="34" name="Rectangle 7">
              <a:extLst>
                <a:ext uri="{FF2B5EF4-FFF2-40B4-BE49-F238E27FC236}">
                  <a16:creationId xmlns:a16="http://schemas.microsoft.com/office/drawing/2014/main" id="{47CDDC92-B489-4E10-8A5A-F3C0808F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651"/>
              <a:ext cx="7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0.1011</a:t>
              </a:r>
            </a:p>
          </p:txBody>
        </p:sp>
      </p:grpSp>
      <p:sp>
        <p:nvSpPr>
          <p:cNvPr id="35" name="Rectangle 10">
            <a:extLst>
              <a:ext uri="{FF2B5EF4-FFF2-40B4-BE49-F238E27FC236}">
                <a16:creationId xmlns:a16="http://schemas.microsoft.com/office/drawing/2014/main" id="{90E47619-2B23-437B-ABC4-2A65A4BFF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52936"/>
            <a:ext cx="8079432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/>
              <a:t>解：</a:t>
            </a:r>
            <a:r>
              <a:rPr lang="en-US" altLang="zh-CN" sz="2800" b="1"/>
              <a:t>X1</a:t>
            </a:r>
            <a:r>
              <a:rPr lang="zh-CN" altLang="en-US" sz="2800" b="1"/>
              <a:t>＋</a:t>
            </a:r>
            <a:r>
              <a:rPr lang="en-US" altLang="zh-CN" sz="2800" b="1"/>
              <a:t>X2 </a:t>
            </a:r>
            <a:r>
              <a:rPr lang="zh-CN" altLang="en-US" sz="2800" b="1"/>
              <a:t>，因为</a:t>
            </a:r>
            <a:r>
              <a:rPr lang="en-US" altLang="zh-CN" sz="2800" b="1"/>
              <a:t>X1</a:t>
            </a:r>
            <a:r>
              <a:rPr lang="zh-CN" altLang="en-US" sz="2800" b="1"/>
              <a:t>和</a:t>
            </a:r>
            <a:r>
              <a:rPr lang="en-US" altLang="zh-CN" sz="2800" b="1"/>
              <a:t>X2</a:t>
            </a:r>
            <a:r>
              <a:rPr lang="zh-CN" altLang="en-US" sz="2800" b="1"/>
              <a:t>符号不同，且</a:t>
            </a:r>
            <a:r>
              <a:rPr lang="en-US" altLang="zh-CN" sz="2800" b="1"/>
              <a:t>X2</a:t>
            </a:r>
            <a:r>
              <a:rPr lang="zh-CN" altLang="en-US" sz="2800" b="1"/>
              <a:t>的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/>
              <a:t>       绝对值大于</a:t>
            </a:r>
            <a:r>
              <a:rPr lang="en-US" altLang="zh-CN" sz="2800" b="1"/>
              <a:t>X1</a:t>
            </a:r>
            <a:r>
              <a:rPr lang="zh-CN" altLang="en-US" sz="2800" b="1"/>
              <a:t>，故进行：</a:t>
            </a:r>
          </a:p>
        </p:txBody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14EAC097-52A0-46CA-9800-5FE83AF6F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885950"/>
            <a:ext cx="72728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/>
              <a:t>例：</a:t>
            </a:r>
            <a:r>
              <a:rPr lang="en-US" altLang="zh-CN" sz="2800" b="1"/>
              <a:t>X1</a:t>
            </a:r>
            <a:r>
              <a:rPr lang="zh-CN" altLang="en-US" sz="2800" b="1"/>
              <a:t>＝－</a:t>
            </a:r>
            <a:r>
              <a:rPr lang="en-US" altLang="zh-CN" sz="2800" b="1"/>
              <a:t>0.0011</a:t>
            </a:r>
            <a:r>
              <a:rPr lang="zh-CN" altLang="en-US" sz="2800" b="1"/>
              <a:t>，</a:t>
            </a:r>
            <a:r>
              <a:rPr lang="en-US" altLang="zh-CN" sz="2800" b="1"/>
              <a:t>X2</a:t>
            </a:r>
            <a:r>
              <a:rPr lang="zh-CN" altLang="en-US" sz="2800" b="1"/>
              <a:t>＝＋</a:t>
            </a:r>
            <a:r>
              <a:rPr lang="en-US" altLang="zh-CN" sz="2800" b="1"/>
              <a:t>0.1011</a:t>
            </a:r>
            <a:r>
              <a:rPr lang="zh-CN" altLang="en-US" sz="2800" b="1"/>
              <a:t>，分别求  </a:t>
            </a:r>
          </a:p>
          <a:p>
            <a:pPr eaLnBrk="1" hangingPunct="1">
              <a:defRPr/>
            </a:pPr>
            <a:r>
              <a:rPr lang="zh-CN" altLang="en-US" sz="2800" b="1"/>
              <a:t>          </a:t>
            </a:r>
            <a:r>
              <a:rPr lang="en-US" altLang="zh-CN" sz="2800" b="1"/>
              <a:t>[X1</a:t>
            </a:r>
            <a:r>
              <a:rPr lang="zh-CN" altLang="en-US" sz="2800" b="1"/>
              <a:t>＋</a:t>
            </a:r>
            <a:r>
              <a:rPr lang="en-US" altLang="zh-CN" sz="2800" b="1"/>
              <a:t>X2]</a:t>
            </a:r>
            <a:r>
              <a:rPr lang="zh-CN" altLang="en-US" sz="2800" b="1" baseline="-25000"/>
              <a:t>原</a:t>
            </a:r>
            <a:r>
              <a:rPr lang="en-US" altLang="zh-CN" sz="2800" b="1"/>
              <a:t>  </a:t>
            </a:r>
            <a:r>
              <a:rPr lang="zh-CN" altLang="en-US" sz="2800" b="1"/>
              <a:t>和  </a:t>
            </a:r>
            <a:r>
              <a:rPr lang="en-US" altLang="zh-CN" sz="2800" b="1"/>
              <a:t>[X1</a:t>
            </a:r>
            <a:r>
              <a:rPr lang="zh-CN" altLang="en-US" sz="2800" b="1"/>
              <a:t>－</a:t>
            </a:r>
            <a:r>
              <a:rPr lang="en-US" altLang="zh-CN" sz="2800" b="1"/>
              <a:t>X2]</a:t>
            </a:r>
            <a:r>
              <a:rPr lang="zh-CN" altLang="en-US" sz="2800" b="1" baseline="-25000"/>
              <a:t>原</a:t>
            </a:r>
            <a:endParaRPr lang="en-US" altLang="zh-CN" sz="2800" b="1" baseline="-25000"/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222101AE-22E0-4A5A-8B65-50F7E6ED2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6021288"/>
            <a:ext cx="58272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/>
              <a:t>结果为正，所以</a:t>
            </a:r>
            <a:r>
              <a:rPr lang="en-US" altLang="zh-CN" sz="2800" b="1"/>
              <a:t>[X1+X2]</a:t>
            </a:r>
            <a:r>
              <a:rPr lang="zh-CN" altLang="en-US" sz="2800" b="1" baseline="-30000"/>
              <a:t>原</a:t>
            </a:r>
            <a:r>
              <a:rPr lang="zh-CN" altLang="en-US" sz="2800" b="1"/>
              <a:t>＝</a:t>
            </a:r>
            <a:r>
              <a:rPr lang="en-US" altLang="zh-CN" sz="2800" b="1"/>
              <a:t>0.1000</a:t>
            </a:r>
          </a:p>
        </p:txBody>
      </p:sp>
    </p:spTree>
    <p:extLst>
      <p:ext uri="{BB962C8B-B14F-4D97-AF65-F5344CB8AC3E}">
        <p14:creationId xmlns:p14="http://schemas.microsoft.com/office/powerpoint/2010/main" val="321293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  <p:bldP spid="36" grpId="0" autoUpdateAnimBg="0"/>
      <p:bldP spid="3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1E45D4B-341B-41F2-A2BD-31FA2C1E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355" y="5253414"/>
            <a:ext cx="39281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/>
              <a:t>即： </a:t>
            </a:r>
            <a:r>
              <a:rPr lang="en-US" altLang="zh-CN" sz="2800" b="1"/>
              <a:t>[X1</a:t>
            </a:r>
            <a:r>
              <a:rPr lang="zh-CN" altLang="en-US" sz="2800" b="1"/>
              <a:t>－</a:t>
            </a:r>
            <a:r>
              <a:rPr lang="en-US" altLang="zh-CN" sz="2800" b="1"/>
              <a:t>X2]</a:t>
            </a:r>
            <a:r>
              <a:rPr lang="zh-CN" altLang="en-US" sz="2800" b="1" baseline="-30000"/>
              <a:t>原 </a:t>
            </a:r>
            <a:r>
              <a:rPr lang="en-US" altLang="zh-CN" sz="2800" b="1"/>
              <a:t>=1.1110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460D496-5458-4FE4-A168-60FEB63C6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758" y="4509120"/>
            <a:ext cx="41749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/>
              <a:t>所以，</a:t>
            </a:r>
            <a:r>
              <a:rPr lang="en-US" altLang="zh-CN" sz="2800" b="1"/>
              <a:t>X1</a:t>
            </a:r>
            <a:r>
              <a:rPr lang="zh-CN" altLang="en-US" sz="2800" b="1"/>
              <a:t>－</a:t>
            </a:r>
            <a:r>
              <a:rPr lang="en-US" altLang="zh-CN" sz="2800" b="1"/>
              <a:t>X2</a:t>
            </a:r>
            <a:r>
              <a:rPr lang="zh-CN" altLang="en-US" sz="2800" b="1"/>
              <a:t>＝－</a:t>
            </a:r>
            <a:r>
              <a:rPr lang="en-US" altLang="zh-CN" sz="2800" b="1"/>
              <a:t>0.1110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6FC465B-6714-43EF-B749-D32EC63EBFAB}"/>
              </a:ext>
            </a:extLst>
          </p:cNvPr>
          <p:cNvGrpSpPr>
            <a:grpSpLocks/>
          </p:cNvGrpSpPr>
          <p:nvPr/>
        </p:nvGrpSpPr>
        <p:grpSpPr bwMode="auto">
          <a:xfrm>
            <a:off x="3131840" y="2420888"/>
            <a:ext cx="1905000" cy="1743075"/>
            <a:chOff x="1104" y="1163"/>
            <a:chExt cx="1200" cy="1098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7567BCA4-B24E-4F22-B9A3-DDFAA3002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92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18D1CB48-2594-47E8-8ACE-334A3FB84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31"/>
              <a:ext cx="7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0.1110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B0D5E1DB-8693-47BD-A8B4-9524E7F93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547"/>
              <a:ext cx="9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/>
                <a:t>＋</a:t>
              </a:r>
              <a:r>
                <a:rPr lang="en-US" altLang="zh-CN" sz="2800" b="1"/>
                <a:t>0.1011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F3D6415-60B5-42E0-A19A-CEDA118BC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163"/>
              <a:ext cx="7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0.0011</a:t>
              </a:r>
            </a:p>
          </p:txBody>
        </p:sp>
      </p:grpSp>
      <p:sp>
        <p:nvSpPr>
          <p:cNvPr id="9" name="Rectangle 10">
            <a:extLst>
              <a:ext uri="{FF2B5EF4-FFF2-40B4-BE49-F238E27FC236}">
                <a16:creationId xmlns:a16="http://schemas.microsoft.com/office/drawing/2014/main" id="{4BCA2A26-8ABB-4D53-86E1-5A124DA58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692696"/>
            <a:ext cx="8337550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/>
              <a:t>   而</a:t>
            </a:r>
            <a:r>
              <a:rPr lang="en-US" altLang="zh-CN" sz="2800" b="1"/>
              <a:t>X1</a:t>
            </a:r>
            <a:r>
              <a:rPr lang="zh-CN" altLang="en-US" sz="2800" b="1"/>
              <a:t>－</a:t>
            </a:r>
            <a:r>
              <a:rPr lang="en-US" altLang="zh-CN" sz="2800" b="1"/>
              <a:t>X2</a:t>
            </a:r>
            <a:r>
              <a:rPr lang="zh-CN" altLang="en-US" sz="2800" b="1"/>
              <a:t>＝</a:t>
            </a:r>
            <a:r>
              <a:rPr lang="en-US" altLang="zh-CN" sz="2800" b="1"/>
              <a:t>[</a:t>
            </a:r>
            <a:r>
              <a:rPr lang="zh-CN" altLang="en-US" sz="2800" b="1"/>
              <a:t>－</a:t>
            </a:r>
            <a:r>
              <a:rPr lang="en-US" altLang="zh-CN" sz="2800" b="1"/>
              <a:t>0.0011]</a:t>
            </a:r>
            <a:r>
              <a:rPr lang="zh-CN" altLang="en-US" sz="2800" b="1"/>
              <a:t>－</a:t>
            </a:r>
            <a:r>
              <a:rPr lang="en-US" altLang="zh-CN" sz="2800" b="1"/>
              <a:t>[0.1011]</a:t>
            </a:r>
            <a:r>
              <a:rPr lang="zh-CN" altLang="en-US" sz="2800" b="1"/>
              <a:t>；因为这时</a:t>
            </a:r>
            <a:r>
              <a:rPr lang="en-US" altLang="zh-CN" sz="2800" b="1"/>
              <a:t>X1</a:t>
            </a:r>
            <a:r>
              <a:rPr lang="zh-CN" altLang="en-US" sz="2800" b="1"/>
              <a:t>、 －</a:t>
            </a:r>
            <a:r>
              <a:rPr lang="en-US" altLang="zh-CN" sz="2800" b="1"/>
              <a:t>X2</a:t>
            </a:r>
            <a:r>
              <a:rPr lang="zh-CN" altLang="en-US" sz="2800" b="1"/>
              <a:t>符号相同，故作</a:t>
            </a:r>
            <a:r>
              <a:rPr lang="en-US" altLang="zh-CN" sz="2800" b="1"/>
              <a:t>X1</a:t>
            </a:r>
            <a:r>
              <a:rPr lang="zh-CN" altLang="en-US" sz="2800" b="1"/>
              <a:t>＋</a:t>
            </a:r>
            <a:r>
              <a:rPr lang="en-US" altLang="zh-CN" sz="2800" b="1"/>
              <a:t>(</a:t>
            </a:r>
            <a:r>
              <a:rPr lang="zh-CN" altLang="en-US" sz="2800" b="1"/>
              <a:t>－</a:t>
            </a:r>
            <a:r>
              <a:rPr lang="en-US" altLang="zh-CN" sz="2800" b="1"/>
              <a:t>X2)</a:t>
            </a:r>
            <a:r>
              <a:rPr lang="zh-CN" altLang="en-US" sz="2800" b="1"/>
              <a:t>的运算，结果为负。</a:t>
            </a:r>
          </a:p>
        </p:txBody>
      </p:sp>
    </p:spTree>
    <p:extLst>
      <p:ext uri="{BB962C8B-B14F-4D97-AF65-F5344CB8AC3E}">
        <p14:creationId xmlns:p14="http://schemas.microsoft.com/office/powerpoint/2010/main" val="66050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C0B1ED-78C7-4118-87DE-08A3EA9A1FBE}"/>
              </a:ext>
            </a:extLst>
          </p:cNvPr>
          <p:cNvSpPr txBox="1"/>
          <p:nvPr/>
        </p:nvSpPr>
        <p:spPr>
          <a:xfrm>
            <a:off x="467544" y="1651909"/>
            <a:ext cx="709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例，求</a:t>
            </a:r>
            <a:r>
              <a:rPr lang="en-US" altLang="zh-CN" sz="2800" b="1"/>
              <a:t>Z=X-Y</a:t>
            </a:r>
            <a:r>
              <a:rPr lang="zh-CN" altLang="en-US" sz="2800" b="1"/>
              <a:t>。其中，</a:t>
            </a:r>
            <a:r>
              <a:rPr lang="en-US" altLang="zh-CN" sz="2800" b="1"/>
              <a:t>X=+1010,  Y=+0011</a:t>
            </a:r>
            <a:r>
              <a:rPr lang="zh-CN" altLang="en-US" sz="2800" b="1"/>
              <a:t>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D7657E1-21EB-4AE1-81BD-E7CDFC0BBADF}"/>
              </a:ext>
            </a:extLst>
          </p:cNvPr>
          <p:cNvGrpSpPr/>
          <p:nvPr/>
        </p:nvGrpSpPr>
        <p:grpSpPr>
          <a:xfrm>
            <a:off x="467544" y="836712"/>
            <a:ext cx="2065850" cy="523220"/>
            <a:chOff x="389103" y="1146656"/>
            <a:chExt cx="2065850" cy="5232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9B5DD69-6AA0-4E4F-970B-84F28A0D1327}"/>
                </a:ext>
              </a:extLst>
            </p:cNvPr>
            <p:cNvSpPr txBox="1"/>
            <p:nvPr/>
          </p:nvSpPr>
          <p:spPr>
            <a:xfrm>
              <a:off x="827584" y="1146656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+mn-ea"/>
                </a:rPr>
                <a:t>补码运算</a:t>
              </a:r>
            </a:p>
          </p:txBody>
        </p:sp>
        <p:pic>
          <p:nvPicPr>
            <p:cNvPr id="5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B984B1D8-51B5-4373-BC33-E37893D49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03" y="117959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ECC5B11-66DE-4B21-AEFF-481504E9B31E}"/>
              </a:ext>
            </a:extLst>
          </p:cNvPr>
          <p:cNvSpPr txBox="1"/>
          <p:nvPr/>
        </p:nvSpPr>
        <p:spPr>
          <a:xfrm>
            <a:off x="1187624" y="2454997"/>
            <a:ext cx="4732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[X]</a:t>
            </a:r>
            <a:r>
              <a:rPr lang="zh-CN" altLang="en-US" sz="2800" b="1" baseline="-25000"/>
              <a:t>补</a:t>
            </a:r>
            <a:r>
              <a:rPr lang="en-US" altLang="zh-CN" sz="2800" b="1"/>
              <a:t>=01010,  [ </a:t>
            </a:r>
            <a:r>
              <a:rPr lang="en-US" altLang="zh-CN" sz="2800" b="1">
                <a:latin typeface="+mn-ea"/>
              </a:rPr>
              <a:t>-</a:t>
            </a:r>
            <a:r>
              <a:rPr lang="en-US" altLang="zh-CN" sz="2800" b="1"/>
              <a:t>Y]</a:t>
            </a:r>
            <a:r>
              <a:rPr lang="zh-CN" altLang="en-US" sz="2800" b="1" baseline="-25000"/>
              <a:t>补</a:t>
            </a:r>
            <a:r>
              <a:rPr lang="en-US" altLang="zh-CN" sz="2800" b="1"/>
              <a:t>=11101</a:t>
            </a:r>
            <a:r>
              <a:rPr lang="zh-CN" altLang="en-US" sz="2800" b="1"/>
              <a:t>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114627B-2A07-44F1-A749-EC9327777E4E}"/>
              </a:ext>
            </a:extLst>
          </p:cNvPr>
          <p:cNvGrpSpPr/>
          <p:nvPr/>
        </p:nvGrpSpPr>
        <p:grpSpPr>
          <a:xfrm>
            <a:off x="2411982" y="3361458"/>
            <a:ext cx="1261884" cy="1003646"/>
            <a:chOff x="3347864" y="4773522"/>
            <a:chExt cx="1261884" cy="100364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EB75CAA-00B1-42DF-BEA6-3FB6E4BA7D94}"/>
                </a:ext>
              </a:extLst>
            </p:cNvPr>
            <p:cNvSpPr txBox="1"/>
            <p:nvPr/>
          </p:nvSpPr>
          <p:spPr>
            <a:xfrm>
              <a:off x="3347864" y="477352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/>
                <a:t>被加数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2BFA11A-70F8-41D6-AFFA-E15C21BA6AD8}"/>
                </a:ext>
              </a:extLst>
            </p:cNvPr>
            <p:cNvSpPr txBox="1"/>
            <p:nvPr/>
          </p:nvSpPr>
          <p:spPr>
            <a:xfrm>
              <a:off x="3347864" y="5253948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/>
                <a:t>加    数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EBA607A-ED71-4088-9172-A3297BE704C9}"/>
              </a:ext>
            </a:extLst>
          </p:cNvPr>
          <p:cNvGrpSpPr/>
          <p:nvPr/>
        </p:nvGrpSpPr>
        <p:grpSpPr>
          <a:xfrm>
            <a:off x="3826508" y="3344028"/>
            <a:ext cx="1926657" cy="1003468"/>
            <a:chOff x="3869479" y="4478434"/>
            <a:chExt cx="1926657" cy="100346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1D06A79-3804-4833-B802-90F97349BE41}"/>
                </a:ext>
              </a:extLst>
            </p:cNvPr>
            <p:cNvSpPr/>
            <p:nvPr/>
          </p:nvSpPr>
          <p:spPr>
            <a:xfrm>
              <a:off x="4342339" y="4478434"/>
              <a:ext cx="108234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01010</a:t>
              </a:r>
              <a:endParaRPr lang="zh-CN" altLang="en-US" sz="280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4A92E50-F2F8-49A5-98B9-FDF4A86A9087}"/>
                </a:ext>
              </a:extLst>
            </p:cNvPr>
            <p:cNvSpPr/>
            <p:nvPr/>
          </p:nvSpPr>
          <p:spPr>
            <a:xfrm>
              <a:off x="4360377" y="4958682"/>
              <a:ext cx="10427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11101</a:t>
              </a:r>
              <a:endParaRPr lang="zh-CN" altLang="en-US" sz="28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67878BB-AEA8-4EBF-AA83-0FE68605298A}"/>
                </a:ext>
              </a:extLst>
            </p:cNvPr>
            <p:cNvSpPr txBox="1"/>
            <p:nvPr/>
          </p:nvSpPr>
          <p:spPr>
            <a:xfrm>
              <a:off x="3869627" y="4940059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latin typeface="+mn-ea"/>
                </a:rPr>
                <a:t>+</a:t>
              </a:r>
              <a:endParaRPr lang="zh-CN" altLang="en-US" sz="2800" b="1">
                <a:latin typeface="+mn-ea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91AE31E-72D7-4661-AEE6-27DA1F918A32}"/>
                </a:ext>
              </a:extLst>
            </p:cNvPr>
            <p:cNvCxnSpPr/>
            <p:nvPr/>
          </p:nvCxnSpPr>
          <p:spPr>
            <a:xfrm>
              <a:off x="3869479" y="5420347"/>
              <a:ext cx="19266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FC5773EA-A752-459E-862A-0F8ACFFEB5B0}"/>
              </a:ext>
            </a:extLst>
          </p:cNvPr>
          <p:cNvSpPr/>
          <p:nvPr/>
        </p:nvSpPr>
        <p:spPr>
          <a:xfrm>
            <a:off x="4180200" y="4299116"/>
            <a:ext cx="128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1</a:t>
            </a:r>
            <a:r>
              <a:rPr lang="en-US" altLang="zh-CN" sz="2800" b="1"/>
              <a:t>00111</a:t>
            </a:r>
            <a:endParaRPr lang="zh-CN" altLang="en-US" sz="28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276BE4-6E0B-4EF7-8A00-90E1E163875E}"/>
              </a:ext>
            </a:extLst>
          </p:cNvPr>
          <p:cNvSpPr txBox="1"/>
          <p:nvPr/>
        </p:nvSpPr>
        <p:spPr>
          <a:xfrm>
            <a:off x="2196149" y="5157192"/>
            <a:ext cx="4015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[Z]</a:t>
            </a:r>
            <a:r>
              <a:rPr lang="zh-CN" altLang="en-US" sz="2800" b="1" baseline="-25000"/>
              <a:t>补</a:t>
            </a:r>
            <a:r>
              <a:rPr lang="en-US" altLang="zh-CN" sz="2800" b="1"/>
              <a:t>=00111,  </a:t>
            </a:r>
            <a:r>
              <a:rPr lang="zh-CN" altLang="en-US" sz="2800" b="1"/>
              <a:t> </a:t>
            </a:r>
            <a:r>
              <a:rPr lang="en-US" altLang="zh-CN" sz="2800" b="1"/>
              <a:t>Z=+0111</a:t>
            </a:r>
            <a:r>
              <a:rPr lang="zh-CN" altLang="en-US" sz="2800" b="1"/>
              <a:t>。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EE0B38E-BED7-42CE-BBA6-996FF17A15EA}"/>
              </a:ext>
            </a:extLst>
          </p:cNvPr>
          <p:cNvGrpSpPr/>
          <p:nvPr/>
        </p:nvGrpSpPr>
        <p:grpSpPr>
          <a:xfrm>
            <a:off x="2643214" y="4299622"/>
            <a:ext cx="1536986" cy="523220"/>
            <a:chOff x="2643215" y="4185341"/>
            <a:chExt cx="1566075" cy="523220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969880D-B4F0-457C-B46B-78611C3ADE86}"/>
                </a:ext>
              </a:extLst>
            </p:cNvPr>
            <p:cNvCxnSpPr>
              <a:cxnSpLocks/>
              <a:stCxn id="16" idx="1"/>
              <a:endCxn id="21" idx="3"/>
            </p:cNvCxnSpPr>
            <p:nvPr/>
          </p:nvCxnSpPr>
          <p:spPr>
            <a:xfrm flipH="1">
              <a:off x="3563112" y="4446445"/>
              <a:ext cx="646178" cy="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EFF0D83-C7CA-4289-90B3-261BCC2541C9}"/>
                </a:ext>
              </a:extLst>
            </p:cNvPr>
            <p:cNvSpPr txBox="1"/>
            <p:nvPr/>
          </p:nvSpPr>
          <p:spPr>
            <a:xfrm>
              <a:off x="2643215" y="4185341"/>
              <a:ext cx="9198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/>
                <a:t>丢弃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EE5DD9B5-DE87-4F00-BE04-A0D546682C06}"/>
              </a:ext>
            </a:extLst>
          </p:cNvPr>
          <p:cNvSpPr txBox="1"/>
          <p:nvPr/>
        </p:nvSpPr>
        <p:spPr>
          <a:xfrm>
            <a:off x="1682305" y="5979015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补码的运算中符号位参与了运算</a:t>
            </a:r>
          </a:p>
        </p:txBody>
      </p:sp>
    </p:spTree>
    <p:extLst>
      <p:ext uri="{BB962C8B-B14F-4D97-AF65-F5344CB8AC3E}">
        <p14:creationId xmlns:p14="http://schemas.microsoft.com/office/powerpoint/2010/main" val="132232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42875" y="1173546"/>
            <a:ext cx="8874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操作数用补码表示，符号位参与运算，结果用补码表示。</a:t>
            </a:r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360809" y="1916832"/>
            <a:ext cx="4067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1. </a:t>
            </a:r>
            <a:r>
              <a:rPr lang="zh-CN" altLang="en-US" sz="2800" b="1" dirty="0"/>
              <a:t>基本关系式</a:t>
            </a:r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967035" y="2564904"/>
            <a:ext cx="742138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( X + Y )</a:t>
            </a:r>
            <a:r>
              <a:rPr lang="zh-CN" altLang="en-US" sz="3200" b="1" baseline="-25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 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= X</a:t>
            </a:r>
            <a:r>
              <a:rPr lang="zh-CN" altLang="en-US" sz="3200" b="1" baseline="-25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 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+  Y</a:t>
            </a:r>
            <a:r>
              <a:rPr lang="zh-CN" altLang="en-US" sz="3200" b="1" baseline="-2500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              （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）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3200" b="1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( X  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-  Y )</a:t>
            </a:r>
            <a:r>
              <a:rPr lang="zh-CN" altLang="en-US" sz="3200" b="1" baseline="-25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 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= X</a:t>
            </a:r>
            <a:r>
              <a:rPr lang="zh-CN" altLang="en-US" sz="3200" b="1" baseline="-25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 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+  (-Y)</a:t>
            </a:r>
            <a:r>
              <a:rPr lang="zh-CN" altLang="en-US" sz="3200" b="1" baseline="-25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         （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）</a:t>
            </a:r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323528" y="4365104"/>
            <a:ext cx="6696744" cy="39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操作码为“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加</a:t>
            </a:r>
            <a:r>
              <a:rPr lang="zh-CN" altLang="en-US" sz="2800" b="1" dirty="0">
                <a:latin typeface="+mn-ea"/>
              </a:rPr>
              <a:t>”时，两数直接相加。</a:t>
            </a:r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330200" y="4869160"/>
            <a:ext cx="8686800" cy="128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操作码为“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减</a:t>
            </a:r>
            <a:r>
              <a:rPr lang="zh-CN" altLang="en-US" sz="2800" b="1" dirty="0">
                <a:latin typeface="+mn-ea"/>
              </a:rPr>
              <a:t>”时，将减转换为加</a:t>
            </a:r>
            <a:r>
              <a:rPr lang="en-US" altLang="zh-CN" sz="2800" b="1" dirty="0">
                <a:latin typeface="+mn-ea"/>
              </a:rPr>
              <a:t>, </a:t>
            </a:r>
            <a:r>
              <a:rPr lang="zh-CN" altLang="en-US" sz="2800" b="1" dirty="0">
                <a:latin typeface="+mn-ea"/>
              </a:rPr>
              <a:t>即将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</a:rPr>
              <a:t>减数变补</a:t>
            </a:r>
            <a:r>
              <a:rPr lang="zh-CN" altLang="en-US" sz="2800" b="1" dirty="0">
                <a:latin typeface="+mn-ea"/>
              </a:rPr>
              <a:t>后与被减数相加。  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4DB3EBD-6165-46A3-B437-4C12713276DC}"/>
              </a:ext>
            </a:extLst>
          </p:cNvPr>
          <p:cNvGrpSpPr/>
          <p:nvPr/>
        </p:nvGrpSpPr>
        <p:grpSpPr>
          <a:xfrm>
            <a:off x="827584" y="0"/>
            <a:ext cx="6264696" cy="839639"/>
            <a:chOff x="827584" y="0"/>
            <a:chExt cx="6264696" cy="839639"/>
          </a:xfrm>
        </p:grpSpPr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7D081FA0-253D-4008-824F-71270FBAB673}"/>
                </a:ext>
              </a:extLst>
            </p:cNvPr>
            <p:cNvSpPr/>
            <p:nvPr/>
          </p:nvSpPr>
          <p:spPr>
            <a:xfrm>
              <a:off x="1119858" y="93956"/>
              <a:ext cx="597242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2.3.3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定点数补码加减运算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D3B4FA7-BD9C-4EC7-98E0-0EB139970714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5" name="同心圆 215">
                <a:extLst>
                  <a:ext uri="{FF2B5EF4-FFF2-40B4-BE49-F238E27FC236}">
                    <a16:creationId xmlns:a16="http://schemas.microsoft.com/office/drawing/2014/main" id="{06544F11-6A77-40A9-BEF5-35BCBC26B93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B0877740-9BDF-4D3E-B7AC-CAFC99D86785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CC25A0E-86E1-49D1-8430-5E28B2A3983E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" name="同心圆 220">
                <a:extLst>
                  <a:ext uri="{FF2B5EF4-FFF2-40B4-BE49-F238E27FC236}">
                    <a16:creationId xmlns:a16="http://schemas.microsoft.com/office/drawing/2014/main" id="{37529BCE-0313-4D9D-A57A-A7A74C7469BA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9870595-5214-4620-8541-6D33F1B396D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5" grpId="0" build="p" autoUpdateAnimBg="0"/>
      <p:bldP spid="6" grpId="0" autoUpdateAnimBg="0"/>
      <p:bldP spid="7" grpId="0" build="p" autoUpdateAnimBg="0"/>
      <p:bldP spid="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251520" y="4318148"/>
            <a:ext cx="37084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3) X=   3,    Y= –2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575370" y="5005536"/>
            <a:ext cx="2286000" cy="91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zh-CN" altLang="en-US" sz="2800" b="1" baseline="-2500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=0 0011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zh-CN" altLang="en-US" sz="2800" b="1" baseline="-2500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=1 1110</a:t>
            </a: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803970" y="5919936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331640" y="5934223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0 0001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251770" y="5949280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补码）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198170" y="1587648"/>
            <a:ext cx="37480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2) X= –3,     Y= –2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5490270" y="2197248"/>
            <a:ext cx="2286000" cy="91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zh-CN" altLang="en-US" sz="2800" b="1" baseline="-2500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=1 1101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zh-CN" altLang="en-US" sz="2800" b="1" baseline="-2500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=1 1110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5718870" y="3111648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6305128" y="3111648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1 1011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127304" y="3111648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 5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补码）</a:t>
            </a: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251520" y="1587648"/>
            <a:ext cx="29876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 X=3,   Y=2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575370" y="2197248"/>
            <a:ext cx="2286000" cy="91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zh-CN" altLang="en-US" sz="2800" b="1" baseline="-25000" dirty="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=0 0011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zh-CN" altLang="en-US" sz="2800" b="1" baseline="-25000" dirty="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=0 0010</a:t>
            </a: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803970" y="3111648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1331640" y="3111648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0 0101</a:t>
            </a: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2251770" y="3140968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+5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补码）</a:t>
            </a: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5198170" y="4357836"/>
            <a:ext cx="36766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4) X= –3,   Y=   2</a:t>
            </a: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5490270" y="4934098"/>
            <a:ext cx="2286000" cy="91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zh-CN" altLang="en-US" sz="2800" b="1" baseline="-2500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=1 1101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zh-CN" altLang="en-US" sz="2800" b="1" baseline="-2500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=0 0010</a:t>
            </a:r>
          </a:p>
        </p:txBody>
      </p:sp>
      <p:sp>
        <p:nvSpPr>
          <p:cNvPr id="27" name="Line 40"/>
          <p:cNvSpPr>
            <a:spLocks noChangeShapeType="1"/>
          </p:cNvSpPr>
          <p:nvPr/>
        </p:nvSpPr>
        <p:spPr bwMode="auto">
          <a:xfrm>
            <a:off x="5718870" y="5848498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auto">
          <a:xfrm>
            <a:off x="6300192" y="5862786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1 1111</a:t>
            </a:r>
          </a:p>
        </p:txBody>
      </p:sp>
      <p:sp>
        <p:nvSpPr>
          <p:cNvPr id="29" name="Text Box 43"/>
          <p:cNvSpPr txBox="1">
            <a:spLocks noChangeArrowheads="1"/>
          </p:cNvSpPr>
          <p:nvPr/>
        </p:nvSpPr>
        <p:spPr bwMode="auto">
          <a:xfrm>
            <a:off x="7166670" y="5862786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补码）</a:t>
            </a:r>
          </a:p>
        </p:txBody>
      </p:sp>
      <p:sp>
        <p:nvSpPr>
          <p:cNvPr id="30" name="Text Box 45"/>
          <p:cNvSpPr txBox="1">
            <a:spLocks noChangeArrowheads="1"/>
          </p:cNvSpPr>
          <p:nvPr/>
        </p:nvSpPr>
        <p:spPr bwMode="auto">
          <a:xfrm>
            <a:off x="480120" y="757386"/>
            <a:ext cx="4267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(X+Y)</a:t>
            </a:r>
            <a:r>
              <a:rPr lang="zh-CN" altLang="en-US" sz="2800" b="1" baseline="-25000" dirty="0">
                <a:latin typeface="Times New Roman" pitchFamily="18" charset="0"/>
                <a:cs typeface="Times New Roman" pitchFamily="18" charset="0"/>
              </a:rPr>
              <a:t>补</a:t>
            </a:r>
          </a:p>
        </p:txBody>
      </p:sp>
      <p:sp>
        <p:nvSpPr>
          <p:cNvPr id="31" name="矩形 30"/>
          <p:cNvSpPr/>
          <p:nvPr/>
        </p:nvSpPr>
        <p:spPr>
          <a:xfrm>
            <a:off x="2555776" y="254556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</a:p>
        </p:txBody>
      </p:sp>
      <p:sp>
        <p:nvSpPr>
          <p:cNvPr id="32" name="矩形 31"/>
          <p:cNvSpPr/>
          <p:nvPr/>
        </p:nvSpPr>
        <p:spPr>
          <a:xfrm>
            <a:off x="7452320" y="2556193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</a:p>
        </p:txBody>
      </p:sp>
      <p:sp>
        <p:nvSpPr>
          <p:cNvPr id="33" name="矩形 32"/>
          <p:cNvSpPr/>
          <p:nvPr/>
        </p:nvSpPr>
        <p:spPr>
          <a:xfrm>
            <a:off x="2483768" y="5301208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</a:p>
        </p:txBody>
      </p:sp>
      <p:sp>
        <p:nvSpPr>
          <p:cNvPr id="34" name="矩形 33"/>
          <p:cNvSpPr/>
          <p:nvPr/>
        </p:nvSpPr>
        <p:spPr>
          <a:xfrm>
            <a:off x="7431746" y="5301208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uiExpand="1" build="p" autoUpdateAnimBg="0"/>
      <p:bldP spid="6" grpId="0" animBg="1"/>
      <p:bldP spid="7" grpId="0" build="p" autoUpdateAnimBg="0"/>
      <p:bldP spid="8" grpId="0" build="p" autoUpdateAnimBg="0"/>
      <p:bldP spid="9" grpId="0" build="p" autoUpdateAnimBg="0"/>
      <p:bldP spid="10" grpId="0" uiExpand="1" build="p" autoUpdateAnimBg="0"/>
      <p:bldP spid="13" grpId="0" animBg="1"/>
      <p:bldP spid="14" grpId="0" build="p" autoUpdateAnimBg="0"/>
      <p:bldP spid="15" grpId="0" build="p" autoUpdateAnimBg="0"/>
      <p:bldP spid="16" grpId="0" build="p" autoUpdateAnimBg="0"/>
      <p:bldP spid="17" grpId="0" uiExpand="1" build="p" autoUpdateAnimBg="0"/>
      <p:bldP spid="20" grpId="0" animBg="1"/>
      <p:bldP spid="21" grpId="0" build="p" autoUpdateAnimBg="0"/>
      <p:bldP spid="22" grpId="0" build="p" autoUpdateAnimBg="0"/>
      <p:bldP spid="23" grpId="0" build="p" autoUpdateAnimBg="0"/>
      <p:bldP spid="24" grpId="0" uiExpand="1" build="p" autoUpdateAnimBg="0"/>
      <p:bldP spid="27" grpId="0" animBg="1"/>
      <p:bldP spid="28" grpId="0" build="p" autoUpdateAnimBg="0"/>
      <p:bldP spid="29" grpId="0" build="p" autoUpdateAnimBg="0"/>
      <p:bldP spid="31" grpId="0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354012" y="1124744"/>
            <a:ext cx="3622675" cy="45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(X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Y)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补</a:t>
            </a: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1096888" y="273893"/>
            <a:ext cx="426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b="1" baseline="-25000" dirty="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(–Y)</a:t>
            </a:r>
            <a:r>
              <a:rPr lang="zh-CN" altLang="en-US" b="1" baseline="-25000" dirty="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35"/>
          <p:cNvSpPr>
            <a:spLocks noChangeShapeType="1"/>
          </p:cNvSpPr>
          <p:nvPr/>
        </p:nvSpPr>
        <p:spPr bwMode="auto">
          <a:xfrm>
            <a:off x="1709192" y="57869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1588318" y="126683"/>
            <a:ext cx="1354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将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Y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补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变补</a:t>
            </a:r>
          </a:p>
        </p:txBody>
      </p: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3846512" y="116632"/>
            <a:ext cx="533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cs typeface="Times New Roman" pitchFamily="18" charset="0"/>
              </a:rPr>
              <a:t>不管</a:t>
            </a:r>
            <a:r>
              <a:rPr lang="en-US" altLang="zh-CN" sz="2400" b="1" dirty="0">
                <a:solidFill>
                  <a:srgbClr val="0000FF"/>
                </a:solidFill>
                <a:cs typeface="Times New Roman" pitchFamily="18" charset="0"/>
              </a:rPr>
              <a:t>Y</a:t>
            </a:r>
            <a:r>
              <a:rPr lang="zh-CN" altLang="en-US" sz="1600" b="1" dirty="0">
                <a:solidFill>
                  <a:srgbClr val="0000FF"/>
                </a:solidFill>
                <a:cs typeface="Times New Roman" pitchFamily="18" charset="0"/>
              </a:rPr>
              <a:t>补</a:t>
            </a:r>
            <a:r>
              <a:rPr lang="zh-CN" altLang="en-US" sz="2400" b="1" dirty="0">
                <a:solidFill>
                  <a:srgbClr val="0000FF"/>
                </a:solidFill>
                <a:cs typeface="Times New Roman" pitchFamily="18" charset="0"/>
              </a:rPr>
              <a:t>为正或负，将其符号连同尾数一起各位变反，末位加</a:t>
            </a:r>
            <a:r>
              <a:rPr lang="en-US" altLang="zh-CN" sz="2400" b="1" dirty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cs typeface="Times New Roman" pitchFamily="18" charset="0"/>
              </a:rPr>
              <a:t>。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360362" y="1769318"/>
            <a:ext cx="3825875" cy="2332038"/>
            <a:chOff x="360362" y="1769318"/>
            <a:chExt cx="3825875" cy="2332038"/>
          </a:xfrm>
        </p:grpSpPr>
        <p:sp>
          <p:nvSpPr>
            <p:cNvPr id="2" name="Text Box 5"/>
            <p:cNvSpPr txBox="1">
              <a:spLocks noChangeArrowheads="1"/>
            </p:cNvSpPr>
            <p:nvPr/>
          </p:nvSpPr>
          <p:spPr bwMode="auto">
            <a:xfrm>
              <a:off x="360362" y="1769318"/>
              <a:ext cx="368935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1) X=   4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，  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Y= –5</a:t>
              </a:r>
            </a:p>
          </p:txBody>
        </p:sp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360362" y="2204864"/>
              <a:ext cx="2590800" cy="141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   X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=0 0100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=1 1011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(-Y)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=0 0101</a:t>
              </a:r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452437" y="3567956"/>
              <a:ext cx="2514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443037" y="3582243"/>
              <a:ext cx="1219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0 1001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281237" y="3644156"/>
              <a:ext cx="1905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+9</a:t>
              </a:r>
              <a:r>
                <a:rPr lang="zh-CN" altLang="en-US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补码）</a:t>
              </a:r>
            </a:p>
          </p:txBody>
        </p:sp>
        <p:sp>
          <p:nvSpPr>
            <p:cNvPr id="21" name="Text Box 47"/>
            <p:cNvSpPr txBox="1">
              <a:spLocks noChangeArrowheads="1"/>
            </p:cNvSpPr>
            <p:nvPr/>
          </p:nvSpPr>
          <p:spPr bwMode="auto">
            <a:xfrm>
              <a:off x="363537" y="2204864"/>
              <a:ext cx="2590800" cy="903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=1 1011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555776" y="3060249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＋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981575" y="1726456"/>
            <a:ext cx="3892550" cy="2422624"/>
            <a:chOff x="4981575" y="1726456"/>
            <a:chExt cx="3892550" cy="2422624"/>
          </a:xfrm>
        </p:grpSpPr>
        <p:sp>
          <p:nvSpPr>
            <p:cNvPr id="9" name="Text Box 26"/>
            <p:cNvSpPr txBox="1">
              <a:spLocks noChangeArrowheads="1"/>
            </p:cNvSpPr>
            <p:nvPr/>
          </p:nvSpPr>
          <p:spPr bwMode="auto">
            <a:xfrm>
              <a:off x="4981575" y="1726456"/>
              <a:ext cx="346075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2) X= –4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，  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Y=   5</a:t>
              </a:r>
            </a:p>
          </p:txBody>
        </p:sp>
        <p:sp>
          <p:nvSpPr>
            <p:cNvPr id="10" name="Text Box 27"/>
            <p:cNvSpPr txBox="1">
              <a:spLocks noChangeArrowheads="1"/>
            </p:cNvSpPr>
            <p:nvPr/>
          </p:nvSpPr>
          <p:spPr bwMode="auto">
            <a:xfrm>
              <a:off x="5140325" y="2132856"/>
              <a:ext cx="2286000" cy="141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   X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=1 1100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=0 0101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(-Y)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=1 1011</a:t>
              </a:r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>
              <a:off x="5292725" y="3580656"/>
              <a:ext cx="2514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6207125" y="3594943"/>
              <a:ext cx="1219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1 0111</a:t>
              </a: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7045325" y="3629967"/>
              <a:ext cx="1828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补码）</a:t>
              </a:r>
            </a:p>
          </p:txBody>
        </p:sp>
        <p:sp>
          <p:nvSpPr>
            <p:cNvPr id="22" name="Text Box 48"/>
            <p:cNvSpPr txBox="1">
              <a:spLocks noChangeArrowheads="1"/>
            </p:cNvSpPr>
            <p:nvPr/>
          </p:nvSpPr>
          <p:spPr bwMode="auto">
            <a:xfrm>
              <a:off x="5140325" y="2132856"/>
              <a:ext cx="2286000" cy="919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=0 0101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7215722" y="2988241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＋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01612" y="4369643"/>
            <a:ext cx="3892550" cy="2336800"/>
            <a:chOff x="201612" y="4369643"/>
            <a:chExt cx="3892550" cy="2336800"/>
          </a:xfrm>
        </p:grpSpPr>
        <p:sp>
          <p:nvSpPr>
            <p:cNvPr id="23" name="Text Box 57"/>
            <p:cNvSpPr txBox="1">
              <a:spLocks noChangeArrowheads="1"/>
            </p:cNvSpPr>
            <p:nvPr/>
          </p:nvSpPr>
          <p:spPr bwMode="auto">
            <a:xfrm>
              <a:off x="201612" y="4369643"/>
              <a:ext cx="346075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3) X=   4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，  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Y=   5</a:t>
              </a:r>
            </a:p>
          </p:txBody>
        </p:sp>
        <p:sp>
          <p:nvSpPr>
            <p:cNvPr id="24" name="Text Box 58"/>
            <p:cNvSpPr txBox="1">
              <a:spLocks noChangeArrowheads="1"/>
            </p:cNvSpPr>
            <p:nvPr/>
          </p:nvSpPr>
          <p:spPr bwMode="auto">
            <a:xfrm>
              <a:off x="360362" y="4776043"/>
              <a:ext cx="2286000" cy="141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   X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=0 0100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=0 0101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(-Y)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=1 1011</a:t>
              </a:r>
            </a:p>
          </p:txBody>
        </p:sp>
        <p:sp>
          <p:nvSpPr>
            <p:cNvPr id="27" name="Line 61"/>
            <p:cNvSpPr>
              <a:spLocks noChangeShapeType="1"/>
            </p:cNvSpPr>
            <p:nvPr/>
          </p:nvSpPr>
          <p:spPr bwMode="auto">
            <a:xfrm>
              <a:off x="512762" y="6236543"/>
              <a:ext cx="2514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 Box 62"/>
            <p:cNvSpPr txBox="1">
              <a:spLocks noChangeArrowheads="1"/>
            </p:cNvSpPr>
            <p:nvPr/>
          </p:nvSpPr>
          <p:spPr bwMode="auto">
            <a:xfrm>
              <a:off x="1427162" y="6187331"/>
              <a:ext cx="12192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1 1111</a:t>
              </a:r>
            </a:p>
          </p:txBody>
        </p:sp>
        <p:sp>
          <p:nvSpPr>
            <p:cNvPr id="29" name="Text Box 63"/>
            <p:cNvSpPr txBox="1">
              <a:spLocks noChangeArrowheads="1"/>
            </p:cNvSpPr>
            <p:nvPr/>
          </p:nvSpPr>
          <p:spPr bwMode="auto">
            <a:xfrm>
              <a:off x="2265362" y="6187331"/>
              <a:ext cx="18288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补码）</a:t>
              </a:r>
            </a:p>
          </p:txBody>
        </p:sp>
        <p:sp>
          <p:nvSpPr>
            <p:cNvPr id="30" name="Text Box 64"/>
            <p:cNvSpPr txBox="1">
              <a:spLocks noChangeArrowheads="1"/>
            </p:cNvSpPr>
            <p:nvPr/>
          </p:nvSpPr>
          <p:spPr bwMode="auto">
            <a:xfrm>
              <a:off x="361950" y="4779218"/>
              <a:ext cx="2286000" cy="919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=0 0101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2483768" y="5652537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＋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930775" y="4371231"/>
            <a:ext cx="3889697" cy="2370137"/>
            <a:chOff x="4930775" y="4371231"/>
            <a:chExt cx="3889697" cy="2370137"/>
          </a:xfrm>
        </p:grpSpPr>
        <p:sp>
          <p:nvSpPr>
            <p:cNvPr id="31" name="Text Box 65"/>
            <p:cNvSpPr txBox="1">
              <a:spLocks noChangeArrowheads="1"/>
            </p:cNvSpPr>
            <p:nvPr/>
          </p:nvSpPr>
          <p:spPr bwMode="auto">
            <a:xfrm>
              <a:off x="4930775" y="4371231"/>
              <a:ext cx="368935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4) X=   -4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，  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Y= –5</a:t>
              </a:r>
            </a:p>
          </p:txBody>
        </p:sp>
        <p:sp>
          <p:nvSpPr>
            <p:cNvPr id="32" name="Text Box 66"/>
            <p:cNvSpPr txBox="1">
              <a:spLocks noChangeArrowheads="1"/>
            </p:cNvSpPr>
            <p:nvPr/>
          </p:nvSpPr>
          <p:spPr bwMode="auto">
            <a:xfrm>
              <a:off x="4946650" y="4861768"/>
              <a:ext cx="2590800" cy="141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   X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=1 1100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=1 1011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(-Y)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=0 0101</a:t>
              </a:r>
            </a:p>
          </p:txBody>
        </p:sp>
        <p:sp>
          <p:nvSpPr>
            <p:cNvPr id="35" name="Line 69"/>
            <p:cNvSpPr>
              <a:spLocks noChangeShapeType="1"/>
            </p:cNvSpPr>
            <p:nvPr/>
          </p:nvSpPr>
          <p:spPr bwMode="auto">
            <a:xfrm>
              <a:off x="5022850" y="6271468"/>
              <a:ext cx="2514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Text Box 70"/>
            <p:cNvSpPr txBox="1">
              <a:spLocks noChangeArrowheads="1"/>
            </p:cNvSpPr>
            <p:nvPr/>
          </p:nvSpPr>
          <p:spPr bwMode="auto">
            <a:xfrm>
              <a:off x="6013450" y="6222256"/>
              <a:ext cx="12192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0 0001</a:t>
              </a:r>
            </a:p>
          </p:txBody>
        </p:sp>
        <p:sp>
          <p:nvSpPr>
            <p:cNvPr id="37" name="Text Box 71"/>
            <p:cNvSpPr txBox="1">
              <a:spLocks noChangeArrowheads="1"/>
            </p:cNvSpPr>
            <p:nvPr/>
          </p:nvSpPr>
          <p:spPr bwMode="auto">
            <a:xfrm>
              <a:off x="6915472" y="6372036"/>
              <a:ext cx="1905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补码）</a:t>
              </a:r>
            </a:p>
          </p:txBody>
        </p:sp>
        <p:sp>
          <p:nvSpPr>
            <p:cNvPr id="38" name="Text Box 72"/>
            <p:cNvSpPr txBox="1">
              <a:spLocks noChangeArrowheads="1"/>
            </p:cNvSpPr>
            <p:nvPr/>
          </p:nvSpPr>
          <p:spPr bwMode="auto">
            <a:xfrm>
              <a:off x="4948237" y="4861768"/>
              <a:ext cx="2590800" cy="919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=1 1011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7092280" y="5724545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＋</a:t>
              </a:r>
            </a:p>
          </p:txBody>
        </p:sp>
      </p:grpSp>
      <p:sp>
        <p:nvSpPr>
          <p:cNvPr id="47" name="矩形 46"/>
          <p:cNvSpPr/>
          <p:nvPr/>
        </p:nvSpPr>
        <p:spPr>
          <a:xfrm>
            <a:off x="3203848" y="1124744"/>
            <a:ext cx="4213589" cy="4026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[X +(– Y)]</a:t>
            </a:r>
            <a:r>
              <a:rPr lang="zh-CN" altLang="en-US" sz="28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(X)</a:t>
            </a:r>
            <a:r>
              <a:rPr lang="zh-CN" altLang="en-US" sz="28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+(– Y)</a:t>
            </a:r>
            <a:r>
              <a:rPr lang="zh-CN" altLang="en-US" sz="28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animBg="1"/>
      <p:bldP spid="19" grpId="0" autoUpdateAnimBg="0"/>
      <p:bldP spid="20" grpId="0"/>
      <p:bldP spid="4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5289</TotalTime>
  <Words>1493</Words>
  <Application>Microsoft Office PowerPoint</Application>
  <PresentationFormat>全屏显示(4:3)</PresentationFormat>
  <Paragraphs>367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黑体</vt:lpstr>
      <vt:lpstr>隶书</vt:lpstr>
      <vt:lpstr>宋体</vt:lpstr>
      <vt:lpstr>微软雅黑</vt:lpstr>
      <vt:lpstr>Arial</vt:lpstr>
      <vt:lpstr>Calibri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638</cp:revision>
  <dcterms:created xsi:type="dcterms:W3CDTF">2017-01-15T07:54:50Z</dcterms:created>
  <dcterms:modified xsi:type="dcterms:W3CDTF">2022-09-29T14:21:50Z</dcterms:modified>
</cp:coreProperties>
</file>