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handoutMasterIdLst>
    <p:handoutMasterId r:id="rId56"/>
  </p:handoutMasterIdLst>
  <p:sldIdLst>
    <p:sldId id="277" r:id="rId3"/>
    <p:sldId id="347" r:id="rId4"/>
    <p:sldId id="278" r:id="rId5"/>
    <p:sldId id="337" r:id="rId6"/>
    <p:sldId id="344" r:id="rId7"/>
    <p:sldId id="345" r:id="rId8"/>
    <p:sldId id="346" r:id="rId9"/>
    <p:sldId id="280" r:id="rId10"/>
    <p:sldId id="339" r:id="rId11"/>
    <p:sldId id="279" r:id="rId12"/>
    <p:sldId id="281" r:id="rId13"/>
    <p:sldId id="340" r:id="rId14"/>
    <p:sldId id="282" r:id="rId15"/>
    <p:sldId id="287" r:id="rId16"/>
    <p:sldId id="288" r:id="rId17"/>
    <p:sldId id="289" r:id="rId18"/>
    <p:sldId id="290" r:id="rId19"/>
    <p:sldId id="291" r:id="rId20"/>
    <p:sldId id="34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6" r:id="rId35"/>
    <p:sldId id="308" r:id="rId36"/>
    <p:sldId id="309" r:id="rId37"/>
    <p:sldId id="310" r:id="rId38"/>
    <p:sldId id="311" r:id="rId39"/>
    <p:sldId id="312" r:id="rId40"/>
    <p:sldId id="313" r:id="rId41"/>
    <p:sldId id="317" r:id="rId42"/>
    <p:sldId id="318" r:id="rId43"/>
    <p:sldId id="319" r:id="rId44"/>
    <p:sldId id="320" r:id="rId45"/>
    <p:sldId id="321" r:id="rId46"/>
    <p:sldId id="324" r:id="rId47"/>
    <p:sldId id="325" r:id="rId48"/>
    <p:sldId id="342" r:id="rId49"/>
    <p:sldId id="331" r:id="rId50"/>
    <p:sldId id="332" r:id="rId51"/>
    <p:sldId id="333" r:id="rId52"/>
    <p:sldId id="335" r:id="rId53"/>
    <p:sldId id="336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BEF5FE"/>
    <a:srgbClr val="A3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86">
            <a:extLst>
              <a:ext uri="{FF2B5EF4-FFF2-40B4-BE49-F238E27FC236}">
                <a16:creationId xmlns:a16="http://schemas.microsoft.com/office/drawing/2014/main" id="{27AFF988-5B73-45CF-BF80-E561AA1DD364}"/>
              </a:ext>
            </a:extLst>
          </p:cNvPr>
          <p:cNvSpPr/>
          <p:nvPr/>
        </p:nvSpPr>
        <p:spPr>
          <a:xfrm>
            <a:off x="1287017" y="3645024"/>
            <a:ext cx="7101407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7">
            <a:extLst>
              <a:ext uri="{FF2B5EF4-FFF2-40B4-BE49-F238E27FC236}">
                <a16:creationId xmlns:a16="http://schemas.microsoft.com/office/drawing/2014/main" id="{698C04A4-D778-4468-86CB-85F71FD5E6DD}"/>
              </a:ext>
            </a:extLst>
          </p:cNvPr>
          <p:cNvSpPr txBox="1"/>
          <p:nvPr/>
        </p:nvSpPr>
        <p:spPr>
          <a:xfrm>
            <a:off x="1895041" y="3738457"/>
            <a:ext cx="5961942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指令信息的表示方法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7F5980-C41B-46E0-AC3C-0E4C9DC76842}"/>
              </a:ext>
            </a:extLst>
          </p:cNvPr>
          <p:cNvGrpSpPr/>
          <p:nvPr/>
        </p:nvGrpSpPr>
        <p:grpSpPr>
          <a:xfrm>
            <a:off x="1187624" y="3649320"/>
            <a:ext cx="2960374" cy="3097047"/>
            <a:chOff x="1956944" y="3743727"/>
            <a:chExt cx="2960374" cy="309704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1CE5898-8D54-4A0C-A938-1A1BA3EECD81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圆角矩形 189">
                <a:extLst>
                  <a:ext uri="{FF2B5EF4-FFF2-40B4-BE49-F238E27FC236}">
                    <a16:creationId xmlns:a16="http://schemas.microsoft.com/office/drawing/2014/main" id="{8AF4B1C6-3A3D-4A65-938D-73BA9852194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4" name="圆角矩形 190">
                <a:extLst>
                  <a:ext uri="{FF2B5EF4-FFF2-40B4-BE49-F238E27FC236}">
                    <a16:creationId xmlns:a16="http://schemas.microsoft.com/office/drawing/2014/main" id="{31E03779-270F-4AAB-8DEE-7CB6559363C9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2" name="Picture 2" descr="C:\Users\Administrator\Desktop\手.png">
              <a:extLst>
                <a:ext uri="{FF2B5EF4-FFF2-40B4-BE49-F238E27FC236}">
                  <a16:creationId xmlns:a16="http://schemas.microsoft.com/office/drawing/2014/main" id="{86712B0A-0A6C-4E1A-8576-D472F551C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63B225A-BF33-409F-8CB6-1338B777BFBB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33">
              <a:extLst>
                <a:ext uri="{FF2B5EF4-FFF2-40B4-BE49-F238E27FC236}">
                  <a16:creationId xmlns:a16="http://schemas.microsoft.com/office/drawing/2014/main" id="{45E13CF6-E3CC-4D95-A5E5-297729F2BBA3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7" name="圆角矩形 34">
              <a:extLst>
                <a:ext uri="{FF2B5EF4-FFF2-40B4-BE49-F238E27FC236}">
                  <a16:creationId xmlns:a16="http://schemas.microsoft.com/office/drawing/2014/main" id="{70CF1F77-E5E0-42C4-A7C4-717541A341AD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 计算机组成原理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39 L 0.6809 0.00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45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9870" y="119305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 dirty="0"/>
              <a:t>2</a:t>
            </a:r>
            <a:r>
              <a:rPr lang="zh-CN" altLang="en-US" sz="2800" b="1"/>
              <a:t>）</a:t>
            </a:r>
            <a:r>
              <a:rPr lang="zh-CN" altLang="en-US" sz="2800" b="1" dirty="0"/>
              <a:t>三</a:t>
            </a:r>
            <a:r>
              <a:rPr lang="zh-CN" altLang="zh-CN" sz="2800" b="1" dirty="0"/>
              <a:t>地址</a:t>
            </a:r>
            <a:r>
              <a:rPr lang="zh-CN" altLang="en-US" sz="2800" b="1" dirty="0"/>
              <a:t>指令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115616" y="1196752"/>
            <a:ext cx="6912768" cy="504056"/>
            <a:chOff x="827584" y="1196752"/>
            <a:chExt cx="6912768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A1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A2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12160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A3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95827" y="22048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指令功能：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115173" y="2224028"/>
            <a:ext cx="4481163" cy="523220"/>
            <a:chOff x="2483768" y="2276872"/>
            <a:chExt cx="4481163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2483768" y="2276872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（</a:t>
              </a:r>
              <a:r>
                <a:rPr lang="en-US" altLang="zh-CN" sz="2800" b="1" dirty="0"/>
                <a:t>A1</a:t>
              </a:r>
              <a:r>
                <a:rPr lang="zh-CN" altLang="en-US" sz="2800" b="1" dirty="0"/>
                <a:t>）</a:t>
              </a:r>
              <a:r>
                <a:rPr lang="en-US" altLang="zh-CN" sz="2800" b="1" dirty="0"/>
                <a:t>OP  </a:t>
              </a:r>
              <a:r>
                <a:rPr lang="zh-CN" altLang="en-US" sz="2800" b="1" dirty="0"/>
                <a:t>（</a:t>
              </a:r>
              <a:r>
                <a:rPr lang="en-US" altLang="zh-CN" sz="2800" b="1" dirty="0"/>
                <a:t>A2</a:t>
              </a:r>
              <a:r>
                <a:rPr lang="zh-CN" altLang="en-US" sz="2800" b="1" dirty="0"/>
                <a:t>）          </a:t>
              </a:r>
              <a:r>
                <a:rPr lang="en-US" altLang="zh-CN" sz="2800" b="1" dirty="0"/>
                <a:t>A3</a:t>
              </a:r>
              <a:endParaRPr lang="zh-CN" altLang="en-US" sz="2800" b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524771" y="253297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042130" y="4581128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(PC)=(PC)+n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5517232"/>
            <a:ext cx="7156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若为转移指令，则用转移地址修改</a:t>
            </a:r>
            <a:r>
              <a:rPr lang="en-US" altLang="zh-CN" sz="2800" b="1" dirty="0"/>
              <a:t>PC</a:t>
            </a:r>
            <a:r>
              <a:rPr lang="zh-CN" altLang="en-US" sz="2800" b="1" dirty="0"/>
              <a:t>内容。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539552" y="291652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   设置一个程序计数器</a:t>
            </a:r>
            <a:r>
              <a:rPr lang="en-US" altLang="zh-CN" sz="2800" b="1">
                <a:solidFill>
                  <a:srgbClr val="0000FF"/>
                </a:solidFill>
              </a:rPr>
              <a:t>PC</a:t>
            </a:r>
            <a:r>
              <a:rPr lang="zh-CN" altLang="en-US" sz="2800" b="1">
                <a:solidFill>
                  <a:srgbClr val="0000FF"/>
                </a:solidFill>
              </a:rPr>
              <a:t>，用来存放指令地址，以隐含的方式给出。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1163047" y="460464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下条指令地址：</a:t>
            </a:r>
            <a:endParaRPr lang="zh-CN" altLang="en-US" sz="2800" b="1" dirty="0"/>
          </a:p>
        </p:txBody>
      </p:sp>
      <p:sp>
        <p:nvSpPr>
          <p:cNvPr id="6" name="矩形标注 5"/>
          <p:cNvSpPr/>
          <p:nvPr/>
        </p:nvSpPr>
        <p:spPr>
          <a:xfrm>
            <a:off x="6948264" y="3826786"/>
            <a:ext cx="1584176" cy="864096"/>
          </a:xfrm>
          <a:prstGeom prst="wedgeRectCallout">
            <a:avLst>
              <a:gd name="adj1" fmla="val -96920"/>
              <a:gd name="adj2" fmla="val 592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一条指令共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n</a:t>
            </a:r>
            <a:r>
              <a:rPr lang="zh-CN" altLang="en-US" sz="2000" b="1">
                <a:solidFill>
                  <a:srgbClr val="FF0000"/>
                </a:solidFill>
              </a:rPr>
              <a:t>存储字长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03EA5C-DD18-460F-A9A6-7F08784936A0}"/>
              </a:ext>
            </a:extLst>
          </p:cNvPr>
          <p:cNvGrpSpPr/>
          <p:nvPr/>
        </p:nvGrpSpPr>
        <p:grpSpPr>
          <a:xfrm>
            <a:off x="826866" y="152245"/>
            <a:ext cx="571674" cy="464371"/>
            <a:chOff x="278998" y="1106831"/>
            <a:chExt cx="571674" cy="464371"/>
          </a:xfrm>
        </p:grpSpPr>
        <p:pic>
          <p:nvPicPr>
            <p:cNvPr id="21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D0B0939F-3633-4793-AFE1-0A1D70C91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DDA91F0F-83A1-45D8-B13F-A501707F2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9870" y="126336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 dirty="0"/>
              <a:t>3</a:t>
            </a:r>
            <a:r>
              <a:rPr lang="zh-CN" altLang="en-US" sz="2800" b="1"/>
              <a:t>）</a:t>
            </a:r>
            <a:r>
              <a:rPr lang="zh-CN" altLang="en-US" sz="2800" b="1" dirty="0"/>
              <a:t>二</a:t>
            </a:r>
            <a:r>
              <a:rPr lang="zh-CN" altLang="zh-CN" sz="2800" b="1" dirty="0"/>
              <a:t>地址</a:t>
            </a:r>
            <a:r>
              <a:rPr lang="zh-CN" altLang="en-US" sz="2800" b="1" dirty="0"/>
              <a:t>指令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07704" y="1556792"/>
            <a:ext cx="5184576" cy="504056"/>
            <a:chOff x="827584" y="1196752"/>
            <a:chExt cx="5184576" cy="504056"/>
          </a:xfrm>
        </p:grpSpPr>
        <p:grpSp>
          <p:nvGrpSpPr>
            <p:cNvPr id="4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A1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A2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5616" y="26810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指令功能：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43165" y="2689756"/>
            <a:ext cx="4481163" cy="523220"/>
            <a:chOff x="2483768" y="2276872"/>
            <a:chExt cx="4481163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2483768" y="2276872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（</a:t>
              </a:r>
              <a:r>
                <a:rPr lang="en-US" altLang="zh-CN" sz="2800" b="1" dirty="0"/>
                <a:t>A1</a:t>
              </a:r>
              <a:r>
                <a:rPr lang="zh-CN" altLang="en-US" sz="2800" b="1" dirty="0"/>
                <a:t>）</a:t>
              </a:r>
              <a:r>
                <a:rPr lang="en-US" altLang="zh-CN" sz="2800" b="1" dirty="0"/>
                <a:t>OP  </a:t>
              </a:r>
              <a:r>
                <a:rPr lang="zh-CN" altLang="en-US" sz="2800" b="1" dirty="0"/>
                <a:t>（</a:t>
              </a:r>
              <a:r>
                <a:rPr lang="en-US" altLang="zh-CN" sz="2800" b="1" dirty="0"/>
                <a:t>A2</a:t>
              </a:r>
              <a:r>
                <a:rPr lang="zh-CN" altLang="en-US" sz="2800" b="1" dirty="0"/>
                <a:t>）          </a:t>
              </a:r>
              <a:r>
                <a:rPr lang="en-US" altLang="zh-CN" sz="2800" b="1" dirty="0"/>
                <a:t>A1</a:t>
              </a:r>
              <a:endParaRPr lang="zh-CN" altLang="en-US" sz="2800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524771" y="2564904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342889" y="3481844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(PC)=(PC)+n</a:t>
            </a:r>
            <a:endParaRPr lang="zh-CN" altLang="en-US" sz="2800" b="1" dirty="0"/>
          </a:p>
        </p:txBody>
      </p:sp>
      <p:sp>
        <p:nvSpPr>
          <p:cNvPr id="23" name="TextBox 8"/>
          <p:cNvSpPr txBox="1"/>
          <p:nvPr/>
        </p:nvSpPr>
        <p:spPr>
          <a:xfrm>
            <a:off x="539552" y="4581128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将运算结果存放在不需要保留的那个操作数所在的地址内。</a:t>
            </a:r>
            <a:endParaRPr lang="zh-CN" altLang="en-US" sz="28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D42F575-4A09-4AF4-8791-6DAAAE190CDA}"/>
              </a:ext>
            </a:extLst>
          </p:cNvPr>
          <p:cNvGrpSpPr/>
          <p:nvPr/>
        </p:nvGrpSpPr>
        <p:grpSpPr>
          <a:xfrm>
            <a:off x="826866" y="152245"/>
            <a:ext cx="571674" cy="464371"/>
            <a:chOff x="278998" y="1106831"/>
            <a:chExt cx="571674" cy="464371"/>
          </a:xfrm>
        </p:grpSpPr>
        <p:pic>
          <p:nvPicPr>
            <p:cNvPr id="15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1EC99659-4303-4AD2-BC9F-C01A9730F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488174D6-D1DE-4E9C-ABBD-4FCF8C44E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9870" y="126336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 dirty="0"/>
              <a:t>4</a:t>
            </a:r>
            <a:r>
              <a:rPr lang="zh-CN" altLang="en-US" sz="2800" b="1"/>
              <a:t>）</a:t>
            </a:r>
            <a:r>
              <a:rPr lang="zh-CN" altLang="en-US" sz="2800" b="1" dirty="0"/>
              <a:t>一</a:t>
            </a:r>
            <a:r>
              <a:rPr lang="zh-CN" altLang="zh-CN" sz="2800" b="1" dirty="0"/>
              <a:t>地址</a:t>
            </a:r>
            <a:r>
              <a:rPr lang="zh-CN" altLang="en-US" sz="2800" b="1" dirty="0"/>
              <a:t>指令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43808" y="1052736"/>
            <a:ext cx="3456384" cy="504056"/>
            <a:chOff x="2195736" y="5013176"/>
            <a:chExt cx="4608512" cy="914400"/>
          </a:xfrm>
        </p:grpSpPr>
        <p:sp>
          <p:nvSpPr>
            <p:cNvPr id="4" name="矩形 3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>
                  <a:solidFill>
                    <a:schemeClr val="tx1"/>
                  </a:solidFill>
                </a:rPr>
                <a:t>A1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25"/>
          <p:cNvSpPr txBox="1"/>
          <p:nvPr/>
        </p:nvSpPr>
        <p:spPr>
          <a:xfrm>
            <a:off x="475928" y="168164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指令功能：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051720" y="5373216"/>
            <a:ext cx="3320589" cy="523220"/>
            <a:chOff x="2483768" y="2276872"/>
            <a:chExt cx="3320589" cy="523220"/>
          </a:xfrm>
        </p:grpSpPr>
        <p:sp>
          <p:nvSpPr>
            <p:cNvPr id="8" name="TextBox 27"/>
            <p:cNvSpPr txBox="1"/>
            <p:nvPr/>
          </p:nvSpPr>
          <p:spPr>
            <a:xfrm>
              <a:off x="2483768" y="2276872"/>
              <a:ext cx="3320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  OP  </a:t>
              </a:r>
              <a:r>
                <a:rPr lang="zh-CN" altLang="en-US" sz="2800" b="1"/>
                <a:t>（</a:t>
              </a:r>
              <a:r>
                <a:rPr lang="en-US" altLang="zh-CN" sz="2800" b="1"/>
                <a:t>A1</a:t>
              </a:r>
              <a:r>
                <a:rPr lang="zh-CN" altLang="en-US" sz="2800" b="1"/>
                <a:t>）        </a:t>
              </a:r>
              <a:r>
                <a:rPr lang="en-US" altLang="zh-CN" sz="2800" b="1"/>
                <a:t>A1</a:t>
              </a:r>
              <a:endParaRPr lang="zh-CN" altLang="en-US" sz="2800" b="1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427984" y="257361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5"/>
          <p:cNvSpPr txBox="1"/>
          <p:nvPr/>
        </p:nvSpPr>
        <p:spPr>
          <a:xfrm>
            <a:off x="475928" y="2420888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① 隐含约定目的地的双操作数指令：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1043608" y="3140968"/>
            <a:ext cx="685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如</a:t>
            </a:r>
            <a:r>
              <a:rPr lang="en-US" altLang="zh-CN" sz="2800" b="1"/>
              <a:t>CPU</a:t>
            </a:r>
            <a:r>
              <a:rPr lang="zh-CN" altLang="en-US" sz="2800" b="1"/>
              <a:t>中一般设置有一个累加寄存器</a:t>
            </a:r>
            <a:r>
              <a:rPr lang="en-US" altLang="zh-CN" sz="2800" b="1"/>
              <a:t>AC</a:t>
            </a:r>
            <a:r>
              <a:rPr lang="zh-CN" altLang="en-US" sz="2800" b="1"/>
              <a:t>；</a:t>
            </a:r>
            <a:endParaRPr lang="zh-CN" altLang="en-US" sz="28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080262" y="3861048"/>
            <a:ext cx="4250331" cy="523220"/>
            <a:chOff x="2483768" y="2276872"/>
            <a:chExt cx="4250331" cy="523220"/>
          </a:xfrm>
        </p:grpSpPr>
        <p:sp>
          <p:nvSpPr>
            <p:cNvPr id="15" name="TextBox 27"/>
            <p:cNvSpPr txBox="1"/>
            <p:nvPr/>
          </p:nvSpPr>
          <p:spPr>
            <a:xfrm>
              <a:off x="2483768" y="2276872"/>
              <a:ext cx="4250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 (A1)  </a:t>
              </a:r>
              <a:r>
                <a:rPr lang="en-US" altLang="zh-CN" sz="2800" b="1" dirty="0"/>
                <a:t>OP  </a:t>
              </a:r>
              <a:r>
                <a:rPr lang="zh-CN" altLang="en-US" sz="2800" b="1"/>
                <a:t>（</a:t>
              </a:r>
              <a:r>
                <a:rPr lang="en-US" altLang="zh-CN" sz="2800" b="1"/>
                <a:t>AC</a:t>
              </a:r>
              <a:r>
                <a:rPr lang="zh-CN" altLang="en-US" sz="2800" b="1"/>
                <a:t>）        </a:t>
              </a:r>
              <a:r>
                <a:rPr lang="en-US" altLang="zh-CN" sz="2800" b="1"/>
                <a:t>AC</a:t>
              </a:r>
              <a:endParaRPr lang="zh-CN" altLang="en-US" sz="2800" b="1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5263538" y="257361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25"/>
          <p:cNvSpPr txBox="1"/>
          <p:nvPr/>
        </p:nvSpPr>
        <p:spPr>
          <a:xfrm>
            <a:off x="539552" y="4581128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② 只有目的操作数的单操作数指令：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2267744" y="6156593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(PC)=(PC)+n</a:t>
            </a:r>
            <a:endParaRPr lang="zh-CN" altLang="en-US" sz="28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1DB042C-97E8-426F-B443-874C4F4C5D69}"/>
              </a:ext>
            </a:extLst>
          </p:cNvPr>
          <p:cNvGrpSpPr/>
          <p:nvPr/>
        </p:nvGrpSpPr>
        <p:grpSpPr>
          <a:xfrm>
            <a:off x="826866" y="152245"/>
            <a:ext cx="571674" cy="464371"/>
            <a:chOff x="278998" y="1106831"/>
            <a:chExt cx="571674" cy="464371"/>
          </a:xfrm>
        </p:grpSpPr>
        <p:pic>
          <p:nvPicPr>
            <p:cNvPr id="20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8A91C2F9-5F95-4436-A56A-CED338FD0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5BB845AC-E092-41CC-9CED-8A3E44868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98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9870" y="125692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 dirty="0"/>
              <a:t>5</a:t>
            </a:r>
            <a:r>
              <a:rPr lang="zh-CN" altLang="en-US" sz="2800" b="1"/>
              <a:t>）</a:t>
            </a:r>
            <a:r>
              <a:rPr lang="zh-CN" altLang="en-US" sz="2800" b="1" dirty="0"/>
              <a:t>零</a:t>
            </a:r>
            <a:r>
              <a:rPr lang="zh-CN" altLang="zh-CN" sz="2800" b="1" dirty="0"/>
              <a:t>地址</a:t>
            </a:r>
            <a:r>
              <a:rPr lang="zh-CN" altLang="en-US" sz="2800" b="1" dirty="0"/>
              <a:t>指令</a:t>
            </a:r>
          </a:p>
        </p:txBody>
      </p:sp>
      <p:sp>
        <p:nvSpPr>
          <p:cNvPr id="4" name="矩形 3"/>
          <p:cNvSpPr/>
          <p:nvPr/>
        </p:nvSpPr>
        <p:spPr>
          <a:xfrm>
            <a:off x="3347864" y="908720"/>
            <a:ext cx="1728192" cy="504056"/>
          </a:xfrm>
          <a:prstGeom prst="rect">
            <a:avLst/>
          </a:prstGeom>
          <a:solidFill>
            <a:srgbClr val="A3F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155679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指令功能：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156" y="2924944"/>
            <a:ext cx="856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 ②  OP </a:t>
            </a:r>
            <a:r>
              <a:rPr lang="zh-CN" altLang="en-US" sz="2800" b="1"/>
              <a:t>（隐含约定寄存器）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5930116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(PC)=(PC)+n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2276872"/>
            <a:ext cx="6497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① </a:t>
            </a:r>
            <a:r>
              <a:rPr lang="zh-CN" altLang="en-US" sz="2800" b="1"/>
              <a:t>不</a:t>
            </a:r>
            <a:r>
              <a:rPr lang="zh-CN" altLang="en-US" sz="2800" b="1" dirty="0"/>
              <a:t>需要操作数的指令，如空操作指令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80262" y="3645024"/>
            <a:ext cx="3301353" cy="523220"/>
            <a:chOff x="2483768" y="2276872"/>
            <a:chExt cx="3301353" cy="523220"/>
          </a:xfrm>
        </p:grpSpPr>
        <p:sp>
          <p:nvSpPr>
            <p:cNvPr id="12" name="TextBox 27"/>
            <p:cNvSpPr txBox="1"/>
            <p:nvPr/>
          </p:nvSpPr>
          <p:spPr>
            <a:xfrm>
              <a:off x="2483768" y="2276872"/>
              <a:ext cx="3301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OP  </a:t>
              </a:r>
              <a:r>
                <a:rPr lang="zh-CN" altLang="en-US" sz="2800" b="1"/>
                <a:t>（</a:t>
              </a:r>
              <a:r>
                <a:rPr lang="en-US" altLang="zh-CN" sz="2800" b="1"/>
                <a:t>AC</a:t>
              </a:r>
              <a:r>
                <a:rPr lang="zh-CN" altLang="en-US" sz="2800" b="1"/>
                <a:t>）        </a:t>
              </a:r>
              <a:r>
                <a:rPr lang="en-US" altLang="zh-CN" sz="2800" b="1"/>
                <a:t>AC</a:t>
              </a:r>
              <a:endParaRPr lang="zh-CN" altLang="en-US" sz="2800" b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389503" y="2543798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0"/>
          <p:cNvSpPr txBox="1"/>
          <p:nvPr/>
        </p:nvSpPr>
        <p:spPr>
          <a:xfrm>
            <a:off x="395536" y="4365104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③ </a:t>
            </a:r>
            <a:r>
              <a:rPr lang="zh-CN" altLang="en-US" sz="2800" b="1"/>
              <a:t>栈顶单元的部分操作</a:t>
            </a:r>
            <a:endParaRPr lang="zh-CN" altLang="en-US" sz="2800" b="1" dirty="0"/>
          </a:p>
        </p:txBody>
      </p:sp>
      <p:sp>
        <p:nvSpPr>
          <p:cNvPr id="15" name="TextBox 9"/>
          <p:cNvSpPr txBox="1"/>
          <p:nvPr/>
        </p:nvSpPr>
        <p:spPr>
          <a:xfrm>
            <a:off x="2123728" y="5157192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PUSHF;     POPF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B6A8E0-E1EF-49E9-80A7-583DFC758492}"/>
              </a:ext>
            </a:extLst>
          </p:cNvPr>
          <p:cNvGrpSpPr/>
          <p:nvPr/>
        </p:nvGrpSpPr>
        <p:grpSpPr>
          <a:xfrm>
            <a:off x="826866" y="152245"/>
            <a:ext cx="571674" cy="464371"/>
            <a:chOff x="278998" y="1106831"/>
            <a:chExt cx="571674" cy="464371"/>
          </a:xfrm>
        </p:grpSpPr>
        <p:pic>
          <p:nvPicPr>
            <p:cNvPr id="17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3F5788FA-D64E-4D85-91F4-EC8977178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A09B013D-0DBD-4A2B-9190-DCEFE30EB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0" grpId="0"/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901687"/>
            <a:ext cx="864096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寻址</a:t>
            </a:r>
            <a:r>
              <a:rPr lang="zh-CN" altLang="zh-CN" sz="2800" b="1" dirty="0"/>
              <a:t>，就是指产生操作数的有效地址，因此将</a:t>
            </a:r>
            <a:r>
              <a:rPr lang="zh-CN" altLang="zh-CN" sz="2800" b="1"/>
              <a:t>产生操作数</a:t>
            </a:r>
            <a:r>
              <a:rPr lang="zh-CN" altLang="en-US" sz="2800" b="1"/>
              <a:t>的</a:t>
            </a:r>
            <a:r>
              <a:rPr lang="zh-CN" altLang="zh-CN" sz="2800" b="1"/>
              <a:t>有效地址</a:t>
            </a:r>
            <a:r>
              <a:rPr lang="zh-CN" altLang="zh-CN" sz="2800" b="1" dirty="0"/>
              <a:t>的方式称为</a:t>
            </a:r>
            <a:r>
              <a:rPr lang="zh-CN" altLang="zh-CN" sz="2800" b="1" dirty="0">
                <a:solidFill>
                  <a:srgbClr val="FF0000"/>
                </a:solidFill>
              </a:rPr>
              <a:t>寻址方式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2000" y="2836093"/>
            <a:ext cx="865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zh-CN" sz="2800" b="1" dirty="0"/>
              <a:t>操作数就包含在该指令之中，或</a:t>
            </a:r>
            <a:r>
              <a:rPr lang="zh-CN" altLang="zh-CN" sz="2800" b="1" dirty="0">
                <a:solidFill>
                  <a:srgbClr val="FF0000"/>
                </a:solidFill>
              </a:rPr>
              <a:t>紧跟</a:t>
            </a:r>
            <a:r>
              <a:rPr lang="zh-CN" altLang="zh-CN" sz="2800" b="1">
                <a:solidFill>
                  <a:srgbClr val="FF0000"/>
                </a:solidFill>
              </a:rPr>
              <a:t>着指令</a:t>
            </a:r>
            <a:r>
              <a:rPr lang="zh-CN" altLang="en-US" sz="2800" b="1">
                <a:solidFill>
                  <a:srgbClr val="FF0000"/>
                </a:solidFill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存储单元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632004" y="3861048"/>
            <a:ext cx="3028228" cy="2880320"/>
            <a:chOff x="4139952" y="1412776"/>
            <a:chExt cx="2468074" cy="2880320"/>
          </a:xfrm>
        </p:grpSpPr>
        <p:sp>
          <p:nvSpPr>
            <p:cNvPr id="23" name="矩形 2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程序空间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（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操作数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操作数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95493" y="4437112"/>
            <a:ext cx="1440403" cy="523220"/>
            <a:chOff x="-180771" y="1772816"/>
            <a:chExt cx="1440403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-180771" y="1772816"/>
              <a:ext cx="86433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(PC)</a:t>
              </a:r>
              <a:endParaRPr lang="zh-CN" altLang="en-US" sz="2800" dirty="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" name="文本框 4"/>
          <p:cNvSpPr txBox="1"/>
          <p:nvPr/>
        </p:nvSpPr>
        <p:spPr>
          <a:xfrm flipH="1">
            <a:off x="2051720" y="2329715"/>
            <a:ext cx="441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操作数可能存放何处？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16FB270-0C47-4196-A60C-81FED253B881}"/>
              </a:ext>
            </a:extLst>
          </p:cNvPr>
          <p:cNvGrpSpPr/>
          <p:nvPr/>
        </p:nvGrpSpPr>
        <p:grpSpPr>
          <a:xfrm>
            <a:off x="827584" y="-2927"/>
            <a:ext cx="4812580" cy="839639"/>
            <a:chOff x="827584" y="0"/>
            <a:chExt cx="4812580" cy="839639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0A2E16B1-791E-45C2-95D8-B3E1442CFC2A}"/>
                </a:ext>
              </a:extLst>
            </p:cNvPr>
            <p:cNvSpPr/>
            <p:nvPr/>
          </p:nvSpPr>
          <p:spPr>
            <a:xfrm>
              <a:off x="1119857" y="93956"/>
              <a:ext cx="452030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指令寻址方式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CA8CD29-B784-4EFF-A1F9-DF6F6E96C09C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215">
                <a:extLst>
                  <a:ext uri="{FF2B5EF4-FFF2-40B4-BE49-F238E27FC236}">
                    <a16:creationId xmlns:a16="http://schemas.microsoft.com/office/drawing/2014/main" id="{F2547BB0-1F93-41AE-8C3A-85EDE8353D5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6E00D134-636D-47A6-AA18-62BF41226B6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321-3AEA-481A-9461-30FF88DCBDD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220">
                <a:extLst>
                  <a:ext uri="{FF2B5EF4-FFF2-40B4-BE49-F238E27FC236}">
                    <a16:creationId xmlns:a16="http://schemas.microsoft.com/office/drawing/2014/main" id="{23ED7DFC-8F64-4189-9EC7-C0A99F7DA31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74B547E-9F5B-4CE1-AD6A-6E073739F5D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4929" y="1321604"/>
            <a:ext cx="651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a typeface="宋体" panose="02010600030101010101" pitchFamily="2" charset="-122"/>
              </a:rPr>
              <a:t>）</a:t>
            </a:r>
            <a:r>
              <a:rPr lang="zh-CN" altLang="zh-CN" sz="2800" b="1" dirty="0">
                <a:ea typeface="宋体" panose="02010600030101010101" pitchFamily="2" charset="-122"/>
              </a:rPr>
              <a:t>操作数在</a:t>
            </a:r>
            <a:r>
              <a:rPr lang="en-US" altLang="zh-CN" sz="2800" b="1" dirty="0">
                <a:ea typeface="宋体" panose="02010600030101010101" pitchFamily="2" charset="-122"/>
              </a:rPr>
              <a:t>CPU</a:t>
            </a:r>
            <a:r>
              <a:rPr lang="zh-CN" altLang="zh-CN" sz="2800" b="1" dirty="0">
                <a:ea typeface="宋体" panose="02010600030101010101" pitchFamily="2" charset="-122"/>
              </a:rPr>
              <a:t>的某个寄存器之中。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79912" y="2413337"/>
            <a:ext cx="1728192" cy="2527831"/>
            <a:chOff x="1691680" y="982469"/>
            <a:chExt cx="1728192" cy="2527831"/>
          </a:xfrm>
        </p:grpSpPr>
        <p:grpSp>
          <p:nvGrpSpPr>
            <p:cNvPr id="4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6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6" name="直接连接符 3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2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/>
                <a:t>CPU</a:t>
              </a:r>
              <a:r>
                <a:rPr lang="zh-CN" altLang="en-US" sz="1800" b="1" dirty="0"/>
                <a:t>内部</a:t>
              </a:r>
              <a:endParaRPr lang="en-US" altLang="zh-CN" sz="1800" b="1" dirty="0"/>
            </a:p>
            <a:p>
              <a:r>
                <a:rPr lang="zh-CN" altLang="en-US" sz="1800" b="1" dirty="0"/>
                <a:t>寄存器组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650170" y="3040504"/>
            <a:ext cx="1129742" cy="523220"/>
            <a:chOff x="129890" y="1772816"/>
            <a:chExt cx="1129742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129890" y="1772816"/>
              <a:ext cx="5502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dirty="0"/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>
            <a:off x="2650170" y="3760584"/>
            <a:ext cx="1129742" cy="523220"/>
            <a:chOff x="129890" y="1772816"/>
            <a:chExt cx="1129742" cy="523220"/>
          </a:xfrm>
        </p:grpSpPr>
        <p:sp>
          <p:nvSpPr>
            <p:cNvPr id="55" name="TextBox 54"/>
            <p:cNvSpPr txBox="1"/>
            <p:nvPr/>
          </p:nvSpPr>
          <p:spPr>
            <a:xfrm>
              <a:off x="129890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2</a:t>
              </a:r>
              <a:endParaRPr lang="zh-CN" altLang="en-US" sz="2800" dirty="0"/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980728"/>
            <a:ext cx="835292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3</a:t>
            </a:r>
            <a:r>
              <a:rPr lang="zh-CN" altLang="zh-CN" sz="2800" b="1" dirty="0">
                <a:ea typeface="宋体" panose="02010600030101010101" pitchFamily="2" charset="-122"/>
              </a:rPr>
              <a:t>）操作数在主存储器中，指令应以某种方式给出主存单元地址码。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679911" y="3068960"/>
            <a:ext cx="2668188" cy="2880320"/>
            <a:chOff x="4139952" y="1412776"/>
            <a:chExt cx="2468074" cy="2880320"/>
          </a:xfrm>
        </p:grpSpPr>
        <p:sp>
          <p:nvSpPr>
            <p:cNvPr id="79" name="矩形 7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主存储器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123728" y="4017258"/>
            <a:ext cx="1556183" cy="707886"/>
            <a:chOff x="-296551" y="1713002"/>
            <a:chExt cx="1556183" cy="707886"/>
          </a:xfrm>
        </p:grpSpPr>
        <p:sp>
          <p:nvSpPr>
            <p:cNvPr id="96" name="TextBox 95"/>
            <p:cNvSpPr txBox="1"/>
            <p:nvPr/>
          </p:nvSpPr>
          <p:spPr>
            <a:xfrm>
              <a:off x="-296551" y="1713002"/>
              <a:ext cx="95891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操作数</a:t>
              </a:r>
              <a:endParaRPr lang="en-US" altLang="zh-CN" sz="2000" b="1" dirty="0"/>
            </a:p>
            <a:p>
              <a:r>
                <a:rPr lang="en-US" altLang="zh-CN" sz="2000" b="1" dirty="0"/>
                <a:t>  </a:t>
              </a:r>
              <a:r>
                <a:rPr lang="zh-CN" altLang="en-US" sz="2000" b="1" dirty="0"/>
                <a:t>地址</a:t>
              </a:r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980728"/>
            <a:ext cx="828092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4</a:t>
            </a:r>
            <a:r>
              <a:rPr lang="zh-CN" altLang="zh-CN" sz="2800" b="1" dirty="0">
                <a:ea typeface="宋体" panose="02010600030101010101" pitchFamily="2" charset="-122"/>
              </a:rPr>
              <a:t>）操作数在堆栈中。可以隐含约定由堆栈指针</a:t>
            </a:r>
            <a:r>
              <a:rPr lang="en-US" altLang="zh-CN" sz="2800" b="1" dirty="0">
                <a:ea typeface="宋体" panose="02010600030101010101" pitchFamily="2" charset="-122"/>
              </a:rPr>
              <a:t>SP</a:t>
            </a:r>
            <a:r>
              <a:rPr lang="zh-CN" altLang="zh-CN" sz="2800" b="1" dirty="0">
                <a:ea typeface="宋体" panose="02010600030101010101" pitchFamily="2" charset="-122"/>
              </a:rPr>
              <a:t>提供地址。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2004" y="3068960"/>
            <a:ext cx="2668188" cy="2736304"/>
            <a:chOff x="4139952" y="1412776"/>
            <a:chExt cx="2468074" cy="2880320"/>
          </a:xfrm>
        </p:grpSpPr>
        <p:sp>
          <p:nvSpPr>
            <p:cNvPr id="4" name="矩形 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栈顶数据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95736" y="4005064"/>
            <a:ext cx="1444652" cy="523220"/>
            <a:chOff x="-185020" y="1772816"/>
            <a:chExt cx="1444652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-185020" y="1772816"/>
              <a:ext cx="8258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(SP)</a:t>
              </a:r>
              <a:endParaRPr lang="zh-CN" altLang="en-US" sz="2800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115616" y="2132856"/>
            <a:ext cx="7143948" cy="3462340"/>
            <a:chOff x="1115616" y="3140968"/>
            <a:chExt cx="7143948" cy="3462340"/>
          </a:xfrm>
        </p:grpSpPr>
        <p:grpSp>
          <p:nvGrpSpPr>
            <p:cNvPr id="22" name="组合 21"/>
            <p:cNvGrpSpPr/>
            <p:nvPr/>
          </p:nvGrpSpPr>
          <p:grpSpPr>
            <a:xfrm>
              <a:off x="1115616" y="3140968"/>
              <a:ext cx="7143948" cy="3462340"/>
              <a:chOff x="1139627" y="2899569"/>
              <a:chExt cx="7143948" cy="346234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39627" y="2899569"/>
                <a:ext cx="7143948" cy="3462340"/>
                <a:chOff x="1139627" y="2899569"/>
                <a:chExt cx="7143948" cy="3462340"/>
              </a:xfrm>
            </p:grpSpPr>
            <p:sp>
              <p:nvSpPr>
                <p:cNvPr id="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139627" y="3304668"/>
                  <a:ext cx="1463675" cy="2463560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400" b="1" dirty="0">
                    <a:solidFill>
                      <a:srgbClr val="000066"/>
                    </a:solidFill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66"/>
                      </a:solidFill>
                    </a:rPr>
                    <a:t>CPU</a:t>
                  </a: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400" b="1" dirty="0">
                    <a:solidFill>
                      <a:srgbClr val="003399"/>
                    </a:solidFill>
                  </a:endParaRPr>
                </a:p>
              </p:txBody>
            </p:sp>
            <p:sp>
              <p:nvSpPr>
                <p:cNvPr id="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170738" y="4416439"/>
                  <a:ext cx="1112837" cy="1193981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66"/>
                      </a:solidFill>
                    </a:rPr>
                    <a:t>I/O</a:t>
                  </a:r>
                  <a:r>
                    <a:rPr lang="zh-CN" altLang="en-US" sz="2400" b="1" dirty="0">
                      <a:solidFill>
                        <a:srgbClr val="000066"/>
                      </a:solidFill>
                    </a:rPr>
                    <a:t> </a:t>
                  </a:r>
                </a:p>
                <a:p>
                  <a:pPr algn="ctr"/>
                  <a:r>
                    <a:rPr lang="zh-CN" altLang="en-US" sz="2400" b="1" dirty="0">
                      <a:solidFill>
                        <a:srgbClr val="000066"/>
                      </a:solidFill>
                    </a:rPr>
                    <a:t>设备</a:t>
                  </a:r>
                </a:p>
                <a:p>
                  <a:pPr algn="ctr">
                    <a:lnSpc>
                      <a:spcPct val="65000"/>
                    </a:lnSpc>
                  </a:pPr>
                  <a:endParaRPr lang="zh-CN" altLang="en-US" sz="24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37063" y="2899569"/>
                  <a:ext cx="1639887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4400"/>
                      </a:solidFill>
                    </a:rPr>
                    <a:t> </a:t>
                  </a:r>
                  <a:r>
                    <a:rPr lang="zh-CN" altLang="en-US" sz="2400" b="1" dirty="0">
                      <a:solidFill>
                        <a:srgbClr val="004400"/>
                      </a:solidFill>
                    </a:rPr>
                    <a:t>总线</a:t>
                  </a:r>
                </a:p>
              </p:txBody>
            </p:sp>
            <p:grpSp>
              <p:nvGrpSpPr>
                <p:cNvPr id="5" name="Group 60"/>
                <p:cNvGrpSpPr>
                  <a:grpSpLocks/>
                </p:cNvGrpSpPr>
                <p:nvPr/>
              </p:nvGrpSpPr>
              <p:grpSpPr bwMode="auto">
                <a:xfrm>
                  <a:off x="3394075" y="4164808"/>
                  <a:ext cx="3119438" cy="2197101"/>
                  <a:chOff x="2138" y="1266"/>
                  <a:chExt cx="1965" cy="1384"/>
                </a:xfrm>
              </p:grpSpPr>
              <p:sp>
                <p:nvSpPr>
                  <p:cNvPr id="6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8" y="1266"/>
                    <a:ext cx="1965" cy="1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0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95000"/>
                      </a:lnSpc>
                    </a:pPr>
                    <a:r>
                      <a:rPr lang="zh-CN" altLang="en-US" sz="2400" b="1" dirty="0">
                        <a:solidFill>
                          <a:srgbClr val="000066"/>
                        </a:solidFill>
                      </a:rPr>
                      <a:t>     接口芯片</a:t>
                    </a:r>
                    <a:endParaRPr lang="en-US" altLang="zh-CN" sz="2400" b="1" dirty="0">
                      <a:solidFill>
                        <a:srgbClr val="000066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en-US" altLang="zh-CN" sz="2400" b="1" dirty="0">
                      <a:solidFill>
                        <a:srgbClr val="000066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0066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</a:endParaRPr>
                  </a:p>
                </p:txBody>
              </p:sp>
              <p:sp>
                <p:nvSpPr>
                  <p:cNvPr id="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4" y="1533"/>
                    <a:ext cx="1399" cy="268"/>
                  </a:xfrm>
                  <a:prstGeom prst="rect">
                    <a:avLst/>
                  </a:prstGeom>
                  <a:noFill/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sz="2400" b="1">
                        <a:solidFill>
                          <a:srgbClr val="004400"/>
                        </a:solidFill>
                      </a:rPr>
                      <a:t> 控制寄存器</a:t>
                    </a:r>
                  </a:p>
                </p:txBody>
              </p:sp>
              <p:sp>
                <p:nvSpPr>
                  <p:cNvPr id="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1" y="1872"/>
                    <a:ext cx="1409" cy="291"/>
                  </a:xfrm>
                  <a:prstGeom prst="rect">
                    <a:avLst/>
                  </a:prstGeom>
                  <a:solidFill>
                    <a:srgbClr val="A3F2FD"/>
                  </a:solidFill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400" b="1" dirty="0">
                        <a:solidFill>
                          <a:srgbClr val="004400"/>
                        </a:solidFill>
                      </a:rPr>
                      <a:t> 状态寄存器</a:t>
                    </a:r>
                  </a:p>
                </p:txBody>
              </p:sp>
            </p:grpSp>
            <p:sp>
              <p:nvSpPr>
                <p:cNvPr id="15" name="Line 66"/>
                <p:cNvSpPr>
                  <a:spLocks noChangeShapeType="1"/>
                </p:cNvSpPr>
                <p:nvPr/>
              </p:nvSpPr>
              <p:spPr bwMode="auto">
                <a:xfrm>
                  <a:off x="2611542" y="3526631"/>
                  <a:ext cx="5549690" cy="0"/>
                </a:xfrm>
                <a:prstGeom prst="line">
                  <a:avLst/>
                </a:prstGeom>
                <a:noFill/>
                <a:ln w="57150">
                  <a:solidFill>
                    <a:srgbClr val="004400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  <p:sp>
              <p:nvSpPr>
                <p:cNvPr id="14" name="AutoShape 56"/>
                <p:cNvSpPr>
                  <a:spLocks noChangeArrowheads="1"/>
                </p:cNvSpPr>
                <p:nvPr/>
              </p:nvSpPr>
              <p:spPr bwMode="auto">
                <a:xfrm>
                  <a:off x="6510338" y="4995069"/>
                  <a:ext cx="650875" cy="122237"/>
                </a:xfrm>
                <a:prstGeom prst="leftRightArrow">
                  <a:avLst>
                    <a:gd name="adj1" fmla="val 50000"/>
                    <a:gd name="adj2" fmla="val 106494"/>
                  </a:avLst>
                </a:prstGeom>
                <a:solidFill>
                  <a:srgbClr val="004400"/>
                </a:solidFill>
                <a:ln w="952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3801178" y="5733256"/>
                <a:ext cx="2236788" cy="461665"/>
              </a:xfrm>
              <a:prstGeom prst="rect">
                <a:avLst/>
              </a:prstGeom>
              <a:solidFill>
                <a:srgbClr val="A3F2FD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4400"/>
                    </a:solidFill>
                  </a:rPr>
                  <a:t> 数据寄存器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>
            <a:xfrm>
              <a:off x="5004048" y="3789040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90545" y="3810306"/>
            <a:ext cx="2220913" cy="4247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4400"/>
                </a:solidFill>
              </a:rPr>
              <a:t> 控制寄存器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79912" y="4365104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状态寄存器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90545" y="4962293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数据寄存器</a:t>
            </a:r>
          </a:p>
        </p:txBody>
      </p:sp>
      <p:sp>
        <p:nvSpPr>
          <p:cNvPr id="26" name="矩形 25"/>
          <p:cNvSpPr/>
          <p:nvPr/>
        </p:nvSpPr>
        <p:spPr>
          <a:xfrm>
            <a:off x="899592" y="1194647"/>
            <a:ext cx="6680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5</a:t>
            </a:r>
            <a:r>
              <a:rPr lang="zh-CN" altLang="zh-CN" sz="2800" b="1" dirty="0">
                <a:ea typeface="宋体" panose="02010600030101010101" pitchFamily="2" charset="-122"/>
              </a:rPr>
              <a:t>）操作数在某个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zh-CN" sz="2800" b="1" dirty="0">
                <a:ea typeface="宋体" panose="02010600030101010101" pitchFamily="2" charset="-122"/>
              </a:rPr>
              <a:t>接口的寄存器中。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278092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端口地址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6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51720" y="2676345"/>
            <a:ext cx="5184576" cy="504056"/>
            <a:chOff x="827584" y="1196752"/>
            <a:chExt cx="5184576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形成方式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51720" y="579666"/>
            <a:ext cx="5252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如何获得操作数有效地址？</a:t>
            </a:r>
          </a:p>
        </p:txBody>
      </p:sp>
      <p:sp>
        <p:nvSpPr>
          <p:cNvPr id="8" name="矩形 7"/>
          <p:cNvSpPr/>
          <p:nvPr/>
        </p:nvSpPr>
        <p:spPr>
          <a:xfrm>
            <a:off x="827584" y="5006143"/>
            <a:ext cx="813690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   根据地址码字段（给定条件</a:t>
            </a:r>
            <a:r>
              <a:rPr lang="en-US" altLang="zh-CN" sz="2800" b="1" dirty="0"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ea typeface="宋体" panose="02010600030101010101" pitchFamily="2" charset="-122"/>
              </a:rPr>
              <a:t>和形成方式</a:t>
            </a:r>
            <a:r>
              <a:rPr lang="en-US" altLang="zh-CN" sz="2800" b="1" dirty="0">
                <a:ea typeface="宋体" panose="02010600030101010101" pitchFamily="2" charset="-122"/>
              </a:rPr>
              <a:t>Mode</a:t>
            </a:r>
            <a:r>
              <a:rPr lang="zh-CN" altLang="en-US" sz="2800" b="1" dirty="0">
                <a:ea typeface="宋体" panose="02010600030101010101" pitchFamily="2" charset="-122"/>
              </a:rPr>
              <a:t>），得到操作数或操作数的有效地址</a:t>
            </a:r>
            <a:r>
              <a:rPr lang="en-US" altLang="zh-CN" sz="2800" b="1" dirty="0">
                <a:ea typeface="宋体" panose="02010600030101010101" pitchFamily="2" charset="-122"/>
              </a:rPr>
              <a:t>EA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左大括号 8"/>
          <p:cNvSpPr/>
          <p:nvPr/>
        </p:nvSpPr>
        <p:spPr>
          <a:xfrm rot="16200000">
            <a:off x="5382090" y="1800338"/>
            <a:ext cx="360040" cy="3348372"/>
          </a:xfrm>
          <a:prstGeom prst="leftBrace">
            <a:avLst>
              <a:gd name="adj1" fmla="val 48265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4572000" y="3707678"/>
            <a:ext cx="273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EA</a:t>
            </a:r>
            <a:r>
              <a:rPr lang="zh-CN" altLang="en-US" sz="2800" b="1">
                <a:solidFill>
                  <a:srgbClr val="0000FF"/>
                </a:solidFill>
              </a:rPr>
              <a:t>地址码字段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11860" y="4374914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汇编中常用助记符来表示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9512" y="2646722"/>
            <a:ext cx="16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机器指令</a:t>
            </a:r>
            <a:r>
              <a:rPr lang="en-US" altLang="zh-CN" sz="2800" b="1"/>
              <a:t>:</a:t>
            </a:r>
            <a:endParaRPr lang="zh-CN" altLang="en-US" sz="2800" b="1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F91162-A079-4F11-BFE8-3B24A4AF9000}"/>
              </a:ext>
            </a:extLst>
          </p:cNvPr>
          <p:cNvGrpSpPr/>
          <p:nvPr/>
        </p:nvGrpSpPr>
        <p:grpSpPr>
          <a:xfrm>
            <a:off x="2843808" y="1620186"/>
            <a:ext cx="3456384" cy="504056"/>
            <a:chOff x="2195736" y="5013176"/>
            <a:chExt cx="4608512" cy="9144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1C48182-159B-4740-BF57-B918D0B6327D}"/>
                </a:ext>
              </a:extLst>
            </p:cNvPr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ACD160B-1480-4470-B5B3-CEA603E0B1EB}"/>
                </a:ext>
              </a:extLst>
            </p:cNvPr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EA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A1105B4-A154-43A0-BCBD-5489F849839A}"/>
              </a:ext>
            </a:extLst>
          </p:cNvPr>
          <p:cNvGrpSpPr/>
          <p:nvPr/>
        </p:nvGrpSpPr>
        <p:grpSpPr>
          <a:xfrm>
            <a:off x="3779912" y="2124242"/>
            <a:ext cx="3456384" cy="522480"/>
            <a:chOff x="3779912" y="1682384"/>
            <a:chExt cx="3456384" cy="52248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4E2C89D-25E3-49D4-982F-F1954ED7902D}"/>
                </a:ext>
              </a:extLst>
            </p:cNvPr>
            <p:cNvCxnSpPr/>
            <p:nvPr/>
          </p:nvCxnSpPr>
          <p:spPr>
            <a:xfrm flipH="1">
              <a:off x="3779912" y="1682384"/>
              <a:ext cx="792088" cy="522480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AC8CB6-B40B-4875-92FF-3C68731A3C35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92" y="1682384"/>
              <a:ext cx="936104" cy="522480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6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3">
            <a:extLst>
              <a:ext uri="{FF2B5EF4-FFF2-40B4-BE49-F238E27FC236}">
                <a16:creationId xmlns:a16="http://schemas.microsoft.com/office/drawing/2014/main" id="{E1A81303-AFBF-4DF7-B0FB-69C770EF6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124744"/>
            <a:ext cx="8305800" cy="21649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指令</a:t>
            </a:r>
            <a:r>
              <a:rPr lang="zh-CN" altLang="en-US" sz="2800" b="1" dirty="0"/>
              <a:t>：按某种有序规律排列的、能被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识别和执行的</a:t>
            </a:r>
            <a:r>
              <a:rPr lang="zh-CN" altLang="en-US" sz="2800" b="1" dirty="0">
                <a:solidFill>
                  <a:srgbClr val="FF0000"/>
                </a:solidFill>
              </a:rPr>
              <a:t>二进制代码</a:t>
            </a:r>
            <a:r>
              <a:rPr lang="zh-CN" altLang="en-US" sz="2800" b="1" dirty="0"/>
              <a:t>；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指令系统</a:t>
            </a:r>
            <a:r>
              <a:rPr lang="zh-CN" altLang="en-US" sz="2800" b="1" dirty="0"/>
              <a:t>：一台计算机能执行的全部指令的</a:t>
            </a:r>
            <a:r>
              <a:rPr lang="zh-CN" altLang="en-US" sz="2800" b="1"/>
              <a:t>集合。</a:t>
            </a:r>
            <a:endParaRPr lang="en-US" altLang="zh-CN" sz="2800" b="1" dirty="0"/>
          </a:p>
        </p:txBody>
      </p:sp>
      <p:sp>
        <p:nvSpPr>
          <p:cNvPr id="3" name="Text Box 63">
            <a:extLst>
              <a:ext uri="{FF2B5EF4-FFF2-40B4-BE49-F238E27FC236}">
                <a16:creationId xmlns:a16="http://schemas.microsoft.com/office/drawing/2014/main" id="{6C0336EB-5CC6-43BC-BD96-1D82861D4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3573016"/>
            <a:ext cx="4104456" cy="2380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一般指令格式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常用寻址方式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面向用户的指令类型</a:t>
            </a:r>
          </a:p>
        </p:txBody>
      </p:sp>
      <p:sp>
        <p:nvSpPr>
          <p:cNvPr id="4" name="AutoShape 64">
            <a:extLst>
              <a:ext uri="{FF2B5EF4-FFF2-40B4-BE49-F238E27FC236}">
                <a16:creationId xmlns:a16="http://schemas.microsoft.com/office/drawing/2014/main" id="{63CDCB38-770D-4773-8E92-1A5A56FE163E}"/>
              </a:ext>
            </a:extLst>
          </p:cNvPr>
          <p:cNvSpPr>
            <a:spLocks/>
          </p:cNvSpPr>
          <p:nvPr/>
        </p:nvSpPr>
        <p:spPr bwMode="auto">
          <a:xfrm>
            <a:off x="3203848" y="3861048"/>
            <a:ext cx="215900" cy="2016224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F6DE8A3-666B-4FE9-887D-AB039C3F94DA}"/>
              </a:ext>
            </a:extLst>
          </p:cNvPr>
          <p:cNvSpPr txBox="1"/>
          <p:nvPr/>
        </p:nvSpPr>
        <p:spPr>
          <a:xfrm>
            <a:off x="783120" y="4437112"/>
            <a:ext cx="2348720" cy="65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本节主要内容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CDC5FB-75F8-4939-87C0-5834A354C722}"/>
              </a:ext>
            </a:extLst>
          </p:cNvPr>
          <p:cNvGrpSpPr/>
          <p:nvPr/>
        </p:nvGrpSpPr>
        <p:grpSpPr>
          <a:xfrm>
            <a:off x="767344" y="-2927"/>
            <a:ext cx="5544616" cy="839639"/>
            <a:chOff x="827584" y="0"/>
            <a:chExt cx="5544616" cy="839639"/>
          </a:xfrm>
        </p:grpSpPr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024FF5F3-2175-4EBD-B132-F73BAE73D5A9}"/>
                </a:ext>
              </a:extLst>
            </p:cNvPr>
            <p:cNvSpPr/>
            <p:nvPr/>
          </p:nvSpPr>
          <p:spPr>
            <a:xfrm>
              <a:off x="1119858" y="93956"/>
              <a:ext cx="525234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指令信息的表示方法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DD8AA88-6C04-4933-8C04-BA412EB049D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15">
                <a:extLst>
                  <a:ext uri="{FF2B5EF4-FFF2-40B4-BE49-F238E27FC236}">
                    <a16:creationId xmlns:a16="http://schemas.microsoft.com/office/drawing/2014/main" id="{FB503821-12A8-48FE-BB15-472401954D8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EBBF8D3-1FE9-4003-B0E3-566DC902E13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88E6DC-D4BB-42BF-ACB7-4AB82BBFD9E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220">
                <a:extLst>
                  <a:ext uri="{FF2B5EF4-FFF2-40B4-BE49-F238E27FC236}">
                    <a16:creationId xmlns:a16="http://schemas.microsoft.com/office/drawing/2014/main" id="{15FED23D-FD71-41F8-AADC-C267A1AAC25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59F6FD-00E1-4C20-822C-D04A77D56AF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7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  <p:bldP spid="3" grpId="0"/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5586" y="10354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>
                <a:ea typeface="宋体" panose="02010600030101010101" pitchFamily="2" charset="-122"/>
              </a:rPr>
              <a:t>立即寻址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444" y="1032850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 由指令直接给出操作数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880100" y="941091"/>
            <a:ext cx="30845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操作数在指令中的长度固定、有限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652120" y="2844280"/>
            <a:ext cx="3432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操作数在指令之后, 长度可变。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910556" y="6220477"/>
            <a:ext cx="5265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u="sng" dirty="0">
                <a:ea typeface="宋体" panose="02010600030101010101" pitchFamily="2" charset="-122"/>
              </a:rPr>
              <a:t>用来提供常数、设置初值等。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5527675" y="1522855"/>
            <a:ext cx="352425" cy="536575"/>
          </a:xfrm>
          <a:custGeom>
            <a:avLst/>
            <a:gdLst/>
            <a:ahLst/>
            <a:cxnLst>
              <a:cxn ang="0">
                <a:pos x="0" y="414"/>
              </a:cxn>
              <a:cxn ang="0">
                <a:pos x="0" y="0"/>
              </a:cxn>
              <a:cxn ang="0">
                <a:pos x="222" y="0"/>
              </a:cxn>
            </a:cxnLst>
            <a:rect l="0" t="0" r="r" b="b"/>
            <a:pathLst>
              <a:path w="222" h="414">
                <a:moveTo>
                  <a:pt x="0" y="414"/>
                </a:moveTo>
                <a:lnTo>
                  <a:pt x="0" y="0"/>
                </a:lnTo>
                <a:lnTo>
                  <a:pt x="222" y="0"/>
                </a:lnTo>
              </a:path>
            </a:pathLst>
          </a:custGeom>
          <a:noFill/>
          <a:ln w="19050" cap="flat" cmpd="sng">
            <a:solidFill>
              <a:srgbClr val="004E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Freeform 22"/>
          <p:cNvSpPr>
            <a:spLocks/>
          </p:cNvSpPr>
          <p:nvPr/>
        </p:nvSpPr>
        <p:spPr bwMode="auto">
          <a:xfrm>
            <a:off x="5076057" y="3375398"/>
            <a:ext cx="576064" cy="339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212" y="374"/>
              </a:cxn>
              <a:cxn ang="0">
                <a:pos x="212" y="0"/>
              </a:cxn>
              <a:cxn ang="0">
                <a:pos x="485" y="0"/>
              </a:cxn>
            </a:cxnLst>
            <a:rect l="0" t="0" r="r" b="b"/>
            <a:pathLst>
              <a:path w="485" h="374">
                <a:moveTo>
                  <a:pt x="0" y="374"/>
                </a:moveTo>
                <a:lnTo>
                  <a:pt x="212" y="374"/>
                </a:lnTo>
                <a:lnTo>
                  <a:pt x="212" y="0"/>
                </a:lnTo>
                <a:lnTo>
                  <a:pt x="485" y="0"/>
                </a:lnTo>
              </a:path>
            </a:pathLst>
          </a:custGeom>
          <a:noFill/>
          <a:ln w="19050" cap="flat" cmpd="sng">
            <a:solidFill>
              <a:srgbClr val="004E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771800" y="2943350"/>
            <a:ext cx="2304256" cy="864096"/>
            <a:chOff x="2195736" y="5013176"/>
            <a:chExt cx="2304256" cy="1828800"/>
          </a:xfrm>
        </p:grpSpPr>
        <p:sp>
          <p:nvSpPr>
            <p:cNvPr id="23" name="矩形 22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基本指令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195736" y="59275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</a:rPr>
                <a:t>立即数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987824" y="4077072"/>
            <a:ext cx="3028228" cy="1800200"/>
            <a:chOff x="4139952" y="1772816"/>
            <a:chExt cx="2468074" cy="1800200"/>
          </a:xfrm>
        </p:grpSpPr>
        <p:sp>
          <p:nvSpPr>
            <p:cNvPr id="49" name="矩形 4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程序空间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（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操作数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操作数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id="{4E1C2B98-E386-4EAC-8AE4-3985DDF270A5}"/>
              </a:ext>
            </a:extLst>
          </p:cNvPr>
          <p:cNvSpPr/>
          <p:nvPr/>
        </p:nvSpPr>
        <p:spPr>
          <a:xfrm>
            <a:off x="855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549A00-4BFF-44C9-B411-390530F452E6}"/>
              </a:ext>
            </a:extLst>
          </p:cNvPr>
          <p:cNvGrpSpPr/>
          <p:nvPr/>
        </p:nvGrpSpPr>
        <p:grpSpPr>
          <a:xfrm>
            <a:off x="298276" y="2019970"/>
            <a:ext cx="2552874" cy="523220"/>
            <a:chOff x="298276" y="2019970"/>
            <a:chExt cx="2552874" cy="5232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869950" y="2019970"/>
              <a:ext cx="1981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ea typeface="宋体" panose="02010600030101010101" pitchFamily="2" charset="-122"/>
                </a:rPr>
                <a:t>定长格式: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AE1CD44-1BCE-4A26-A619-F4E644A460C0}"/>
                </a:ext>
              </a:extLst>
            </p:cNvPr>
            <p:cNvGrpSpPr/>
            <p:nvPr/>
          </p:nvGrpSpPr>
          <p:grpSpPr>
            <a:xfrm>
              <a:off x="298276" y="2044088"/>
              <a:ext cx="571674" cy="464371"/>
              <a:chOff x="371883" y="333450"/>
              <a:chExt cx="762000" cy="618973"/>
            </a:xfrm>
          </p:grpSpPr>
          <p:pic>
            <p:nvPicPr>
              <p:cNvPr id="3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E0118CF1-1F41-4161-B579-A17DCFCB63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883" y="333450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7C2F416A-D3AB-4B82-B779-C3AE37306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82" y="342822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5CD05AE-7B86-4B69-B5AF-15EF4E971F58}"/>
              </a:ext>
            </a:extLst>
          </p:cNvPr>
          <p:cNvGrpSpPr/>
          <p:nvPr/>
        </p:nvGrpSpPr>
        <p:grpSpPr>
          <a:xfrm>
            <a:off x="298276" y="3031208"/>
            <a:ext cx="2652887" cy="523220"/>
            <a:chOff x="298276" y="3031208"/>
            <a:chExt cx="2652887" cy="523220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69950" y="3031208"/>
              <a:ext cx="208121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ea typeface="宋体" panose="02010600030101010101" pitchFamily="2" charset="-122"/>
                </a:rPr>
                <a:t>变长格式: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8CE19C-2F77-415D-A4CC-13D03713B981}"/>
                </a:ext>
              </a:extLst>
            </p:cNvPr>
            <p:cNvGrpSpPr/>
            <p:nvPr/>
          </p:nvGrpSpPr>
          <p:grpSpPr>
            <a:xfrm>
              <a:off x="298276" y="3060632"/>
              <a:ext cx="571674" cy="464371"/>
              <a:chOff x="371883" y="333450"/>
              <a:chExt cx="762000" cy="618973"/>
            </a:xfrm>
          </p:grpSpPr>
          <p:pic>
            <p:nvPicPr>
              <p:cNvPr id="3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CAE0C35-D1BD-4F65-828C-E7E0B1758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883" y="333450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F7331C67-5446-4D36-8A25-31A3F58889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82" y="342822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3A632AA-F2F0-4851-8DD0-CC521C0BA005}"/>
              </a:ext>
            </a:extLst>
          </p:cNvPr>
          <p:cNvGrpSpPr/>
          <p:nvPr/>
        </p:nvGrpSpPr>
        <p:grpSpPr>
          <a:xfrm>
            <a:off x="2699792" y="2060848"/>
            <a:ext cx="5184576" cy="504056"/>
            <a:chOff x="827584" y="1196752"/>
            <a:chExt cx="5184576" cy="504056"/>
          </a:xfrm>
        </p:grpSpPr>
        <p:grpSp>
          <p:nvGrpSpPr>
            <p:cNvPr id="38" name="组合 2">
              <a:extLst>
                <a:ext uri="{FF2B5EF4-FFF2-40B4-BE49-F238E27FC236}">
                  <a16:creationId xmlns:a16="http://schemas.microsoft.com/office/drawing/2014/main" id="{D437FB1F-8C91-425C-8434-CD53B1B06088}"/>
                </a:ext>
              </a:extLst>
            </p:cNvPr>
            <p:cNvGrpSpPr/>
            <p:nvPr/>
          </p:nvGrpSpPr>
          <p:grpSpPr>
            <a:xfrm>
              <a:off x="827584" y="1196752"/>
              <a:ext cx="2664296" cy="504056"/>
              <a:chOff x="2195736" y="5013176"/>
              <a:chExt cx="3552395" cy="914400"/>
            </a:xfrm>
          </p:grpSpPr>
          <p:sp>
            <p:nvSpPr>
              <p:cNvPr id="40" name="矩形 3">
                <a:extLst>
                  <a:ext uri="{FF2B5EF4-FFF2-40B4-BE49-F238E27FC236}">
                    <a16:creationId xmlns:a16="http://schemas.microsoft.com/office/drawing/2014/main" id="{06153F34-CD54-462C-96E4-30B317C36024}"/>
                  </a:ext>
                </a:extLst>
              </p:cNvPr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3950259-121E-4911-89E9-4F5BAF798315}"/>
                  </a:ext>
                </a:extLst>
              </p:cNvPr>
              <p:cNvSpPr/>
              <p:nvPr/>
            </p:nvSpPr>
            <p:spPr>
              <a:xfrm>
                <a:off x="4499992" y="5013176"/>
                <a:ext cx="1248139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8C7EE9F-9660-4C05-91CB-9C523A36E74F}"/>
                </a:ext>
              </a:extLst>
            </p:cNvPr>
            <p:cNvSpPr/>
            <p:nvPr/>
          </p:nvSpPr>
          <p:spPr>
            <a:xfrm>
              <a:off x="3491880" y="1196752"/>
              <a:ext cx="2520280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9184" y="10354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主存直接</a:t>
            </a:r>
            <a:r>
              <a:rPr lang="zh-CN" altLang="zh-CN" sz="2800" b="1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23528" y="692696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中直接给出操作数的有效地址</a:t>
            </a:r>
            <a:r>
              <a:rPr lang="zh-CN" altLang="zh-CN" sz="2800" b="1" dirty="0"/>
              <a:t>，根据该地址可以从主存中读取或写入操作数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75812" y="3501008"/>
            <a:ext cx="2668188" cy="2880320"/>
            <a:chOff x="4139952" y="1412776"/>
            <a:chExt cx="2468074" cy="2880320"/>
          </a:xfrm>
        </p:grpSpPr>
        <p:sp>
          <p:nvSpPr>
            <p:cNvPr id="5" name="矩形 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0020H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1760" y="2420888"/>
            <a:ext cx="5184576" cy="504056"/>
            <a:chOff x="827584" y="1196752"/>
            <a:chExt cx="5184576" cy="504056"/>
          </a:xfrm>
        </p:grpSpPr>
        <p:grpSp>
          <p:nvGrpSpPr>
            <p:cNvPr id="22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24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39752" y="3140968"/>
            <a:ext cx="3456384" cy="1008112"/>
            <a:chOff x="827584" y="1196752"/>
            <a:chExt cx="3456384" cy="1008112"/>
          </a:xfrm>
        </p:grpSpPr>
        <p:grpSp>
          <p:nvGrpSpPr>
            <p:cNvPr id="30" name="组合 29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32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27584" y="1700808"/>
              <a:ext cx="345638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肘形连接符 34"/>
          <p:cNvCxnSpPr>
            <a:stCxn id="31" idx="2"/>
            <a:endCxn id="16" idx="1"/>
          </p:cNvCxnSpPr>
          <p:nvPr/>
        </p:nvCxnSpPr>
        <p:spPr>
          <a:xfrm rot="16200000" flipH="1">
            <a:off x="4965844" y="3251180"/>
            <a:ext cx="612068" cy="2407868"/>
          </a:xfrm>
          <a:prstGeom prst="bentConnector2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7828" y="521003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）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91680" y="591078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A=1002H</a:t>
            </a:r>
            <a:endParaRPr lang="zh-CN" alt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90127" y="591078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S=</a:t>
            </a:r>
            <a:r>
              <a:rPr lang="en-US" altLang="zh-CN" sz="2800" b="1" dirty="0">
                <a:solidFill>
                  <a:srgbClr val="FF0000"/>
                </a:solidFill>
              </a:rPr>
              <a:t>0020H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5536" y="59287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读取：</a:t>
            </a:r>
          </a:p>
        </p:txBody>
      </p:sp>
      <p:sp>
        <p:nvSpPr>
          <p:cNvPr id="39" name="TextBox 47"/>
          <p:cNvSpPr txBox="1"/>
          <p:nvPr/>
        </p:nvSpPr>
        <p:spPr>
          <a:xfrm>
            <a:off x="453133" y="448995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EA=A</a:t>
            </a:r>
            <a:endParaRPr lang="zh-CN" altLang="en-US" sz="2800" b="1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6441972-5D66-4D48-B7F3-C2F6677CF409}"/>
              </a:ext>
            </a:extLst>
          </p:cNvPr>
          <p:cNvSpPr/>
          <p:nvPr/>
        </p:nvSpPr>
        <p:spPr>
          <a:xfrm>
            <a:off x="855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5BEE195-CB27-4A27-A645-5FBBEA3C43E8}"/>
              </a:ext>
            </a:extLst>
          </p:cNvPr>
          <p:cNvGrpSpPr/>
          <p:nvPr/>
        </p:nvGrpSpPr>
        <p:grpSpPr>
          <a:xfrm>
            <a:off x="151991" y="2348880"/>
            <a:ext cx="2475793" cy="523220"/>
            <a:chOff x="151991" y="2348880"/>
            <a:chExt cx="2475793" cy="523220"/>
          </a:xfrm>
        </p:grpSpPr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646584" y="2348880"/>
              <a:ext cx="1981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定长格式:</a:t>
              </a: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7891FF4-89AC-4F8A-8E44-41DFA9349A03}"/>
                </a:ext>
              </a:extLst>
            </p:cNvPr>
            <p:cNvGrpSpPr/>
            <p:nvPr/>
          </p:nvGrpSpPr>
          <p:grpSpPr>
            <a:xfrm>
              <a:off x="151991" y="2378304"/>
              <a:ext cx="571674" cy="464371"/>
              <a:chOff x="371883" y="333450"/>
              <a:chExt cx="762000" cy="618973"/>
            </a:xfrm>
          </p:grpSpPr>
          <p:pic>
            <p:nvPicPr>
              <p:cNvPr id="42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0121B14-7BE8-459E-9E84-95075523CF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883" y="333450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3CEB4C1D-57B8-4820-8728-C972C4A0B4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82" y="342822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06F9FEC-CAEC-4A6B-A4D7-0DECB4CBB2A6}"/>
              </a:ext>
            </a:extLst>
          </p:cNvPr>
          <p:cNvGrpSpPr/>
          <p:nvPr/>
        </p:nvGrpSpPr>
        <p:grpSpPr>
          <a:xfrm>
            <a:off x="151991" y="3360118"/>
            <a:ext cx="2547801" cy="523220"/>
            <a:chOff x="151991" y="3360118"/>
            <a:chExt cx="2547801" cy="523220"/>
          </a:xfrm>
        </p:grpSpPr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618579" y="3360118"/>
              <a:ext cx="208121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变长格式: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426FB23-A77D-4DB4-8F21-D872B3E006A7}"/>
                </a:ext>
              </a:extLst>
            </p:cNvPr>
            <p:cNvGrpSpPr/>
            <p:nvPr/>
          </p:nvGrpSpPr>
          <p:grpSpPr>
            <a:xfrm>
              <a:off x="151991" y="3385226"/>
              <a:ext cx="571674" cy="464371"/>
              <a:chOff x="371883" y="333450"/>
              <a:chExt cx="762000" cy="618973"/>
            </a:xfrm>
          </p:grpSpPr>
          <p:pic>
            <p:nvPicPr>
              <p:cNvPr id="45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48E5667A-740F-459C-AF25-EBF616BDD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883" y="333450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13FEC369-6492-4606-9D72-558DFA6A2B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82" y="342822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  <p:bldP spid="49" grpId="0"/>
      <p:bldP spid="50" grpId="0"/>
      <p:bldP spid="51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8588" y="104342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寄存器</a:t>
            </a:r>
            <a:r>
              <a:rPr lang="zh-CN" altLang="en-US" sz="2800" b="1" dirty="0"/>
              <a:t>直接</a:t>
            </a:r>
            <a:r>
              <a:rPr lang="zh-CN" altLang="zh-CN" sz="2800" b="1" dirty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中直接给出寄存器号</a:t>
            </a:r>
            <a:r>
              <a:rPr lang="zh-CN" altLang="zh-CN" sz="2800" b="1" dirty="0"/>
              <a:t>，操作数实际存储在指定编号的寄存器中。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547664" y="2492896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92280" y="2780928"/>
            <a:ext cx="1728192" cy="2527831"/>
            <a:chOff x="1691680" y="982469"/>
            <a:chExt cx="1728192" cy="2527831"/>
          </a:xfrm>
        </p:grpSpPr>
        <p:grpSp>
          <p:nvGrpSpPr>
            <p:cNvPr id="10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12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0" name="直接连接符 4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4" name="直接连接符 3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2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8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/>
                <a:t>CPU</a:t>
              </a:r>
              <a:r>
                <a:rPr lang="zh-CN" altLang="en-US" sz="1800" b="1" dirty="0"/>
                <a:t>内部</a:t>
              </a:r>
              <a:endParaRPr lang="en-US" altLang="zh-CN" sz="1800" b="1" dirty="0"/>
            </a:p>
            <a:p>
              <a:r>
                <a:rPr lang="zh-CN" altLang="en-US" sz="1800" b="1" dirty="0"/>
                <a:t>寄存器组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20072" y="44161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）</a:t>
            </a:r>
          </a:p>
        </p:txBody>
      </p:sp>
      <p:cxnSp>
        <p:nvCxnSpPr>
          <p:cNvPr id="59" name="肘形连接符 34"/>
          <p:cNvCxnSpPr>
            <a:stCxn id="6" idx="2"/>
          </p:cNvCxnSpPr>
          <p:nvPr/>
        </p:nvCxnSpPr>
        <p:spPr>
          <a:xfrm rot="16200000" flipH="1">
            <a:off x="6120172" y="2744924"/>
            <a:ext cx="648072" cy="1152128"/>
          </a:xfrm>
          <a:prstGeom prst="bentConnector2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004048" y="2492896"/>
            <a:ext cx="172819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R0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67544" y="5426060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优点：</a:t>
            </a:r>
            <a:r>
              <a:rPr lang="zh-CN" altLang="zh-CN" sz="2800" b="1" dirty="0"/>
              <a:t>比访问主存快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1547664" y="6218148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能有效地缩短指令长度</a:t>
            </a:r>
            <a:endParaRPr lang="zh-CN" alt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5536" y="3409836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助记符为  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；</a:t>
            </a:r>
          </a:p>
        </p:txBody>
      </p:sp>
      <p:sp>
        <p:nvSpPr>
          <p:cNvPr id="67" name="矩形 66"/>
          <p:cNvSpPr/>
          <p:nvPr/>
        </p:nvSpPr>
        <p:spPr>
          <a:xfrm>
            <a:off x="7092280" y="3501008"/>
            <a:ext cx="1728192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endParaRPr lang="zh-CN" altLang="en-US" sz="280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2653286" y="3068960"/>
            <a:ext cx="4006946" cy="649812"/>
            <a:chOff x="2653286" y="3068960"/>
            <a:chExt cx="4006946" cy="649812"/>
          </a:xfrm>
        </p:grpSpPr>
        <p:sp>
          <p:nvSpPr>
            <p:cNvPr id="68" name="左大括号 67"/>
            <p:cNvSpPr/>
            <p:nvPr/>
          </p:nvSpPr>
          <p:spPr>
            <a:xfrm rot="16200000">
              <a:off x="4806026" y="1574794"/>
              <a:ext cx="360040" cy="3348372"/>
            </a:xfrm>
            <a:prstGeom prst="leftBrace">
              <a:avLst>
                <a:gd name="adj1" fmla="val 48265"/>
                <a:gd name="adj2" fmla="val 50000"/>
              </a:avLst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 flipV="1">
              <a:off x="2653286" y="3409836"/>
              <a:ext cx="2134738" cy="308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47"/>
          <p:cNvSpPr txBox="1"/>
          <p:nvPr/>
        </p:nvSpPr>
        <p:spPr>
          <a:xfrm>
            <a:off x="391681" y="44161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EA=R</a:t>
            </a:r>
            <a:endParaRPr lang="zh-CN" altLang="en-US" sz="2800" b="1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03D1F09-79CF-4087-A426-C21D06203153}"/>
              </a:ext>
            </a:extLst>
          </p:cNvPr>
          <p:cNvSpPr/>
          <p:nvPr/>
        </p:nvSpPr>
        <p:spPr>
          <a:xfrm>
            <a:off x="855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/>
      <p:bldP spid="63" grpId="0" animBg="1"/>
      <p:bldP spid="64" grpId="0"/>
      <p:bldP spid="65" grpId="0"/>
      <p:bldP spid="66" grpId="0"/>
      <p:bldP spid="67" grpId="0" animBg="1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322" y="11547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主存</a:t>
            </a:r>
            <a:r>
              <a:rPr lang="zh-CN" altLang="en-US" sz="2800" b="1" dirty="0"/>
              <a:t>间接</a:t>
            </a:r>
            <a:r>
              <a:rPr lang="zh-CN" altLang="zh-CN" sz="2800" b="1" dirty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7504" y="971146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指令中给出主存间</a:t>
            </a:r>
            <a:r>
              <a:rPr lang="zh-CN" altLang="zh-CN" sz="2800" b="1"/>
              <a:t>址单元</a:t>
            </a:r>
            <a:r>
              <a:rPr lang="zh-CN" altLang="en-US" sz="2800" b="1"/>
              <a:t>的</a:t>
            </a:r>
            <a:r>
              <a:rPr lang="zh-CN" altLang="zh-CN" sz="2800" b="1"/>
              <a:t>地址</a:t>
            </a:r>
            <a:r>
              <a:rPr lang="zh-CN" altLang="en-US" sz="2800" b="1"/>
              <a:t>（操作数</a:t>
            </a:r>
            <a:r>
              <a:rPr lang="zh-CN" altLang="en-US" sz="2800" b="1" dirty="0"/>
              <a:t>地址</a:t>
            </a:r>
            <a:r>
              <a:rPr lang="zh-CN" altLang="en-US" sz="2800" b="1"/>
              <a:t>的地址）。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511041" y="2060848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 </a:t>
              </a:r>
              <a:r>
                <a:rPr lang="en-US" altLang="zh-CN" sz="2400" b="1"/>
                <a:t> </a:t>
              </a:r>
              <a:r>
                <a:rPr lang="en-US" altLang="zh-CN" sz="2400" b="1">
                  <a:solidFill>
                    <a:srgbClr val="FF0000"/>
                  </a:solidFill>
                </a:rPr>
                <a:t>A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03285" y="2132856"/>
            <a:ext cx="2668188" cy="2880320"/>
            <a:chOff x="4139952" y="1412776"/>
            <a:chExt cx="2468074" cy="2880320"/>
          </a:xfrm>
        </p:grpSpPr>
        <p:sp>
          <p:nvSpPr>
            <p:cNvPr id="10" name="矩形 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</a:rPr>
                <a:t>1002H</a:t>
              </a:r>
              <a:endParaRPr lang="zh-CN" altLang="en-US" sz="1800" dirty="0">
                <a:solidFill>
                  <a:srgbClr val="0000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FF0000"/>
                  </a:solidFill>
                </a:rPr>
                <a:t>1020H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1021H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1020H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7030A0"/>
                  </a:solidFill>
                </a:rPr>
                <a:t>8000H</a:t>
              </a:r>
              <a:endParaRPr lang="zh-CN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肘形连接符 34"/>
          <p:cNvCxnSpPr>
            <a:endCxn id="21" idx="1"/>
          </p:cNvCxnSpPr>
          <p:nvPr/>
        </p:nvCxnSpPr>
        <p:spPr>
          <a:xfrm>
            <a:off x="5047545" y="2564904"/>
            <a:ext cx="1255740" cy="828092"/>
          </a:xfrm>
          <a:prstGeom prst="bentConnector3">
            <a:avLst>
              <a:gd name="adj1" fmla="val -803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34"/>
          <p:cNvCxnSpPr>
            <a:endCxn id="24" idx="1"/>
          </p:cNvCxnSpPr>
          <p:nvPr/>
        </p:nvCxnSpPr>
        <p:spPr>
          <a:xfrm rot="5400000">
            <a:off x="6197473" y="3678828"/>
            <a:ext cx="900100" cy="688476"/>
          </a:xfrm>
          <a:prstGeom prst="bentConnector4">
            <a:avLst>
              <a:gd name="adj1" fmla="val 40000"/>
              <a:gd name="adj2" fmla="val 167180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7544" y="470598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S=((A))=</a:t>
            </a:r>
            <a:r>
              <a:rPr lang="en-US" altLang="zh-CN" sz="2800" b="1" dirty="0">
                <a:solidFill>
                  <a:srgbClr val="7030A0"/>
                </a:solidFill>
              </a:rPr>
              <a:t>8000H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5536" y="5301208"/>
            <a:ext cx="835292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作用：</a:t>
            </a:r>
            <a:r>
              <a:rPr lang="zh-CN" altLang="zh-CN" sz="2800" b="1" dirty="0"/>
              <a:t>同一条指令并通过不断修改</a:t>
            </a:r>
            <a:r>
              <a:rPr lang="zh-CN" altLang="zh-CN" sz="2800" b="1" dirty="0">
                <a:solidFill>
                  <a:srgbClr val="0000FF"/>
                </a:solidFill>
              </a:rPr>
              <a:t>间址单元的内容</a:t>
            </a:r>
            <a:r>
              <a:rPr lang="zh-CN" altLang="zh-CN" sz="2800" b="1" dirty="0"/>
              <a:t>就能实现对不同操作数的访问</a:t>
            </a:r>
            <a:r>
              <a:rPr lang="zh-CN" altLang="en-US" sz="2800" b="1" dirty="0"/>
              <a:t>。</a:t>
            </a:r>
          </a:p>
        </p:txBody>
      </p:sp>
      <p:sp>
        <p:nvSpPr>
          <p:cNvPr id="41" name="矩形 40"/>
          <p:cNvSpPr/>
          <p:nvPr/>
        </p:nvSpPr>
        <p:spPr>
          <a:xfrm>
            <a:off x="6303580" y="3212976"/>
            <a:ext cx="1790469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1021H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3474" y="3392996"/>
            <a:ext cx="218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A=</a:t>
            </a:r>
            <a:r>
              <a:rPr lang="en-US" altLang="zh-CN" sz="2800" b="1" dirty="0">
                <a:solidFill>
                  <a:srgbClr val="0000FF"/>
                </a:solidFill>
              </a:rPr>
              <a:t>1002H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3" name="肘形连接符 34"/>
          <p:cNvCxnSpPr>
            <a:endCxn id="25" idx="1"/>
          </p:cNvCxnSpPr>
          <p:nvPr/>
        </p:nvCxnSpPr>
        <p:spPr>
          <a:xfrm rot="5400000">
            <a:off x="6053457" y="3822844"/>
            <a:ext cx="1260140" cy="760484"/>
          </a:xfrm>
          <a:prstGeom prst="bentConnector4">
            <a:avLst>
              <a:gd name="adj1" fmla="val 42857"/>
              <a:gd name="adj2" fmla="val 130060"/>
            </a:avLst>
          </a:prstGeom>
          <a:ln w="508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7544" y="2780928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助记符为 </a:t>
            </a:r>
            <a:r>
              <a:rPr lang="en-US" altLang="zh-CN" sz="2800" b="1" dirty="0"/>
              <a:t>@A</a:t>
            </a:r>
            <a:r>
              <a:rPr lang="zh-CN" altLang="en-US" sz="2800" b="1" dirty="0"/>
              <a:t>；</a:t>
            </a:r>
          </a:p>
        </p:txBody>
      </p:sp>
      <p:sp>
        <p:nvSpPr>
          <p:cNvPr id="34" name="TextBox 47"/>
          <p:cNvSpPr txBox="1"/>
          <p:nvPr/>
        </p:nvSpPr>
        <p:spPr>
          <a:xfrm>
            <a:off x="467544" y="4057908"/>
            <a:ext cx="495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EA=(A)=1020H</a:t>
            </a:r>
            <a:endParaRPr lang="zh-CN" altLang="en-US" sz="28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D8DF9DF-7351-497B-AA0F-C9B8DB9A6690}"/>
              </a:ext>
            </a:extLst>
          </p:cNvPr>
          <p:cNvSpPr/>
          <p:nvPr/>
        </p:nvSpPr>
        <p:spPr>
          <a:xfrm>
            <a:off x="855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0" grpId="0"/>
      <p:bldP spid="41" grpId="0" animBg="1"/>
      <p:bldP spid="42" grpId="0"/>
      <p:bldP spid="49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5586" y="103549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寄存器</a:t>
            </a:r>
            <a:r>
              <a:rPr lang="zh-CN" altLang="en-US" sz="2800" b="1" dirty="0">
                <a:ea typeface="宋体" panose="02010600030101010101" pitchFamily="2" charset="-122"/>
              </a:rPr>
              <a:t>间接</a:t>
            </a:r>
            <a:r>
              <a:rPr lang="zh-CN" altLang="zh-CN" sz="2800" b="1" dirty="0">
                <a:ea typeface="宋体" panose="02010600030101010101" pitchFamily="2" charset="-122"/>
              </a:rPr>
              <a:t>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620688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    </a:t>
            </a:r>
            <a:r>
              <a:rPr lang="zh-CN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中给出寄存器号</a:t>
            </a:r>
            <a:r>
              <a:rPr lang="zh-CN" altLang="zh-CN" sz="2800" b="1" dirty="0">
                <a:ea typeface="宋体" panose="02010600030101010101" pitchFamily="2" charset="-122"/>
              </a:rPr>
              <a:t>，指定的寄存器中存放的是操作数的有效地址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55576" y="2204864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</a:rPr>
                <a:t>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1"/>
          <p:cNvGrpSpPr/>
          <p:nvPr/>
        </p:nvGrpSpPr>
        <p:grpSpPr>
          <a:xfrm>
            <a:off x="6372200" y="1835532"/>
            <a:ext cx="1728192" cy="1809492"/>
            <a:chOff x="6096649" y="2051556"/>
            <a:chExt cx="2448272" cy="1809492"/>
          </a:xfrm>
        </p:grpSpPr>
        <p:grpSp>
          <p:nvGrpSpPr>
            <p:cNvPr id="12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49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33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8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6372200" y="3861048"/>
            <a:ext cx="2668188" cy="2880320"/>
            <a:chOff x="4139952" y="1412776"/>
            <a:chExt cx="2468074" cy="2880320"/>
          </a:xfrm>
        </p:grpSpPr>
        <p:sp>
          <p:nvSpPr>
            <p:cNvPr id="58" name="矩形 5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0020H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67450" y="2924944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助记符为（</a:t>
            </a:r>
            <a:r>
              <a:rPr lang="en-US" altLang="zh-CN" sz="2800" b="1" dirty="0"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78" name="肘形连接符 34"/>
          <p:cNvCxnSpPr>
            <a:endCxn id="69" idx="1"/>
          </p:cNvCxnSpPr>
          <p:nvPr/>
        </p:nvCxnSpPr>
        <p:spPr>
          <a:xfrm rot="5400000">
            <a:off x="5670122" y="3771038"/>
            <a:ext cx="2052228" cy="648072"/>
          </a:xfrm>
          <a:prstGeom prst="bentConnector4">
            <a:avLst>
              <a:gd name="adj1" fmla="val 32662"/>
              <a:gd name="adj2" fmla="val 210744"/>
            </a:avLst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5076056" y="2708920"/>
            <a:ext cx="1255740" cy="441340"/>
            <a:chOff x="5076056" y="2708920"/>
            <a:chExt cx="1255740" cy="441340"/>
          </a:xfrm>
        </p:grpSpPr>
        <p:cxnSp>
          <p:nvCxnSpPr>
            <p:cNvPr id="75" name="肘形连接符 34"/>
            <p:cNvCxnSpPr>
              <a:stCxn id="6" idx="2"/>
            </p:cNvCxnSpPr>
            <p:nvPr/>
          </p:nvCxnSpPr>
          <p:spPr>
            <a:xfrm rot="16200000" flipH="1">
              <a:off x="5505904" y="2279072"/>
              <a:ext cx="396044" cy="1255740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292080" y="278092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R3</a:t>
              </a:r>
              <a:endParaRPr lang="zh-CN" altLang="en-US" dirty="0"/>
            </a:p>
          </p:txBody>
        </p:sp>
      </p:grp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-36512" y="4922004"/>
            <a:ext cx="3941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800" b="1" dirty="0">
                <a:ea typeface="宋体" panose="02010600030101010101" pitchFamily="2" charset="-122"/>
                <a:sym typeface="Wingdings 3" pitchFamily="18" charset="2"/>
              </a:rPr>
              <a:t></a:t>
            </a:r>
            <a:r>
              <a:rPr lang="zh-CN" altLang="en-US" sz="2800" b="1" dirty="0">
                <a:ea typeface="宋体" panose="02010600030101010101" pitchFamily="2" charset="-122"/>
              </a:rPr>
              <a:t>寄存器号所占位数少; </a:t>
            </a: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0" y="5356373"/>
            <a:ext cx="601575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7350" indent="-38735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  <a:sym typeface="Wingdings 3" pitchFamily="18" charset="2"/>
              </a:rPr>
              <a:t></a:t>
            </a:r>
            <a:r>
              <a:rPr lang="zh-CN" altLang="en-US" sz="2800" b="1" dirty="0">
                <a:ea typeface="宋体" panose="02010600030101010101" pitchFamily="2" charset="-122"/>
              </a:rPr>
              <a:t>指针 (寄存器号)不变, 指针内容可变,  使同一指令可指向</a:t>
            </a:r>
            <a:r>
              <a:rPr lang="zh-CN" altLang="en-US" sz="2800" b="1">
                <a:ea typeface="宋体" panose="02010600030101010101" pitchFamily="2" charset="-122"/>
              </a:rPr>
              <a:t>不同存储单元 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5536" y="4273932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操作数 </a:t>
            </a:r>
            <a:r>
              <a:rPr lang="en-US" altLang="zh-CN" sz="2800" b="1" dirty="0">
                <a:ea typeface="宋体" panose="02010600030101010101" pitchFamily="2" charset="-122"/>
              </a:rPr>
              <a:t>S=((R))=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0020H</a:t>
            </a: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372200" y="2924944"/>
            <a:ext cx="1728192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1002H</a:t>
            </a:r>
            <a:endParaRPr lang="zh-CN" altLang="en-US" sz="2400" dirty="0"/>
          </a:p>
        </p:txBody>
      </p:sp>
      <p:sp>
        <p:nvSpPr>
          <p:cNvPr id="91" name="TextBox 47"/>
          <p:cNvSpPr txBox="1"/>
          <p:nvPr/>
        </p:nvSpPr>
        <p:spPr>
          <a:xfrm>
            <a:off x="395536" y="364502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EA=(R)=1002H</a:t>
            </a:r>
            <a:endParaRPr lang="zh-CN" altLang="en-US" sz="2800" b="1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0BB6C027-1658-43D7-A973-835E6EA52BA5}"/>
              </a:ext>
            </a:extLst>
          </p:cNvPr>
          <p:cNvSpPr/>
          <p:nvPr/>
        </p:nvSpPr>
        <p:spPr>
          <a:xfrm>
            <a:off x="855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88" grpId="0" build="p" autoUpdateAnimBg="0"/>
      <p:bldP spid="89" grpId="0" build="p" autoUpdateAnimBg="0"/>
      <p:bldP spid="92" grpId="0"/>
      <p:bldP spid="93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5586" y="12330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自</a:t>
            </a:r>
            <a:r>
              <a:rPr lang="zh-CN" altLang="en-US" sz="2800" b="1" dirty="0"/>
              <a:t>减型寄存器间址</a:t>
            </a:r>
            <a:endParaRPr lang="zh-CN" altLang="en-US" sz="28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907704" y="2276872"/>
            <a:ext cx="5184576" cy="504059"/>
            <a:chOff x="827584" y="1196751"/>
            <a:chExt cx="5184576" cy="504059"/>
          </a:xfrm>
        </p:grpSpPr>
        <p:grpSp>
          <p:nvGrpSpPr>
            <p:cNvPr id="17" name="组合 4"/>
            <p:cNvGrpSpPr/>
            <p:nvPr/>
          </p:nvGrpSpPr>
          <p:grpSpPr>
            <a:xfrm>
              <a:off x="827584" y="1196751"/>
              <a:ext cx="5184576" cy="504059"/>
              <a:chOff x="2195736" y="5013176"/>
              <a:chExt cx="6912771" cy="914405"/>
            </a:xfrm>
          </p:grpSpPr>
          <p:sp>
            <p:nvSpPr>
              <p:cNvPr id="19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804250" y="5013181"/>
                <a:ext cx="2304257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R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555776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MOD </a:t>
              </a:r>
              <a:r>
                <a:rPr lang="en-US" altLang="zh-CN" sz="2400" b="1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51520" y="675853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中给出寄存器号</a:t>
            </a:r>
            <a:r>
              <a:rPr lang="zh-CN" altLang="zh-CN" sz="2800" b="1" dirty="0"/>
              <a:t>，指定的寄存器内容先减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以后，作为操作数的有效地址</a:t>
            </a:r>
            <a:r>
              <a:rPr lang="zh-CN" altLang="en-US" sz="2800" b="1" dirty="0"/>
              <a:t>进行访存。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372200" y="3789040"/>
            <a:ext cx="2668188" cy="2880320"/>
            <a:chOff x="4139952" y="1412776"/>
            <a:chExt cx="2468074" cy="2880320"/>
          </a:xfrm>
        </p:grpSpPr>
        <p:sp>
          <p:nvSpPr>
            <p:cNvPr id="24" name="矩形 2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0010H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0020H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275856" y="306896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→</a:t>
            </a:r>
            <a:r>
              <a:rPr lang="zh-CN" altLang="en-US" sz="2800" b="1" dirty="0">
                <a:solidFill>
                  <a:srgbClr val="FF0000"/>
                </a:solidFill>
              </a:rPr>
              <a:t>先</a:t>
            </a:r>
            <a:r>
              <a:rPr lang="en-US" altLang="zh-CN" sz="2800" b="1" dirty="0">
                <a:solidFill>
                  <a:srgbClr val="FF0000"/>
                </a:solidFill>
              </a:rPr>
              <a:t>(R)=(R)-1</a:t>
            </a:r>
            <a:r>
              <a:rPr lang="zh-CN" altLang="en-US" sz="2800" b="1" dirty="0">
                <a:solidFill>
                  <a:srgbClr val="FF0000"/>
                </a:solidFill>
              </a:rPr>
              <a:t>，后为</a:t>
            </a:r>
            <a:r>
              <a:rPr lang="zh-CN" altLang="en-US" sz="2800" b="1">
                <a:solidFill>
                  <a:srgbClr val="FF0000"/>
                </a:solidFill>
              </a:rPr>
              <a:t>操作数地址</a:t>
            </a:r>
            <a:r>
              <a:rPr lang="en-US" altLang="zh-CN" sz="2800" b="1">
                <a:solidFill>
                  <a:srgbClr val="FF0000"/>
                </a:solidFill>
              </a:rPr>
              <a:t>EA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568" y="4077072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(R)=1002H</a:t>
            </a:r>
            <a:endParaRPr lang="zh-CN" altLang="en-US" sz="2800" b="1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580112" y="5013176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303" y="4788441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(R</a:t>
            </a:r>
            <a:r>
              <a:rPr lang="en-US" altLang="zh-CN" sz="2800" b="1" dirty="0"/>
              <a:t>)=1002H-1=1001H</a:t>
            </a:r>
            <a:endParaRPr lang="zh-CN" altLang="en-US" sz="2800" b="1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580112" y="4653136"/>
            <a:ext cx="720080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0071" y="3068960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助记符为  </a:t>
            </a:r>
            <a:r>
              <a:rPr lang="en-US" altLang="zh-CN" sz="2800" b="1" dirty="0"/>
              <a:t>-(R)</a:t>
            </a:r>
            <a:endParaRPr lang="zh-CN" alt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46914" y="5589240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S=(-(R))=</a:t>
            </a:r>
            <a:r>
              <a:rPr lang="en-US" altLang="zh-CN" sz="2800" b="1" dirty="0">
                <a:solidFill>
                  <a:srgbClr val="FF0000"/>
                </a:solidFill>
              </a:rPr>
              <a:t>0010H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C1732AD-6AF4-4699-8EBB-EFE755DB6E7A}"/>
              </a:ext>
            </a:extLst>
          </p:cNvPr>
          <p:cNvSpPr/>
          <p:nvPr/>
        </p:nvSpPr>
        <p:spPr>
          <a:xfrm>
            <a:off x="855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" grpId="0"/>
      <p:bldP spid="41" grpId="0"/>
      <p:bldP spid="44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5656" y="2307298"/>
            <a:ext cx="5184576" cy="504056"/>
            <a:chOff x="827584" y="1196752"/>
            <a:chExt cx="5184576" cy="504056"/>
          </a:xfrm>
        </p:grpSpPr>
        <p:grpSp>
          <p:nvGrpSpPr>
            <p:cNvPr id="3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</a:rPr>
                <a:t>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51520" y="692696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中给出寄存器号</a:t>
            </a:r>
            <a:r>
              <a:rPr lang="zh-CN" altLang="zh-CN" sz="2800" b="1" dirty="0"/>
              <a:t>，寄存器</a:t>
            </a:r>
            <a:r>
              <a:rPr lang="zh-CN" altLang="en-US" sz="2800" b="1" dirty="0"/>
              <a:t>的内容为</a:t>
            </a:r>
            <a:r>
              <a:rPr lang="zh-CN" altLang="zh-CN" sz="2800" b="1" dirty="0"/>
              <a:t>操作数的有效地址，</a:t>
            </a:r>
            <a:r>
              <a:rPr lang="zh-CN" altLang="en-US" sz="2800" b="1" dirty="0"/>
              <a:t>执行访存后</a:t>
            </a:r>
            <a:r>
              <a:rPr lang="zh-CN" altLang="zh-CN" sz="2800" b="1" dirty="0"/>
              <a:t>，寄存器内容自动加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344434" y="14305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自</a:t>
            </a:r>
            <a:r>
              <a:rPr lang="zh-CN" altLang="en-US" sz="2800" b="1" dirty="0"/>
              <a:t>增型寄存器间址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372200" y="3861048"/>
            <a:ext cx="2668188" cy="2880320"/>
            <a:chOff x="4139952" y="1412776"/>
            <a:chExt cx="2468074" cy="2880320"/>
          </a:xfrm>
        </p:grpSpPr>
        <p:sp>
          <p:nvSpPr>
            <p:cNvPr id="15" name="矩形 1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0010H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0020H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419872" y="3049796"/>
            <a:ext cx="488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→</a:t>
            </a:r>
            <a:r>
              <a:rPr lang="zh-CN" altLang="en-US" sz="2800" b="1">
                <a:solidFill>
                  <a:srgbClr val="FF0000"/>
                </a:solidFill>
              </a:rPr>
              <a:t>先读</a:t>
            </a:r>
            <a:r>
              <a:rPr lang="en-US" altLang="zh-CN" sz="2800" b="1">
                <a:solidFill>
                  <a:srgbClr val="FF0000"/>
                </a:solidFill>
              </a:rPr>
              <a:t>/</a:t>
            </a:r>
            <a:r>
              <a:rPr lang="zh-CN" altLang="en-US" sz="2800" b="1">
                <a:solidFill>
                  <a:srgbClr val="FF0000"/>
                </a:solidFill>
              </a:rPr>
              <a:t>写操作数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(R)=(R)+1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568" y="378904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(R)=1001H</a:t>
            </a:r>
            <a:endParaRPr lang="zh-CN" altLang="en-US" sz="2800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580112" y="4725144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3568" y="6002124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(R)=1001H+1=1002H</a:t>
            </a:r>
            <a:endParaRPr lang="zh-CN" altLang="en-US" sz="2800" b="1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80112" y="5085184"/>
            <a:ext cx="720080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1622" y="3049796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助记符为  </a:t>
            </a:r>
            <a:r>
              <a:rPr lang="en-US" altLang="zh-CN" sz="2800" b="1" dirty="0"/>
              <a:t>(R)+</a:t>
            </a:r>
            <a:endParaRPr lang="zh-CN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7348" y="5229200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S=((R))=</a:t>
            </a:r>
            <a:r>
              <a:rPr lang="en-US" altLang="zh-CN" sz="2800" b="1" dirty="0">
                <a:solidFill>
                  <a:srgbClr val="FF0000"/>
                </a:solidFill>
              </a:rPr>
              <a:t>0010H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8" name="TextBox 47"/>
          <p:cNvSpPr txBox="1"/>
          <p:nvPr/>
        </p:nvSpPr>
        <p:spPr>
          <a:xfrm>
            <a:off x="683568" y="448995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EA=(R)</a:t>
            </a:r>
            <a:endParaRPr lang="zh-CN" altLang="en-US" sz="2800" b="1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12FC192-C85D-4A0D-A4FB-16BF478E2D1E}"/>
              </a:ext>
            </a:extLst>
          </p:cNvPr>
          <p:cNvSpPr/>
          <p:nvPr/>
        </p:nvSpPr>
        <p:spPr>
          <a:xfrm>
            <a:off x="855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  <p:bldP spid="32" grpId="0"/>
      <p:bldP spid="34" grpId="0"/>
      <p:bldP spid="36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1520" y="4560803"/>
            <a:ext cx="6332110" cy="524381"/>
            <a:chOff x="755576" y="3284984"/>
            <a:chExt cx="6332110" cy="524381"/>
          </a:xfrm>
        </p:grpSpPr>
        <p:grpSp>
          <p:nvGrpSpPr>
            <p:cNvPr id="8" name="组合 4"/>
            <p:cNvGrpSpPr/>
            <p:nvPr/>
          </p:nvGrpSpPr>
          <p:grpSpPr>
            <a:xfrm>
              <a:off x="755576" y="3284984"/>
              <a:ext cx="3456384" cy="504056"/>
              <a:chOff x="2195736" y="5013176"/>
              <a:chExt cx="4608512" cy="914400"/>
            </a:xfrm>
          </p:grpSpPr>
          <p:sp>
            <p:nvSpPr>
              <p:cNvPr id="10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27984" y="33477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隐含约定寻址方式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51520" y="836712"/>
            <a:ext cx="8568952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按照自底向上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的生长方式，若将数据压入堆栈，栈顶向上浮动；若从堆栈中弹出数据，栈顶向下浮动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355586" y="12762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堆栈</a:t>
            </a:r>
            <a:r>
              <a:rPr lang="zh-CN" altLang="zh-CN" sz="2800" b="1" dirty="0">
                <a:ea typeface="宋体" panose="02010600030101010101" pitchFamily="2" charset="-122"/>
              </a:rPr>
              <a:t>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1520" y="2348880"/>
            <a:ext cx="5184575" cy="504773"/>
            <a:chOff x="827584" y="1196037"/>
            <a:chExt cx="5184575" cy="504773"/>
          </a:xfrm>
        </p:grpSpPr>
        <p:grpSp>
          <p:nvGrpSpPr>
            <p:cNvPr id="15" name="组合 4"/>
            <p:cNvGrpSpPr/>
            <p:nvPr/>
          </p:nvGrpSpPr>
          <p:grpSpPr>
            <a:xfrm>
              <a:off x="827584" y="1196751"/>
              <a:ext cx="5184575" cy="504059"/>
              <a:chOff x="2195736" y="5013176"/>
              <a:chExt cx="6912772" cy="914405"/>
            </a:xfrm>
          </p:grpSpPr>
          <p:sp>
            <p:nvSpPr>
              <p:cNvPr id="1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04252" y="5013181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SP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555776" y="1196037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MOD </a:t>
              </a:r>
              <a:r>
                <a:rPr lang="en-US" altLang="zh-CN" sz="2400" b="1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1520" y="3212976"/>
            <a:ext cx="5184576" cy="504056"/>
            <a:chOff x="827584" y="1196752"/>
            <a:chExt cx="5184576" cy="504056"/>
          </a:xfrm>
        </p:grpSpPr>
        <p:grpSp>
          <p:nvGrpSpPr>
            <p:cNvPr id="20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22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</a:rPr>
                <a:t>SP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6926" y="5930116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改变操作码，就可以分别实现入栈和出栈的功能。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872364" y="3068960"/>
            <a:ext cx="2236140" cy="2736304"/>
            <a:chOff x="4139952" y="1412776"/>
            <a:chExt cx="2468074" cy="2880320"/>
          </a:xfrm>
        </p:grpSpPr>
        <p:sp>
          <p:nvSpPr>
            <p:cNvPr id="26" name="矩形 25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栈顶数据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508104" y="4005064"/>
            <a:ext cx="1368152" cy="523220"/>
            <a:chOff x="-372864" y="1772816"/>
            <a:chExt cx="1632496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-372864" y="1772816"/>
              <a:ext cx="10083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(SP)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5" name="矩形 3"/>
          <p:cNvSpPr/>
          <p:nvPr/>
        </p:nvSpPr>
        <p:spPr>
          <a:xfrm>
            <a:off x="251520" y="5229200"/>
            <a:ext cx="1728192" cy="504056"/>
          </a:xfrm>
          <a:prstGeom prst="rect">
            <a:avLst/>
          </a:prstGeom>
          <a:solidFill>
            <a:srgbClr val="A3F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112" y="2348880"/>
            <a:ext cx="90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-(SP)</a:t>
            </a:r>
            <a:endParaRPr lang="zh-CN" altLang="en-US" sz="2800" b="1"/>
          </a:p>
        </p:txBody>
      </p:sp>
      <p:sp>
        <p:nvSpPr>
          <p:cNvPr id="46" name="文本框 45"/>
          <p:cNvSpPr txBox="1"/>
          <p:nvPr/>
        </p:nvSpPr>
        <p:spPr>
          <a:xfrm>
            <a:off x="5508104" y="312180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(SP)+</a:t>
            </a:r>
            <a:endParaRPr lang="zh-CN" altLang="en-US" sz="2800" b="1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D2B569-264E-4419-B657-3E775BF63886}"/>
              </a:ext>
            </a:extLst>
          </p:cNvPr>
          <p:cNvSpPr/>
          <p:nvPr/>
        </p:nvSpPr>
        <p:spPr>
          <a:xfrm>
            <a:off x="855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45" grpId="0" animBg="1"/>
      <p:bldP spid="2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5736" y="10354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变址</a:t>
            </a:r>
            <a:r>
              <a:rPr lang="zh-CN" altLang="zh-CN" sz="2800" b="1" dirty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95536" y="692696"/>
            <a:ext cx="8496944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中分别给出一个寄存器号和一个形式地址</a:t>
            </a:r>
            <a:r>
              <a:rPr lang="zh-CN" altLang="zh-CN" sz="2800" b="1" dirty="0"/>
              <a:t>，寄存器中的</a:t>
            </a:r>
            <a:r>
              <a:rPr lang="zh-CN" altLang="zh-CN" sz="2800" b="1"/>
              <a:t>内容作为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，形式地址作为基准地址，将基准</a:t>
            </a:r>
            <a:r>
              <a:rPr lang="zh-CN" altLang="zh-CN" sz="2800" b="1"/>
              <a:t>地址和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相加得到操作数的有效地址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47664" y="2965300"/>
            <a:ext cx="5328592" cy="504057"/>
            <a:chOff x="1547664" y="2564903"/>
            <a:chExt cx="5328592" cy="504057"/>
          </a:xfrm>
        </p:grpSpPr>
        <p:grpSp>
          <p:nvGrpSpPr>
            <p:cNvPr id="4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7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C00000"/>
                      </a:solidFill>
                    </a:rPr>
                    <a:t>MOD </a:t>
                  </a:r>
                  <a:r>
                    <a:rPr lang="en-US" altLang="zh-CN" sz="2400" b="1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*</a:t>
                  </a:r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X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53356" y="4922004"/>
            <a:ext cx="481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(R</a:t>
            </a:r>
            <a:r>
              <a:rPr lang="en-US" altLang="zh-CN" sz="2800" b="1" baseline="-25000" dirty="0"/>
              <a:t>X</a:t>
            </a:r>
            <a:r>
              <a:rPr lang="en-US" altLang="zh-CN" sz="2800" b="1"/>
              <a:t>) →</a:t>
            </a:r>
            <a:r>
              <a:rPr lang="zh-CN" altLang="en-US" sz="2800" b="1"/>
              <a:t>位移量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D→</a:t>
            </a:r>
            <a:r>
              <a:rPr lang="zh-CN" altLang="en-US" sz="2800" b="1" dirty="0"/>
              <a:t>基准地址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70" y="4273932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助记符：  </a:t>
            </a:r>
            <a:r>
              <a:rPr lang="en-US" altLang="zh-CN" sz="2800" b="1"/>
              <a:t>X(R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5642084"/>
            <a:ext cx="400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有效地址    </a:t>
            </a:r>
            <a:r>
              <a:rPr lang="en-US" altLang="zh-CN" sz="2800" b="1"/>
              <a:t>EA=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052" y="6290156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操作数        </a:t>
            </a:r>
            <a:r>
              <a:rPr lang="en-US" altLang="zh-CN" sz="2800" b="1" dirty="0"/>
              <a:t>S = ((R</a:t>
            </a:r>
            <a:r>
              <a:rPr lang="en-US" altLang="zh-CN" sz="2800" b="1" baseline="-25000" dirty="0"/>
              <a:t>X</a:t>
            </a:r>
            <a:r>
              <a:rPr lang="en-US" altLang="zh-CN" sz="2800" b="1" dirty="0"/>
              <a:t>)+D)</a:t>
            </a:r>
            <a:endParaRPr lang="zh-CN" altLang="en-US" sz="2800" b="1" dirty="0"/>
          </a:p>
        </p:txBody>
      </p:sp>
      <p:cxnSp>
        <p:nvCxnSpPr>
          <p:cNvPr id="16" name="形状 15"/>
          <p:cNvCxnSpPr/>
          <p:nvPr/>
        </p:nvCxnSpPr>
        <p:spPr>
          <a:xfrm rot="10800000" flipV="1">
            <a:off x="5004048" y="3469356"/>
            <a:ext cx="468054" cy="376884"/>
          </a:xfrm>
          <a:prstGeom prst="bentConnector3">
            <a:avLst>
              <a:gd name="adj1" fmla="val 1159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63105" y="36154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变址寄存器号</a:t>
            </a:r>
          </a:p>
        </p:txBody>
      </p:sp>
      <p:cxnSp>
        <p:nvCxnSpPr>
          <p:cNvPr id="22" name="形状 15"/>
          <p:cNvCxnSpPr/>
          <p:nvPr/>
        </p:nvCxnSpPr>
        <p:spPr>
          <a:xfrm>
            <a:off x="6408204" y="3482327"/>
            <a:ext cx="636787" cy="363913"/>
          </a:xfrm>
          <a:prstGeom prst="bentConnector3">
            <a:avLst>
              <a:gd name="adj1" fmla="val 54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6995553" y="361337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形式地址</a:t>
            </a:r>
            <a:endParaRPr lang="zh-CN" altLang="en-US" sz="24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EF43A4-BE51-4021-BEFF-E815ABDD2E28}"/>
              </a:ext>
            </a:extLst>
          </p:cNvPr>
          <p:cNvSpPr/>
          <p:nvPr/>
        </p:nvSpPr>
        <p:spPr>
          <a:xfrm>
            <a:off x="855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  <p:bldP spid="17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76700" y="3981459"/>
            <a:ext cx="47437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/>
              <a:t>D</a:t>
            </a:r>
            <a:r>
              <a:rPr lang="zh-CN" altLang="en-US" sz="2400" b="1" dirty="0"/>
              <a:t>的位数有限,  若不能提供全字长地址码, 会使访存空间受到限制。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3091" y="908720"/>
            <a:ext cx="6802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charset="-122"/>
              </a:rPr>
              <a:t>例</a:t>
            </a:r>
            <a:r>
              <a:rPr lang="zh-CN" altLang="en-US" sz="2400" b="1" dirty="0"/>
              <a:t>. </a:t>
            </a:r>
            <a:r>
              <a:rPr lang="zh-CN" altLang="en-US" sz="2400" b="1" dirty="0">
                <a:latin typeface="宋体" charset="-122"/>
              </a:rPr>
              <a:t>用变址方式访问一组连续区间内的数组元素。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5228" y="1535336"/>
            <a:ext cx="7577212" cy="139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 </a:t>
            </a:r>
            <a:r>
              <a:rPr lang="en-US" altLang="zh-CN" sz="2400" b="1" dirty="0"/>
              <a:t>D</a:t>
            </a:r>
            <a:r>
              <a:rPr lang="zh-CN" altLang="zh-CN" sz="2400" b="1" dirty="0"/>
              <a:t>为存储区首地址</a:t>
            </a:r>
            <a:r>
              <a:rPr lang="zh-CN" altLang="en-US" sz="2400" b="1" dirty="0"/>
              <a:t>;</a:t>
            </a:r>
            <a:endParaRPr lang="zh-CN" altLang="zh-CN" sz="2400" b="1" dirty="0"/>
          </a:p>
          <a:p>
            <a:pPr algn="l">
              <a:lnSpc>
                <a:spcPts val="3400"/>
              </a:lnSpc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 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X</a:t>
            </a:r>
            <a:r>
              <a:rPr lang="zh-CN" altLang="en-US" sz="2400" b="1" dirty="0"/>
              <a:t>的</a:t>
            </a:r>
            <a:r>
              <a:rPr lang="zh-CN" altLang="en-US" sz="2400" b="1"/>
              <a:t>内容为位移量</a:t>
            </a:r>
            <a:r>
              <a:rPr lang="zh-CN" altLang="en-US" sz="2400" b="1" dirty="0"/>
              <a:t>;</a:t>
            </a:r>
          </a:p>
          <a:p>
            <a:pPr>
              <a:lnSpc>
                <a:spcPts val="3400"/>
              </a:lnSpc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</a:t>
            </a:r>
            <a:r>
              <a:rPr lang="en-US" altLang="zh-CN" sz="2400" b="1" dirty="0"/>
              <a:t> R</a:t>
            </a:r>
            <a:r>
              <a:rPr lang="en-US" altLang="zh-CN" sz="2400" b="1" baseline="-25000" dirty="0"/>
              <a:t>X</a:t>
            </a:r>
            <a:r>
              <a:rPr lang="zh-CN" altLang="en-US" sz="2400" b="1" dirty="0"/>
              <a:t>的内容初值为0, 每访问一个单元</a:t>
            </a:r>
            <a:r>
              <a:rPr lang="zh-CN" altLang="en-US" sz="2400" b="1"/>
              <a:t>, (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X</a:t>
            </a:r>
            <a:r>
              <a:rPr lang="en-US" altLang="zh-CN" sz="2400" b="1"/>
              <a:t>)=</a:t>
            </a:r>
            <a:r>
              <a:rPr lang="zh-CN" altLang="en-US" sz="2400" b="1"/>
              <a:t>(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X</a:t>
            </a:r>
            <a:r>
              <a:rPr lang="en-US" altLang="zh-CN" sz="2400" b="1" dirty="0"/>
              <a:t>)+1。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76238" y="3529360"/>
            <a:ext cx="3705225" cy="2347912"/>
            <a:chOff x="282" y="1557"/>
            <a:chExt cx="2334" cy="147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2" y="1562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D=</a:t>
              </a:r>
              <a:r>
                <a:rPr lang="zh-CN" altLang="en-US" sz="2400" b="1">
                  <a:latin typeface="宋体" charset="-122"/>
                </a:rPr>
                <a:t>首址</a:t>
              </a:r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2150" y="2707"/>
              <a:ext cx="4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/>
                <a:t>n-1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151" y="1605"/>
              <a:ext cx="979" cy="1431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1151" y="2766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151" y="1885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571" y="2523"/>
              <a:ext cx="34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130" y="1557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0</a:t>
              </a: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151" y="2168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1160" y="2462"/>
              <a:ext cx="9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130" y="1840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150" y="2140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2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175" y="2490"/>
              <a:ext cx="34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550" y="1863"/>
              <a:ext cx="6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D+1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559" y="2138"/>
              <a:ext cx="6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 dirty="0"/>
                <a:t>D+2</a:t>
              </a: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434" y="2724"/>
              <a:ext cx="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D+n-1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796" y="2434"/>
              <a:ext cx="349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400" b="1"/>
                <a:t> ...</a:t>
              </a:r>
            </a:p>
          </p:txBody>
        </p:sp>
      </p:grp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3960813" y="3418235"/>
            <a:ext cx="184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u="sng"/>
              <a:t>缺点</a:t>
            </a:r>
            <a:r>
              <a:rPr lang="zh-CN" altLang="en-US" sz="2400" b="1"/>
              <a:t>：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4100513" y="4956472"/>
            <a:ext cx="47919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/>
              <a:t>比如,  存储空间为1</a:t>
            </a:r>
            <a:r>
              <a:rPr lang="en-US" altLang="zh-CN" sz="2400" b="1" dirty="0"/>
              <a:t>M, </a:t>
            </a:r>
            <a:r>
              <a:rPr lang="zh-CN" altLang="en-US" sz="2400" b="1" dirty="0"/>
              <a:t>则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的长度应为20位。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uiExpand="1" build="p" autoUpdateAnimBg="0"/>
      <p:bldP spid="22" grpId="0" build="p" autoUpdateAnimBg="0"/>
      <p:bldP spid="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0731" y="9353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、指令中的基本信息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5" y="1549759"/>
            <a:ext cx="864096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（</a:t>
            </a:r>
            <a:r>
              <a:rPr lang="en-US" altLang="zh-CN" sz="2800" b="1"/>
              <a:t>1</a:t>
            </a:r>
            <a:r>
              <a:rPr lang="zh-CN" altLang="zh-CN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执行何种操作：</a:t>
            </a:r>
            <a:r>
              <a:rPr lang="zh-CN" altLang="zh-CN" sz="2800" b="1"/>
              <a:t>指令</a:t>
            </a:r>
            <a:r>
              <a:rPr lang="zh-CN" altLang="zh-CN" sz="2800" b="1" dirty="0"/>
              <a:t>中用若干位的编码去</a:t>
            </a:r>
            <a:r>
              <a:rPr lang="zh-CN" altLang="zh-CN" sz="2800" b="1"/>
              <a:t>表明操作</a:t>
            </a:r>
            <a:r>
              <a:rPr lang="zh-CN" altLang="en-US" sz="2800" b="1"/>
              <a:t>的</a:t>
            </a:r>
            <a:r>
              <a:rPr lang="zh-CN" altLang="zh-CN" sz="2800" b="1"/>
              <a:t>性质</a:t>
            </a:r>
            <a:r>
              <a:rPr lang="zh-CN" altLang="en-US" sz="2800" b="1" dirty="0"/>
              <a:t>和类型。</a:t>
            </a:r>
          </a:p>
        </p:txBody>
      </p:sp>
      <p:sp>
        <p:nvSpPr>
          <p:cNvPr id="5" name="矩形 4"/>
          <p:cNvSpPr/>
          <p:nvPr/>
        </p:nvSpPr>
        <p:spPr>
          <a:xfrm>
            <a:off x="2643881" y="4005064"/>
            <a:ext cx="3791423" cy="1594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/>
              <a:t>操作数</a:t>
            </a:r>
            <a:r>
              <a:rPr lang="zh-CN" altLang="zh-CN" sz="2800" b="1" dirty="0"/>
              <a:t>或操作数</a:t>
            </a:r>
            <a:r>
              <a:rPr lang="zh-CN" altLang="zh-CN" sz="2800" b="1"/>
              <a:t>的</a:t>
            </a:r>
            <a:r>
              <a:rPr lang="zh-CN" altLang="zh-CN" sz="2800" b="1">
                <a:solidFill>
                  <a:srgbClr val="0000FF"/>
                </a:solidFill>
              </a:rPr>
              <a:t>地址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800" b="1"/>
              <a:t>存放运算结果的</a:t>
            </a:r>
            <a:r>
              <a:rPr lang="zh-CN" altLang="zh-CN" sz="2800" b="1">
                <a:solidFill>
                  <a:srgbClr val="0000FF"/>
                </a:solidFill>
              </a:rPr>
              <a:t>地址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800" b="1"/>
              <a:t>后继指令</a:t>
            </a:r>
            <a:r>
              <a:rPr lang="zh-CN" altLang="zh-CN" sz="2800" b="1">
                <a:solidFill>
                  <a:srgbClr val="0000FF"/>
                </a:solidFill>
              </a:rPr>
              <a:t>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83768" y="5877272"/>
            <a:ext cx="4608512" cy="648072"/>
            <a:chOff x="2195736" y="5013176"/>
            <a:chExt cx="4608512" cy="914400"/>
          </a:xfrm>
        </p:grpSpPr>
        <p:sp>
          <p:nvSpPr>
            <p:cNvPr id="8" name="矩形 7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79912" y="2283905"/>
            <a:ext cx="1770748" cy="523220"/>
            <a:chOff x="3491881" y="3140968"/>
            <a:chExt cx="1770748" cy="523220"/>
          </a:xfrm>
        </p:grpSpPr>
        <p:sp>
          <p:nvSpPr>
            <p:cNvPr id="11" name="矩形 10"/>
            <p:cNvSpPr/>
            <p:nvPr/>
          </p:nvSpPr>
          <p:spPr>
            <a:xfrm>
              <a:off x="3995936" y="3140968"/>
              <a:ext cx="12666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操作码</a:t>
              </a:r>
              <a:endParaRPr lang="zh-CN" altLang="en-US" sz="28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3491881" y="3429000"/>
              <a:ext cx="504055" cy="1734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122921" y="2780928"/>
            <a:ext cx="833937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/>
              <a:t>）操作数</a:t>
            </a:r>
            <a:r>
              <a:rPr lang="zh-CN" altLang="en-US" sz="2800" b="1"/>
              <a:t>从哪来、运算结果存哪，以及下一条指令如何获得。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23715" y="452596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指令中给出</a:t>
            </a:r>
            <a:endParaRPr lang="zh-CN" altLang="en-US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372200" y="4525963"/>
            <a:ext cx="1770748" cy="523220"/>
            <a:chOff x="3491881" y="3140968"/>
            <a:chExt cx="1770748" cy="523220"/>
          </a:xfrm>
        </p:grpSpPr>
        <p:sp>
          <p:nvSpPr>
            <p:cNvPr id="19" name="矩形 18"/>
            <p:cNvSpPr/>
            <p:nvPr/>
          </p:nvSpPr>
          <p:spPr>
            <a:xfrm>
              <a:off x="3995936" y="3140968"/>
              <a:ext cx="12666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地址</a:t>
              </a:r>
              <a:r>
                <a:rPr lang="zh-CN" altLang="zh-CN" sz="2800" b="1">
                  <a:solidFill>
                    <a:srgbClr val="FF0000"/>
                  </a:solidFill>
                </a:rPr>
                <a:t>码</a:t>
              </a:r>
              <a:endParaRPr lang="zh-CN" altLang="en-US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491881" y="3429000"/>
              <a:ext cx="504055" cy="1734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左大括号 20"/>
          <p:cNvSpPr/>
          <p:nvPr/>
        </p:nvSpPr>
        <p:spPr>
          <a:xfrm>
            <a:off x="2373757" y="4203523"/>
            <a:ext cx="254027" cy="1258544"/>
          </a:xfrm>
          <a:prstGeom prst="leftBrace">
            <a:avLst>
              <a:gd name="adj1" fmla="val 6933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2383" y="593011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指令格式</a:t>
            </a:r>
            <a:endParaRPr lang="zh-CN" altLang="en-US" sz="2800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4296468-159E-4B98-B9C6-A4DD81349E08}"/>
              </a:ext>
            </a:extLst>
          </p:cNvPr>
          <p:cNvGrpSpPr/>
          <p:nvPr/>
        </p:nvGrpSpPr>
        <p:grpSpPr>
          <a:xfrm>
            <a:off x="845493" y="-3512"/>
            <a:ext cx="4302571" cy="839639"/>
            <a:chOff x="827584" y="0"/>
            <a:chExt cx="4302571" cy="839639"/>
          </a:xfrm>
        </p:grpSpPr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68375E45-30E4-42CB-AE6B-0EAA507F55B4}"/>
                </a:ext>
              </a:extLst>
            </p:cNvPr>
            <p:cNvSpPr/>
            <p:nvPr/>
          </p:nvSpPr>
          <p:spPr>
            <a:xfrm>
              <a:off x="1119858" y="93956"/>
              <a:ext cx="401029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指令格式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23A9B8F-2185-4979-B4B5-06BC4280EC5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15">
                <a:extLst>
                  <a:ext uri="{FF2B5EF4-FFF2-40B4-BE49-F238E27FC236}">
                    <a16:creationId xmlns:a16="http://schemas.microsoft.com/office/drawing/2014/main" id="{F06DCB74-0645-4288-AB13-1EC0F6549E9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B697E4F-EF0A-47FD-A9C6-C227E34EE8D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F75D49D-B17F-47DE-98E7-7BE606E93B4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220">
                <a:extLst>
                  <a:ext uri="{FF2B5EF4-FFF2-40B4-BE49-F238E27FC236}">
                    <a16:creationId xmlns:a16="http://schemas.microsoft.com/office/drawing/2014/main" id="{E1B86653-579F-42C7-8C72-0FBC5791D1F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B5B0DD-2F5B-4B9A-8442-34321BD2588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31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FA60C3AF-1262-4FE0-9087-353CB285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" y="958825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6" grpId="0"/>
      <p:bldP spid="17" grpId="0"/>
      <p:bldP spid="21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5320" y="10704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基址</a:t>
            </a:r>
            <a:r>
              <a:rPr lang="zh-CN" altLang="zh-CN" sz="2800" b="1" dirty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12243" y="830452"/>
            <a:ext cx="8424936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中分别给出一个寄存器号和一个形式地址</a:t>
            </a:r>
            <a:r>
              <a:rPr lang="zh-CN" altLang="zh-CN" sz="2800" b="1" dirty="0"/>
              <a:t>，寄存器中的内容作为基准地址，形式</a:t>
            </a:r>
            <a:r>
              <a:rPr lang="zh-CN" altLang="zh-CN" sz="2800" b="1"/>
              <a:t>地址作为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，将基准</a:t>
            </a:r>
            <a:r>
              <a:rPr lang="zh-CN" altLang="zh-CN" sz="2800" b="1"/>
              <a:t>地址与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相加作为操作数的有效地址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47664" y="3356992"/>
            <a:ext cx="5328592" cy="504057"/>
            <a:chOff x="1547664" y="2564903"/>
            <a:chExt cx="5328592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C00000"/>
                      </a:solidFill>
                    </a:rPr>
                    <a:t>MOD </a:t>
                  </a:r>
                  <a:r>
                    <a:rPr lang="en-US" altLang="zh-CN" sz="2400" b="1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*</a:t>
                  </a:r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B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形状 10"/>
          <p:cNvCxnSpPr>
            <a:stCxn id="8" idx="2"/>
          </p:cNvCxnSpPr>
          <p:nvPr/>
        </p:nvCxnSpPr>
        <p:spPr>
          <a:xfrm rot="5400000">
            <a:off x="4734018" y="3699032"/>
            <a:ext cx="576067" cy="90009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3768" y="422108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基址寄存器号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3545" y="419147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形式地址</a:t>
            </a:r>
          </a:p>
        </p:txBody>
      </p:sp>
      <p:cxnSp>
        <p:nvCxnSpPr>
          <p:cNvPr id="21" name="形状 20"/>
          <p:cNvCxnSpPr>
            <a:stCxn id="6" idx="2"/>
            <a:endCxn id="16" idx="1"/>
          </p:cNvCxnSpPr>
          <p:nvPr/>
        </p:nvCxnSpPr>
        <p:spPr>
          <a:xfrm rot="16200000" flipH="1">
            <a:off x="6385246" y="3884006"/>
            <a:ext cx="561256" cy="515341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9871" y="502363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有效地址    </a:t>
            </a:r>
            <a:r>
              <a:rPr lang="en-US" altLang="zh-CN" sz="2800" b="1"/>
              <a:t>EA=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6347" y="5815718"/>
            <a:ext cx="393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操作数        </a:t>
            </a:r>
            <a:r>
              <a:rPr lang="en-US" altLang="zh-CN" sz="2800" b="1"/>
              <a:t>S </a:t>
            </a:r>
            <a:r>
              <a:rPr lang="en-US" altLang="zh-CN" sz="2800" b="1" dirty="0"/>
              <a:t>= ((R</a:t>
            </a:r>
            <a:r>
              <a:rPr lang="en-US" altLang="zh-CN" sz="2800" b="1" baseline="-25000" dirty="0"/>
              <a:t>B</a:t>
            </a:r>
            <a:r>
              <a:rPr lang="en-US" altLang="zh-CN" sz="2800" b="1" dirty="0"/>
              <a:t>)+D)</a:t>
            </a:r>
            <a:endParaRPr lang="zh-CN" altLang="en-US" sz="28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A9800BC-717E-4F8C-B4AB-BF3ACC284FB6}"/>
              </a:ext>
            </a:extLst>
          </p:cNvPr>
          <p:cNvSpPr/>
          <p:nvPr/>
        </p:nvSpPr>
        <p:spPr>
          <a:xfrm>
            <a:off x="827584" y="116631"/>
            <a:ext cx="90773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134174" y="1459136"/>
            <a:ext cx="665334" cy="519113"/>
            <a:chOff x="6134174" y="1459136"/>
            <a:chExt cx="665334" cy="519113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6134174" y="1459136"/>
              <a:ext cx="665334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R</a:t>
              </a:r>
              <a:r>
                <a:rPr lang="en-US" altLang="zh-CN" b="1"/>
                <a:t>B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6182634" y="1916336"/>
              <a:ext cx="483284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34174" y="3406998"/>
            <a:ext cx="665334" cy="519113"/>
            <a:chOff x="6134174" y="3406998"/>
            <a:chExt cx="665334" cy="519113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34174" y="3406998"/>
              <a:ext cx="665334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R</a:t>
              </a:r>
              <a:r>
                <a:rPr lang="en-US" altLang="zh-CN" b="1"/>
                <a:t>B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182634" y="3865786"/>
              <a:ext cx="483284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" name="AutoShape 8"/>
          <p:cNvSpPr>
            <a:spLocks/>
          </p:cNvSpPr>
          <p:nvPr/>
        </p:nvSpPr>
        <p:spPr bwMode="auto">
          <a:xfrm>
            <a:off x="6580786" y="1930623"/>
            <a:ext cx="120493" cy="1108075"/>
          </a:xfrm>
          <a:prstGeom prst="leftBrace">
            <a:avLst>
              <a:gd name="adj1" fmla="val 63225"/>
              <a:gd name="adj2" fmla="val 50000"/>
            </a:avLst>
          </a:prstGeom>
          <a:noFill/>
          <a:ln w="22225">
            <a:solidFill>
              <a:srgbClr val="004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2400" b="1">
              <a:latin typeface="宋体" charset="-122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6580786" y="3897536"/>
            <a:ext cx="108706" cy="1093788"/>
          </a:xfrm>
          <a:prstGeom prst="leftBrace">
            <a:avLst>
              <a:gd name="adj1" fmla="val 69177"/>
              <a:gd name="adj2" fmla="val 50000"/>
            </a:avLst>
          </a:prstGeom>
          <a:noFill/>
          <a:ln w="22225">
            <a:solidFill>
              <a:srgbClr val="004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2400" b="1">
              <a:latin typeface="宋体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702956" y="1181508"/>
            <a:ext cx="1381379" cy="4573403"/>
            <a:chOff x="6726164" y="1181508"/>
            <a:chExt cx="1381379" cy="4573403"/>
          </a:xfrm>
        </p:grpSpPr>
        <p:sp>
          <p:nvSpPr>
            <p:cNvPr id="3" name="Text Box 19"/>
            <p:cNvSpPr txBox="1">
              <a:spLocks noChangeArrowheads="1"/>
            </p:cNvSpPr>
            <p:nvPr/>
          </p:nvSpPr>
          <p:spPr bwMode="auto">
            <a:xfrm>
              <a:off x="6822716" y="1181508"/>
              <a:ext cx="12848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存储器</a:t>
              </a:r>
              <a:endParaRPr lang="en-US" altLang="zh-CN" sz="2400" b="1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739261" y="1687736"/>
              <a:ext cx="1293995" cy="39624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739261" y="2373536"/>
              <a:ext cx="12678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6737952" y="2068736"/>
              <a:ext cx="12979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737952" y="3059336"/>
              <a:ext cx="129137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6726164" y="3745136"/>
              <a:ext cx="12979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737952" y="4049936"/>
              <a:ext cx="129137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6739261" y="4354736"/>
              <a:ext cx="12678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6726164" y="5040536"/>
              <a:ext cx="12979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162298" y="2678336"/>
              <a:ext cx="457089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175395" y="4688111"/>
              <a:ext cx="457089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175395" y="3059336"/>
              <a:ext cx="45708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…...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7189802" y="5069111"/>
              <a:ext cx="45316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…..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6736642" y="2359248"/>
              <a:ext cx="1288757" cy="304800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6737952" y="4354736"/>
              <a:ext cx="1288757" cy="304800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323528" y="1533802"/>
            <a:ext cx="5580112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charset="-122"/>
                <a:sym typeface="Wingdings 3" pitchFamily="18" charset="2"/>
              </a:rPr>
              <a:t></a:t>
            </a:r>
            <a:r>
              <a:rPr lang="zh-CN" altLang="en-US" sz="2400" b="1" dirty="0">
                <a:latin typeface="宋体" charset="-122"/>
              </a:rPr>
              <a:t>改变</a:t>
            </a:r>
            <a:r>
              <a:rPr lang="en-US" altLang="zh-CN" sz="2400" b="1" dirty="0"/>
              <a:t>R</a:t>
            </a:r>
            <a:r>
              <a:rPr lang="en-US" altLang="zh-CN" sz="1200" b="1" dirty="0"/>
              <a:t>B</a:t>
            </a:r>
            <a:r>
              <a:rPr lang="zh-CN" altLang="en-US" sz="2400" b="1" dirty="0">
                <a:latin typeface="宋体" charset="-122"/>
              </a:rPr>
              <a:t>的内容</a:t>
            </a:r>
            <a:r>
              <a:rPr lang="zh-CN" altLang="en-US" sz="2400" b="1" dirty="0"/>
              <a:t>,  </a:t>
            </a:r>
            <a:r>
              <a:rPr lang="zh-CN" altLang="en-US" sz="2400" b="1" dirty="0">
                <a:latin typeface="宋体" charset="-122"/>
              </a:rPr>
              <a:t>程序能访问存储空间中任何一个定长区间</a:t>
            </a:r>
            <a:r>
              <a:rPr lang="zh-CN" altLang="en-US" sz="2400" b="1" dirty="0"/>
              <a:t>;</a:t>
            </a:r>
            <a:endParaRPr lang="en-US" altLang="zh-CN" sz="2400" b="1" dirty="0"/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358571" y="2983004"/>
            <a:ext cx="5617472" cy="166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387350"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latin typeface="宋体" charset="-122"/>
                <a:sym typeface="Wingdings 3" pitchFamily="18" charset="2"/>
              </a:rPr>
              <a:t>操作系统根据主存的使用状况，赋予基址寄存器一个初始值，可将用户程序安置于主存的某一存储区域。</a:t>
            </a:r>
            <a:endParaRPr lang="zh-CN" altLang="en-US" sz="2400" b="1">
              <a:latin typeface="宋体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1403648" y="430"/>
            <a:ext cx="3786187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基址寻址的特点: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8F88652-65B4-4741-8384-0648956BE2C4}"/>
              </a:ext>
            </a:extLst>
          </p:cNvPr>
          <p:cNvGrpSpPr/>
          <p:nvPr/>
        </p:nvGrpSpPr>
        <p:grpSpPr>
          <a:xfrm>
            <a:off x="1034786" y="188640"/>
            <a:ext cx="360000" cy="360000"/>
            <a:chOff x="6691108" y="2746114"/>
            <a:chExt cx="1047312" cy="104372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BC90A3F-8B91-4A82-A7C5-4573727D89A8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C2ACA12-623B-4B9F-A1A4-4E1614B972D6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37" name="Oval 5">
                <a:extLst>
                  <a:ext uri="{FF2B5EF4-FFF2-40B4-BE49-F238E27FC236}">
                    <a16:creationId xmlns:a16="http://schemas.microsoft.com/office/drawing/2014/main" id="{073B7D76-1476-4E15-B6EE-CFFBD438B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5">
                <a:extLst>
                  <a:ext uri="{FF2B5EF4-FFF2-40B4-BE49-F238E27FC236}">
                    <a16:creationId xmlns:a16="http://schemas.microsoft.com/office/drawing/2014/main" id="{408B95E7-6F1F-4F35-8726-E38F2D660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8" grpId="0" build="p" autoUpdateAnimBg="0"/>
      <p:bldP spid="2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56756" y="134929"/>
            <a:ext cx="5032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2800" b="1" dirty="0"/>
              <a:t>变址与基址的区别: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77384" y="982083"/>
            <a:ext cx="7776864" cy="9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u="sng" dirty="0">
                <a:solidFill>
                  <a:srgbClr val="0000FF"/>
                </a:solidFill>
              </a:rPr>
              <a:t>变址</a:t>
            </a:r>
            <a:r>
              <a:rPr lang="zh-CN" altLang="en-US" sz="2400" b="1"/>
              <a:t>: 面向用户，指令</a:t>
            </a:r>
            <a:r>
              <a:rPr lang="zh-CN" altLang="en-US" sz="2400" b="1" dirty="0"/>
              <a:t>提供</a:t>
            </a:r>
            <a:r>
              <a:rPr lang="zh-CN" altLang="en-US" sz="2400" b="1"/>
              <a:t>基准量, </a:t>
            </a:r>
            <a:r>
              <a:rPr lang="zh-CN" altLang="en-US" sz="2400" b="1" dirty="0"/>
              <a:t>变址寄存器</a:t>
            </a:r>
            <a:r>
              <a:rPr lang="zh-CN" altLang="zh-CN" sz="2400" b="1" dirty="0"/>
              <a:t>提供</a:t>
            </a:r>
            <a:r>
              <a:rPr lang="zh-CN" altLang="zh-CN" sz="2400" b="1"/>
              <a:t>修改量</a:t>
            </a:r>
            <a:r>
              <a:rPr lang="zh-CN" altLang="en-US" sz="2400" b="1"/>
              <a:t>（可变）;  </a:t>
            </a:r>
            <a:r>
              <a:rPr lang="zh-CN" altLang="en-US" sz="2400" b="1" dirty="0"/>
              <a:t>适于处理一维数组。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77384" y="2049455"/>
            <a:ext cx="7488832" cy="137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u="sng" dirty="0">
                <a:solidFill>
                  <a:srgbClr val="0000FF"/>
                </a:solidFill>
              </a:rPr>
              <a:t>基址</a:t>
            </a:r>
            <a:r>
              <a:rPr lang="zh-CN" altLang="en-US" sz="2400" b="1"/>
              <a:t>: 面向系统，指令</a:t>
            </a:r>
            <a:r>
              <a:rPr lang="zh-CN" altLang="en-US" sz="2400" b="1" dirty="0"/>
              <a:t>提供</a:t>
            </a:r>
            <a:r>
              <a:rPr lang="zh-CN" altLang="en-US" sz="2400" b="1"/>
              <a:t>位移量,  基址寄存器</a:t>
            </a:r>
            <a:r>
              <a:rPr lang="zh-CN" altLang="zh-CN" sz="2400" b="1" dirty="0"/>
              <a:t>提供</a:t>
            </a:r>
            <a:r>
              <a:rPr lang="zh-CN" altLang="zh-CN" sz="2400" b="1"/>
              <a:t>基准量</a:t>
            </a:r>
            <a:r>
              <a:rPr lang="zh-CN" altLang="en-US" sz="2400" b="1"/>
              <a:t>（固定）; </a:t>
            </a:r>
            <a:r>
              <a:rPr lang="zh-CN" altLang="en-US" sz="2400" b="1" dirty="0"/>
              <a:t>用于扩大有限字长指令的访</a:t>
            </a:r>
            <a:r>
              <a:rPr lang="zh-CN" altLang="en-US" sz="2400" b="1"/>
              <a:t>存空间和程序再定位。</a:t>
            </a:r>
            <a:endParaRPr lang="zh-CN" altLang="en-US" sz="24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0EA30A5-B389-4A7D-83CD-B66DF56E250C}"/>
              </a:ext>
            </a:extLst>
          </p:cNvPr>
          <p:cNvGrpSpPr/>
          <p:nvPr/>
        </p:nvGrpSpPr>
        <p:grpSpPr>
          <a:xfrm>
            <a:off x="1034786" y="208960"/>
            <a:ext cx="360000" cy="360000"/>
            <a:chOff x="6691108" y="2746114"/>
            <a:chExt cx="1047312" cy="104372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5FC14C7-5091-4A6D-B267-AD384B9E78C5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77056A-3E16-4CA9-8367-D506793E87AC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E1A7E1AD-4031-4E2F-A18A-1E4EED9F1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B8148358-D632-4BF6-A0C6-61EA6288E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1D4398-E8D9-4298-859E-0F6CB6244CA0}"/>
              </a:ext>
            </a:extLst>
          </p:cNvPr>
          <p:cNvGrpSpPr/>
          <p:nvPr/>
        </p:nvGrpSpPr>
        <p:grpSpPr>
          <a:xfrm>
            <a:off x="928949" y="3589866"/>
            <a:ext cx="7337267" cy="1379545"/>
            <a:chOff x="928949" y="3589866"/>
            <a:chExt cx="7337267" cy="1379545"/>
          </a:xfrm>
        </p:grpSpPr>
        <p:sp>
          <p:nvSpPr>
            <p:cNvPr id="6" name="矩形 5"/>
            <p:cNvSpPr/>
            <p:nvPr/>
          </p:nvSpPr>
          <p:spPr>
            <a:xfrm>
              <a:off x="1475656" y="3589866"/>
              <a:ext cx="6790560" cy="1379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rgbClr val="0000FF"/>
                  </a:solidFill>
                </a:rPr>
                <a:t>在大型机中，用户只需要指定哪个寄存器作为基址寄存器即可，至于这个基址寄存器的赋值由操作系统确定，所以在用户程序运行中是不变的。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1EF231D-C527-44E5-B7EF-29E88B9291BA}"/>
                </a:ext>
              </a:extLst>
            </p:cNvPr>
            <p:cNvGrpSpPr/>
            <p:nvPr/>
          </p:nvGrpSpPr>
          <p:grpSpPr>
            <a:xfrm>
              <a:off x="928949" y="3612314"/>
              <a:ext cx="571674" cy="464371"/>
              <a:chOff x="278998" y="1106831"/>
              <a:chExt cx="571674" cy="464371"/>
            </a:xfrm>
          </p:grpSpPr>
          <p:pic>
            <p:nvPicPr>
              <p:cNvPr id="1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72C302BB-F66C-4117-9283-5A30B40C0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98" y="1106831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C3611EA2-B6A2-4899-922E-C9AA36CC3E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32" y="1113862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EFF57AF-BE9F-4F94-80CF-12A56ECB8AE3}"/>
              </a:ext>
            </a:extLst>
          </p:cNvPr>
          <p:cNvGrpSpPr/>
          <p:nvPr/>
        </p:nvGrpSpPr>
        <p:grpSpPr>
          <a:xfrm>
            <a:off x="928949" y="5145694"/>
            <a:ext cx="7506931" cy="500179"/>
            <a:chOff x="928949" y="5145694"/>
            <a:chExt cx="7506931" cy="500179"/>
          </a:xfrm>
        </p:grpSpPr>
        <p:sp>
          <p:nvSpPr>
            <p:cNvPr id="7" name="矩形 6"/>
            <p:cNvSpPr/>
            <p:nvPr/>
          </p:nvSpPr>
          <p:spPr>
            <a:xfrm>
              <a:off x="1451104" y="5152725"/>
              <a:ext cx="6984776" cy="493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rgbClr val="0000FF"/>
                  </a:solidFill>
                </a:rPr>
                <a:t>在某些微机中，基址和变址实际上是合二为一的。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A79716F-57F6-4391-8086-75298C3251D9}"/>
                </a:ext>
              </a:extLst>
            </p:cNvPr>
            <p:cNvGrpSpPr/>
            <p:nvPr/>
          </p:nvGrpSpPr>
          <p:grpSpPr>
            <a:xfrm>
              <a:off x="928949" y="5145694"/>
              <a:ext cx="571674" cy="464371"/>
              <a:chOff x="278998" y="1106831"/>
              <a:chExt cx="571674" cy="464371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CFABA6B3-E792-4439-A709-2FFC384A5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98" y="1106831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C19D496-E862-4F68-897D-573D098D5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32" y="1113862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7328" y="11119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基址</a:t>
            </a:r>
            <a:r>
              <a:rPr lang="zh-CN" altLang="en-US" sz="2800" b="1" dirty="0"/>
              <a:t>加变址</a:t>
            </a:r>
            <a:r>
              <a:rPr lang="zh-CN" altLang="zh-CN" sz="2800" b="1" dirty="0"/>
              <a:t>寻址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02504" y="834449"/>
            <a:ext cx="8280920" cy="262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中给出一个基址寄存器号</a:t>
            </a:r>
            <a:r>
              <a:rPr lang="en-US" altLang="zh-CN" sz="2800" b="1" dirty="0">
                <a:solidFill>
                  <a:srgbClr val="0000FF"/>
                </a:solidFill>
              </a:rPr>
              <a:t>R</a:t>
            </a:r>
            <a:r>
              <a:rPr lang="en-US" altLang="zh-CN" b="1" dirty="0">
                <a:solidFill>
                  <a:srgbClr val="0000FF"/>
                </a:solidFill>
              </a:rPr>
              <a:t>B</a:t>
            </a:r>
            <a:r>
              <a:rPr lang="zh-CN" altLang="zh-CN" sz="2800" b="1" dirty="0">
                <a:solidFill>
                  <a:srgbClr val="0000FF"/>
                </a:solidFill>
              </a:rPr>
              <a:t>、一个变址寄存器号</a:t>
            </a:r>
            <a:r>
              <a:rPr lang="en-US" altLang="zh-CN" sz="2800" b="1" dirty="0">
                <a:solidFill>
                  <a:srgbClr val="0000FF"/>
                </a:solidFill>
              </a:rPr>
              <a:t>R</a:t>
            </a:r>
            <a:r>
              <a:rPr lang="en-US" altLang="zh-CN" b="1" dirty="0">
                <a:solidFill>
                  <a:srgbClr val="0000FF"/>
                </a:solidFill>
              </a:rPr>
              <a:t>X</a:t>
            </a:r>
            <a:r>
              <a:rPr lang="zh-CN" altLang="zh-CN" sz="2800" b="1" dirty="0">
                <a:solidFill>
                  <a:srgbClr val="0000FF"/>
                </a:solidFill>
              </a:rPr>
              <a:t>和一个形式地址</a:t>
            </a:r>
            <a:r>
              <a:rPr lang="en-US" altLang="zh-CN" sz="2800" b="1" dirty="0">
                <a:solidFill>
                  <a:srgbClr val="0000FF"/>
                </a:solidFill>
              </a:rPr>
              <a:t>D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00FF"/>
                </a:solidFill>
              </a:rPr>
              <a:t>    </a:t>
            </a:r>
            <a:r>
              <a:rPr lang="zh-CN" altLang="zh-CN" sz="2800" b="1">
                <a:solidFill>
                  <a:srgbClr val="FF0000"/>
                </a:solidFill>
              </a:rPr>
              <a:t>基址寄存器</a:t>
            </a:r>
            <a:r>
              <a:rPr lang="zh-CN" altLang="zh-CN" sz="2800" b="1" dirty="0"/>
              <a:t>的内容作为基准地址，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800" b="1"/>
              <a:t>    </a:t>
            </a:r>
            <a:r>
              <a:rPr lang="zh-CN" altLang="zh-CN" sz="2800" b="1" dirty="0">
                <a:solidFill>
                  <a:srgbClr val="FF0000"/>
                </a:solidFill>
              </a:rPr>
              <a:t>变址寄存器</a:t>
            </a:r>
            <a:r>
              <a:rPr lang="zh-CN" altLang="zh-CN" sz="2800" b="1" dirty="0"/>
              <a:t>的内容</a:t>
            </a:r>
            <a:r>
              <a:rPr lang="zh-CN" altLang="zh-CN" sz="2800" b="1"/>
              <a:t>作为变址量</a:t>
            </a:r>
            <a:r>
              <a:rPr lang="zh-CN" altLang="zh-CN" sz="2800" b="1" dirty="0"/>
              <a:t>，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FF0000"/>
                </a:solidFill>
              </a:rPr>
              <a:t>形式</a:t>
            </a:r>
            <a:r>
              <a:rPr lang="zh-CN" altLang="zh-CN" sz="2800" b="1" dirty="0">
                <a:solidFill>
                  <a:srgbClr val="FF0000"/>
                </a:solidFill>
              </a:rPr>
              <a:t>地址</a:t>
            </a:r>
            <a:r>
              <a:rPr lang="zh-CN" altLang="zh-CN" sz="2800" b="1"/>
              <a:t>作为常规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cxnSp>
        <p:nvCxnSpPr>
          <p:cNvPr id="11" name="形状 10"/>
          <p:cNvCxnSpPr>
            <a:stCxn id="8" idx="2"/>
          </p:cNvCxnSpPr>
          <p:nvPr/>
        </p:nvCxnSpPr>
        <p:spPr>
          <a:xfrm rot="5400000">
            <a:off x="3347574" y="4119755"/>
            <a:ext cx="576066" cy="863512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624" y="462351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基址寄存器号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2264" y="459390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形式地址</a:t>
            </a:r>
          </a:p>
        </p:txBody>
      </p:sp>
      <p:cxnSp>
        <p:nvCxnSpPr>
          <p:cNvPr id="14" name="形状 13"/>
          <p:cNvCxnSpPr/>
          <p:nvPr/>
        </p:nvCxnSpPr>
        <p:spPr>
          <a:xfrm rot="16200000" flipH="1">
            <a:off x="6373961" y="4034408"/>
            <a:ext cx="561256" cy="1019397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576" y="5354052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有效地址      </a:t>
            </a:r>
            <a:r>
              <a:rPr lang="en-US" altLang="zh-CN" sz="2800" b="1"/>
              <a:t>EA=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</a:rPr>
              <a:t>)+(R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052" y="6146140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操作数          </a:t>
            </a:r>
            <a:r>
              <a:rPr lang="en-US" altLang="zh-CN" sz="2800" b="1"/>
              <a:t>S </a:t>
            </a:r>
            <a:r>
              <a:rPr lang="en-US" altLang="zh-CN" sz="2800" b="1" dirty="0"/>
              <a:t>= ((R</a:t>
            </a:r>
            <a:r>
              <a:rPr lang="en-US" altLang="zh-CN" sz="2800" b="1" baseline="-25000" dirty="0"/>
              <a:t>B</a:t>
            </a:r>
            <a:r>
              <a:rPr lang="en-US" altLang="zh-CN" sz="2800" b="1" dirty="0"/>
              <a:t>)+(R</a:t>
            </a:r>
            <a:r>
              <a:rPr lang="en-US" altLang="zh-CN" sz="2800" b="1" baseline="-25000" dirty="0"/>
              <a:t>X</a:t>
            </a:r>
            <a:r>
              <a:rPr lang="en-US" altLang="zh-CN" sz="2800" b="1" dirty="0"/>
              <a:t>)+D)</a:t>
            </a:r>
            <a:endParaRPr lang="zh-CN" altLang="en-US" sz="2800" b="1" dirty="0"/>
          </a:p>
        </p:txBody>
      </p:sp>
      <p:cxnSp>
        <p:nvCxnSpPr>
          <p:cNvPr id="18" name="直接箭头连接符 17"/>
          <p:cNvCxnSpPr>
            <a:cxnSpLocks/>
            <a:stCxn id="10" idx="2"/>
          </p:cNvCxnSpPr>
          <p:nvPr/>
        </p:nvCxnSpPr>
        <p:spPr>
          <a:xfrm>
            <a:off x="4981981" y="4263479"/>
            <a:ext cx="0" cy="317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87733" y="458112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变址寄存器号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11968" y="3759223"/>
            <a:ext cx="5460232" cy="504256"/>
            <a:chOff x="911968" y="3759223"/>
            <a:chExt cx="5460232" cy="504256"/>
          </a:xfrm>
        </p:grpSpPr>
        <p:grpSp>
          <p:nvGrpSpPr>
            <p:cNvPr id="4" name="组合 3"/>
            <p:cNvGrpSpPr/>
            <p:nvPr/>
          </p:nvGrpSpPr>
          <p:grpSpPr>
            <a:xfrm>
              <a:off x="2479958" y="3759422"/>
              <a:ext cx="3892242" cy="504057"/>
              <a:chOff x="2181701" y="2564903"/>
              <a:chExt cx="3830459" cy="504057"/>
            </a:xfrm>
          </p:grpSpPr>
          <p:grpSp>
            <p:nvGrpSpPr>
              <p:cNvPr id="5" name="组合 3"/>
              <p:cNvGrpSpPr/>
              <p:nvPr/>
            </p:nvGrpSpPr>
            <p:grpSpPr>
              <a:xfrm>
                <a:off x="2181701" y="2564903"/>
                <a:ext cx="2894356" cy="504057"/>
                <a:chOff x="1461621" y="1196752"/>
                <a:chExt cx="2894356" cy="504057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461621" y="1196752"/>
                  <a:ext cx="2894356" cy="504057"/>
                  <a:chOff x="3041120" y="5013176"/>
                  <a:chExt cx="3859146" cy="914402"/>
                </a:xfrm>
              </p:grpSpPr>
              <p:sp>
                <p:nvSpPr>
                  <p:cNvPr id="9" name="矩形 3"/>
                  <p:cNvSpPr/>
                  <p:nvPr/>
                </p:nvSpPr>
                <p:spPr>
                  <a:xfrm>
                    <a:off x="3041120" y="5013176"/>
                    <a:ext cx="1667660" cy="914400"/>
                  </a:xfrm>
                  <a:prstGeom prst="rect">
                    <a:avLst/>
                  </a:prstGeom>
                  <a:solidFill>
                    <a:srgbClr val="A3F2FD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C00000"/>
                        </a:solidFill>
                      </a:rPr>
                      <a:t>MOD</a:t>
                    </a:r>
                    <a:r>
                      <a:rPr lang="en-US" altLang="zh-CN" sz="2400" b="1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*</a:t>
                    </a:r>
                    <a:endParaRPr lang="zh-CN" altLang="en-US" sz="2400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5748136" y="5013178"/>
                    <a:ext cx="1152130" cy="914400"/>
                  </a:xfrm>
                  <a:prstGeom prst="rect">
                    <a:avLst/>
                  </a:prstGeom>
                  <a:solidFill>
                    <a:srgbClr val="A3F2FD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US" altLang="zh-CN" sz="2400" b="1" baseline="-25000">
                        <a:solidFill>
                          <a:srgbClr val="FF0000"/>
                        </a:solidFill>
                      </a:rPr>
                      <a:t>X</a:t>
                    </a:r>
                    <a:endParaRPr lang="zh-CN" altLang="en-US" sz="24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" name="矩形 7"/>
                <p:cNvSpPr/>
                <p:nvPr/>
              </p:nvSpPr>
              <p:spPr>
                <a:xfrm>
                  <a:off x="2555776" y="1196752"/>
                  <a:ext cx="936104" cy="504056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FF0000"/>
                      </a:solidFill>
                    </a:rPr>
                    <a:t>R</a:t>
                  </a:r>
                  <a:r>
                    <a:rPr lang="en-US" altLang="zh-CN" sz="2400" b="1" baseline="-25000">
                      <a:solidFill>
                        <a:srgbClr val="FF0000"/>
                      </a:solidFill>
                    </a:rPr>
                    <a:t>B</a:t>
                  </a:r>
                  <a:endParaRPr lang="zh-CN" altLang="en-US" sz="2400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5076056" y="2564904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D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矩形 3"/>
            <p:cNvSpPr/>
            <p:nvPr/>
          </p:nvSpPr>
          <p:spPr>
            <a:xfrm>
              <a:off x="911968" y="3759223"/>
              <a:ext cx="1728190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231330F2-B7BF-48B9-824B-85D18F6F649A}"/>
              </a:ext>
            </a:extLst>
          </p:cNvPr>
          <p:cNvSpPr/>
          <p:nvPr/>
        </p:nvSpPr>
        <p:spPr>
          <a:xfrm>
            <a:off x="827584" y="116631"/>
            <a:ext cx="90773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1328" y="0"/>
            <a:ext cx="162736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相对</a:t>
            </a:r>
            <a:r>
              <a:rPr lang="zh-CN" altLang="zh-CN" sz="2800" b="1">
                <a:ea typeface="宋体" panose="02010600030101010101" pitchFamily="2" charset="-122"/>
              </a:rPr>
              <a:t>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524" y="821610"/>
            <a:ext cx="8568952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    </a:t>
            </a:r>
            <a:r>
              <a:rPr lang="zh-CN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程序计数器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PC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当前的内容作为基准地址</a:t>
            </a:r>
            <a:r>
              <a:rPr lang="zh-CN" altLang="zh-CN" sz="2800" b="1" dirty="0">
                <a:ea typeface="宋体" panose="02010600030101010101" pitchFamily="2" charset="-122"/>
              </a:rPr>
              <a:t>，指令中给出的形式</a:t>
            </a:r>
            <a:r>
              <a:rPr lang="zh-CN" altLang="zh-CN" sz="2800" b="1">
                <a:ea typeface="宋体" panose="02010600030101010101" pitchFamily="2" charset="-122"/>
              </a:rPr>
              <a:t>地址为</a:t>
            </a:r>
            <a:r>
              <a:rPr lang="zh-CN" altLang="en-US" sz="2800" b="1">
                <a:ea typeface="宋体" panose="02010600030101010101" pitchFamily="2" charset="-122"/>
              </a:rPr>
              <a:t>位移</a:t>
            </a:r>
            <a:r>
              <a:rPr lang="zh-CN" altLang="zh-CN" sz="2800" b="1">
                <a:ea typeface="宋体" panose="02010600030101010101" pitchFamily="2" charset="-122"/>
              </a:rPr>
              <a:t>量</a:t>
            </a:r>
            <a:r>
              <a:rPr lang="zh-CN" altLang="zh-CN" sz="2800" b="1" dirty="0">
                <a:ea typeface="宋体" panose="02010600030101010101" pitchFamily="2" charset="-122"/>
              </a:rPr>
              <a:t>（可正可负），两者相加后形成操作数的有效地址。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55592" y="2972041"/>
            <a:ext cx="5328592" cy="504057"/>
            <a:chOff x="1547664" y="2564903"/>
            <a:chExt cx="5328592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C00000"/>
                      </a:solidFill>
                    </a:rPr>
                    <a:t>MOD </a:t>
                  </a:r>
                  <a:r>
                    <a:rPr lang="en-US" altLang="zh-CN" sz="2400" b="1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*</a:t>
                  </a:r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PC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± 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63644" y="4653137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有效地址    </a:t>
            </a:r>
            <a:r>
              <a:rPr lang="en-US" altLang="zh-CN" sz="2800" b="1"/>
              <a:t>EA=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(PC) ± 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0120" y="5570077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操作数        </a:t>
            </a:r>
            <a:r>
              <a:rPr lang="en-US" altLang="zh-CN" sz="2800" b="1" dirty="0"/>
              <a:t>S = ((PC) ± D)</a:t>
            </a:r>
            <a:endParaRPr lang="zh-CN" altLang="en-US" sz="28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0229D4D-B958-406F-8FD9-0A572D5C0E16}"/>
              </a:ext>
            </a:extLst>
          </p:cNvPr>
          <p:cNvSpPr/>
          <p:nvPr/>
        </p:nvSpPr>
        <p:spPr>
          <a:xfrm>
            <a:off x="827584" y="116631"/>
            <a:ext cx="90773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8221211-2344-4090-9570-3ADC3AAAA407}"/>
              </a:ext>
            </a:extLst>
          </p:cNvPr>
          <p:cNvGrpSpPr/>
          <p:nvPr/>
        </p:nvGrpSpPr>
        <p:grpSpPr>
          <a:xfrm>
            <a:off x="1751648" y="3671752"/>
            <a:ext cx="4384208" cy="504057"/>
            <a:chOff x="1547664" y="2564903"/>
            <a:chExt cx="4384208" cy="50405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FEB4E6E-A744-425D-A921-B9D6FD976E3D}"/>
                </a:ext>
              </a:extLst>
            </p:cNvPr>
            <p:cNvGrpSpPr/>
            <p:nvPr/>
          </p:nvGrpSpPr>
          <p:grpSpPr>
            <a:xfrm>
              <a:off x="1547664" y="2564903"/>
              <a:ext cx="3456384" cy="504057"/>
              <a:chOff x="2195736" y="5013176"/>
              <a:chExt cx="4608512" cy="914402"/>
            </a:xfrm>
          </p:grpSpPr>
          <p:sp>
            <p:nvSpPr>
              <p:cNvPr id="25" name="矩形 3">
                <a:extLst>
                  <a:ext uri="{FF2B5EF4-FFF2-40B4-BE49-F238E27FC236}">
                    <a16:creationId xmlns:a16="http://schemas.microsoft.com/office/drawing/2014/main" id="{4B817774-807F-4671-AA08-31F986204282}"/>
                  </a:ext>
                </a:extLst>
              </p:cNvPr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1B836B2-CEC4-4149-9AE2-8110E1EE7292}"/>
                  </a:ext>
                </a:extLst>
              </p:cNvPr>
              <p:cNvSpPr/>
              <p:nvPr/>
            </p:nvSpPr>
            <p:spPr>
              <a:xfrm>
                <a:off x="4499992" y="5013178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6315B3-5078-4680-8DB0-63B454738D8C}"/>
                </a:ext>
              </a:extLst>
            </p:cNvPr>
            <p:cNvSpPr/>
            <p:nvPr/>
          </p:nvSpPr>
          <p:spPr>
            <a:xfrm>
              <a:off x="4995768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± 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569124-6E4D-4255-A1A3-3A8895484A72}"/>
              </a:ext>
            </a:extLst>
          </p:cNvPr>
          <p:cNvGrpSpPr/>
          <p:nvPr/>
        </p:nvGrpSpPr>
        <p:grpSpPr>
          <a:xfrm>
            <a:off x="6444208" y="4695527"/>
            <a:ext cx="2114521" cy="1383900"/>
            <a:chOff x="6444208" y="4695527"/>
            <a:chExt cx="2114521" cy="1383900"/>
          </a:xfrm>
        </p:grpSpPr>
        <p:grpSp>
          <p:nvGrpSpPr>
            <p:cNvPr id="18" name="组合 17"/>
            <p:cNvGrpSpPr/>
            <p:nvPr/>
          </p:nvGrpSpPr>
          <p:grpSpPr>
            <a:xfrm>
              <a:off x="6444208" y="4695527"/>
              <a:ext cx="2114521" cy="461665"/>
              <a:chOff x="6444208" y="4695527"/>
              <a:chExt cx="2114521" cy="461665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>
                <a:off x="6444208" y="4941168"/>
                <a:ext cx="43204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 flipH="1">
                <a:off x="6876256" y="4695527"/>
                <a:ext cx="1682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转移地址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CB8D11B-1E62-4AE6-89C3-551062BB7396}"/>
                </a:ext>
              </a:extLst>
            </p:cNvPr>
            <p:cNvSpPr txBox="1"/>
            <p:nvPr/>
          </p:nvSpPr>
          <p:spPr>
            <a:xfrm>
              <a:off x="7028544" y="555620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指令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3CC09E2-8882-4295-ACA8-B8DFA69DAEE5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7479949" y="5157192"/>
              <a:ext cx="1" cy="3990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2401888" y="692696"/>
            <a:ext cx="476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非相对寻址可能的缺点:</a:t>
            </a:r>
          </a:p>
        </p:txBody>
      </p:sp>
      <p:sp>
        <p:nvSpPr>
          <p:cNvPr id="3" name="Text Box 69"/>
          <p:cNvSpPr txBox="1">
            <a:spLocks noChangeArrowheads="1"/>
          </p:cNvSpPr>
          <p:nvPr/>
        </p:nvSpPr>
        <p:spPr bwMode="auto">
          <a:xfrm>
            <a:off x="838200" y="5528146"/>
            <a:ext cx="805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程序存放位置发生变化后,  将导致错误结果</a:t>
            </a:r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640457" y="1889125"/>
            <a:ext cx="4219575" cy="3222625"/>
            <a:chOff x="237" y="1208"/>
            <a:chExt cx="2658" cy="2030"/>
          </a:xfrm>
        </p:grpSpPr>
        <p:sp>
          <p:nvSpPr>
            <p:cNvPr id="5" name="Text Box 47"/>
            <p:cNvSpPr txBox="1">
              <a:spLocks noChangeArrowheads="1"/>
            </p:cNvSpPr>
            <p:nvPr/>
          </p:nvSpPr>
          <p:spPr bwMode="auto">
            <a:xfrm>
              <a:off x="237" y="2911"/>
              <a:ext cx="26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程序从1000地址开始存放</a:t>
              </a: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849" y="1278"/>
              <a:ext cx="1445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/>
                <a:t>  JMP   2000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/>
                <a:t> ADD</a:t>
              </a:r>
              <a:r>
                <a:rPr lang="en-US" altLang="zh-CN" sz="1600" b="1" dirty="0"/>
                <a:t>  </a:t>
              </a:r>
              <a:r>
                <a:rPr lang="en-US" altLang="zh-CN" sz="2800" b="1" dirty="0"/>
                <a:t>R0,</a:t>
              </a:r>
              <a:r>
                <a:rPr lang="en-US" altLang="zh-CN" sz="1600" b="1" dirty="0"/>
                <a:t>  </a:t>
              </a:r>
              <a:r>
                <a:rPr lang="en-US" altLang="zh-CN" sz="2800" b="1" dirty="0"/>
                <a:t>R1</a:t>
              </a:r>
            </a:p>
          </p:txBody>
        </p:sp>
        <p:sp>
          <p:nvSpPr>
            <p:cNvPr id="7" name="Text Box 42"/>
            <p:cNvSpPr txBox="1">
              <a:spLocks noChangeArrowheads="1"/>
            </p:cNvSpPr>
            <p:nvPr/>
          </p:nvSpPr>
          <p:spPr bwMode="auto">
            <a:xfrm>
              <a:off x="1501" y="2067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1506" y="1366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859" y="2512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265" y="1208"/>
              <a:ext cx="10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1000</a:t>
              </a: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264" y="2518"/>
              <a:ext cx="10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2000</a:t>
              </a:r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50" y="1701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81"/>
            <p:cNvSpPr>
              <a:spLocks noChangeShapeType="1"/>
            </p:cNvSpPr>
            <p:nvPr/>
          </p:nvSpPr>
          <p:spPr bwMode="auto">
            <a:xfrm>
              <a:off x="856" y="1989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238" y="1690"/>
              <a:ext cx="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1800</a:t>
              </a:r>
            </a:p>
          </p:txBody>
        </p:sp>
      </p:grpSp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5149850" y="1958975"/>
            <a:ext cx="4014788" cy="3116263"/>
            <a:chOff x="3244" y="1234"/>
            <a:chExt cx="2529" cy="1963"/>
          </a:xfrm>
        </p:grpSpPr>
        <p:sp>
          <p:nvSpPr>
            <p:cNvPr id="16" name="Text Box 79"/>
            <p:cNvSpPr txBox="1">
              <a:spLocks noChangeArrowheads="1"/>
            </p:cNvSpPr>
            <p:nvPr/>
          </p:nvSpPr>
          <p:spPr bwMode="auto">
            <a:xfrm>
              <a:off x="3318" y="2870"/>
              <a:ext cx="24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程序存放地址发生变化</a:t>
              </a:r>
            </a:p>
          </p:txBody>
        </p:sp>
        <p:sp>
          <p:nvSpPr>
            <p:cNvPr id="17" name="Text Box 72"/>
            <p:cNvSpPr txBox="1">
              <a:spLocks noChangeArrowheads="1"/>
            </p:cNvSpPr>
            <p:nvPr/>
          </p:nvSpPr>
          <p:spPr bwMode="auto">
            <a:xfrm>
              <a:off x="3866" y="1304"/>
              <a:ext cx="1490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 </a:t>
              </a:r>
            </a:p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dirty="0"/>
                <a:t>  JMP   2000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/>
            </a:p>
            <a:p>
              <a:pPr algn="l">
                <a:spcBef>
                  <a:spcPct val="40000"/>
                </a:spcBef>
              </a:pPr>
              <a:r>
                <a:rPr lang="en-US" altLang="zh-CN" sz="2800" b="1" dirty="0"/>
                <a:t> ADD</a:t>
              </a:r>
              <a:r>
                <a:rPr lang="en-US" altLang="zh-CN" sz="1600" b="1" dirty="0"/>
                <a:t>  </a:t>
              </a:r>
              <a:r>
                <a:rPr lang="en-US" altLang="zh-CN" sz="2800" b="1" dirty="0"/>
                <a:t>R0, </a:t>
              </a:r>
              <a:r>
                <a:rPr lang="en-US" altLang="zh-CN" sz="1600" b="1" dirty="0"/>
                <a:t> </a:t>
              </a:r>
              <a:r>
                <a:rPr lang="en-US" altLang="zh-CN" sz="2800" b="1" dirty="0"/>
                <a:t>R1</a:t>
              </a:r>
            </a:p>
          </p:txBody>
        </p:sp>
        <p:sp>
          <p:nvSpPr>
            <p:cNvPr id="18" name="Text Box 73"/>
            <p:cNvSpPr txBox="1">
              <a:spLocks noChangeArrowheads="1"/>
            </p:cNvSpPr>
            <p:nvPr/>
          </p:nvSpPr>
          <p:spPr bwMode="auto">
            <a:xfrm>
              <a:off x="4558" y="2093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4565" y="1374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20" name="Line 75"/>
            <p:cNvSpPr>
              <a:spLocks noChangeShapeType="1"/>
            </p:cNvSpPr>
            <p:nvPr/>
          </p:nvSpPr>
          <p:spPr bwMode="auto">
            <a:xfrm>
              <a:off x="3877" y="2511"/>
              <a:ext cx="1478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Text Box 76"/>
            <p:cNvSpPr txBox="1">
              <a:spLocks noChangeArrowheads="1"/>
            </p:cNvSpPr>
            <p:nvPr/>
          </p:nvSpPr>
          <p:spPr bwMode="auto">
            <a:xfrm>
              <a:off x="3259" y="1234"/>
              <a:ext cx="1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5000</a:t>
              </a:r>
            </a:p>
          </p:txBody>
        </p:sp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3258" y="2517"/>
              <a:ext cx="1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6000</a:t>
              </a:r>
            </a:p>
          </p:txBody>
        </p:sp>
        <p:sp>
          <p:nvSpPr>
            <p:cNvPr id="23" name="Line 82"/>
            <p:cNvSpPr>
              <a:spLocks noChangeShapeType="1"/>
            </p:cNvSpPr>
            <p:nvPr/>
          </p:nvSpPr>
          <p:spPr bwMode="auto">
            <a:xfrm>
              <a:off x="3870" y="1767"/>
              <a:ext cx="147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83"/>
            <p:cNvSpPr>
              <a:spLocks noChangeShapeType="1"/>
            </p:cNvSpPr>
            <p:nvPr/>
          </p:nvSpPr>
          <p:spPr bwMode="auto">
            <a:xfrm>
              <a:off x="3875" y="2055"/>
              <a:ext cx="147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Text Box 87"/>
            <p:cNvSpPr txBox="1">
              <a:spLocks noChangeArrowheads="1"/>
            </p:cNvSpPr>
            <p:nvPr/>
          </p:nvSpPr>
          <p:spPr bwMode="auto">
            <a:xfrm>
              <a:off x="3244" y="1767"/>
              <a:ext cx="6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5800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F232242-319A-40C2-9BD9-0B16DB6CC7FD}"/>
              </a:ext>
            </a:extLst>
          </p:cNvPr>
          <p:cNvGrpSpPr/>
          <p:nvPr/>
        </p:nvGrpSpPr>
        <p:grpSpPr>
          <a:xfrm>
            <a:off x="2030776" y="760109"/>
            <a:ext cx="360000" cy="360000"/>
            <a:chOff x="6691108" y="2746114"/>
            <a:chExt cx="1047312" cy="104372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E3EA3D5-B30A-42B2-95BD-E71076AFEEF0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40382F3-50D0-4EA8-924D-F4C50710193C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29" name="Oval 5">
                <a:extLst>
                  <a:ext uri="{FF2B5EF4-FFF2-40B4-BE49-F238E27FC236}">
                    <a16:creationId xmlns:a16="http://schemas.microsoft.com/office/drawing/2014/main" id="{AEA3965D-54AA-439D-BB7E-6263CF6BA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Oval 5">
                <a:extLst>
                  <a:ext uri="{FF2B5EF4-FFF2-40B4-BE49-F238E27FC236}">
                    <a16:creationId xmlns:a16="http://schemas.microsoft.com/office/drawing/2014/main" id="{C87286F1-AAD1-4D63-B005-0B202E45C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1345233" y="77132"/>
            <a:ext cx="6048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如果转移地址按如下形式给出:</a:t>
            </a: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838406" y="764704"/>
            <a:ext cx="4102103" cy="2603500"/>
            <a:chOff x="-32" y="558"/>
            <a:chExt cx="2584" cy="1640"/>
          </a:xfrm>
        </p:grpSpPr>
        <p:sp>
          <p:nvSpPr>
            <p:cNvPr id="7" name="AutoShape 39"/>
            <p:cNvSpPr>
              <a:spLocks/>
            </p:cNvSpPr>
            <p:nvPr/>
          </p:nvSpPr>
          <p:spPr bwMode="auto">
            <a:xfrm flipH="1">
              <a:off x="2485" y="1339"/>
              <a:ext cx="67" cy="523"/>
            </a:xfrm>
            <a:prstGeom prst="leftBrace">
              <a:avLst>
                <a:gd name="adj1" fmla="val 60792"/>
                <a:gd name="adj2" fmla="val 50000"/>
              </a:avLst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976" y="628"/>
              <a:ext cx="1460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</a:rPr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    JMP   D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>
                <a:solidFill>
                  <a:srgbClr val="0038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ADD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R0,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R1</a:t>
              </a: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1630" y="1417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1637" y="716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986" y="1862"/>
              <a:ext cx="1453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390" y="558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1000</a:t>
              </a:r>
            </a:p>
          </p:txBody>
        </p:sp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-32" y="1868"/>
              <a:ext cx="10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800"/>
                  </a:solidFill>
                </a:rPr>
                <a:t>       </a:t>
              </a:r>
              <a:r>
                <a:rPr lang="zh-CN" altLang="en-US" sz="2800" b="1">
                  <a:solidFill>
                    <a:srgbClr val="003800"/>
                  </a:solidFill>
                </a:rPr>
                <a:t>2000</a:t>
              </a:r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977" y="1051"/>
              <a:ext cx="1458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>
              <a:off x="983" y="1339"/>
              <a:ext cx="1455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66" y="1021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1800</a:t>
              </a: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974031" y="5667784"/>
            <a:ext cx="6683151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/>
              <a:t>当程序正在执行指令“</a:t>
            </a:r>
            <a:r>
              <a:rPr lang="en-US" altLang="zh-CN" sz="2400" b="1" dirty="0"/>
              <a:t>JMP  D </a:t>
            </a:r>
            <a:r>
              <a:rPr lang="zh-CN" altLang="en-US" sz="2400" b="1" dirty="0"/>
              <a:t>”</a:t>
            </a:r>
            <a:r>
              <a:rPr lang="zh-CN" altLang="en-US" sz="2400" b="1"/>
              <a:t>时,                         </a:t>
            </a:r>
            <a:r>
              <a:rPr lang="zh-CN" altLang="en-US" sz="2400" b="1" dirty="0"/>
              <a:t>若</a:t>
            </a:r>
            <a:r>
              <a:rPr lang="zh-CN" altLang="en-US" sz="2400" b="1"/>
              <a:t>(</a:t>
            </a:r>
            <a:r>
              <a:rPr lang="en-US" altLang="zh-CN" sz="2400" b="1" dirty="0"/>
              <a:t>PC) </a:t>
            </a:r>
            <a:r>
              <a:rPr lang="en-US" altLang="zh-CN" sz="2400" b="1"/>
              <a:t>+D=2000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则可转到目标指令。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1009" y="2136317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D=?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97B15CD-3B22-47E6-B3C7-02CE31F83D26}"/>
              </a:ext>
            </a:extLst>
          </p:cNvPr>
          <p:cNvGrpSpPr/>
          <p:nvPr/>
        </p:nvGrpSpPr>
        <p:grpSpPr>
          <a:xfrm>
            <a:off x="2527795" y="1988840"/>
            <a:ext cx="921925" cy="400110"/>
            <a:chOff x="1935775" y="1988840"/>
            <a:chExt cx="921925" cy="400110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1C0D19C-F3A1-49FE-8CD9-2F1CBBCD357D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196153"/>
              <a:ext cx="4459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2987289-2A04-44E6-A6BC-E9C931499FDE}"/>
                </a:ext>
              </a:extLst>
            </p:cNvPr>
            <p:cNvSpPr txBox="1"/>
            <p:nvPr/>
          </p:nvSpPr>
          <p:spPr>
            <a:xfrm>
              <a:off x="1935775" y="1988840"/>
              <a:ext cx="62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PC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48FAD7-51DF-4A35-B0CF-F5EEB3251844}"/>
              </a:ext>
            </a:extLst>
          </p:cNvPr>
          <p:cNvGrpSpPr/>
          <p:nvPr/>
        </p:nvGrpSpPr>
        <p:grpSpPr>
          <a:xfrm>
            <a:off x="985233" y="169000"/>
            <a:ext cx="360000" cy="360000"/>
            <a:chOff x="6691108" y="2746114"/>
            <a:chExt cx="1047312" cy="104372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659C85F-E1D5-497E-AE7C-8B8B7E6550E5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021217B-B17A-45D0-A36C-886482D0D677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27" name="Oval 5">
                <a:extLst>
                  <a:ext uri="{FF2B5EF4-FFF2-40B4-BE49-F238E27FC236}">
                    <a16:creationId xmlns:a16="http://schemas.microsoft.com/office/drawing/2014/main" id="{19A8377C-1F97-4496-B20E-D42D5089B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1FF7A551-52A8-4021-8F29-C1F2DFB0C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1C4092-0535-4A53-8BBF-29415A896421}"/>
              </a:ext>
            </a:extLst>
          </p:cNvPr>
          <p:cNvGrpSpPr/>
          <p:nvPr/>
        </p:nvGrpSpPr>
        <p:grpSpPr>
          <a:xfrm>
            <a:off x="346070" y="3553861"/>
            <a:ext cx="8413241" cy="1000980"/>
            <a:chOff x="346070" y="3553861"/>
            <a:chExt cx="8413241" cy="1000980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832528" y="3553861"/>
              <a:ext cx="7926783" cy="1000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400" b="1" dirty="0"/>
                <a:t>如果程序存放地址发生变化,  但这个相对距离没有变,  程序仍可正确执行。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80152A0-2562-43DC-BB0A-1CFC46DDE8AB}"/>
                </a:ext>
              </a:extLst>
            </p:cNvPr>
            <p:cNvGrpSpPr/>
            <p:nvPr/>
          </p:nvGrpSpPr>
          <p:grpSpPr>
            <a:xfrm>
              <a:off x="346070" y="3564373"/>
              <a:ext cx="520282" cy="52047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136">
                <a:extLst>
                  <a:ext uri="{FF2B5EF4-FFF2-40B4-BE49-F238E27FC236}">
                    <a16:creationId xmlns:a16="http://schemas.microsoft.com/office/drawing/2014/main" id="{3C477B7B-537B-4CAF-A483-A3E9CD01084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9019905-94F5-4D61-8279-66AD65258F1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55113B-1E9D-4B8D-B625-EE5451D549B5}"/>
              </a:ext>
            </a:extLst>
          </p:cNvPr>
          <p:cNvGrpSpPr/>
          <p:nvPr/>
        </p:nvGrpSpPr>
        <p:grpSpPr>
          <a:xfrm>
            <a:off x="346069" y="4623402"/>
            <a:ext cx="8311113" cy="1000980"/>
            <a:chOff x="346069" y="4623402"/>
            <a:chExt cx="8311113" cy="1000980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832528" y="4623402"/>
              <a:ext cx="7824654" cy="1000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400" b="1" dirty="0"/>
                <a:t>随着程序执行,  </a:t>
              </a:r>
              <a:r>
                <a:rPr lang="en-US" altLang="zh-CN" sz="2400" b="1" dirty="0"/>
                <a:t>PC</a:t>
              </a:r>
              <a:r>
                <a:rPr lang="zh-CN" altLang="en-US" sz="2400" b="1" dirty="0"/>
                <a:t>值动态变化,  因此可按目标指令地址与</a:t>
              </a:r>
              <a:r>
                <a:rPr lang="en-US" altLang="zh-CN" sz="2400" b="1" dirty="0"/>
                <a:t>PC</a:t>
              </a:r>
              <a:r>
                <a:rPr lang="zh-CN" altLang="en-US" sz="2400" b="1" dirty="0"/>
                <a:t>值之间的相对距离来进行寻址。</a:t>
              </a: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B69EE11-1F6B-4F54-BB80-9C79170481FA}"/>
                </a:ext>
              </a:extLst>
            </p:cNvPr>
            <p:cNvGrpSpPr/>
            <p:nvPr/>
          </p:nvGrpSpPr>
          <p:grpSpPr>
            <a:xfrm>
              <a:off x="346069" y="4629304"/>
              <a:ext cx="520282" cy="52047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136">
                <a:extLst>
                  <a:ext uri="{FF2B5EF4-FFF2-40B4-BE49-F238E27FC236}">
                    <a16:creationId xmlns:a16="http://schemas.microsoft.com/office/drawing/2014/main" id="{A9E5EF75-796E-48E2-B819-697390299F5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2370BAC-F643-4C4E-A92C-F5D390C5B47A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051720" y="1340768"/>
            <a:ext cx="4608512" cy="432048"/>
            <a:chOff x="2195736" y="5013176"/>
            <a:chExt cx="4608512" cy="914400"/>
          </a:xfrm>
        </p:grpSpPr>
        <p:sp>
          <p:nvSpPr>
            <p:cNvPr id="9" name="矩形 8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E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051720" y="1340768"/>
            <a:ext cx="230425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EEECF5-E391-458B-A230-F609191D5210}"/>
              </a:ext>
            </a:extLst>
          </p:cNvPr>
          <p:cNvGrpSpPr/>
          <p:nvPr/>
        </p:nvGrpSpPr>
        <p:grpSpPr>
          <a:xfrm>
            <a:off x="2128626" y="2492896"/>
            <a:ext cx="5611651" cy="3215069"/>
            <a:chOff x="2128626" y="2492896"/>
            <a:chExt cx="5611651" cy="3215069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916832" y="3934246"/>
              <a:ext cx="4823445" cy="437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/>
                <a:t>算术</a:t>
              </a:r>
              <a:r>
                <a:rPr lang="en-US" altLang="zh-CN" sz="2800" b="1" dirty="0"/>
                <a:t>/</a:t>
              </a:r>
              <a:r>
                <a:rPr lang="zh-CN" altLang="en-US" sz="2800" b="1" dirty="0"/>
                <a:t>逻辑运算类指令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E065C1-CAC9-47F3-96EE-454854454014}"/>
                </a:ext>
              </a:extLst>
            </p:cNvPr>
            <p:cNvGrpSpPr/>
            <p:nvPr/>
          </p:nvGrpSpPr>
          <p:grpSpPr>
            <a:xfrm>
              <a:off x="2128626" y="2492896"/>
              <a:ext cx="5107596" cy="3215069"/>
              <a:chOff x="2128626" y="2492896"/>
              <a:chExt cx="5107596" cy="3215069"/>
            </a:xfrm>
          </p:grpSpPr>
          <p:sp>
            <p:nvSpPr>
              <p:cNvPr id="3" name="Text Box 10"/>
              <p:cNvSpPr txBox="1">
                <a:spLocks noChangeArrowheads="1"/>
              </p:cNvSpPr>
              <p:nvPr/>
            </p:nvSpPr>
            <p:spPr bwMode="auto">
              <a:xfrm>
                <a:off x="2916833" y="2576934"/>
                <a:ext cx="3732212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800" b="1"/>
                  <a:t>传送类指令</a:t>
                </a:r>
              </a:p>
            </p:txBody>
          </p:sp>
          <p:sp>
            <p:nvSpPr>
              <p:cNvPr id="4" name="Text Box 11"/>
              <p:cNvSpPr txBox="1">
                <a:spLocks noChangeArrowheads="1"/>
              </p:cNvSpPr>
              <p:nvPr/>
            </p:nvSpPr>
            <p:spPr bwMode="auto">
              <a:xfrm>
                <a:off x="2843808" y="3235746"/>
                <a:ext cx="4392414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</a:rPr>
                  <a:t>(</a:t>
                </a:r>
                <a:r>
                  <a:rPr lang="zh-CN" altLang="en-US" sz="2800" b="1">
                    <a:solidFill>
                      <a:srgbClr val="0000FF"/>
                    </a:solidFill>
                  </a:rPr>
                  <a:t>输入输出</a:t>
                </a:r>
                <a:r>
                  <a:rPr lang="en-US" altLang="zh-CN" sz="2800" b="1">
                    <a:solidFill>
                      <a:srgbClr val="0000FF"/>
                    </a:solidFill>
                  </a:rPr>
                  <a:t>I/O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类指令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  <p:sp>
            <p:nvSpPr>
              <p:cNvPr id="6" name="Text Box 13"/>
              <p:cNvSpPr txBox="1">
                <a:spLocks noChangeArrowheads="1"/>
              </p:cNvSpPr>
              <p:nvPr/>
            </p:nvSpPr>
            <p:spPr bwMode="auto">
              <a:xfrm>
                <a:off x="2927945" y="4602584"/>
                <a:ext cx="3732213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800" b="1"/>
                  <a:t>程序控制类指令</a:t>
                </a: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3491806" y="5270922"/>
                <a:ext cx="936104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.....</a:t>
                </a:r>
                <a:endParaRPr lang="zh-CN" altLang="en-US" sz="2800" b="1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95D38F39-8114-4DC4-8FE5-72FB9CC5A7B1}"/>
                  </a:ext>
                </a:extLst>
              </p:cNvPr>
              <p:cNvGrpSpPr/>
              <p:nvPr/>
            </p:nvGrpSpPr>
            <p:grpSpPr>
              <a:xfrm>
                <a:off x="2128626" y="2492896"/>
                <a:ext cx="571674" cy="457340"/>
                <a:chOff x="371883" y="239648"/>
                <a:chExt cx="762000" cy="609601"/>
              </a:xfrm>
            </p:grpSpPr>
            <p:pic>
              <p:nvPicPr>
                <p:cNvPr id="14" name="Picture 3" descr="C:\Users\Administrator\Desktop\微立体创业计划\005.png">
                  <a:extLst>
                    <a:ext uri="{FF2B5EF4-FFF2-40B4-BE49-F238E27FC236}">
                      <a16:creationId xmlns:a16="http://schemas.microsoft.com/office/drawing/2014/main" id="{560620F3-09F3-4D9D-9EC7-9804933C4D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-2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883" y="239648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4" descr="C:\Users\Administrator\Desktop\微立体创业计划\004.png">
                  <a:extLst>
                    <a:ext uri="{FF2B5EF4-FFF2-40B4-BE49-F238E27FC236}">
                      <a16:creationId xmlns:a16="http://schemas.microsoft.com/office/drawing/2014/main" id="{FFE6A751-0AAD-4C17-9BC7-5A69E3EBAF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82" y="239648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9575182-192D-49B5-A2D3-00FDA6869178}"/>
                  </a:ext>
                </a:extLst>
              </p:cNvPr>
              <p:cNvGrpSpPr/>
              <p:nvPr/>
            </p:nvGrpSpPr>
            <p:grpSpPr>
              <a:xfrm>
                <a:off x="2128626" y="3196814"/>
                <a:ext cx="571674" cy="464371"/>
                <a:chOff x="371883" y="333450"/>
                <a:chExt cx="762000" cy="618973"/>
              </a:xfrm>
            </p:grpSpPr>
            <p:pic>
              <p:nvPicPr>
                <p:cNvPr id="17" name="Picture 3" descr="C:\Users\Administrator\Desktop\微立体创业计划\005.png">
                  <a:extLst>
                    <a:ext uri="{FF2B5EF4-FFF2-40B4-BE49-F238E27FC236}">
                      <a16:creationId xmlns:a16="http://schemas.microsoft.com/office/drawing/2014/main" id="{AEE5D653-FAA4-433F-AA69-94ABE63C98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-2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883" y="333450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4" descr="C:\Users\Administrator\Desktop\微立体创业计划\004.png">
                  <a:extLst>
                    <a:ext uri="{FF2B5EF4-FFF2-40B4-BE49-F238E27FC236}">
                      <a16:creationId xmlns:a16="http://schemas.microsoft.com/office/drawing/2014/main" id="{2ADC83EC-F7AB-4E72-A21A-07B4F82D12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82" y="342822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39820FC-2D46-4EDD-A0C6-A229BACC799D}"/>
                  </a:ext>
                </a:extLst>
              </p:cNvPr>
              <p:cNvGrpSpPr/>
              <p:nvPr/>
            </p:nvGrpSpPr>
            <p:grpSpPr>
              <a:xfrm>
                <a:off x="2128626" y="3920581"/>
                <a:ext cx="571674" cy="464371"/>
                <a:chOff x="371883" y="333450"/>
                <a:chExt cx="762000" cy="618973"/>
              </a:xfrm>
            </p:grpSpPr>
            <p:pic>
              <p:nvPicPr>
                <p:cNvPr id="20" name="Picture 3" descr="C:\Users\Administrator\Desktop\微立体创业计划\005.png">
                  <a:extLst>
                    <a:ext uri="{FF2B5EF4-FFF2-40B4-BE49-F238E27FC236}">
                      <a16:creationId xmlns:a16="http://schemas.microsoft.com/office/drawing/2014/main" id="{F55277B0-3318-4B9F-A054-FED8F5900D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-2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883" y="333450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4" descr="C:\Users\Administrator\Desktop\微立体创业计划\004.png">
                  <a:extLst>
                    <a:ext uri="{FF2B5EF4-FFF2-40B4-BE49-F238E27FC236}">
                      <a16:creationId xmlns:a16="http://schemas.microsoft.com/office/drawing/2014/main" id="{76FDB9A2-6391-4CB4-985E-C1630A91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82" y="342822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727531D-907B-484D-96FE-C504143D2575}"/>
                  </a:ext>
                </a:extLst>
              </p:cNvPr>
              <p:cNvGrpSpPr/>
              <p:nvPr/>
            </p:nvGrpSpPr>
            <p:grpSpPr>
              <a:xfrm>
                <a:off x="2128626" y="4575256"/>
                <a:ext cx="571674" cy="464371"/>
                <a:chOff x="371883" y="333450"/>
                <a:chExt cx="762000" cy="618973"/>
              </a:xfrm>
            </p:grpSpPr>
            <p:pic>
              <p:nvPicPr>
                <p:cNvPr id="23" name="Picture 3" descr="C:\Users\Administrator\Desktop\微立体创业计划\005.png">
                  <a:extLst>
                    <a:ext uri="{FF2B5EF4-FFF2-40B4-BE49-F238E27FC236}">
                      <a16:creationId xmlns:a16="http://schemas.microsoft.com/office/drawing/2014/main" id="{A0904B87-1592-47FE-879A-57EA9C0000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-2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883" y="333450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4" descr="C:\Users\Administrator\Desktop\微立体创业计划\004.png">
                  <a:extLst>
                    <a:ext uri="{FF2B5EF4-FFF2-40B4-BE49-F238E27FC236}">
                      <a16:creationId xmlns:a16="http://schemas.microsoft.com/office/drawing/2014/main" id="{97A1B9E4-8A87-4E0A-84A6-4CC3460096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82" y="342822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C5645B-8AD6-454E-80F6-B24225D64299}"/>
              </a:ext>
            </a:extLst>
          </p:cNvPr>
          <p:cNvGrpSpPr/>
          <p:nvPr/>
        </p:nvGrpSpPr>
        <p:grpSpPr>
          <a:xfrm>
            <a:off x="767532" y="-2927"/>
            <a:ext cx="4812580" cy="839639"/>
            <a:chOff x="827584" y="0"/>
            <a:chExt cx="4812580" cy="839639"/>
          </a:xfrm>
        </p:grpSpPr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CE6F45F-CDF1-47A2-801F-958006B27097}"/>
                </a:ext>
              </a:extLst>
            </p:cNvPr>
            <p:cNvSpPr/>
            <p:nvPr/>
          </p:nvSpPr>
          <p:spPr>
            <a:xfrm>
              <a:off x="1119857" y="93956"/>
              <a:ext cx="452030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6.1.3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指令的类型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8216E23-2807-4FDE-AAD6-D1C8128CBABB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215">
                <a:extLst>
                  <a:ext uri="{FF2B5EF4-FFF2-40B4-BE49-F238E27FC236}">
                    <a16:creationId xmlns:a16="http://schemas.microsoft.com/office/drawing/2014/main" id="{E4B7D484-36D2-4462-BAEF-A240D09A312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C218A093-1A6C-4E60-B8DE-027C0999169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5E31144-BFE1-4C4D-B38B-F5E212055AF1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220">
                <a:extLst>
                  <a:ext uri="{FF2B5EF4-FFF2-40B4-BE49-F238E27FC236}">
                    <a16:creationId xmlns:a16="http://schemas.microsoft.com/office/drawing/2014/main" id="{66CEAF43-8B45-4BDA-9BC4-BB948A72880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A5D9132-937C-4511-BFBD-92CA8044608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5350" y="109320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传送</a:t>
            </a:r>
            <a:r>
              <a:rPr lang="zh-CN" altLang="en-US" sz="2800" b="1" dirty="0"/>
              <a:t>类指令</a:t>
            </a:r>
            <a:endParaRPr lang="zh-CN" altLang="en-US" sz="2800" dirty="0"/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2411760" y="1106635"/>
            <a:ext cx="4514850" cy="695325"/>
            <a:chOff x="1565" y="896"/>
            <a:chExt cx="2844" cy="438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565" y="896"/>
              <a:ext cx="2844" cy="438"/>
            </a:xfrm>
            <a:prstGeom prst="rect">
              <a:avLst/>
            </a:prstGeom>
            <a:noFill/>
            <a:ln w="1905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  <a:spcAft>
                  <a:spcPct val="40000"/>
                </a:spcAft>
              </a:pPr>
              <a:r>
                <a:rPr lang="zh-CN" altLang="en-US" sz="2800" b="1"/>
                <a:t>源地址                   目的地址</a:t>
              </a: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2525" y="896"/>
              <a:ext cx="81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2417" y="1244"/>
              <a:ext cx="864" cy="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115616" y="2226930"/>
            <a:ext cx="583264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一般传送指令常用助记符</a:t>
            </a:r>
            <a:r>
              <a:rPr lang="en-US" altLang="zh-CN" sz="2800" b="1">
                <a:solidFill>
                  <a:srgbClr val="0000FF"/>
                </a:solidFill>
              </a:rPr>
              <a:t>MOV</a:t>
            </a:r>
            <a:r>
              <a:rPr lang="zh-CN" altLang="en-US" sz="2800" b="1">
                <a:solidFill>
                  <a:srgbClr val="0000FF"/>
                </a:solidFill>
              </a:rPr>
              <a:t>表示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71600" y="1223541"/>
            <a:ext cx="1520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功能：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1055688" y="3140968"/>
            <a:ext cx="6372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用户编程能够指定的</a:t>
            </a:r>
            <a:r>
              <a:rPr lang="zh-CN" altLang="en-US" sz="2800" b="1" u="sng"/>
              <a:t>源端</a:t>
            </a:r>
            <a:r>
              <a:rPr lang="zh-CN" altLang="en-US" sz="2800" b="1"/>
              <a:t>和</a:t>
            </a:r>
            <a:r>
              <a:rPr lang="zh-CN" altLang="en-US" sz="2800" b="1" u="sng"/>
              <a:t>目的端</a:t>
            </a:r>
            <a:r>
              <a:rPr lang="zh-CN" altLang="en-US" sz="2800" b="1"/>
              <a:t>:</a:t>
            </a: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1489075" y="4083050"/>
            <a:ext cx="614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寄存器 (</a:t>
            </a:r>
            <a:r>
              <a:rPr lang="en-US" altLang="zh-CN" sz="2800" b="1"/>
              <a:t>R)                      </a:t>
            </a:r>
            <a:r>
              <a:rPr lang="zh-CN" altLang="en-US" sz="2800" b="1"/>
              <a:t>存储器(</a:t>
            </a:r>
            <a:r>
              <a:rPr lang="en-US" altLang="zh-CN" sz="2800" b="1"/>
              <a:t>M) </a:t>
            </a:r>
            <a:endParaRPr lang="zh-CN" altLang="en-US" sz="2800" b="1"/>
          </a:p>
        </p:txBody>
      </p: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3654424" y="4694262"/>
            <a:ext cx="1463675" cy="534987"/>
            <a:chOff x="2262" y="2911"/>
            <a:chExt cx="922" cy="337"/>
          </a:xfrm>
        </p:grpSpPr>
        <p:sp>
          <p:nvSpPr>
            <p:cNvPr id="13" name="Rectangle 70"/>
            <p:cNvSpPr>
              <a:spLocks noChangeArrowheads="1"/>
            </p:cNvSpPr>
            <p:nvPr/>
          </p:nvSpPr>
          <p:spPr bwMode="auto">
            <a:xfrm>
              <a:off x="2262" y="2911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2561" y="3102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5" name="Rectangle 72"/>
            <p:cNvSpPr>
              <a:spLocks noChangeArrowheads="1"/>
            </p:cNvSpPr>
            <p:nvPr/>
          </p:nvSpPr>
          <p:spPr bwMode="auto">
            <a:xfrm>
              <a:off x="2904" y="2918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</p:grpSp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3663950" y="5176862"/>
            <a:ext cx="1541463" cy="534987"/>
            <a:chOff x="2268" y="3215"/>
            <a:chExt cx="971" cy="337"/>
          </a:xfrm>
        </p:grpSpPr>
        <p:sp>
          <p:nvSpPr>
            <p:cNvPr id="17" name="Rectangle 76"/>
            <p:cNvSpPr>
              <a:spLocks noChangeArrowheads="1"/>
            </p:cNvSpPr>
            <p:nvPr/>
          </p:nvSpPr>
          <p:spPr bwMode="auto">
            <a:xfrm>
              <a:off x="2268" y="3215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2567" y="3406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2910" y="3222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M</a:t>
              </a:r>
              <a:endParaRPr lang="zh-CN" altLang="en-US" sz="2800" b="1"/>
            </a:p>
          </p:txBody>
        </p:sp>
      </p:grp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3657600" y="5676924"/>
            <a:ext cx="1541463" cy="534988"/>
            <a:chOff x="2264" y="3530"/>
            <a:chExt cx="971" cy="337"/>
          </a:xfrm>
        </p:grpSpPr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2264" y="3530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M</a:t>
              </a:r>
              <a:endParaRPr lang="zh-CN" altLang="en-US" sz="2800" b="1"/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>
              <a:off x="2563" y="3721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2906" y="3537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M</a:t>
              </a:r>
              <a:endParaRPr lang="zh-CN" altLang="en-US" sz="2800" b="1"/>
            </a:p>
          </p:txBody>
        </p: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73666E18-B65F-449E-BA4C-72D29E517943}"/>
              </a:ext>
            </a:extLst>
          </p:cNvPr>
          <p:cNvSpPr/>
          <p:nvPr/>
        </p:nvSpPr>
        <p:spPr>
          <a:xfrm>
            <a:off x="945744" y="118151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  <p:bldP spid="10" grpId="0" build="p" autoUpdateAnimBg="0"/>
      <p:bldP spid="1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288" y="692696"/>
            <a:ext cx="8353425" cy="4464050"/>
            <a:chOff x="395288" y="1341214"/>
            <a:chExt cx="8353425" cy="4464050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5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4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5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7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8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9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0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1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2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4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48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49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0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1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2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3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4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5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6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7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58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59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0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1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2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3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4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4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3275856" y="1484784"/>
            <a:ext cx="2952328" cy="43924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4145358" y="5229200"/>
            <a:ext cx="1701107" cy="584775"/>
            <a:chOff x="4145358" y="5229200"/>
            <a:chExt cx="1701107" cy="584775"/>
          </a:xfrm>
        </p:grpSpPr>
        <p:sp>
          <p:nvSpPr>
            <p:cNvPr id="66" name="TextBox 65"/>
            <p:cNvSpPr txBox="1"/>
            <p:nvPr/>
          </p:nvSpPr>
          <p:spPr>
            <a:xfrm>
              <a:off x="4145358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R         </a:t>
              </a:r>
              <a:r>
                <a:rPr lang="en-US" altLang="zh-CN" sz="3200" b="1" dirty="0" err="1">
                  <a:solidFill>
                    <a:srgbClr val="FF0000"/>
                  </a:solidFill>
                </a:rPr>
                <a:t>R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4572000" y="5536482"/>
              <a:ext cx="8640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矩形 95"/>
          <p:cNvSpPr/>
          <p:nvPr/>
        </p:nvSpPr>
        <p:spPr>
          <a:xfrm>
            <a:off x="7092280" y="1484784"/>
            <a:ext cx="1656184" cy="43924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161288" y="5229200"/>
            <a:ext cx="1510402" cy="584775"/>
            <a:chOff x="7161288" y="5229200"/>
            <a:chExt cx="1510402" cy="584775"/>
          </a:xfrm>
        </p:grpSpPr>
        <p:sp>
          <p:nvSpPr>
            <p:cNvPr id="97" name="TextBox 96"/>
            <p:cNvSpPr txBox="1"/>
            <p:nvPr/>
          </p:nvSpPr>
          <p:spPr>
            <a:xfrm>
              <a:off x="7161288" y="5229200"/>
              <a:ext cx="1510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M      </a:t>
              </a:r>
              <a:r>
                <a:rPr lang="en-US" altLang="zh-CN" sz="3200" b="1" dirty="0" err="1">
                  <a:solidFill>
                    <a:srgbClr val="FF0000"/>
                  </a:solidFill>
                </a:rPr>
                <a:t>M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7740352" y="5536482"/>
              <a:ext cx="48473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5895229" y="5877272"/>
            <a:ext cx="1792478" cy="584775"/>
            <a:chOff x="5895229" y="6309320"/>
            <a:chExt cx="1792478" cy="584775"/>
          </a:xfrm>
        </p:grpSpPr>
        <p:sp>
          <p:nvSpPr>
            <p:cNvPr id="98" name="TextBox 97"/>
            <p:cNvSpPr txBox="1"/>
            <p:nvPr/>
          </p:nvSpPr>
          <p:spPr>
            <a:xfrm>
              <a:off x="5895229" y="6309320"/>
              <a:ext cx="1792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R         M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6300192" y="6597352"/>
              <a:ext cx="8640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7691" y="938097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zh-CN" sz="2800" b="1"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ea typeface="宋体" panose="02010600030101010101" pitchFamily="2" charset="-122"/>
              </a:rPr>
              <a:t>指令字长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95736" y="1825660"/>
            <a:ext cx="4608512" cy="432048"/>
            <a:chOff x="2195736" y="5013176"/>
            <a:chExt cx="4608512" cy="914400"/>
          </a:xfrm>
        </p:grpSpPr>
        <p:sp>
          <p:nvSpPr>
            <p:cNvPr id="4" name="矩形 3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AutoShape 64"/>
          <p:cNvSpPr>
            <a:spLocks/>
          </p:cNvSpPr>
          <p:nvPr/>
        </p:nvSpPr>
        <p:spPr bwMode="auto">
          <a:xfrm rot="16200000">
            <a:off x="4355976" y="332656"/>
            <a:ext cx="360040" cy="4536504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890648" y="3630575"/>
            <a:ext cx="4032448" cy="365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）固定字长指令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3797888" y="285293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ea typeface="宋体" panose="02010600030101010101" pitchFamily="2" charset="-122"/>
              </a:rPr>
              <a:t>指令</a:t>
            </a:r>
            <a:r>
              <a:rPr lang="zh-CN" altLang="en-US" sz="2400" b="1" dirty="0">
                <a:ea typeface="宋体" panose="02010600030101010101" pitchFamily="2" charset="-122"/>
              </a:rPr>
              <a:t>字长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890648" y="4243967"/>
            <a:ext cx="4185408" cy="365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）变字长指令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9917" y="4648793"/>
            <a:ext cx="8340555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    由于变长指令长度不等，一般将操作码放在第一字节中，根据操作码判明该指令的基本类型和地址的字节数。</a:t>
            </a:r>
          </a:p>
        </p:txBody>
      </p:sp>
      <p:pic>
        <p:nvPicPr>
          <p:cNvPr id="14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2DF4D13-2836-46F1-A459-BEB5D81C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" y="958825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F81395-6244-4606-A9D4-F7EFEEAF9E34}"/>
              </a:ext>
            </a:extLst>
          </p:cNvPr>
          <p:cNvGrpSpPr/>
          <p:nvPr/>
        </p:nvGrpSpPr>
        <p:grpSpPr>
          <a:xfrm>
            <a:off x="423573" y="3489128"/>
            <a:ext cx="571674" cy="464371"/>
            <a:chOff x="200731" y="3756717"/>
            <a:chExt cx="571674" cy="464371"/>
          </a:xfrm>
        </p:grpSpPr>
        <p:pic>
          <p:nvPicPr>
            <p:cNvPr id="16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913FC39B-52A6-4CAA-9666-BD02E4FDA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31" y="375671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09F0DD5-B3C0-4895-84CF-0855DE396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65" y="376374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A8C882-AEB8-411D-A7F4-8970570285D6}"/>
              </a:ext>
            </a:extLst>
          </p:cNvPr>
          <p:cNvGrpSpPr/>
          <p:nvPr/>
        </p:nvGrpSpPr>
        <p:grpSpPr>
          <a:xfrm>
            <a:off x="423573" y="4116757"/>
            <a:ext cx="571674" cy="464371"/>
            <a:chOff x="200731" y="3756717"/>
            <a:chExt cx="571674" cy="464371"/>
          </a:xfrm>
        </p:grpSpPr>
        <p:pic>
          <p:nvPicPr>
            <p:cNvPr id="19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7AE33BF1-8444-4644-BED6-B6C556184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31" y="375671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F93184E-D7EA-41F7-9608-11701E848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65" y="376374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0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utoUpdateAnimBg="0"/>
      <p:bldP spid="11" grpId="0"/>
      <p:bldP spid="12" grpId="0" build="p" autoUpdateAnimBg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39552" y="836712"/>
            <a:ext cx="8180387" cy="3462340"/>
            <a:chOff x="539552" y="1268760"/>
            <a:chExt cx="8180387" cy="3462340"/>
          </a:xfrm>
        </p:grpSpPr>
        <p:grpSp>
          <p:nvGrpSpPr>
            <p:cNvPr id="4" name="组合 21"/>
            <p:cNvGrpSpPr/>
            <p:nvPr/>
          </p:nvGrpSpPr>
          <p:grpSpPr>
            <a:xfrm>
              <a:off x="539552" y="1268760"/>
              <a:ext cx="8180387" cy="3462340"/>
              <a:chOff x="563563" y="2899569"/>
              <a:chExt cx="8180387" cy="3462340"/>
            </a:xfrm>
          </p:grpSpPr>
          <p:grpSp>
            <p:nvGrpSpPr>
              <p:cNvPr id="6" name="组合 15"/>
              <p:cNvGrpSpPr/>
              <p:nvPr/>
            </p:nvGrpSpPr>
            <p:grpSpPr>
              <a:xfrm>
                <a:off x="563563" y="2899569"/>
                <a:ext cx="8180387" cy="3462340"/>
                <a:chOff x="563563" y="2899569"/>
                <a:chExt cx="8180387" cy="3462340"/>
              </a:xfrm>
            </p:grpSpPr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3563" y="3304668"/>
                  <a:ext cx="1463675" cy="2979277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主机</a:t>
                  </a:r>
                  <a:endParaRPr lang="en-US" altLang="zh-CN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>
                    <a:solidFill>
                      <a:srgbClr val="003399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548339" y="4488447"/>
                  <a:ext cx="1112837" cy="1363450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I/O</a:t>
                  </a:r>
                  <a:r>
                    <a:rPr lang="zh-CN" altLang="en-US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</a:p>
                <a:p>
                  <a:pPr algn="ctr"/>
                  <a:r>
                    <a:rPr lang="zh-CN" altLang="en-US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设备</a:t>
                  </a:r>
                </a:p>
                <a:p>
                  <a:pPr algn="ctr">
                    <a:lnSpc>
                      <a:spcPct val="65000"/>
                    </a:lnSpc>
                  </a:pP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37063" y="2899569"/>
                  <a:ext cx="2463204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r>
                    <a:rPr lang="zh-CN" altLang="en-US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系统总线</a:t>
                  </a:r>
                </a:p>
              </p:txBody>
            </p:sp>
            <p:grpSp>
              <p:nvGrpSpPr>
                <p:cNvPr id="11" name="Group 60"/>
                <p:cNvGrpSpPr>
                  <a:grpSpLocks/>
                </p:cNvGrpSpPr>
                <p:nvPr/>
              </p:nvGrpSpPr>
              <p:grpSpPr bwMode="auto">
                <a:xfrm>
                  <a:off x="3394075" y="4164808"/>
                  <a:ext cx="3119438" cy="2197101"/>
                  <a:chOff x="2138" y="1266"/>
                  <a:chExt cx="1965" cy="1384"/>
                </a:xfrm>
              </p:grpSpPr>
              <p:sp>
                <p:nvSpPr>
                  <p:cNvPr id="14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8" y="1266"/>
                    <a:ext cx="1965" cy="1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0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95000"/>
                      </a:lnSpc>
                    </a:pPr>
                    <a:r>
                      <a:rPr lang="zh-CN" altLang="en-US" sz="2400" b="1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    </a:t>
                    </a:r>
                    <a:r>
                      <a:rPr lang="en-US" altLang="zh-CN" sz="2400" b="1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I/O</a:t>
                    </a:r>
                    <a:r>
                      <a:rPr lang="zh-CN" altLang="en-US" sz="2400" b="1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接口</a:t>
                    </a:r>
                    <a:r>
                      <a:rPr lang="zh-CN" altLang="en-US" sz="2400" b="1" dirty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芯片</a:t>
                    </a:r>
                    <a:endParaRPr lang="en-US" altLang="zh-CN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en-US" altLang="zh-CN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4" y="1533"/>
                    <a:ext cx="1399" cy="268"/>
                  </a:xfrm>
                  <a:prstGeom prst="rect">
                    <a:avLst/>
                  </a:prstGeom>
                  <a:noFill/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sz="2400" b="1">
                        <a:solidFill>
                          <a:srgbClr val="004400"/>
                        </a:solidFill>
                      </a:rPr>
                      <a:t> 控制寄存器</a:t>
                    </a:r>
                  </a:p>
                </p:txBody>
              </p:sp>
              <p:sp>
                <p:nvSpPr>
                  <p:cNvPr id="1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1" y="1872"/>
                    <a:ext cx="1409" cy="291"/>
                  </a:xfrm>
                  <a:prstGeom prst="rect">
                    <a:avLst/>
                  </a:prstGeom>
                  <a:solidFill>
                    <a:srgbClr val="A3F2FD"/>
                  </a:solidFill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400" b="1" dirty="0">
                        <a:solidFill>
                          <a:srgbClr val="004400"/>
                        </a:solidFill>
                      </a:rPr>
                      <a:t> 状态寄存器</a:t>
                    </a:r>
                  </a:p>
                </p:txBody>
              </p:sp>
            </p:grpSp>
            <p:sp>
              <p:nvSpPr>
                <p:cNvPr id="12" name="Line 66"/>
                <p:cNvSpPr>
                  <a:spLocks noChangeShapeType="1"/>
                </p:cNvSpPr>
                <p:nvPr/>
              </p:nvSpPr>
              <p:spPr bwMode="auto">
                <a:xfrm>
                  <a:off x="2028825" y="3526631"/>
                  <a:ext cx="6715125" cy="0"/>
                </a:xfrm>
                <a:prstGeom prst="line">
                  <a:avLst/>
                </a:prstGeom>
                <a:noFill/>
                <a:ln w="57150">
                  <a:solidFill>
                    <a:srgbClr val="004400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7" name="Text Box 18"/>
              <p:cNvSpPr txBox="1">
                <a:spLocks noChangeArrowheads="1"/>
              </p:cNvSpPr>
              <p:nvPr/>
            </p:nvSpPr>
            <p:spPr bwMode="auto">
              <a:xfrm>
                <a:off x="3801178" y="5733256"/>
                <a:ext cx="2236788" cy="461665"/>
              </a:xfrm>
              <a:prstGeom prst="rect">
                <a:avLst/>
              </a:prstGeom>
              <a:solidFill>
                <a:srgbClr val="A3F2FD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4400"/>
                    </a:solidFill>
                  </a:rPr>
                  <a:t> 数据寄存器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716016" y="191683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地址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3491880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63888" y="191683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5724128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826223" y="1916832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9479" y="2812866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</a:p>
          </p:txBody>
        </p:sp>
        <p:sp>
          <p:nvSpPr>
            <p:cNvPr id="33" name="AutoShape 56"/>
            <p:cNvSpPr>
              <a:spLocks noChangeArrowheads="1"/>
            </p:cNvSpPr>
            <p:nvPr/>
          </p:nvSpPr>
          <p:spPr bwMode="auto">
            <a:xfrm>
              <a:off x="6486327" y="3212976"/>
              <a:ext cx="1038001" cy="72008"/>
            </a:xfrm>
            <a:prstGeom prst="leftRightArrow">
              <a:avLst>
                <a:gd name="adj1" fmla="val 50000"/>
                <a:gd name="adj2" fmla="val 106494"/>
              </a:avLst>
            </a:prstGeom>
            <a:solidFill>
              <a:srgbClr val="004400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9479" y="3429000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命令</a:t>
              </a:r>
            </a:p>
          </p:txBody>
        </p:sp>
        <p:sp>
          <p:nvSpPr>
            <p:cNvPr id="36" name="AutoShape 56"/>
            <p:cNvSpPr>
              <a:spLocks noChangeArrowheads="1"/>
            </p:cNvSpPr>
            <p:nvPr/>
          </p:nvSpPr>
          <p:spPr bwMode="auto">
            <a:xfrm>
              <a:off x="6486327" y="3789040"/>
              <a:ext cx="1038001" cy="72008"/>
            </a:xfrm>
            <a:prstGeom prst="leftRightArrow">
              <a:avLst>
                <a:gd name="adj1" fmla="val 50000"/>
                <a:gd name="adj2" fmla="val 106494"/>
              </a:avLst>
            </a:prstGeom>
            <a:solidFill>
              <a:srgbClr val="004400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79479" y="3789040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状态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4644008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423646" y="113753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输入输出</a:t>
            </a:r>
            <a:r>
              <a:rPr lang="zh-CN" altLang="en-US" sz="2800" b="1" dirty="0">
                <a:ea typeface="宋体" panose="02010600030101010101" pitchFamily="2" charset="-122"/>
              </a:rPr>
              <a:t>指令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90545" y="2514162"/>
            <a:ext cx="2220913" cy="4247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4400"/>
                </a:solidFill>
              </a:rPr>
              <a:t> 控制寄存器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79912" y="3068960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状态寄存器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790545" y="3666149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数据寄存器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979712" y="2401724"/>
            <a:ext cx="100811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79712" y="189766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输出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979712" y="3553852"/>
            <a:ext cx="1008112" cy="0"/>
          </a:xfrm>
          <a:prstGeom prst="straightConnector1">
            <a:avLst/>
          </a:prstGeom>
          <a:ln w="635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51720" y="30497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输入</a:t>
            </a:r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603347" y="5781378"/>
            <a:ext cx="5984877" cy="763587"/>
            <a:chOff x="284" y="529"/>
            <a:chExt cx="3770" cy="481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2159" y="529"/>
              <a:ext cx="118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各种信息</a:t>
              </a: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2086" y="868"/>
              <a:ext cx="1299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284" y="680"/>
              <a:ext cx="17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主机</a:t>
              </a:r>
              <a:r>
                <a:rPr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(CPU</a:t>
              </a:r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和主存） </a:t>
              </a: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3369" y="680"/>
              <a:ext cx="68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外设 </a:t>
              </a:r>
            </a:p>
          </p:txBody>
        </p:sp>
      </p:grpSp>
      <p:pic>
        <p:nvPicPr>
          <p:cNvPr id="45" name="图片 44" descr="键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8201" y="4142097"/>
            <a:ext cx="1390461" cy="792662"/>
          </a:xfrm>
          <a:prstGeom prst="rect">
            <a:avLst/>
          </a:prstGeom>
        </p:spPr>
      </p:pic>
      <p:pic>
        <p:nvPicPr>
          <p:cNvPr id="46" name="Picture 4" descr="http://p4.so.qhimgs1.com/bdr/_240_/t01d721a13cb4e825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5119994"/>
            <a:ext cx="1763688" cy="1322767"/>
          </a:xfrm>
          <a:prstGeom prst="rect">
            <a:avLst/>
          </a:prstGeom>
          <a:noFill/>
        </p:spPr>
      </p:pic>
      <p:cxnSp>
        <p:nvCxnSpPr>
          <p:cNvPr id="25" name="肘形连接符 24"/>
          <p:cNvCxnSpPr>
            <a:stCxn id="14" idx="2"/>
          </p:cNvCxnSpPr>
          <p:nvPr/>
        </p:nvCxnSpPr>
        <p:spPr>
          <a:xfrm rot="16200000" flipH="1">
            <a:off x="5725977" y="3502857"/>
            <a:ext cx="714124" cy="2306513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flipH="1">
            <a:off x="5436096" y="4509120"/>
            <a:ext cx="125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USB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0EEEBBC-888D-47AF-93D9-47639083E173}"/>
              </a:ext>
            </a:extLst>
          </p:cNvPr>
          <p:cNvSpPr/>
          <p:nvPr/>
        </p:nvSpPr>
        <p:spPr>
          <a:xfrm>
            <a:off x="945744" y="118151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  <p:bldP spid="27" grpId="0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27584" y="771737"/>
            <a:ext cx="8064896" cy="19495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主机</a:t>
            </a:r>
            <a:r>
              <a:rPr lang="zh-CN" altLang="en-US" sz="2800" b="1" dirty="0"/>
              <a:t>用输出指令或传送指令, 将具体设备的控制命令按约定的代码格式送往接口中的</a:t>
            </a:r>
            <a:r>
              <a:rPr lang="zh-CN" altLang="en-US" sz="2800" b="1" u="sng" dirty="0">
                <a:solidFill>
                  <a:srgbClr val="FF0000"/>
                </a:solidFill>
              </a:rPr>
              <a:t>控制寄存器</a:t>
            </a:r>
            <a:r>
              <a:rPr lang="zh-CN" altLang="en-US" sz="2800" b="1" dirty="0"/>
              <a:t>, 向外设发出命令。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7584" y="2996952"/>
            <a:ext cx="7848872" cy="25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外设</a:t>
            </a:r>
            <a:r>
              <a:rPr lang="zh-CN" altLang="en-US" sz="2800" b="1" dirty="0"/>
              <a:t>的状态信息也以某种格式放在接口的状态寄存器中,  主机用输入指令或传送指令从</a:t>
            </a:r>
            <a:r>
              <a:rPr lang="zh-CN" altLang="en-US" sz="2800" b="1" u="sng" dirty="0">
                <a:solidFill>
                  <a:srgbClr val="FF0000"/>
                </a:solidFill>
              </a:rPr>
              <a:t>状态寄存器</a:t>
            </a:r>
            <a:r>
              <a:rPr lang="zh-CN" altLang="en-US" sz="2800" b="1" dirty="0"/>
              <a:t>中取出有关信息进行查询、分析, 以确定主机下一步的工作。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40" y="5757840"/>
            <a:ext cx="8091487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ym typeface="Wingdings" pitchFamily="2" charset="2"/>
              </a:rPr>
              <a:t>主机</a:t>
            </a:r>
            <a:r>
              <a:rPr lang="zh-CN" altLang="en-US" sz="2800" b="1" dirty="0">
                <a:sym typeface="Wingdings" pitchFamily="2" charset="2"/>
              </a:rPr>
              <a:t>与外设之间传输的数据则存放于</a:t>
            </a:r>
            <a:r>
              <a:rPr lang="zh-CN" altLang="en-US" sz="2800" b="1" u="sng" dirty="0">
                <a:solidFill>
                  <a:srgbClr val="FF0000"/>
                </a:solidFill>
                <a:sym typeface="Wingdings" pitchFamily="2" charset="2"/>
              </a:rPr>
              <a:t>数据寄存器</a:t>
            </a:r>
            <a:r>
              <a:rPr lang="zh-CN" altLang="en-US" sz="2800" b="1" dirty="0"/>
              <a:t>。</a:t>
            </a:r>
          </a:p>
        </p:txBody>
      </p:sp>
      <p:pic>
        <p:nvPicPr>
          <p:cNvPr id="5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83E203B8-1C5E-4FB8-B1D4-ECA3C1AC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" y="95543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88677E31-D014-457B-AFD8-47363230A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2" y="3140968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39635FB3-4EA1-412D-A933-E984CEE2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2" y="590256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971550" y="1124744"/>
            <a:ext cx="7245350" cy="2170113"/>
            <a:chOff x="612" y="1102"/>
            <a:chExt cx="4564" cy="1367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093" y="1463"/>
              <a:ext cx="1083" cy="343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"/>
                </a:spcBef>
              </a:pPr>
              <a:r>
                <a:rPr lang="en-US" altLang="zh-CN" sz="2800" b="1"/>
                <a:t> I/O</a:t>
              </a:r>
              <a:r>
                <a:rPr lang="zh-CN" altLang="en-US" sz="2800" b="1"/>
                <a:t>设备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32" y="1102"/>
              <a:ext cx="2075" cy="1252"/>
            </a:xfrm>
            <a:prstGeom prst="rect">
              <a:avLst/>
            </a:prstGeom>
            <a:solidFill>
              <a:srgbClr val="D9FFFF"/>
            </a:solidFill>
            <a:ln w="222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 dirty="0"/>
                <a:t>     I/O</a:t>
              </a:r>
              <a:r>
                <a:rPr lang="zh-CN" altLang="en-US" sz="2800" b="1" dirty="0"/>
                <a:t>接口逻辑</a:t>
              </a:r>
              <a:endParaRPr lang="en-US" altLang="zh-CN" sz="2800" b="1" dirty="0"/>
            </a:p>
            <a:p>
              <a:pPr>
                <a:lnSpc>
                  <a:spcPct val="90000"/>
                </a:lnSpc>
              </a:pPr>
              <a:endParaRPr lang="en-US" altLang="zh-CN" sz="2800" b="1" dirty="0"/>
            </a:p>
            <a:p>
              <a:pPr>
                <a:lnSpc>
                  <a:spcPct val="90000"/>
                </a:lnSpc>
              </a:pPr>
              <a:endParaRPr lang="en-US" altLang="zh-CN" sz="2800" b="1" dirty="0"/>
            </a:p>
            <a:p>
              <a:pPr>
                <a:lnSpc>
                  <a:spcPct val="90000"/>
                </a:lnSpc>
              </a:pPr>
              <a:r>
                <a:rPr lang="zh-CN" altLang="en-US" sz="2800" b="1" dirty="0"/>
                <a:t>                寄存器  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800" b="1" dirty="0"/>
                <a:t>  </a:t>
              </a:r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716" y="1598"/>
              <a:ext cx="357" cy="127"/>
            </a:xfrm>
            <a:prstGeom prst="leftRightArrow">
              <a:avLst>
                <a:gd name="adj1" fmla="val 50000"/>
                <a:gd name="adj2" fmla="val 56220"/>
              </a:avLst>
            </a:prstGeom>
            <a:solidFill>
              <a:srgbClr val="D9FFFF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415" y="1537"/>
              <a:ext cx="1171" cy="289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zh-CN" altLang="en-US" sz="2800" b="1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571" y="1536"/>
              <a:ext cx="0" cy="271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732" y="1533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95" y="1547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037" y="1536"/>
              <a:ext cx="0" cy="271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3167" y="1541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3309" y="1547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447" y="1532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177" y="1653"/>
              <a:ext cx="2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622" y="1463"/>
              <a:ext cx="10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端口地址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846" y="2142"/>
              <a:ext cx="6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612" y="1800"/>
              <a:ext cx="1170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7" name="AutoShape 57"/>
            <p:cNvSpPr>
              <a:spLocks/>
            </p:cNvSpPr>
            <p:nvPr/>
          </p:nvSpPr>
          <p:spPr bwMode="auto">
            <a:xfrm rot="5400000">
              <a:off x="2921" y="1543"/>
              <a:ext cx="144" cy="1125"/>
            </a:xfrm>
            <a:prstGeom prst="rightBrace">
              <a:avLst>
                <a:gd name="adj1" fmla="val 65104"/>
                <a:gd name="adj2" fmla="val 50000"/>
              </a:avLst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Freeform 58"/>
            <p:cNvSpPr>
              <a:spLocks/>
            </p:cNvSpPr>
            <p:nvPr/>
          </p:nvSpPr>
          <p:spPr bwMode="auto">
            <a:xfrm>
              <a:off x="666" y="2178"/>
              <a:ext cx="2322" cy="288"/>
            </a:xfrm>
            <a:custGeom>
              <a:avLst/>
              <a:gdLst/>
              <a:ahLst/>
              <a:cxnLst>
                <a:cxn ang="0">
                  <a:pos x="2322" y="0"/>
                </a:cxn>
                <a:cxn ang="0">
                  <a:pos x="2322" y="288"/>
                </a:cxn>
                <a:cxn ang="0">
                  <a:pos x="0" y="288"/>
                </a:cxn>
              </a:cxnLst>
              <a:rect l="0" t="0" r="r" b="b"/>
              <a:pathLst>
                <a:path w="2322" h="288">
                  <a:moveTo>
                    <a:pt x="2322" y="0"/>
                  </a:moveTo>
                  <a:lnTo>
                    <a:pt x="2322" y="288"/>
                  </a:ln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1808" y="1440"/>
              <a:ext cx="361" cy="765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 dirty="0"/>
                <a:t>译码器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13234" y="13028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主机如何和外设连接？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079500" y="5509553"/>
            <a:ext cx="5194300" cy="511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b="1" dirty="0">
                <a:latin typeface="宋体" charset="-122"/>
              </a:rPr>
              <a:t>如何为</a:t>
            </a:r>
            <a:r>
              <a:rPr lang="en-US" altLang="zh-CN" sz="2800" b="1" dirty="0"/>
              <a:t>I/O</a:t>
            </a:r>
            <a:r>
              <a:rPr lang="zh-CN" altLang="en-US" sz="2800" b="1" dirty="0">
                <a:latin typeface="宋体" charset="-122"/>
              </a:rPr>
              <a:t>端口分配地址？</a:t>
            </a: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1066824" y="6146140"/>
            <a:ext cx="6313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端口地址与存储器地址的关系？</a:t>
            </a:r>
          </a:p>
        </p:txBody>
      </p:sp>
      <p:graphicFrame>
        <p:nvGraphicFramePr>
          <p:cNvPr id="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18621"/>
              </p:ext>
            </p:extLst>
          </p:nvPr>
        </p:nvGraphicFramePr>
        <p:xfrm>
          <a:off x="1554531" y="3501776"/>
          <a:ext cx="5825781" cy="179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Visio" r:id="rId3" imgW="4171820" imgH="1524139" progId="Visio.Drawing.11">
                  <p:embed/>
                </p:oleObj>
              </mc:Choice>
              <mc:Fallback>
                <p:oleObj name="Visio" r:id="rId3" imgW="4171820" imgH="1524139" progId="Visio.Drawing.11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531" y="3501776"/>
                        <a:ext cx="5825781" cy="17994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02475B-1AA0-40CD-83B1-223387385497}"/>
              </a:ext>
            </a:extLst>
          </p:cNvPr>
          <p:cNvGrpSpPr/>
          <p:nvPr/>
        </p:nvGrpSpPr>
        <p:grpSpPr>
          <a:xfrm>
            <a:off x="886824" y="221482"/>
            <a:ext cx="360000" cy="360000"/>
            <a:chOff x="6691108" y="2746114"/>
            <a:chExt cx="1047312" cy="104372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B56E418-48B7-4C04-B750-8B41E728EBBA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A721215-0148-41FF-BD38-D6A4BB6C4B96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E5EAB96-71C9-40AD-A900-B36F019EF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93B8CDFA-39D1-438A-841D-A1D79EE2D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8494" y="116632"/>
            <a:ext cx="32194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 dirty="0"/>
              <a:t>(1) 单独编址  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043608" y="4653136"/>
            <a:ext cx="7291586" cy="20356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76250" indent="-476250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/>
              <a:t>端口地址的数量远少于存储单元地址的数量</a:t>
            </a:r>
          </a:p>
          <a:p>
            <a:pPr marL="476250" indent="-476250">
              <a:lnSpc>
                <a:spcPct val="150000"/>
              </a:lnSpc>
              <a:spcBef>
                <a:spcPct val="10000"/>
              </a:spcBef>
            </a:pPr>
            <a:r>
              <a:rPr lang="en-US" altLang="zh-CN" sz="2800" b="1" dirty="0"/>
              <a:t>I/O</a:t>
            </a:r>
            <a:r>
              <a:rPr lang="zh-CN" altLang="en-US" sz="2800" b="1" dirty="0"/>
              <a:t>地址空间不占主存空间</a:t>
            </a:r>
          </a:p>
          <a:p>
            <a:pPr marL="476250" indent="-476250">
              <a:lnSpc>
                <a:spcPct val="150000"/>
              </a:lnSpc>
              <a:spcBef>
                <a:spcPct val="10000"/>
              </a:spcBef>
            </a:pPr>
            <a:r>
              <a:rPr lang="en-US" altLang="zh-CN" sz="2800" b="1" dirty="0"/>
              <a:t>I/O</a:t>
            </a:r>
            <a:r>
              <a:rPr lang="zh-CN" altLang="en-US" sz="2800" b="1" dirty="0"/>
              <a:t>地址可与内存地址重叠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87364" y="738436"/>
            <a:ext cx="8242300" cy="17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15000"/>
              </a:spcBef>
            </a:pPr>
            <a:r>
              <a:rPr lang="zh-CN" altLang="en-US" sz="2800" b="1" dirty="0"/>
              <a:t>早期方法为每台设备分配一个设备码，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指令中指明设备码和寄存器；常用方法为每个寄存器(</a:t>
            </a:r>
            <a:r>
              <a:rPr lang="en-US" altLang="zh-CN" sz="2800" b="1" dirty="0"/>
              <a:t>I/O</a:t>
            </a:r>
            <a:r>
              <a:rPr lang="zh-CN" altLang="zh-CN" sz="2800" b="1" dirty="0"/>
              <a:t>端口</a:t>
            </a:r>
            <a:r>
              <a:rPr lang="zh-CN" altLang="en-US" sz="2800" b="1" dirty="0"/>
              <a:t>)分配独立的端口地址, 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指令中给出端口地址。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81148" y="4075261"/>
            <a:ext cx="33416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单独编址的特点: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8C191-2C60-46E4-AF43-4F269808EE13}"/>
              </a:ext>
            </a:extLst>
          </p:cNvPr>
          <p:cNvGrpSpPr/>
          <p:nvPr/>
        </p:nvGrpSpPr>
        <p:grpSpPr>
          <a:xfrm>
            <a:off x="531152" y="2681163"/>
            <a:ext cx="7857272" cy="534332"/>
            <a:chOff x="62407" y="2369622"/>
            <a:chExt cx="8002378" cy="534332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A9454672-6883-42AD-B38D-BF0EE1EEE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7" y="2380734"/>
              <a:ext cx="309378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例如，存储空间: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73B8566F-D31B-423C-91D0-396060E0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163" y="2369622"/>
              <a:ext cx="5242622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容量64</a:t>
              </a:r>
              <a:r>
                <a:rPr lang="en-US" altLang="zh-CN" sz="2800" b="1" dirty="0"/>
                <a:t>K,  </a:t>
              </a:r>
              <a:r>
                <a:rPr lang="zh-CN" altLang="en-US" sz="2800" b="1" dirty="0"/>
                <a:t>编址0000</a:t>
              </a:r>
              <a:r>
                <a:rPr lang="en-US" altLang="zh-CN" sz="2800" b="1" dirty="0"/>
                <a:t>H</a:t>
              </a:r>
              <a:r>
                <a:rPr lang="zh-CN" altLang="en-US" sz="2800" b="1" dirty="0"/>
                <a:t> ~ </a:t>
              </a:r>
              <a:r>
                <a:rPr lang="en-US" altLang="zh-CN" sz="2800" b="1" dirty="0"/>
                <a:t>FFFFH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700F65-0E6B-4DE7-8FD3-09FF7ACC02F5}"/>
              </a:ext>
            </a:extLst>
          </p:cNvPr>
          <p:cNvGrpSpPr/>
          <p:nvPr/>
        </p:nvGrpSpPr>
        <p:grpSpPr>
          <a:xfrm>
            <a:off x="1619672" y="3284984"/>
            <a:ext cx="4849020" cy="531813"/>
            <a:chOff x="838438" y="2831584"/>
            <a:chExt cx="4849020" cy="531813"/>
          </a:xfrm>
        </p:grpSpPr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86646D36-E898-41AE-A0F1-01313036E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438" y="2844284"/>
              <a:ext cx="20637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端口编址:</a:t>
              </a: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E8CAAC35-5B8C-47AA-AF92-2B297D64C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776" y="2831584"/>
              <a:ext cx="30376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FF</a:t>
              </a:r>
              <a:r>
                <a:rPr lang="zh-CN" altLang="en-US" sz="2800" b="1" dirty="0"/>
                <a:t>00</a:t>
              </a:r>
              <a:r>
                <a:rPr lang="en-US" altLang="zh-CN" sz="2800" b="1" dirty="0"/>
                <a:t>H ~ FFFFH</a:t>
              </a:r>
              <a:endParaRPr lang="zh-CN" altLang="en-US" sz="2800" b="1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6F58052-3166-40D5-A3C6-C036B7A2360D}"/>
              </a:ext>
            </a:extLst>
          </p:cNvPr>
          <p:cNvGrpSpPr/>
          <p:nvPr/>
        </p:nvGrpSpPr>
        <p:grpSpPr>
          <a:xfrm>
            <a:off x="580136" y="4833750"/>
            <a:ext cx="463472" cy="1812547"/>
            <a:chOff x="580136" y="4582785"/>
            <a:chExt cx="463472" cy="1812547"/>
          </a:xfrm>
        </p:grpSpPr>
        <p:pic>
          <p:nvPicPr>
            <p:cNvPr id="1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2E77B16-69E9-40F0-BD1A-190ED1390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68" y="4582785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8C8B6A75-4C18-4680-9C84-AE38BAB32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68" y="525733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50B48E6F-071F-4AE7-939D-EA9BF370C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36" y="593799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 autoUpdateAnimBg="0"/>
      <p:bldP spid="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C39367C-CCA4-4832-AF64-03338F75CFA6}"/>
              </a:ext>
            </a:extLst>
          </p:cNvPr>
          <p:cNvGrpSpPr/>
          <p:nvPr/>
        </p:nvGrpSpPr>
        <p:grpSpPr>
          <a:xfrm>
            <a:off x="755576" y="988520"/>
            <a:ext cx="8007350" cy="936327"/>
            <a:chOff x="692150" y="836712"/>
            <a:chExt cx="8007350" cy="93632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709613" y="847824"/>
              <a:ext cx="23002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存储空间:</a:t>
              </a: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2455863" y="836712"/>
              <a:ext cx="6196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容量64</a:t>
              </a:r>
              <a:r>
                <a:rPr lang="en-US" altLang="zh-CN" sz="2400" b="1"/>
                <a:t>K,  </a:t>
              </a:r>
              <a:r>
                <a:rPr lang="zh-CN" altLang="en-US" sz="2400" b="1"/>
                <a:t>编址0000</a:t>
              </a:r>
              <a:r>
                <a:rPr lang="en-US" altLang="zh-CN" sz="2400" b="1"/>
                <a:t>H</a:t>
              </a:r>
              <a:r>
                <a:rPr lang="zh-CN" altLang="en-US" sz="2400" b="1"/>
                <a:t> ~ </a:t>
              </a:r>
              <a:r>
                <a:rPr lang="en-US" altLang="zh-CN" sz="2400" b="1"/>
                <a:t>FFFFH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92150" y="1311374"/>
              <a:ext cx="2063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端口编址: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03488" y="1298674"/>
              <a:ext cx="6196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FF</a:t>
              </a:r>
              <a:r>
                <a:rPr lang="zh-CN" altLang="en-US" sz="2400" b="1"/>
                <a:t>00</a:t>
              </a:r>
              <a:r>
                <a:rPr lang="en-US" altLang="zh-CN" sz="2400" b="1"/>
                <a:t>H ~ FFFFH (</a:t>
              </a:r>
              <a:r>
                <a:rPr lang="zh-CN" altLang="en-US" sz="2400" b="1"/>
                <a:t>假设都已分配给不同端口)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3BC79DD-CA02-4133-8B7D-9DEEED58DE7B}"/>
              </a:ext>
            </a:extLst>
          </p:cNvPr>
          <p:cNvGrpSpPr/>
          <p:nvPr/>
        </p:nvGrpSpPr>
        <p:grpSpPr>
          <a:xfrm>
            <a:off x="755576" y="2625577"/>
            <a:ext cx="7886701" cy="2387599"/>
            <a:chOff x="755576" y="2625577"/>
            <a:chExt cx="7886701" cy="2387599"/>
          </a:xfrm>
        </p:grpSpPr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755576" y="2625577"/>
              <a:ext cx="7886701" cy="2387599"/>
              <a:chOff x="634" y="1105"/>
              <a:chExt cx="4968" cy="1504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4397" y="1105"/>
                <a:ext cx="12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地址总线</a:t>
                </a:r>
              </a:p>
            </p:txBody>
          </p:sp>
          <p:grpSp>
            <p:nvGrpSpPr>
              <p:cNvPr id="15" name="Group 91"/>
              <p:cNvGrpSpPr>
                <a:grpSpLocks/>
              </p:cNvGrpSpPr>
              <p:nvPr/>
            </p:nvGrpSpPr>
            <p:grpSpPr bwMode="auto">
              <a:xfrm>
                <a:off x="3353" y="1846"/>
                <a:ext cx="1071" cy="571"/>
                <a:chOff x="3353" y="1846"/>
                <a:chExt cx="1071" cy="571"/>
              </a:xfrm>
            </p:grpSpPr>
            <p:sp>
              <p:nvSpPr>
                <p:cNvPr id="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53" y="1846"/>
                  <a:ext cx="1071" cy="571"/>
                </a:xfrm>
                <a:prstGeom prst="rect">
                  <a:avLst/>
                </a:prstGeom>
                <a:solidFill>
                  <a:srgbClr val="D9FFFF"/>
                </a:solidFill>
                <a:ln w="25400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zh-CN" altLang="en-US" sz="2400" b="1">
                      <a:latin typeface="宋体" charset="-122"/>
                    </a:rPr>
                    <a:t>外设端口</a:t>
                  </a:r>
                </a:p>
                <a:p>
                  <a:pPr>
                    <a:lnSpc>
                      <a:spcPct val="75000"/>
                    </a:lnSpc>
                  </a:pPr>
                  <a:endParaRPr lang="zh-CN" altLang="en-US" sz="2400" b="1">
                    <a:latin typeface="宋体" charset="-122"/>
                  </a:endParaRPr>
                </a:p>
                <a:p>
                  <a:pPr>
                    <a:lnSpc>
                      <a:spcPct val="55000"/>
                    </a:lnSpc>
                  </a:pPr>
                  <a:endParaRPr lang="zh-CN" altLang="en-US" sz="2400" b="1">
                    <a:latin typeface="宋体" charset="-122"/>
                  </a:endParaRPr>
                </a:p>
              </p:txBody>
            </p:sp>
            <p:sp>
              <p:nvSpPr>
                <p:cNvPr id="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62" y="2168"/>
                  <a:ext cx="838" cy="244"/>
                </a:xfrm>
                <a:prstGeom prst="rect">
                  <a:avLst/>
                </a:prstGeom>
                <a:noFill/>
                <a:ln w="22225">
                  <a:solidFill>
                    <a:srgbClr val="0056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zh-CN" altLang="en-US" sz="2400" b="1"/>
                    <a:t>寄存器</a:t>
                  </a:r>
                </a:p>
              </p:txBody>
            </p:sp>
          </p:grp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>
                <a:off x="1968" y="1843"/>
                <a:ext cx="842" cy="582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lnSpc>
                    <a:spcPct val="135000"/>
                  </a:lnSpc>
                  <a:spcBef>
                    <a:spcPct val="50000"/>
                  </a:spcBef>
                </a:pPr>
                <a:r>
                  <a:rPr lang="zh-CN" altLang="en-US" sz="2400" b="1">
                    <a:latin typeface="宋体" charset="-122"/>
                  </a:rPr>
                  <a:t>存储器</a:t>
                </a:r>
              </a:p>
              <a:p>
                <a:pPr>
                  <a:lnSpc>
                    <a:spcPct val="90000"/>
                  </a:lnSpc>
                </a:pPr>
                <a:endParaRPr lang="zh-CN" altLang="en-US" sz="2400" b="1">
                  <a:latin typeface="宋体" charset="-122"/>
                </a:endParaRPr>
              </a:p>
            </p:txBody>
          </p:sp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4447" y="1384"/>
                <a:ext cx="113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数据总线</a:t>
                </a:r>
              </a:p>
            </p:txBody>
          </p:sp>
          <p:sp>
            <p:nvSpPr>
              <p:cNvPr id="18" name="Freeform 48"/>
              <p:cNvSpPr>
                <a:spLocks/>
              </p:cNvSpPr>
              <p:nvPr/>
            </p:nvSpPr>
            <p:spPr bwMode="auto">
              <a:xfrm>
                <a:off x="1610" y="2279"/>
                <a:ext cx="355" cy="33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0" y="0"/>
                  </a:cxn>
                  <a:cxn ang="0">
                    <a:pos x="546" y="0"/>
                  </a:cxn>
                </a:cxnLst>
                <a:rect l="0" t="0" r="r" b="b"/>
                <a:pathLst>
                  <a:path w="546" h="428">
                    <a:moveTo>
                      <a:pt x="0" y="428"/>
                    </a:moveTo>
                    <a:lnTo>
                      <a:pt x="0" y="0"/>
                    </a:lnTo>
                    <a:lnTo>
                      <a:pt x="546" y="0"/>
                    </a:lnTo>
                  </a:path>
                </a:pathLst>
              </a:custGeom>
              <a:noFill/>
              <a:ln w="19050" cmpd="sng">
                <a:solidFill>
                  <a:srgbClr val="004400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grpSp>
            <p:nvGrpSpPr>
              <p:cNvPr id="19" name="Group 80"/>
              <p:cNvGrpSpPr>
                <a:grpSpLocks/>
              </p:cNvGrpSpPr>
              <p:nvPr/>
            </p:nvGrpSpPr>
            <p:grpSpPr bwMode="auto">
              <a:xfrm>
                <a:off x="1111" y="2228"/>
                <a:ext cx="566" cy="291"/>
                <a:chOff x="1111" y="2318"/>
                <a:chExt cx="566" cy="291"/>
              </a:xfrm>
            </p:grpSpPr>
            <p:sp>
              <p:nvSpPr>
                <p:cNvPr id="2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111" y="2318"/>
                  <a:ext cx="56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/>
                    <a:t>RD</a:t>
                  </a:r>
                </a:p>
              </p:txBody>
            </p:sp>
            <p:sp>
              <p:nvSpPr>
                <p:cNvPr id="28" name="Line 50"/>
                <p:cNvSpPr>
                  <a:spLocks noChangeShapeType="1"/>
                </p:cNvSpPr>
                <p:nvPr/>
              </p:nvSpPr>
              <p:spPr bwMode="auto">
                <a:xfrm>
                  <a:off x="1160" y="2376"/>
                  <a:ext cx="313" cy="0"/>
                </a:xfrm>
                <a:prstGeom prst="line">
                  <a:avLst/>
                </a:prstGeom>
                <a:noFill/>
                <a:ln w="19050">
                  <a:solidFill>
                    <a:srgbClr val="0044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20" name="Freeform 52"/>
              <p:cNvSpPr>
                <a:spLocks/>
              </p:cNvSpPr>
              <p:nvPr/>
            </p:nvSpPr>
            <p:spPr bwMode="auto">
              <a:xfrm>
                <a:off x="1020" y="1918"/>
                <a:ext cx="2320" cy="6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5"/>
                  </a:cxn>
                  <a:cxn ang="0">
                    <a:pos x="2542" y="745"/>
                  </a:cxn>
                  <a:cxn ang="0">
                    <a:pos x="2542" y="397"/>
                  </a:cxn>
                  <a:cxn ang="0">
                    <a:pos x="2810" y="397"/>
                  </a:cxn>
                </a:cxnLst>
                <a:rect l="0" t="0" r="r" b="b"/>
                <a:pathLst>
                  <a:path w="2810" h="745">
                    <a:moveTo>
                      <a:pt x="0" y="0"/>
                    </a:moveTo>
                    <a:lnTo>
                      <a:pt x="0" y="745"/>
                    </a:lnTo>
                    <a:lnTo>
                      <a:pt x="2542" y="745"/>
                    </a:lnTo>
                    <a:lnTo>
                      <a:pt x="2542" y="397"/>
                    </a:lnTo>
                    <a:lnTo>
                      <a:pt x="2810" y="397"/>
                    </a:lnTo>
                  </a:path>
                </a:pathLst>
              </a:custGeom>
              <a:noFill/>
              <a:ln w="19050" cmpd="sng">
                <a:solidFill>
                  <a:srgbClr val="0044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1" name="Line 70"/>
              <p:cNvSpPr>
                <a:spLocks noChangeShapeType="1"/>
              </p:cNvSpPr>
              <p:nvPr/>
            </p:nvSpPr>
            <p:spPr bwMode="auto">
              <a:xfrm>
                <a:off x="1476" y="1305"/>
                <a:ext cx="3002" cy="0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2" name="Line 71"/>
              <p:cNvSpPr>
                <a:spLocks noChangeShapeType="1"/>
              </p:cNvSpPr>
              <p:nvPr/>
            </p:nvSpPr>
            <p:spPr bwMode="auto">
              <a:xfrm>
                <a:off x="1473" y="1545"/>
                <a:ext cx="3002" cy="0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3" name="Line 72"/>
              <p:cNvSpPr>
                <a:spLocks noChangeShapeType="1"/>
              </p:cNvSpPr>
              <p:nvPr/>
            </p:nvSpPr>
            <p:spPr bwMode="auto">
              <a:xfrm>
                <a:off x="2538" y="1314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4" name="Line 73"/>
              <p:cNvSpPr>
                <a:spLocks noChangeShapeType="1"/>
              </p:cNvSpPr>
              <p:nvPr/>
            </p:nvSpPr>
            <p:spPr bwMode="auto">
              <a:xfrm>
                <a:off x="4047" y="1293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5" name="Line 74"/>
              <p:cNvSpPr>
                <a:spLocks noChangeShapeType="1"/>
              </p:cNvSpPr>
              <p:nvPr/>
            </p:nvSpPr>
            <p:spPr bwMode="auto">
              <a:xfrm>
                <a:off x="2151" y="15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6" name="Line 75"/>
              <p:cNvSpPr>
                <a:spLocks noChangeShapeType="1"/>
              </p:cNvSpPr>
              <p:nvPr/>
            </p:nvSpPr>
            <p:spPr bwMode="auto">
              <a:xfrm>
                <a:off x="3687" y="1545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634" y="1176"/>
                <a:ext cx="842" cy="872"/>
              </a:xfrm>
              <a:prstGeom prst="rect">
                <a:avLst/>
              </a:prstGeom>
              <a:solidFill>
                <a:srgbClr val="D9FFFF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endParaRPr lang="zh-CN" altLang="en-US" sz="2400" b="1">
                  <a:latin typeface="宋体" charset="-122"/>
                </a:endParaRPr>
              </a:p>
              <a:p>
                <a:endParaRPr lang="en-US" altLang="zh-CN" sz="2400" b="1">
                  <a:latin typeface="宋体" charset="-122"/>
                </a:endParaRPr>
              </a:p>
              <a:p>
                <a:r>
                  <a:rPr lang="en-US" altLang="zh-CN" sz="2400" b="1">
                    <a:latin typeface="宋体" charset="-122"/>
                  </a:rPr>
                  <a:t> </a:t>
                </a:r>
                <a:r>
                  <a:rPr lang="zh-CN" altLang="en-US" sz="2400" b="1">
                    <a:latin typeface="宋体" charset="-122"/>
                  </a:rPr>
                  <a:t>处理器</a:t>
                </a:r>
              </a:p>
              <a:p>
                <a:pPr>
                  <a:spcBef>
                    <a:spcPct val="10000"/>
                  </a:spcBef>
                </a:pPr>
                <a:endParaRPr lang="zh-CN" altLang="en-US" sz="2400" b="1">
                  <a:latin typeface="宋体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370A438-010A-4BAA-91DB-89540899211D}"/>
                </a:ext>
              </a:extLst>
            </p:cNvPr>
            <p:cNvSpPr txBox="1"/>
            <p:nvPr/>
          </p:nvSpPr>
          <p:spPr>
            <a:xfrm>
              <a:off x="6755146" y="430463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FF30H</a:t>
              </a: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82F9366-3E9B-423F-B70F-4D8132BCCAAD}"/>
              </a:ext>
            </a:extLst>
          </p:cNvPr>
          <p:cNvGrpSpPr/>
          <p:nvPr/>
        </p:nvGrpSpPr>
        <p:grpSpPr>
          <a:xfrm>
            <a:off x="2339008" y="2532206"/>
            <a:ext cx="4983215" cy="1338479"/>
            <a:chOff x="2339008" y="2532206"/>
            <a:chExt cx="4983215" cy="133847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DBDF538-E74B-42A9-8D87-05D0F2BFBEEF}"/>
                </a:ext>
              </a:extLst>
            </p:cNvPr>
            <p:cNvSpPr txBox="1"/>
            <p:nvPr/>
          </p:nvSpPr>
          <p:spPr>
            <a:xfrm>
              <a:off x="2339008" y="253220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FF30H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671FB27-0550-46CB-ADCF-1DCE6335B0C6}"/>
                </a:ext>
              </a:extLst>
            </p:cNvPr>
            <p:cNvSpPr txBox="1"/>
            <p:nvPr/>
          </p:nvSpPr>
          <p:spPr>
            <a:xfrm>
              <a:off x="3752516" y="337248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FF30H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772B3CB-8584-403C-8911-62C5A0AB8840}"/>
                </a:ext>
              </a:extLst>
            </p:cNvPr>
            <p:cNvSpPr txBox="1"/>
            <p:nvPr/>
          </p:nvSpPr>
          <p:spPr>
            <a:xfrm>
              <a:off x="6215830" y="3409020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FF30H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 Box 43">
            <a:extLst>
              <a:ext uri="{FF2B5EF4-FFF2-40B4-BE49-F238E27FC236}">
                <a16:creationId xmlns:a16="http://schemas.microsoft.com/office/drawing/2014/main" id="{2D273398-19B7-4C67-AF36-66D514A2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351" y="5605312"/>
            <a:ext cx="6732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地址码本身不能区分</a:t>
            </a:r>
            <a:r>
              <a:rPr lang="zh-CN" altLang="en-US" sz="2800" b="1" u="sng" dirty="0">
                <a:solidFill>
                  <a:srgbClr val="FF0000"/>
                </a:solidFill>
              </a:rPr>
              <a:t>存储单元</a:t>
            </a:r>
            <a:r>
              <a:rPr lang="zh-CN" altLang="en-US" sz="2800" b="1" dirty="0">
                <a:solidFill>
                  <a:srgbClr val="FF0000"/>
                </a:solidFill>
              </a:rPr>
              <a:t>或</a:t>
            </a:r>
            <a:r>
              <a:rPr lang="zh-CN" altLang="en-US" sz="2800" b="1" u="sng" dirty="0">
                <a:solidFill>
                  <a:srgbClr val="FF0000"/>
                </a:solidFill>
              </a:rPr>
              <a:t>端口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67544" y="901687"/>
            <a:ext cx="8380288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在</a:t>
            </a:r>
            <a:r>
              <a:rPr lang="zh-CN" altLang="en-US" sz="2800" b="1"/>
              <a:t>处理器的指令集</a:t>
            </a:r>
            <a:r>
              <a:rPr lang="zh-CN" altLang="en-US" sz="2800" b="1" dirty="0"/>
              <a:t>中, 需要有专门的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指令(非数据传送指令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来完成端口的读写操作</a:t>
            </a:r>
            <a:r>
              <a:rPr lang="en-US" altLang="zh-CN" sz="2800" b="1" dirty="0"/>
              <a:t>。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961131" y="2420888"/>
            <a:ext cx="7631113" cy="144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     如:  输入指令    </a:t>
            </a:r>
            <a:r>
              <a:rPr lang="en-US" altLang="zh-CN" sz="2800" b="1" dirty="0">
                <a:solidFill>
                  <a:srgbClr val="0000FF"/>
                </a:solidFill>
              </a:rPr>
              <a:t>IN</a:t>
            </a:r>
            <a:r>
              <a:rPr lang="en-US" altLang="zh-CN" sz="3000" b="1" dirty="0">
                <a:solidFill>
                  <a:srgbClr val="0000FF"/>
                </a:solidFill>
              </a:rPr>
              <a:t> </a:t>
            </a:r>
            <a:r>
              <a:rPr lang="en-US" altLang="zh-CN" sz="31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</a:rPr>
              <a:t> ,  n1 ;      (n1)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zh-CN" sz="3000" b="1" dirty="0">
                <a:solidFill>
                  <a:srgbClr val="0000FF"/>
                </a:solidFill>
              </a:rPr>
              <a:t>           </a:t>
            </a:r>
            <a:r>
              <a:rPr lang="zh-CN" altLang="en-US" sz="2800" b="1" dirty="0">
                <a:solidFill>
                  <a:srgbClr val="0000FF"/>
                </a:solidFill>
              </a:rPr>
              <a:t>输出指令    </a:t>
            </a:r>
            <a:r>
              <a:rPr lang="en-US" altLang="zh-CN" sz="2800" b="1" dirty="0">
                <a:solidFill>
                  <a:srgbClr val="0000FF"/>
                </a:solidFill>
              </a:rPr>
              <a:t>OUT  n2 , 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r>
              <a:rPr lang="en-US" altLang="zh-CN" sz="2800" b="1" baseline="-18000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;    (n2)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endParaRPr lang="en-US" altLang="zh-CN" b="1" baseline="-14000" dirty="0">
              <a:solidFill>
                <a:srgbClr val="0000FF"/>
              </a:solidFill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86544" y="4149080"/>
            <a:ext cx="8380288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处理器通过对操作码“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”和“</a:t>
            </a:r>
            <a:r>
              <a:rPr lang="en-US" altLang="zh-CN" sz="2800" b="1" dirty="0"/>
              <a:t>OUT</a:t>
            </a:r>
            <a:r>
              <a:rPr lang="zh-CN" altLang="en-US" sz="2800" b="1" dirty="0"/>
              <a:t>”的译码来判断出是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指令。</a:t>
            </a:r>
          </a:p>
        </p:txBody>
      </p:sp>
      <p:pic>
        <p:nvPicPr>
          <p:cNvPr id="10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757872A-3183-4940-A9CA-5EC645CE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" y="105273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A7C92AE4-4642-4433-89B9-6EB70AEF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8" y="4306351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EC67B9-CEEC-4057-8104-C7DEDD38A69A}"/>
              </a:ext>
            </a:extLst>
          </p:cNvPr>
          <p:cNvGrpSpPr/>
          <p:nvPr/>
        </p:nvGrpSpPr>
        <p:grpSpPr>
          <a:xfrm>
            <a:off x="2749233" y="1233624"/>
            <a:ext cx="5002213" cy="939503"/>
            <a:chOff x="2749233" y="1233624"/>
            <a:chExt cx="5002213" cy="939503"/>
          </a:xfrm>
        </p:grpSpPr>
        <p:sp>
          <p:nvSpPr>
            <p:cNvPr id="2" name="Text Box 11"/>
            <p:cNvSpPr txBox="1">
              <a:spLocks noChangeArrowheads="1"/>
            </p:cNvSpPr>
            <p:nvPr/>
          </p:nvSpPr>
          <p:spPr bwMode="auto">
            <a:xfrm>
              <a:off x="4025583" y="1233624"/>
              <a:ext cx="372586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2400" b="1" dirty="0"/>
                <a:t>= 0  访问</a:t>
              </a:r>
              <a:r>
                <a:rPr lang="en-US" altLang="zh-CN" sz="2400" b="1" dirty="0"/>
                <a:t>I/O</a:t>
              </a:r>
              <a:r>
                <a:rPr lang="zh-CN" altLang="en-US" sz="2400" b="1" dirty="0"/>
                <a:t>端口</a:t>
              </a:r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749233" y="1466988"/>
              <a:ext cx="1133475" cy="461963"/>
              <a:chOff x="1250" y="690"/>
              <a:chExt cx="714" cy="291"/>
            </a:xfrm>
          </p:grpSpPr>
          <p:sp>
            <p:nvSpPr>
              <p:cNvPr id="4" name="Text Box 13"/>
              <p:cNvSpPr txBox="1">
                <a:spLocks noChangeArrowheads="1"/>
              </p:cNvSpPr>
              <p:nvPr/>
            </p:nvSpPr>
            <p:spPr bwMode="auto">
              <a:xfrm>
                <a:off x="1250" y="690"/>
                <a:ext cx="714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400" b="1"/>
                  <a:t>M/IO</a:t>
                </a:r>
              </a:p>
            </p:txBody>
          </p:sp>
          <p:sp>
            <p:nvSpPr>
              <p:cNvPr id="5" name="Line 14"/>
              <p:cNvSpPr>
                <a:spLocks noChangeShapeType="1"/>
              </p:cNvSpPr>
              <p:nvPr/>
            </p:nvSpPr>
            <p:spPr bwMode="auto">
              <a:xfrm>
                <a:off x="1567" y="748"/>
                <a:ext cx="185" cy="0"/>
              </a:xfrm>
              <a:prstGeom prst="line">
                <a:avLst/>
              </a:prstGeom>
              <a:noFill/>
              <a:ln w="25400" cap="sq">
                <a:solidFill>
                  <a:srgbClr val="0038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sp>
          <p:nvSpPr>
            <p:cNvPr id="6" name="AutoShape 15"/>
            <p:cNvSpPr>
              <a:spLocks/>
            </p:cNvSpPr>
            <p:nvPr/>
          </p:nvSpPr>
          <p:spPr bwMode="auto">
            <a:xfrm>
              <a:off x="3855721" y="1424124"/>
              <a:ext cx="152400" cy="615950"/>
            </a:xfrm>
            <a:prstGeom prst="leftBrace">
              <a:avLst>
                <a:gd name="adj1" fmla="val 33681"/>
                <a:gd name="adj2" fmla="val 50000"/>
              </a:avLst>
            </a:prstGeom>
            <a:noFill/>
            <a:ln w="2857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050983" y="1711462"/>
              <a:ext cx="31924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2400" b="1"/>
                <a:t>= 1  访问存储器</a:t>
              </a:r>
            </a:p>
          </p:txBody>
        </p:sp>
      </p:grp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5599" y="2283237"/>
            <a:ext cx="8656637" cy="164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400" b="1" dirty="0"/>
              <a:t>当执行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指令时(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译码识别出是“</a:t>
            </a:r>
            <a:r>
              <a:rPr lang="en-US" altLang="zh-CN" sz="2400" b="1" dirty="0"/>
              <a:t>IN”</a:t>
            </a:r>
            <a:r>
              <a:rPr lang="zh-CN" altLang="en-US" sz="2400" b="1" dirty="0"/>
              <a:t>或“</a:t>
            </a:r>
            <a:r>
              <a:rPr lang="en-US" altLang="zh-CN" sz="2400" b="1" dirty="0"/>
              <a:t>OUT”</a:t>
            </a:r>
            <a:r>
              <a:rPr lang="zh-CN" altLang="en-US" sz="2400" b="1" dirty="0"/>
              <a:t>指令编码), 该引脚输出“0” ; 当访问存储器时(执行任何需访存的指令、取指令等</a:t>
            </a:r>
            <a:r>
              <a:rPr lang="zh-CN" altLang="en-US" sz="2400" b="1"/>
              <a:t>), 该</a:t>
            </a:r>
            <a:r>
              <a:rPr lang="zh-CN" altLang="en-US" sz="2400" b="1" dirty="0"/>
              <a:t>引脚</a:t>
            </a:r>
            <a:r>
              <a:rPr lang="zh-CN" altLang="en-US" sz="2400" b="1"/>
              <a:t>输出“1”。</a:t>
            </a:r>
            <a:endParaRPr lang="zh-CN" altLang="en-US" sz="2400" b="1" dirty="0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4788024" y="764704"/>
            <a:ext cx="267168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958057" y="708449"/>
            <a:ext cx="7862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400" b="1" dirty="0"/>
              <a:t>如在</a:t>
            </a:r>
            <a:r>
              <a:rPr lang="en-US" altLang="zh-CN" sz="2400" b="1" dirty="0"/>
              <a:t>Intel80</a:t>
            </a:r>
            <a:r>
              <a:rPr lang="en-US" altLang="zh-CN" sz="2400" b="1" dirty="0">
                <a:sym typeface="Symbol" pitchFamily="18" charset="2"/>
              </a:rPr>
              <a:t></a:t>
            </a:r>
            <a:r>
              <a:rPr lang="en-US" altLang="zh-CN" sz="2400" b="1" dirty="0"/>
              <a:t>86</a:t>
            </a:r>
            <a:r>
              <a:rPr lang="zh-CN" altLang="en-US" sz="2400" b="1" dirty="0"/>
              <a:t>处理器</a:t>
            </a:r>
            <a:r>
              <a:rPr lang="zh-CN" altLang="en-US" sz="2400" b="1"/>
              <a:t>的            输出</a:t>
            </a:r>
            <a:r>
              <a:rPr lang="zh-CN" altLang="en-US" sz="2400" b="1" dirty="0"/>
              <a:t>引脚:</a:t>
            </a:r>
          </a:p>
        </p:txBody>
      </p: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462756" y="4221088"/>
            <a:ext cx="8218488" cy="2281238"/>
            <a:chOff x="360" y="2334"/>
            <a:chExt cx="5177" cy="1437"/>
          </a:xfrm>
        </p:grpSpPr>
        <p:grpSp>
          <p:nvGrpSpPr>
            <p:cNvPr id="17" name="Group 70"/>
            <p:cNvGrpSpPr>
              <a:grpSpLocks/>
            </p:cNvGrpSpPr>
            <p:nvPr/>
          </p:nvGrpSpPr>
          <p:grpSpPr bwMode="auto">
            <a:xfrm>
              <a:off x="3758" y="2338"/>
              <a:ext cx="526" cy="291"/>
              <a:chOff x="5234" y="970"/>
              <a:chExt cx="526" cy="291"/>
            </a:xfrm>
          </p:grpSpPr>
          <p:sp>
            <p:nvSpPr>
              <p:cNvPr id="51" name="Text Box 71"/>
              <p:cNvSpPr txBox="1">
                <a:spLocks noChangeArrowheads="1"/>
              </p:cNvSpPr>
              <p:nvPr/>
            </p:nvSpPr>
            <p:spPr bwMode="auto">
              <a:xfrm>
                <a:off x="5234" y="970"/>
                <a:ext cx="52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52" name="Line 72"/>
              <p:cNvSpPr>
                <a:spLocks noChangeShapeType="1"/>
              </p:cNvSpPr>
              <p:nvPr/>
            </p:nvSpPr>
            <p:spPr bwMode="auto">
              <a:xfrm>
                <a:off x="5312" y="1030"/>
                <a:ext cx="222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360" y="2334"/>
              <a:ext cx="5177" cy="1437"/>
              <a:chOff x="360" y="2334"/>
              <a:chExt cx="5177" cy="1437"/>
            </a:xfrm>
          </p:grpSpPr>
          <p:sp>
            <p:nvSpPr>
              <p:cNvPr id="19" name="Text Box 41"/>
              <p:cNvSpPr txBox="1">
                <a:spLocks noChangeArrowheads="1"/>
              </p:cNvSpPr>
              <p:nvPr/>
            </p:nvSpPr>
            <p:spPr bwMode="auto">
              <a:xfrm>
                <a:off x="4219" y="3197"/>
                <a:ext cx="1053" cy="291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solidFill>
                      <a:srgbClr val="003800"/>
                    </a:solidFill>
                  </a:rPr>
                  <a:t>存储芯片</a:t>
                </a:r>
              </a:p>
            </p:txBody>
          </p:sp>
          <p:sp>
            <p:nvSpPr>
              <p:cNvPr id="20" name="Text Box 42"/>
              <p:cNvSpPr txBox="1">
                <a:spLocks noChangeArrowheads="1"/>
              </p:cNvSpPr>
              <p:nvPr/>
            </p:nvSpPr>
            <p:spPr bwMode="auto">
              <a:xfrm>
                <a:off x="4231" y="2488"/>
                <a:ext cx="913" cy="291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3800"/>
                    </a:solidFill>
                  </a:rPr>
                  <a:t> I/O</a:t>
                </a:r>
                <a:r>
                  <a:rPr lang="zh-CN" altLang="en-US" sz="2400" b="1">
                    <a:solidFill>
                      <a:srgbClr val="003800"/>
                    </a:solidFill>
                  </a:rPr>
                  <a:t>端口</a:t>
                </a:r>
              </a:p>
            </p:txBody>
          </p:sp>
          <p:sp>
            <p:nvSpPr>
              <p:cNvPr id="21" name="Text Box 43"/>
              <p:cNvSpPr txBox="1">
                <a:spLocks noChangeArrowheads="1"/>
              </p:cNvSpPr>
              <p:nvPr/>
            </p:nvSpPr>
            <p:spPr bwMode="auto">
              <a:xfrm>
                <a:off x="2600" y="3122"/>
                <a:ext cx="838" cy="477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3800"/>
                    </a:solidFill>
                  </a:rPr>
                  <a:t>M</a:t>
                </a:r>
                <a:r>
                  <a:rPr lang="zh-CN" altLang="en-US" sz="24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1388" y="3148"/>
                <a:ext cx="170" cy="265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3" name="Text Box 45"/>
              <p:cNvSpPr txBox="1">
                <a:spLocks noChangeArrowheads="1"/>
              </p:cNvSpPr>
              <p:nvPr/>
            </p:nvSpPr>
            <p:spPr bwMode="auto">
              <a:xfrm>
                <a:off x="2583" y="2474"/>
                <a:ext cx="874" cy="477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3800"/>
                    </a:solidFill>
                  </a:rPr>
                  <a:t>I/O</a:t>
                </a:r>
                <a:r>
                  <a:rPr lang="zh-CN" altLang="en-US" sz="24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24" name="Freeform 46"/>
              <p:cNvSpPr>
                <a:spLocks/>
              </p:cNvSpPr>
              <p:nvPr/>
            </p:nvSpPr>
            <p:spPr bwMode="auto">
              <a:xfrm>
                <a:off x="1163" y="2622"/>
                <a:ext cx="219" cy="6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9"/>
                  </a:cxn>
                  <a:cxn ang="0">
                    <a:pos x="149" y="239"/>
                  </a:cxn>
                </a:cxnLst>
                <a:rect l="0" t="0" r="r" b="b"/>
                <a:pathLst>
                  <a:path w="149" h="239">
                    <a:moveTo>
                      <a:pt x="0" y="0"/>
                    </a:moveTo>
                    <a:lnTo>
                      <a:pt x="0" y="239"/>
                    </a:lnTo>
                    <a:lnTo>
                      <a:pt x="149" y="239"/>
                    </a:lnTo>
                  </a:path>
                </a:pathLst>
              </a:custGeom>
              <a:noFill/>
              <a:ln w="22225">
                <a:solidFill>
                  <a:srgbClr val="003800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grpSp>
            <p:nvGrpSpPr>
              <p:cNvPr id="25" name="Group 47"/>
              <p:cNvGrpSpPr>
                <a:grpSpLocks/>
              </p:cNvGrpSpPr>
              <p:nvPr/>
            </p:nvGrpSpPr>
            <p:grpSpPr bwMode="auto">
              <a:xfrm>
                <a:off x="360" y="2471"/>
                <a:ext cx="741" cy="291"/>
                <a:chOff x="504" y="662"/>
                <a:chExt cx="741" cy="291"/>
              </a:xfrm>
            </p:grpSpPr>
            <p:sp>
              <p:nvSpPr>
                <p:cNvPr id="4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04" y="662"/>
                  <a:ext cx="741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15000"/>
                    </a:spcBef>
                  </a:pPr>
                  <a:r>
                    <a:rPr lang="en-US" altLang="zh-CN" sz="2400" b="1">
                      <a:solidFill>
                        <a:srgbClr val="003800"/>
                      </a:solidFill>
                    </a:rPr>
                    <a:t>M/IO</a:t>
                  </a:r>
                </a:p>
              </p:txBody>
            </p:sp>
            <p:sp>
              <p:nvSpPr>
                <p:cNvPr id="50" name="Line 49"/>
                <p:cNvSpPr>
                  <a:spLocks noChangeShapeType="1"/>
                </p:cNvSpPr>
                <p:nvPr/>
              </p:nvSpPr>
              <p:spPr bwMode="auto">
                <a:xfrm>
                  <a:off x="826" y="723"/>
                  <a:ext cx="168" cy="0"/>
                </a:xfrm>
                <a:prstGeom prst="line">
                  <a:avLst/>
                </a:prstGeom>
                <a:noFill/>
                <a:ln w="22225" cap="sq">
                  <a:solidFill>
                    <a:srgbClr val="0038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26" name="Oval 50"/>
              <p:cNvSpPr>
                <a:spLocks noChangeArrowheads="1"/>
              </p:cNvSpPr>
              <p:nvPr/>
            </p:nvSpPr>
            <p:spPr bwMode="auto">
              <a:xfrm>
                <a:off x="2495" y="2588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7" name="Line 51"/>
              <p:cNvSpPr>
                <a:spLocks noChangeShapeType="1"/>
              </p:cNvSpPr>
              <p:nvPr/>
            </p:nvSpPr>
            <p:spPr bwMode="auto">
              <a:xfrm>
                <a:off x="996" y="2624"/>
                <a:ext cx="1498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grpSp>
            <p:nvGrpSpPr>
              <p:cNvPr id="28" name="Group 52"/>
              <p:cNvGrpSpPr>
                <a:grpSpLocks/>
              </p:cNvGrpSpPr>
              <p:nvPr/>
            </p:nvGrpSpPr>
            <p:grpSpPr bwMode="auto">
              <a:xfrm>
                <a:off x="1565" y="3252"/>
                <a:ext cx="1022" cy="79"/>
                <a:chOff x="1196" y="1704"/>
                <a:chExt cx="1022" cy="79"/>
              </a:xfrm>
            </p:grpSpPr>
            <p:sp>
              <p:nvSpPr>
                <p:cNvPr id="46" name="Oval 53"/>
                <p:cNvSpPr>
                  <a:spLocks noChangeArrowheads="1"/>
                </p:cNvSpPr>
                <p:nvPr/>
              </p:nvSpPr>
              <p:spPr bwMode="auto">
                <a:xfrm>
                  <a:off x="1196" y="1704"/>
                  <a:ext cx="75" cy="75"/>
                </a:xfrm>
                <a:prstGeom prst="ellips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7" name="Oval 54"/>
                <p:cNvSpPr>
                  <a:spLocks noChangeArrowheads="1"/>
                </p:cNvSpPr>
                <p:nvPr/>
              </p:nvSpPr>
              <p:spPr bwMode="auto">
                <a:xfrm>
                  <a:off x="2143" y="1708"/>
                  <a:ext cx="75" cy="75"/>
                </a:xfrm>
                <a:prstGeom prst="ellips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8" name="Line 55"/>
                <p:cNvSpPr>
                  <a:spLocks noChangeShapeType="1"/>
                </p:cNvSpPr>
                <p:nvPr/>
              </p:nvSpPr>
              <p:spPr bwMode="auto">
                <a:xfrm>
                  <a:off x="1274" y="1747"/>
                  <a:ext cx="866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29" name="Group 56"/>
              <p:cNvGrpSpPr>
                <a:grpSpLocks/>
              </p:cNvGrpSpPr>
              <p:nvPr/>
            </p:nvGrpSpPr>
            <p:grpSpPr bwMode="auto">
              <a:xfrm>
                <a:off x="2096" y="2334"/>
                <a:ext cx="446" cy="291"/>
                <a:chOff x="1727" y="714"/>
                <a:chExt cx="446" cy="291"/>
              </a:xfrm>
            </p:grpSpPr>
            <p:sp>
              <p:nvSpPr>
                <p:cNvPr id="4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727" y="714"/>
                  <a:ext cx="44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5" name="Line 58"/>
                <p:cNvSpPr>
                  <a:spLocks noChangeShapeType="1"/>
                </p:cNvSpPr>
                <p:nvPr/>
              </p:nvSpPr>
              <p:spPr bwMode="auto">
                <a:xfrm>
                  <a:off x="1797" y="764"/>
                  <a:ext cx="23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30" name="Group 59"/>
              <p:cNvGrpSpPr>
                <a:grpSpLocks/>
              </p:cNvGrpSpPr>
              <p:nvPr/>
            </p:nvGrpSpPr>
            <p:grpSpPr bwMode="auto">
              <a:xfrm>
                <a:off x="2096" y="3002"/>
                <a:ext cx="456" cy="291"/>
                <a:chOff x="1763" y="1436"/>
                <a:chExt cx="456" cy="291"/>
              </a:xfrm>
            </p:grpSpPr>
            <p:sp>
              <p:nvSpPr>
                <p:cNvPr id="4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763" y="1436"/>
                  <a:ext cx="45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3" name="Line 61"/>
                <p:cNvSpPr>
                  <a:spLocks noChangeShapeType="1"/>
                </p:cNvSpPr>
                <p:nvPr/>
              </p:nvSpPr>
              <p:spPr bwMode="auto">
                <a:xfrm>
                  <a:off x="1844" y="1486"/>
                  <a:ext cx="23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31" name="Line 62"/>
              <p:cNvSpPr>
                <a:spLocks noChangeShapeType="1"/>
              </p:cNvSpPr>
              <p:nvPr/>
            </p:nvSpPr>
            <p:spPr bwMode="auto">
              <a:xfrm>
                <a:off x="3432" y="3340"/>
                <a:ext cx="710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32" name="Oval 63"/>
              <p:cNvSpPr>
                <a:spLocks noChangeArrowheads="1"/>
              </p:cNvSpPr>
              <p:nvPr/>
            </p:nvSpPr>
            <p:spPr bwMode="auto">
              <a:xfrm>
                <a:off x="4143" y="3306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3" name="Oval 65"/>
              <p:cNvSpPr>
                <a:spLocks noChangeArrowheads="1"/>
              </p:cNvSpPr>
              <p:nvPr/>
            </p:nvSpPr>
            <p:spPr bwMode="auto">
              <a:xfrm>
                <a:off x="4162" y="2591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4" name="Text Box 66"/>
              <p:cNvSpPr txBox="1">
                <a:spLocks noChangeArrowheads="1"/>
              </p:cNvSpPr>
              <p:nvPr/>
            </p:nvSpPr>
            <p:spPr bwMode="auto">
              <a:xfrm>
                <a:off x="649" y="3434"/>
                <a:ext cx="120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003800"/>
                    </a:solidFill>
                  </a:rPr>
                  <a:t>地址总线</a:t>
                </a:r>
              </a:p>
            </p:txBody>
          </p:sp>
          <p:grpSp>
            <p:nvGrpSpPr>
              <p:cNvPr id="35" name="Group 67"/>
              <p:cNvGrpSpPr>
                <a:grpSpLocks/>
              </p:cNvGrpSpPr>
              <p:nvPr/>
            </p:nvGrpSpPr>
            <p:grpSpPr bwMode="auto">
              <a:xfrm>
                <a:off x="3833" y="3050"/>
                <a:ext cx="526" cy="291"/>
                <a:chOff x="3545" y="1430"/>
                <a:chExt cx="526" cy="291"/>
              </a:xfrm>
            </p:grpSpPr>
            <p:sp>
              <p:nvSpPr>
                <p:cNvPr id="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545" y="1430"/>
                  <a:ext cx="52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3800"/>
                      </a:solidFill>
                    </a:rPr>
                    <a:t>CS</a:t>
                  </a:r>
                </a:p>
              </p:txBody>
            </p:sp>
            <p:sp>
              <p:nvSpPr>
                <p:cNvPr id="41" name="Line 69"/>
                <p:cNvSpPr>
                  <a:spLocks noChangeShapeType="1"/>
                </p:cNvSpPr>
                <p:nvPr/>
              </p:nvSpPr>
              <p:spPr bwMode="auto">
                <a:xfrm>
                  <a:off x="3613" y="1481"/>
                  <a:ext cx="222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36" name="Line 73"/>
              <p:cNvSpPr>
                <a:spLocks noChangeShapeType="1"/>
              </p:cNvSpPr>
              <p:nvPr/>
            </p:nvSpPr>
            <p:spPr bwMode="auto">
              <a:xfrm>
                <a:off x="729" y="3771"/>
                <a:ext cx="4808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37" name="Freeform 74"/>
              <p:cNvSpPr>
                <a:spLocks/>
              </p:cNvSpPr>
              <p:nvPr/>
            </p:nvSpPr>
            <p:spPr bwMode="auto">
              <a:xfrm>
                <a:off x="1998" y="2826"/>
                <a:ext cx="576" cy="945"/>
              </a:xfrm>
              <a:custGeom>
                <a:avLst/>
                <a:gdLst/>
                <a:ahLst/>
                <a:cxnLst>
                  <a:cxn ang="0">
                    <a:pos x="0" y="1017"/>
                  </a:cxn>
                  <a:cxn ang="0">
                    <a:pos x="0" y="0"/>
                  </a:cxn>
                  <a:cxn ang="0">
                    <a:pos x="576" y="0"/>
                  </a:cxn>
                </a:cxnLst>
                <a:rect l="0" t="0" r="r" b="b"/>
                <a:pathLst>
                  <a:path w="576" h="1017">
                    <a:moveTo>
                      <a:pt x="0" y="1017"/>
                    </a:moveTo>
                    <a:lnTo>
                      <a:pt x="0" y="0"/>
                    </a:lnTo>
                    <a:lnTo>
                      <a:pt x="576" y="0"/>
                    </a:lnTo>
                  </a:path>
                </a:pathLst>
              </a:custGeom>
              <a:noFill/>
              <a:ln w="38100" cmpd="sng">
                <a:solidFill>
                  <a:srgbClr val="000080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38" name="Line 75"/>
              <p:cNvSpPr>
                <a:spLocks noChangeShapeType="1"/>
              </p:cNvSpPr>
              <p:nvPr/>
            </p:nvSpPr>
            <p:spPr bwMode="auto">
              <a:xfrm>
                <a:off x="1989" y="3528"/>
                <a:ext cx="601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>
                <a:off x="3456" y="2628"/>
                <a:ext cx="703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</p:grp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4283968" y="716536"/>
            <a:ext cx="919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400" b="1"/>
              <a:t>M/IO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827584" y="116632"/>
            <a:ext cx="26003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(2) 统一编址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64CB118-034A-47E5-8FCE-C2458D76271F}"/>
              </a:ext>
            </a:extLst>
          </p:cNvPr>
          <p:cNvGrpSpPr/>
          <p:nvPr/>
        </p:nvGrpSpPr>
        <p:grpSpPr>
          <a:xfrm>
            <a:off x="154220" y="1124744"/>
            <a:ext cx="8517862" cy="1684244"/>
            <a:chOff x="154220" y="1124744"/>
            <a:chExt cx="8517862" cy="1684244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682195" y="1124744"/>
              <a:ext cx="7989887" cy="1684244"/>
            </a:xfrm>
            <a:prstGeom prst="rect">
              <a:avLst/>
            </a:prstGeom>
            <a:noFill/>
            <a:ln w="158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400" b="1"/>
                <a:t>I/O</a:t>
              </a:r>
              <a:r>
                <a:rPr lang="zh-CN" altLang="en-US" sz="2400" b="1"/>
                <a:t>端口地址占</a:t>
              </a:r>
              <a:r>
                <a:rPr lang="en-US" altLang="zh-CN" sz="2400" b="1"/>
                <a:t>CPU</a:t>
              </a:r>
              <a:r>
                <a:rPr lang="zh-CN" altLang="en-US" sz="2400" b="1"/>
                <a:t>提供的全部地址空间的其中一部分。比如, 可将地址空间的低端部分分配给主存单元,  高端分配给</a:t>
              </a:r>
              <a:r>
                <a:rPr lang="en-US" altLang="zh-CN" sz="2400" b="1"/>
                <a:t>I/O</a:t>
              </a:r>
              <a:r>
                <a:rPr lang="zh-CN" altLang="en-US" sz="2400" b="1"/>
                <a:t>端口, 以示区分。</a:t>
              </a:r>
            </a:p>
          </p:txBody>
        </p:sp>
        <p:pic>
          <p:nvPicPr>
            <p:cNvPr id="9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72BB19F-C4D9-4401-9DDA-6827C5ADA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20" y="124346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DDFBF65-3FE0-4343-8F8C-243E38258365}"/>
              </a:ext>
            </a:extLst>
          </p:cNvPr>
          <p:cNvGrpSpPr/>
          <p:nvPr/>
        </p:nvGrpSpPr>
        <p:grpSpPr>
          <a:xfrm>
            <a:off x="154220" y="3040900"/>
            <a:ext cx="8525566" cy="1684244"/>
            <a:chOff x="154220" y="3040900"/>
            <a:chExt cx="8525566" cy="1684244"/>
          </a:xfrm>
        </p:grpSpPr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726411" y="3040900"/>
              <a:ext cx="7953375" cy="16842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zh-CN" altLang="en-US" sz="2400" b="1" dirty="0"/>
                <a:t>采用统一编址, 地址码本身可区分是</a:t>
              </a:r>
              <a:r>
                <a:rPr lang="zh-CN" altLang="en-US" sz="2400" b="1" u="sng" dirty="0"/>
                <a:t>存储单元地址</a:t>
              </a:r>
              <a:r>
                <a:rPr lang="zh-CN" altLang="en-US" sz="2400" b="1" dirty="0"/>
                <a:t>还是</a:t>
              </a:r>
              <a:r>
                <a:rPr lang="en-US" altLang="zh-CN" sz="2400" b="1" u="sng" dirty="0"/>
                <a:t>I/O</a:t>
              </a:r>
              <a:r>
                <a:rPr lang="zh-CN" altLang="en-US" sz="2400" b="1" u="sng" dirty="0"/>
                <a:t>端口地址</a:t>
              </a:r>
              <a:r>
                <a:rPr lang="zh-CN" altLang="en-US" sz="2400" b="1" dirty="0"/>
                <a:t>, 无需其它控制, 不会出现存储单元和端口的读写发生会乱。</a:t>
              </a:r>
            </a:p>
          </p:txBody>
        </p:sp>
        <p:pic>
          <p:nvPicPr>
            <p:cNvPr id="1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50CFFFF-8842-4C96-84FA-B71DD1A8A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20" y="314096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ACFAB8-E365-4EAB-A818-AAFB748E85B8}"/>
              </a:ext>
            </a:extLst>
          </p:cNvPr>
          <p:cNvGrpSpPr/>
          <p:nvPr/>
        </p:nvGrpSpPr>
        <p:grpSpPr>
          <a:xfrm>
            <a:off x="154220" y="4940984"/>
            <a:ext cx="8544616" cy="1130246"/>
            <a:chOff x="154220" y="4940984"/>
            <a:chExt cx="8544616" cy="1130246"/>
          </a:xfrm>
        </p:grpSpPr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726411" y="4940984"/>
              <a:ext cx="7972425" cy="113024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/>
                <a:t>统一编址时, 设备接口中的寄存器视为一个存储单元，采用通用的数据传送指令实现</a:t>
              </a:r>
              <a:r>
                <a:rPr lang="en-US" altLang="zh-CN" sz="2400" b="1"/>
                <a:t>I/O</a:t>
              </a:r>
              <a:r>
                <a:rPr lang="zh-CN" altLang="en-US" sz="2400" b="1"/>
                <a:t>操作，又称为隐式</a:t>
              </a:r>
              <a:r>
                <a:rPr lang="en-US" altLang="zh-CN" sz="2400" b="1"/>
                <a:t>I/O</a:t>
              </a:r>
              <a:r>
                <a:rPr lang="zh-CN" altLang="en-US" sz="2400" b="1"/>
                <a:t>指令。</a:t>
              </a:r>
            </a:p>
          </p:txBody>
        </p:sp>
        <p:pic>
          <p:nvPicPr>
            <p:cNvPr id="1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04D0B99-74C7-4001-895F-66E1C63B1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20" y="503846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6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052736"/>
            <a:ext cx="805815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/>
              <a:t>在指令集上, 无需专门输入/输出指令, 采用一般数据传送指令即可进行端口的读写操作。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2492896"/>
            <a:ext cx="8337798" cy="292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52500" indent="-9525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/>
              <a:t>比如: 某处理器提供16位地址, 外设接口有3个寄存器, 分别为:</a:t>
            </a:r>
          </a:p>
          <a:p>
            <a:pPr marL="952500" indent="-952500">
              <a:lnSpc>
                <a:spcPct val="150000"/>
              </a:lnSpc>
              <a:spcBef>
                <a:spcPct val="5000"/>
              </a:spcBef>
            </a:pPr>
            <a:r>
              <a:rPr lang="zh-CN" altLang="en-US" sz="2400" b="1" dirty="0"/>
              <a:t>             数据寄存器   －    分配地址 </a:t>
            </a:r>
            <a:r>
              <a:rPr lang="en-US" altLang="zh-CN" sz="2400" b="1" dirty="0"/>
              <a:t>FF00H</a:t>
            </a:r>
          </a:p>
          <a:p>
            <a:pPr marL="952500" indent="-952500">
              <a:lnSpc>
                <a:spcPct val="150000"/>
              </a:lnSpc>
              <a:spcBef>
                <a:spcPct val="5000"/>
              </a:spcBef>
            </a:pPr>
            <a:r>
              <a:rPr lang="zh-CN" altLang="en-US" sz="2400" b="1" dirty="0"/>
              <a:t>             命令寄存器   －    分配地址 </a:t>
            </a:r>
            <a:r>
              <a:rPr lang="en-US" altLang="zh-CN" sz="2400" b="1" dirty="0"/>
              <a:t>FF01H</a:t>
            </a:r>
          </a:p>
          <a:p>
            <a:pPr marL="952500" indent="-952500">
              <a:lnSpc>
                <a:spcPct val="150000"/>
              </a:lnSpc>
              <a:spcBef>
                <a:spcPct val="5000"/>
              </a:spcBef>
            </a:pPr>
            <a:r>
              <a:rPr lang="zh-CN" altLang="en-US" sz="2400" b="1" dirty="0"/>
              <a:t>             状态寄存器   －    分配地址 </a:t>
            </a:r>
            <a:r>
              <a:rPr lang="en-US" altLang="zh-CN" sz="2400" b="1" dirty="0"/>
              <a:t>FF02H</a:t>
            </a:r>
          </a:p>
          <a:p>
            <a:pPr marL="952500" indent="-9525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/>
              <a:t>          CPU</a:t>
            </a:r>
            <a:r>
              <a:rPr lang="zh-CN" altLang="en-US" sz="2400" b="1" dirty="0"/>
              <a:t>内部有寄存器</a:t>
            </a:r>
            <a:r>
              <a:rPr lang="en-US" altLang="zh-CN" sz="2400" b="1" dirty="0"/>
              <a:t>R</a:t>
            </a:r>
            <a:r>
              <a:rPr lang="en-US" altLang="zh-CN" sz="2400" b="1" baseline="-14000" dirty="0"/>
              <a:t>0</a:t>
            </a:r>
            <a:r>
              <a:rPr lang="en-US" altLang="zh-CN" sz="2400" b="1" dirty="0"/>
              <a:t>、R</a:t>
            </a:r>
            <a:r>
              <a:rPr lang="en-US" altLang="zh-CN" sz="2400" b="1" baseline="-14000" dirty="0"/>
              <a:t>1</a:t>
            </a:r>
            <a:r>
              <a:rPr lang="en-US" altLang="zh-CN" sz="2400" b="1" dirty="0"/>
              <a:t>、R</a:t>
            </a:r>
            <a:r>
              <a:rPr lang="en-US" altLang="zh-CN" sz="2400" b="1" baseline="-14000" dirty="0"/>
              <a:t>2</a:t>
            </a:r>
            <a:r>
              <a:rPr lang="en-US" altLang="zh-CN" sz="2400" b="1" dirty="0"/>
              <a:t>、</a:t>
            </a:r>
            <a:r>
              <a:rPr lang="en-US" altLang="zh-CN" sz="2400" b="1" baseline="-25000" dirty="0"/>
              <a:t> </a:t>
            </a:r>
            <a:r>
              <a:rPr lang="en-US" altLang="zh-CN" sz="2400" b="1" dirty="0"/>
              <a:t>R</a:t>
            </a:r>
            <a:r>
              <a:rPr lang="en-US" altLang="zh-CN" sz="2400" b="1" baseline="-1400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07704" y="836712"/>
            <a:ext cx="4824536" cy="1200329"/>
          </a:xfrm>
          <a:prstGeom prst="rect">
            <a:avLst/>
          </a:prstGeom>
          <a:noFill/>
          <a:ln w="1587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数据寄存器   －    分配地址 </a:t>
            </a:r>
            <a:r>
              <a:rPr lang="en-US" altLang="zh-CN" sz="2400" b="1" dirty="0"/>
              <a:t>FF00H</a:t>
            </a:r>
          </a:p>
          <a:p>
            <a:r>
              <a:rPr lang="zh-CN" altLang="en-US" sz="2400" b="1" dirty="0"/>
              <a:t>命令寄存器   －    分配地址 </a:t>
            </a:r>
            <a:r>
              <a:rPr lang="en-US" altLang="zh-CN" sz="2400" b="1" dirty="0"/>
              <a:t>FF01H</a:t>
            </a:r>
          </a:p>
          <a:p>
            <a:r>
              <a:rPr lang="zh-CN" altLang="en-US" sz="2400" b="1" dirty="0"/>
              <a:t>状态寄存器   －    分配地址 </a:t>
            </a:r>
            <a:r>
              <a:rPr lang="en-US" altLang="zh-CN" sz="2400" b="1" dirty="0"/>
              <a:t>FF02H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15938" y="2398088"/>
            <a:ext cx="2679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则指令: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62025" y="2955345"/>
            <a:ext cx="7902575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2400" b="1" dirty="0"/>
              <a:t>MOV    [FF01H] , R</a:t>
            </a:r>
            <a:r>
              <a:rPr lang="en-US" altLang="zh-CN" sz="2400" b="1" baseline="-16000" dirty="0"/>
              <a:t>0</a:t>
            </a:r>
            <a:r>
              <a:rPr lang="en-US" altLang="zh-CN" sz="2400" b="1" baseline="-25000" dirty="0"/>
              <a:t>  </a:t>
            </a:r>
            <a:r>
              <a:rPr lang="en-US" altLang="zh-CN" sz="2400" b="1" dirty="0"/>
              <a:t>;</a:t>
            </a:r>
            <a:r>
              <a:rPr lang="en-US" altLang="zh-CN" sz="2400" b="1" baseline="-25000" dirty="0"/>
              <a:t>       </a:t>
            </a:r>
            <a:r>
              <a:rPr lang="en-US" altLang="zh-CN" sz="2400" b="1" dirty="0">
                <a:solidFill>
                  <a:srgbClr val="0000FF"/>
                </a:solidFill>
              </a:rPr>
              <a:t>R</a:t>
            </a:r>
            <a:r>
              <a:rPr lang="en-US" altLang="zh-CN" sz="2400" b="1" baseline="-16000" dirty="0">
                <a:solidFill>
                  <a:srgbClr val="0000FF"/>
                </a:solidFill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srgbClr val="0000FF"/>
                </a:solidFill>
              </a:rPr>
              <a:t>命令字寄存器</a:t>
            </a:r>
          </a:p>
          <a:p>
            <a:pPr>
              <a:spcBef>
                <a:spcPct val="5000"/>
              </a:spcBef>
            </a:pPr>
            <a:r>
              <a:rPr lang="en-US" altLang="zh-CN" sz="2400" b="1" dirty="0"/>
              <a:t>MOV    R</a:t>
            </a:r>
            <a:r>
              <a:rPr lang="en-US" altLang="zh-CN" sz="2400" b="1" baseline="-16000" dirty="0"/>
              <a:t>1</a:t>
            </a:r>
            <a:r>
              <a:rPr lang="en-US" altLang="zh-CN" sz="2400" b="1" dirty="0"/>
              <a:t> ,  [FF02H] ;     </a:t>
            </a:r>
            <a:r>
              <a:rPr lang="zh-CN" altLang="en-US" sz="2400" b="1" dirty="0">
                <a:solidFill>
                  <a:srgbClr val="0000FF"/>
                </a:solidFill>
              </a:rPr>
              <a:t>状态字</a:t>
            </a:r>
            <a:r>
              <a:rPr lang="zh-CN" altLang="en-US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</a:rPr>
              <a:t>内</a:t>
            </a:r>
            <a:r>
              <a:rPr lang="en-US" altLang="zh-CN" sz="2400" b="1" dirty="0">
                <a:solidFill>
                  <a:srgbClr val="0000FF"/>
                </a:solidFill>
              </a:rPr>
              <a:t>R</a:t>
            </a:r>
            <a:r>
              <a:rPr lang="en-US" altLang="zh-CN" sz="2400" b="1" baseline="-16000" dirty="0">
                <a:solidFill>
                  <a:srgbClr val="0000FF"/>
                </a:solidFill>
              </a:rPr>
              <a:t>1</a:t>
            </a:r>
          </a:p>
          <a:p>
            <a:pPr>
              <a:spcBef>
                <a:spcPct val="5000"/>
              </a:spcBef>
            </a:pPr>
            <a:r>
              <a:rPr lang="en-US" altLang="zh-CN" sz="2400" b="1" dirty="0"/>
              <a:t>MOV    R</a:t>
            </a:r>
            <a:r>
              <a:rPr lang="en-US" altLang="zh-CN" sz="2400" b="1" baseline="-16000" dirty="0"/>
              <a:t>2</a:t>
            </a:r>
            <a:r>
              <a:rPr lang="en-US" altLang="zh-CN" sz="2400" b="1" dirty="0"/>
              <a:t> ,  [FF00H] ;    </a:t>
            </a:r>
            <a:r>
              <a:rPr lang="zh-CN" altLang="en-US" sz="2400" b="1" dirty="0">
                <a:solidFill>
                  <a:srgbClr val="0000FF"/>
                </a:solidFill>
              </a:rPr>
              <a:t>数据寄存器 </a:t>
            </a:r>
            <a:r>
              <a:rPr lang="zh-CN" altLang="en-US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</a:rPr>
              <a:t>内</a:t>
            </a:r>
            <a:r>
              <a:rPr lang="en-US" altLang="zh-CN" sz="2400" b="1" dirty="0">
                <a:solidFill>
                  <a:srgbClr val="0000FF"/>
                </a:solidFill>
              </a:rPr>
              <a:t>R</a:t>
            </a:r>
            <a:r>
              <a:rPr lang="en-US" altLang="zh-CN" sz="2400" b="1" baseline="-16000" dirty="0">
                <a:solidFill>
                  <a:srgbClr val="0000FF"/>
                </a:solidFill>
              </a:rPr>
              <a:t>2</a:t>
            </a:r>
          </a:p>
          <a:p>
            <a:pPr>
              <a:spcBef>
                <a:spcPct val="5000"/>
              </a:spcBef>
            </a:pPr>
            <a:r>
              <a:rPr lang="en-US" altLang="zh-CN" sz="2400" b="1" dirty="0"/>
              <a:t>MOV    [FF00H] ,  R</a:t>
            </a:r>
            <a:r>
              <a:rPr lang="en-US" altLang="zh-CN" sz="2400" b="1" baseline="-16000" dirty="0"/>
              <a:t>3</a:t>
            </a:r>
            <a:r>
              <a:rPr lang="en-US" altLang="zh-CN" sz="2400" b="1" dirty="0"/>
              <a:t> ;    </a:t>
            </a:r>
            <a:r>
              <a:rPr lang="en-US" altLang="zh-CN" sz="2400" b="1" dirty="0">
                <a:solidFill>
                  <a:srgbClr val="0000FF"/>
                </a:solidFill>
              </a:rPr>
              <a:t>R</a:t>
            </a:r>
            <a:r>
              <a:rPr lang="en-US" altLang="zh-CN" sz="2400" b="1" baseline="-16000" dirty="0">
                <a:solidFill>
                  <a:srgbClr val="0000FF"/>
                </a:solidFill>
              </a:rPr>
              <a:t>3 </a:t>
            </a:r>
            <a:r>
              <a:rPr lang="zh-CN" altLang="en-US" sz="2400" b="1" dirty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zh-CN" altLang="en-US" sz="2400" b="1" dirty="0">
                <a:solidFill>
                  <a:srgbClr val="0000FF"/>
                </a:solidFill>
              </a:rPr>
              <a:t>数据寄存器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696361"/>
            <a:ext cx="8562975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/>
              <a:t>处理器无需专门的信号来区分是访问存储器还是访问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端口, 译码电路对</a:t>
            </a:r>
            <a:r>
              <a:rPr lang="zh-CN" altLang="en-US" sz="2400" b="1" dirty="0">
                <a:solidFill>
                  <a:srgbClr val="FF0000"/>
                </a:solidFill>
              </a:rPr>
              <a:t>地址码的译码</a:t>
            </a:r>
            <a:r>
              <a:rPr lang="zh-CN" altLang="en-US" sz="2400" b="1" dirty="0"/>
              <a:t>即可区分出是读写存储器单元或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端口。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9608" y="755930"/>
            <a:ext cx="2528256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3</a:t>
            </a:r>
            <a:r>
              <a:rPr lang="zh-CN" altLang="zh-CN" sz="2800" b="1"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ea typeface="宋体" panose="02010600030101010101" pitchFamily="2" charset="-122"/>
              </a:rPr>
              <a:t>操作码</a:t>
            </a:r>
            <a:r>
              <a:rPr lang="zh-CN" altLang="zh-CN" sz="2800" b="1" dirty="0">
                <a:ea typeface="宋体" panose="02010600030101010101" pitchFamily="2" charset="-122"/>
              </a:rPr>
              <a:t>结构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196090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    </a:t>
            </a:r>
            <a:r>
              <a:rPr lang="zh-CN" altLang="zh-CN" sz="2800" b="1">
                <a:ea typeface="宋体" panose="02010600030101010101" pitchFamily="2" charset="-122"/>
              </a:rPr>
              <a:t>操作码</a:t>
            </a:r>
            <a:r>
              <a:rPr lang="zh-CN" altLang="zh-CN" sz="2800" b="1" dirty="0">
                <a:ea typeface="宋体" panose="02010600030101010101" pitchFamily="2" charset="-122"/>
              </a:rPr>
              <a:t>的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位数</a:t>
            </a:r>
            <a:r>
              <a:rPr lang="zh-CN" altLang="zh-CN" sz="2800" b="1" dirty="0">
                <a:ea typeface="宋体" panose="02010600030101010101" pitchFamily="2" charset="-122"/>
              </a:rPr>
              <a:t>决定了操作类型的多少，位数越多所能表示的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操作种类</a:t>
            </a:r>
            <a:r>
              <a:rPr lang="zh-CN" altLang="zh-CN" sz="2800" b="1" dirty="0">
                <a:ea typeface="宋体" panose="02010600030101010101" pitchFamily="2" charset="-122"/>
              </a:rPr>
              <a:t>也就越多。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51720" y="1620026"/>
            <a:ext cx="4608512" cy="432048"/>
            <a:chOff x="2195736" y="5013176"/>
            <a:chExt cx="4608512" cy="914400"/>
          </a:xfrm>
        </p:grpSpPr>
        <p:sp>
          <p:nvSpPr>
            <p:cNvPr id="5" name="矩形 4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51520" y="3564242"/>
            <a:ext cx="8676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   </a:t>
            </a:r>
            <a:r>
              <a:rPr lang="zh-CN" altLang="zh-CN" sz="2800" b="1">
                <a:ea typeface="宋体" panose="02010600030101010101" pitchFamily="2" charset="-122"/>
              </a:rPr>
              <a:t>如果</a:t>
            </a:r>
            <a:r>
              <a:rPr lang="zh-CN" altLang="zh-CN" sz="2800" b="1" dirty="0">
                <a:ea typeface="宋体" panose="02010600030101010101" pitchFamily="2" charset="-122"/>
              </a:rPr>
              <a:t>指令字长有限，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地址部分</a:t>
            </a:r>
            <a:r>
              <a:rPr lang="zh-CN" altLang="zh-CN" sz="2800" b="1" dirty="0">
                <a:ea typeface="宋体" panose="02010600030101010101" pitchFamily="2" charset="-122"/>
              </a:rPr>
              <a:t>的位数和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操作码</a:t>
            </a:r>
            <a:r>
              <a:rPr lang="zh-CN" altLang="zh-CN" sz="2800" b="1" dirty="0">
                <a:ea typeface="宋体" panose="02010600030101010101" pitchFamily="2" charset="-122"/>
              </a:rPr>
              <a:t>的位数就会相互制约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051720" y="1620026"/>
            <a:ext cx="230425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264E9D6-5E8E-4AD9-8CFE-E4687392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8" y="89450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A6956E-85C7-4233-A0C3-05F4523AAB93}"/>
              </a:ext>
            </a:extLst>
          </p:cNvPr>
          <p:cNvGrpSpPr/>
          <p:nvPr/>
        </p:nvGrpSpPr>
        <p:grpSpPr>
          <a:xfrm>
            <a:off x="1048634" y="5106890"/>
            <a:ext cx="5538955" cy="656846"/>
            <a:chOff x="975990" y="4539600"/>
            <a:chExt cx="5538955" cy="656846"/>
          </a:xfrm>
        </p:grpSpPr>
        <p:sp>
          <p:nvSpPr>
            <p:cNvPr id="9" name="TextBox 8"/>
            <p:cNvSpPr txBox="1"/>
            <p:nvPr/>
          </p:nvSpPr>
          <p:spPr>
            <a:xfrm>
              <a:off x="1641495" y="4539600"/>
              <a:ext cx="4873450" cy="656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>
                  <a:ea typeface="宋体" panose="02010600030101010101" pitchFamily="2" charset="-122"/>
                </a:rPr>
                <a:t>定长操作码</a:t>
              </a:r>
              <a:r>
                <a:rPr lang="zh-CN" altLang="en-US" sz="2800" b="1">
                  <a:ea typeface="宋体" panose="02010600030101010101" pitchFamily="2" charset="-122"/>
                </a:rPr>
                <a:t>：位数与位置固定</a:t>
              </a:r>
              <a:endParaRPr lang="zh-CN" altLang="en-US" sz="2800" b="1" dirty="0">
                <a:ea typeface="宋体" panose="02010600030101010101" pitchFamily="2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A8E22E9-2C57-447F-AA09-A2FE6C5AF4D4}"/>
                </a:ext>
              </a:extLst>
            </p:cNvPr>
            <p:cNvGrpSpPr/>
            <p:nvPr/>
          </p:nvGrpSpPr>
          <p:grpSpPr>
            <a:xfrm>
              <a:off x="975990" y="4677365"/>
              <a:ext cx="571674" cy="464371"/>
              <a:chOff x="200731" y="3756717"/>
              <a:chExt cx="571674" cy="464371"/>
            </a:xfrm>
          </p:grpSpPr>
          <p:pic>
            <p:nvPicPr>
              <p:cNvPr id="15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D0015623-14D1-4881-9BC4-DF8F8E661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3C8B56F5-F4B1-4AAB-811F-6CFFACFF9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A0534D-508B-41F4-A617-1FEED1778ED4}"/>
              </a:ext>
            </a:extLst>
          </p:cNvPr>
          <p:cNvGrpSpPr/>
          <p:nvPr/>
        </p:nvGrpSpPr>
        <p:grpSpPr>
          <a:xfrm>
            <a:off x="1048634" y="5868498"/>
            <a:ext cx="5899630" cy="656846"/>
            <a:chOff x="975990" y="5301208"/>
            <a:chExt cx="5899630" cy="656846"/>
          </a:xfrm>
        </p:grpSpPr>
        <p:sp>
          <p:nvSpPr>
            <p:cNvPr id="10" name="TextBox 9"/>
            <p:cNvSpPr txBox="1"/>
            <p:nvPr/>
          </p:nvSpPr>
          <p:spPr>
            <a:xfrm>
              <a:off x="1641495" y="5301208"/>
              <a:ext cx="5234125" cy="656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ea typeface="宋体" panose="02010600030101010101" pitchFamily="2" charset="-122"/>
                </a:rPr>
                <a:t>可变长</a:t>
              </a:r>
              <a:r>
                <a:rPr lang="zh-CN" altLang="en-US" sz="2800" b="1" dirty="0">
                  <a:ea typeface="宋体" panose="02010600030101010101" pitchFamily="2" charset="-122"/>
                </a:rPr>
                <a:t>度</a:t>
              </a:r>
              <a:r>
                <a:rPr lang="zh-CN" altLang="zh-CN" sz="2800" b="1" dirty="0">
                  <a:ea typeface="宋体" panose="02010600030101010101" pitchFamily="2" charset="-122"/>
                </a:rPr>
                <a:t>操作码（扩展操作码）</a:t>
              </a:r>
              <a:endParaRPr lang="zh-CN" altLang="en-US" sz="2800" b="1" dirty="0">
                <a:ea typeface="宋体" panose="02010600030101010101" pitchFamily="2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76683A-ECA1-47FE-B6BE-1C2EEA77871A}"/>
                </a:ext>
              </a:extLst>
            </p:cNvPr>
            <p:cNvGrpSpPr/>
            <p:nvPr/>
          </p:nvGrpSpPr>
          <p:grpSpPr>
            <a:xfrm>
              <a:off x="975990" y="5412204"/>
              <a:ext cx="571674" cy="464371"/>
              <a:chOff x="200731" y="3756717"/>
              <a:chExt cx="571674" cy="464371"/>
            </a:xfrm>
          </p:grpSpPr>
          <p:pic>
            <p:nvPicPr>
              <p:cNvPr id="18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FC5021DD-EC3F-4907-882F-669661EEED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FC1DCAA1-154F-46AE-8EF9-2609B50F1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108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971600" y="5805265"/>
            <a:ext cx="7776864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运算结束后会大部分自动设置</a:t>
            </a:r>
            <a:r>
              <a:rPr lang="zh-CN" altLang="en-US" sz="2800" b="1" dirty="0">
                <a:ea typeface="宋体" panose="02010600030101010101" pitchFamily="2" charset="-122"/>
              </a:rPr>
              <a:t>相应</a:t>
            </a: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状态标志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1431142" y="108569"/>
            <a:ext cx="348669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算术</a:t>
            </a:r>
            <a:r>
              <a:rPr lang="zh-CN" altLang="en-US" sz="2800" b="1" dirty="0">
                <a:ea typeface="宋体" panose="02010600030101010101" pitchFamily="2" charset="-122"/>
              </a:rPr>
              <a:t>逻辑运算指令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936302" y="1721513"/>
            <a:ext cx="7632700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加</a:t>
            </a:r>
            <a:r>
              <a:rPr lang="en-US" altLang="zh-CN" sz="2800" b="1" dirty="0">
                <a:ea typeface="宋体" panose="02010600030101010101" pitchFamily="2" charset="-122"/>
              </a:rPr>
              <a:t>(ADD)</a:t>
            </a:r>
            <a:r>
              <a:rPr lang="zh-CN" altLang="en-US" sz="2800" b="1" dirty="0">
                <a:ea typeface="宋体" panose="02010600030101010101" pitchFamily="2" charset="-122"/>
              </a:rPr>
              <a:t>、减</a:t>
            </a:r>
            <a:r>
              <a:rPr lang="en-US" altLang="zh-CN" sz="2800" b="1" dirty="0">
                <a:ea typeface="宋体" panose="02010600030101010101" pitchFamily="2" charset="-122"/>
              </a:rPr>
              <a:t>(SUB)</a:t>
            </a:r>
            <a:r>
              <a:rPr lang="zh-CN" altLang="en-US" sz="2800" b="1" dirty="0">
                <a:ea typeface="宋体" panose="02010600030101010101" pitchFamily="2" charset="-122"/>
              </a:rPr>
              <a:t>、乘</a:t>
            </a:r>
            <a:r>
              <a:rPr lang="en-US" altLang="zh-CN" sz="2800" b="1" dirty="0">
                <a:ea typeface="宋体" panose="02010600030101010101" pitchFamily="2" charset="-122"/>
              </a:rPr>
              <a:t>(MUL)</a:t>
            </a:r>
            <a:r>
              <a:rPr lang="zh-CN" altLang="en-US" sz="2800" b="1" dirty="0">
                <a:ea typeface="宋体" panose="02010600030101010101" pitchFamily="2" charset="-122"/>
              </a:rPr>
              <a:t>、除</a:t>
            </a:r>
            <a:r>
              <a:rPr lang="en-US" altLang="zh-CN" sz="2800" b="1" dirty="0">
                <a:ea typeface="宋体" panose="02010600030101010101" pitchFamily="2" charset="-122"/>
              </a:rPr>
              <a:t>(DIV)</a:t>
            </a:r>
            <a:r>
              <a:rPr lang="zh-CN" altLang="en-US" sz="2800" b="1" dirty="0">
                <a:ea typeface="宋体" panose="02010600030101010101" pitchFamily="2" charset="-122"/>
              </a:rPr>
              <a:t>、求补</a:t>
            </a:r>
            <a:r>
              <a:rPr lang="en-US" altLang="zh-CN" sz="2800" b="1" dirty="0">
                <a:ea typeface="宋体" panose="02010600030101010101" pitchFamily="2" charset="-122"/>
              </a:rPr>
              <a:t>(NEG)</a:t>
            </a:r>
            <a:r>
              <a:rPr lang="zh-CN" altLang="en-US" sz="2800" b="1" dirty="0">
                <a:ea typeface="宋体" panose="02010600030101010101" pitchFamily="2" charset="-122"/>
              </a:rPr>
              <a:t>、加</a:t>
            </a:r>
            <a:r>
              <a:rPr lang="en-US" altLang="zh-CN" sz="2800" b="1" dirty="0">
                <a:ea typeface="宋体" panose="02010600030101010101" pitchFamily="2" charset="-122"/>
              </a:rPr>
              <a:t>1(INC)</a:t>
            </a:r>
            <a:r>
              <a:rPr lang="zh-CN" altLang="en-US" sz="2800" b="1" dirty="0">
                <a:ea typeface="宋体" panose="02010600030101010101" pitchFamily="2" charset="-122"/>
              </a:rPr>
              <a:t>、减</a:t>
            </a:r>
            <a:r>
              <a:rPr lang="en-US" altLang="zh-CN" sz="2800" b="1" dirty="0">
                <a:ea typeface="宋体" panose="02010600030101010101" pitchFamily="2" charset="-122"/>
              </a:rPr>
              <a:t>1(DEC)</a:t>
            </a:r>
            <a:r>
              <a:rPr lang="zh-CN" altLang="en-US" sz="2800" b="1" dirty="0"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B744A8-7659-42D4-9B93-5A7ABE4EA6EF}"/>
              </a:ext>
            </a:extLst>
          </p:cNvPr>
          <p:cNvSpPr/>
          <p:nvPr/>
        </p:nvSpPr>
        <p:spPr>
          <a:xfrm>
            <a:off x="945744" y="118151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02FDF1-B0D8-418C-9D4B-2D999D44C87A}"/>
              </a:ext>
            </a:extLst>
          </p:cNvPr>
          <p:cNvGrpSpPr/>
          <p:nvPr/>
        </p:nvGrpSpPr>
        <p:grpSpPr>
          <a:xfrm>
            <a:off x="539552" y="1052736"/>
            <a:ext cx="3049628" cy="523220"/>
            <a:chOff x="874300" y="1230207"/>
            <a:chExt cx="3049628" cy="523220"/>
          </a:xfrm>
        </p:grpSpPr>
        <p:sp>
          <p:nvSpPr>
            <p:cNvPr id="3" name="Text Box 25"/>
            <p:cNvSpPr txBox="1">
              <a:spLocks noChangeArrowheads="1"/>
            </p:cNvSpPr>
            <p:nvPr/>
          </p:nvSpPr>
          <p:spPr bwMode="auto">
            <a:xfrm>
              <a:off x="1331640" y="1230207"/>
              <a:ext cx="2592288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算术运算</a:t>
              </a:r>
              <a:r>
                <a:rPr lang="zh-CN" altLang="en-US" sz="2800" b="1" dirty="0">
                  <a:ea typeface="宋体" panose="02010600030101010101" pitchFamily="2" charset="-122"/>
                </a:rPr>
                <a:t>指令</a:t>
              </a:r>
            </a:p>
          </p:txBody>
        </p:sp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34E9C7A1-0864-474A-89A9-B5A5EC5FF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300" y="125713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4">
            <a:extLst>
              <a:ext uri="{FF2B5EF4-FFF2-40B4-BE49-F238E27FC236}">
                <a16:creationId xmlns:a16="http://schemas.microsoft.com/office/drawing/2014/main" id="{744EC53C-C0D6-4542-8B4A-14836469D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02" y="4863202"/>
            <a:ext cx="7236098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实现对代码位的</a:t>
            </a:r>
            <a:r>
              <a:rPr lang="zh-CN" altLang="en-US" sz="2800" b="1">
                <a:solidFill>
                  <a:srgbClr val="3333FF"/>
                </a:solidFill>
              </a:rPr>
              <a:t>设置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3333FF"/>
                </a:solidFill>
              </a:rPr>
              <a:t>测试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3333FF"/>
                </a:solidFill>
              </a:rPr>
              <a:t>清除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3333FF"/>
                </a:solidFill>
              </a:rPr>
              <a:t>修改</a:t>
            </a:r>
            <a:r>
              <a:rPr lang="zh-CN" altLang="en-US" sz="2800" b="1"/>
              <a:t>等。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D48209A7-4AA3-4B65-A904-7E71C25D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02" y="4128190"/>
            <a:ext cx="76327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与</a:t>
            </a:r>
            <a:r>
              <a:rPr lang="en-US" altLang="zh-CN" sz="2800" b="1" dirty="0"/>
              <a:t>(AND)</a:t>
            </a:r>
            <a:r>
              <a:rPr lang="zh-CN" altLang="en-US" sz="2800" b="1" dirty="0"/>
              <a:t>、或</a:t>
            </a:r>
            <a:r>
              <a:rPr lang="en-US" altLang="zh-CN" sz="2800" b="1" dirty="0"/>
              <a:t>(OR)</a:t>
            </a:r>
            <a:r>
              <a:rPr lang="zh-CN" altLang="en-US" sz="2800" b="1" dirty="0"/>
              <a:t>、非</a:t>
            </a:r>
            <a:r>
              <a:rPr lang="en-US" altLang="zh-CN" sz="2800" b="1" dirty="0"/>
              <a:t>(COM)</a:t>
            </a:r>
            <a:r>
              <a:rPr lang="zh-CN" altLang="en-US" sz="2800" b="1" dirty="0"/>
              <a:t>、异或</a:t>
            </a:r>
            <a:r>
              <a:rPr lang="en-US" altLang="zh-CN" sz="2800" b="1" dirty="0"/>
              <a:t>(EOR)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0FC529-AEED-490A-BA9D-3F18BBF71457}"/>
              </a:ext>
            </a:extLst>
          </p:cNvPr>
          <p:cNvGrpSpPr/>
          <p:nvPr/>
        </p:nvGrpSpPr>
        <p:grpSpPr>
          <a:xfrm>
            <a:off x="535896" y="3429000"/>
            <a:ext cx="3166037" cy="542266"/>
            <a:chOff x="827584" y="3427723"/>
            <a:chExt cx="3166037" cy="542266"/>
          </a:xfrm>
        </p:grpSpPr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A5A6AEA9-3FF6-4C96-AFA1-5F99D2F1A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924" y="3446769"/>
              <a:ext cx="2708697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逻辑运算</a:t>
              </a:r>
              <a:r>
                <a:rPr lang="zh-CN" altLang="en-US" sz="2800" b="1" dirty="0"/>
                <a:t>指令</a:t>
              </a:r>
            </a:p>
          </p:txBody>
        </p:sp>
        <p:pic>
          <p:nvPicPr>
            <p:cNvPr id="12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AFB6178-4572-413D-9CC6-4A1217E63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427723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786184" y="960546"/>
            <a:ext cx="533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）转移指令</a:t>
            </a: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1395784" y="108569"/>
            <a:ext cx="276661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程序控制</a:t>
            </a:r>
            <a:r>
              <a:rPr lang="zh-CN" altLang="en-US" sz="2800" b="1" dirty="0"/>
              <a:t>指令</a:t>
            </a: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876200" y="3429000"/>
            <a:ext cx="6324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）转子指令与返回指令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1794669" y="4527550"/>
            <a:ext cx="63246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转子指令：操作码  子程序入口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700584" y="1628800"/>
            <a:ext cx="2971800" cy="1443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无条件转移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/>
              <a:t>条件转移</a:t>
            </a:r>
            <a:endParaRPr lang="zh-CN" altLang="en-US" sz="2800" b="1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732584" y="1636440"/>
            <a:ext cx="4943872" cy="1443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：操作码  转移地址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：操作码  转移地址  </a:t>
            </a:r>
            <a:r>
              <a:rPr lang="zh-CN" altLang="en-US" sz="2800" b="1"/>
              <a:t>转移条件</a:t>
            </a:r>
            <a:endParaRPr lang="zh-CN" altLang="en-US" sz="2800" b="1" dirty="0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1771625" y="5060950"/>
            <a:ext cx="63246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返回指令：操作码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1763688" y="5589588"/>
            <a:ext cx="4495800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用堆栈存放返回地址。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FF10F7-A5BE-4516-BB13-9D704423B822}"/>
              </a:ext>
            </a:extLst>
          </p:cNvPr>
          <p:cNvSpPr/>
          <p:nvPr/>
        </p:nvSpPr>
        <p:spPr>
          <a:xfrm>
            <a:off x="945744" y="118151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build="p" autoUpdateAnimBg="0"/>
      <p:bldP spid="7" grpId="0" uiExpand="1" build="p" autoUpdateAnimBg="0"/>
      <p:bldP spid="8" grpId="0" uiExpand="1" build="p" autoUpdateAnimBg="0"/>
      <p:bldP spid="9" grpId="0" build="p" autoUpdateAnimBg="0"/>
      <p:bldP spid="1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7"/>
          <p:cNvSpPr txBox="1">
            <a:spLocks noChangeArrowheads="1"/>
          </p:cNvSpPr>
          <p:nvPr/>
        </p:nvSpPr>
        <p:spPr bwMode="auto">
          <a:xfrm>
            <a:off x="539552" y="107921"/>
            <a:ext cx="288032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ea typeface="宋体" panose="02010600030101010101" pitchFamily="2" charset="-122"/>
              </a:rPr>
              <a:t>）软中断指令</a:t>
            </a:r>
          </a:p>
        </p:txBody>
      </p:sp>
      <p:sp>
        <p:nvSpPr>
          <p:cNvPr id="3" name="Text Box 58"/>
          <p:cNvSpPr txBox="1">
            <a:spLocks noChangeArrowheads="1"/>
          </p:cNvSpPr>
          <p:nvPr/>
        </p:nvSpPr>
        <p:spPr bwMode="auto">
          <a:xfrm>
            <a:off x="5954712" y="620688"/>
            <a:ext cx="10668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5497512" y="2214039"/>
            <a:ext cx="22860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软中断指令</a:t>
            </a: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6315472" y="1231875"/>
            <a:ext cx="615553" cy="9731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6" name="Line 63"/>
          <p:cNvSpPr>
            <a:spLocks noChangeShapeType="1"/>
          </p:cNvSpPr>
          <p:nvPr/>
        </p:nvSpPr>
        <p:spPr bwMode="auto">
          <a:xfrm flipV="1">
            <a:off x="6640512" y="2276450"/>
            <a:ext cx="1531938" cy="373063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7523162" y="1700188"/>
            <a:ext cx="16573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调试程序</a:t>
            </a: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>
            <a:off x="8144272" y="2141513"/>
            <a:ext cx="615553" cy="15748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ea typeface="宋体" panose="02010600030101010101" pitchFamily="2" charset="-122"/>
              </a:rPr>
              <a:t>………</a:t>
            </a: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 flipH="1" flipV="1">
            <a:off x="6564312" y="2725713"/>
            <a:ext cx="1600200" cy="609600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6315472" y="2809850"/>
            <a:ext cx="615553" cy="11953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539353" y="1557338"/>
            <a:ext cx="5041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早期主要用于</a:t>
            </a: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程序调试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539353" y="2205038"/>
            <a:ext cx="51847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现在常用于</a:t>
            </a: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系统功能调用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1693342" y="843434"/>
            <a:ext cx="29511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ea typeface="宋体" panose="02010600030101010101" pitchFamily="2" charset="-122"/>
              </a:rPr>
              <a:t>INT n</a:t>
            </a:r>
            <a:r>
              <a:rPr lang="zh-CN" altLang="en-US" sz="2800" b="1" dirty="0">
                <a:solidFill>
                  <a:srgbClr val="FF3300"/>
                </a:solidFill>
                <a:ea typeface="宋体" panose="02010600030101010101" pitchFamily="2" charset="-122"/>
              </a:rPr>
              <a:t>；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4" name="Text Box 74"/>
          <p:cNvSpPr txBox="1">
            <a:spLocks noChangeArrowheads="1"/>
          </p:cNvSpPr>
          <p:nvPr/>
        </p:nvSpPr>
        <p:spPr bwMode="auto">
          <a:xfrm>
            <a:off x="461491" y="3219450"/>
            <a:ext cx="533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ea typeface="宋体" panose="02010600030101010101" pitchFamily="2" charset="-122"/>
              </a:rPr>
              <a:t>）控制指令</a:t>
            </a:r>
          </a:p>
        </p:txBody>
      </p:sp>
      <p:sp>
        <p:nvSpPr>
          <p:cNvPr id="15" name="Text Box 75"/>
          <p:cNvSpPr txBox="1">
            <a:spLocks noChangeArrowheads="1"/>
          </p:cNvSpPr>
          <p:nvPr/>
        </p:nvSpPr>
        <p:spPr bwMode="auto">
          <a:xfrm>
            <a:off x="1331441" y="4710113"/>
            <a:ext cx="5041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NOP </a:t>
            </a:r>
            <a:r>
              <a:rPr lang="zh-CN" altLang="en-US" sz="2800" b="1" dirty="0">
                <a:ea typeface="宋体" panose="02010600030101010101" pitchFamily="2" charset="-122"/>
              </a:rPr>
              <a:t>空操作指令</a:t>
            </a:r>
          </a:p>
        </p:txBody>
      </p:sp>
      <p:sp>
        <p:nvSpPr>
          <p:cNvPr id="16" name="Text Box 76"/>
          <p:cNvSpPr txBox="1">
            <a:spLocks noChangeArrowheads="1"/>
          </p:cNvSpPr>
          <p:nvPr/>
        </p:nvSpPr>
        <p:spPr bwMode="auto">
          <a:xfrm>
            <a:off x="1331441" y="5589588"/>
            <a:ext cx="5184775" cy="8248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HLT </a:t>
            </a:r>
            <a:r>
              <a:rPr lang="zh-CN" altLang="en-US" sz="2800" b="1" dirty="0">
                <a:ea typeface="宋体" panose="02010600030101010101" pitchFamily="2" charset="-122"/>
              </a:rPr>
              <a:t>暂停指令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1331441" y="4005263"/>
            <a:ext cx="5041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CLC </a:t>
            </a:r>
            <a:r>
              <a:rPr lang="zh-CN" altLang="en-US" sz="2800" b="1" dirty="0">
                <a:ea typeface="宋体" panose="02010600030101010101" pitchFamily="2" charset="-122"/>
              </a:rPr>
              <a:t>清除进位标志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utoUpdateAnimBg="0"/>
      <p:bldP spid="8" grpId="0" autoUpdateAnimBg="0"/>
      <p:bldP spid="9" grpId="0" animBg="1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4625" y="764704"/>
            <a:ext cx="875506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673100" indent="-673100"/>
            <a:r>
              <a:rPr lang="zh-CN" altLang="en-US" sz="2400" b="1" dirty="0"/>
              <a:t>例.  假设: 指令字长16位, 可含有3、2、1、 </a:t>
            </a:r>
            <a:r>
              <a:rPr lang="zh-CN" altLang="en-US" sz="2400" b="1"/>
              <a:t>0个显地址,  且每个</a:t>
            </a:r>
            <a:r>
              <a:rPr lang="zh-CN" altLang="en-US" sz="2400" b="1" dirty="0"/>
              <a:t>地址占4位。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8C1FB3-64A5-480B-B2FE-B9378CC9EFBD}"/>
              </a:ext>
            </a:extLst>
          </p:cNvPr>
          <p:cNvGrpSpPr/>
          <p:nvPr/>
        </p:nvGrpSpPr>
        <p:grpSpPr>
          <a:xfrm>
            <a:off x="216720" y="1700808"/>
            <a:ext cx="8712968" cy="4407631"/>
            <a:chOff x="216720" y="1700808"/>
            <a:chExt cx="8712968" cy="4407631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959218" y="3827545"/>
              <a:ext cx="5338763" cy="447377"/>
              <a:chOff x="421" y="2365"/>
              <a:chExt cx="3390" cy="297"/>
            </a:xfrm>
          </p:grpSpPr>
          <p:sp>
            <p:nvSpPr>
              <p:cNvPr id="10" name="Text Box 45"/>
              <p:cNvSpPr txBox="1">
                <a:spLocks noChangeArrowheads="1"/>
              </p:cNvSpPr>
              <p:nvPr/>
            </p:nvSpPr>
            <p:spPr bwMode="auto">
              <a:xfrm>
                <a:off x="421" y="2368"/>
                <a:ext cx="3390" cy="294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zh-CN" altLang="en-US" sz="2400" b="1"/>
                  <a:t>4位操作码       地址3      地址2     地址1</a:t>
                </a:r>
              </a:p>
            </p:txBody>
          </p:sp>
          <p:sp>
            <p:nvSpPr>
              <p:cNvPr id="11" name="Line 46"/>
              <p:cNvSpPr>
                <a:spLocks noChangeShapeType="1"/>
              </p:cNvSpPr>
              <p:nvPr/>
            </p:nvSpPr>
            <p:spPr bwMode="auto">
              <a:xfrm>
                <a:off x="1573" y="2368"/>
                <a:ext cx="0" cy="28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2" name="Line 47"/>
              <p:cNvSpPr>
                <a:spLocks noChangeShapeType="1"/>
              </p:cNvSpPr>
              <p:nvPr/>
            </p:nvSpPr>
            <p:spPr bwMode="auto">
              <a:xfrm>
                <a:off x="2324" y="2365"/>
                <a:ext cx="0" cy="292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3" name="Line 48"/>
              <p:cNvSpPr>
                <a:spLocks noChangeShapeType="1"/>
              </p:cNvSpPr>
              <p:nvPr/>
            </p:nvSpPr>
            <p:spPr bwMode="auto">
              <a:xfrm>
                <a:off x="3060" y="2372"/>
                <a:ext cx="0" cy="28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6420500" y="3795749"/>
              <a:ext cx="20177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3地址指令</a:t>
              </a:r>
            </a:p>
          </p:txBody>
        </p:sp>
        <p:grpSp>
          <p:nvGrpSpPr>
            <p:cNvPr id="15" name="Group 70"/>
            <p:cNvGrpSpPr>
              <a:grpSpLocks/>
            </p:cNvGrpSpPr>
            <p:nvPr/>
          </p:nvGrpSpPr>
          <p:grpSpPr bwMode="auto">
            <a:xfrm>
              <a:off x="972200" y="4422810"/>
              <a:ext cx="5365750" cy="450227"/>
              <a:chOff x="859" y="2755"/>
              <a:chExt cx="3380" cy="298"/>
            </a:xfrm>
          </p:grpSpPr>
          <p:sp>
            <p:nvSpPr>
              <p:cNvPr id="16" name="Text Box 51"/>
              <p:cNvSpPr txBox="1">
                <a:spLocks noChangeArrowheads="1"/>
              </p:cNvSpPr>
              <p:nvPr/>
            </p:nvSpPr>
            <p:spPr bwMode="auto">
              <a:xfrm>
                <a:off x="859" y="2758"/>
                <a:ext cx="3380" cy="293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zh-CN" altLang="en-US" sz="2400" b="1"/>
                  <a:t>4位操作码                       地址2     地址1</a:t>
                </a:r>
              </a:p>
            </p:txBody>
          </p:sp>
          <p:sp>
            <p:nvSpPr>
              <p:cNvPr id="17" name="Line 52"/>
              <p:cNvSpPr>
                <a:spLocks noChangeShapeType="1"/>
              </p:cNvSpPr>
              <p:nvPr/>
            </p:nvSpPr>
            <p:spPr bwMode="auto">
              <a:xfrm>
                <a:off x="2002" y="2758"/>
                <a:ext cx="0" cy="291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8" name="Line 53"/>
              <p:cNvSpPr>
                <a:spLocks noChangeShapeType="1"/>
              </p:cNvSpPr>
              <p:nvPr/>
            </p:nvSpPr>
            <p:spPr bwMode="auto">
              <a:xfrm>
                <a:off x="2753" y="2755"/>
                <a:ext cx="0" cy="291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9" name="Line 54"/>
              <p:cNvSpPr>
                <a:spLocks noChangeShapeType="1"/>
              </p:cNvSpPr>
              <p:nvPr/>
            </p:nvSpPr>
            <p:spPr bwMode="auto">
              <a:xfrm>
                <a:off x="3498" y="2762"/>
                <a:ext cx="0" cy="291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grpSp>
          <p:nvGrpSpPr>
            <p:cNvPr id="20" name="Group 71"/>
            <p:cNvGrpSpPr>
              <a:grpSpLocks/>
            </p:cNvGrpSpPr>
            <p:nvPr/>
          </p:nvGrpSpPr>
          <p:grpSpPr bwMode="auto">
            <a:xfrm>
              <a:off x="978550" y="5032417"/>
              <a:ext cx="5353050" cy="450151"/>
              <a:chOff x="863" y="3166"/>
              <a:chExt cx="3372" cy="291"/>
            </a:xfrm>
          </p:grpSpPr>
          <p:sp>
            <p:nvSpPr>
              <p:cNvPr id="21" name="Text Box 56"/>
              <p:cNvSpPr txBox="1">
                <a:spLocks noChangeArrowheads="1"/>
              </p:cNvSpPr>
              <p:nvPr/>
            </p:nvSpPr>
            <p:spPr bwMode="auto">
              <a:xfrm>
                <a:off x="863" y="3169"/>
                <a:ext cx="3372" cy="287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zh-CN" altLang="en-US" sz="2400" b="1"/>
                  <a:t>4位操作码                                      地址1</a:t>
                </a:r>
              </a:p>
            </p:txBody>
          </p:sp>
          <p:sp>
            <p:nvSpPr>
              <p:cNvPr id="22" name="Line 57"/>
              <p:cNvSpPr>
                <a:spLocks noChangeShapeType="1"/>
              </p:cNvSpPr>
              <p:nvPr/>
            </p:nvSpPr>
            <p:spPr bwMode="auto">
              <a:xfrm>
                <a:off x="2006" y="3169"/>
                <a:ext cx="0" cy="284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3" name="Line 58"/>
              <p:cNvSpPr>
                <a:spLocks noChangeShapeType="1"/>
              </p:cNvSpPr>
              <p:nvPr/>
            </p:nvSpPr>
            <p:spPr bwMode="auto">
              <a:xfrm>
                <a:off x="2757" y="3166"/>
                <a:ext cx="0" cy="284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4" name="Line 59"/>
              <p:cNvSpPr>
                <a:spLocks noChangeShapeType="1"/>
              </p:cNvSpPr>
              <p:nvPr/>
            </p:nvSpPr>
            <p:spPr bwMode="auto">
              <a:xfrm>
                <a:off x="3502" y="3173"/>
                <a:ext cx="0" cy="284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grpSp>
          <p:nvGrpSpPr>
            <p:cNvPr id="25" name="Group 73"/>
            <p:cNvGrpSpPr>
              <a:grpSpLocks/>
            </p:cNvGrpSpPr>
            <p:nvPr/>
          </p:nvGrpSpPr>
          <p:grpSpPr bwMode="auto">
            <a:xfrm>
              <a:off x="978550" y="5654717"/>
              <a:ext cx="5353050" cy="450850"/>
              <a:chOff x="863" y="3504"/>
              <a:chExt cx="3372" cy="284"/>
            </a:xfrm>
          </p:grpSpPr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863" y="3507"/>
                <a:ext cx="3372" cy="279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zh-CN" altLang="en-US" sz="2400" b="1"/>
                  <a:t>4位操作码</a:t>
                </a:r>
              </a:p>
            </p:txBody>
          </p:sp>
          <p:sp>
            <p:nvSpPr>
              <p:cNvPr id="27" name="Line 62"/>
              <p:cNvSpPr>
                <a:spLocks noChangeShapeType="1"/>
              </p:cNvSpPr>
              <p:nvPr/>
            </p:nvSpPr>
            <p:spPr bwMode="auto">
              <a:xfrm>
                <a:off x="2006" y="3507"/>
                <a:ext cx="0" cy="27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8" name="Line 63"/>
              <p:cNvSpPr>
                <a:spLocks noChangeShapeType="1"/>
              </p:cNvSpPr>
              <p:nvPr/>
            </p:nvSpPr>
            <p:spPr bwMode="auto">
              <a:xfrm>
                <a:off x="2757" y="3504"/>
                <a:ext cx="0" cy="27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9" name="Line 64"/>
              <p:cNvSpPr>
                <a:spLocks noChangeShapeType="1"/>
              </p:cNvSpPr>
              <p:nvPr/>
            </p:nvSpPr>
            <p:spPr bwMode="auto">
              <a:xfrm>
                <a:off x="3502" y="3511"/>
                <a:ext cx="0" cy="27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sp>
          <p:nvSpPr>
            <p:cNvPr id="30" name="Text Box 65"/>
            <p:cNvSpPr txBox="1">
              <a:spLocks noChangeArrowheads="1"/>
            </p:cNvSpPr>
            <p:nvPr/>
          </p:nvSpPr>
          <p:spPr bwMode="auto">
            <a:xfrm>
              <a:off x="6403037" y="4414874"/>
              <a:ext cx="20177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2地址指令</a:t>
              </a:r>
            </a:p>
          </p:txBody>
        </p:sp>
        <p:sp>
          <p:nvSpPr>
            <p:cNvPr id="31" name="Text Box 66"/>
            <p:cNvSpPr txBox="1">
              <a:spLocks noChangeArrowheads="1"/>
            </p:cNvSpPr>
            <p:nvPr/>
          </p:nvSpPr>
          <p:spPr bwMode="auto">
            <a:xfrm>
              <a:off x="6415737" y="5022887"/>
              <a:ext cx="20177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1地址指令</a:t>
              </a:r>
            </a:p>
          </p:txBody>
        </p:sp>
        <p:sp>
          <p:nvSpPr>
            <p:cNvPr id="32" name="Text Box 67"/>
            <p:cNvSpPr txBox="1">
              <a:spLocks noChangeArrowheads="1"/>
            </p:cNvSpPr>
            <p:nvPr/>
          </p:nvSpPr>
          <p:spPr bwMode="auto">
            <a:xfrm>
              <a:off x="6385575" y="5646774"/>
              <a:ext cx="2128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零地址指令</a:t>
              </a:r>
            </a:p>
          </p:txBody>
        </p:sp>
        <p:sp>
          <p:nvSpPr>
            <p:cNvPr id="33" name="Text Box 68"/>
            <p:cNvSpPr txBox="1">
              <a:spLocks noChangeArrowheads="1"/>
            </p:cNvSpPr>
            <p:nvPr/>
          </p:nvSpPr>
          <p:spPr bwMode="auto">
            <a:xfrm>
              <a:off x="971600" y="3315983"/>
              <a:ext cx="62468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15 </a:t>
              </a:r>
              <a:r>
                <a:rPr lang="en-US" altLang="zh-CN" sz="2400" b="1"/>
                <a:t>...</a:t>
              </a:r>
              <a:r>
                <a:rPr lang="zh-CN" altLang="en-US" sz="2400" b="1"/>
                <a:t>.......... 12 11...</a:t>
              </a:r>
              <a:r>
                <a:rPr lang="en-US" altLang="zh-CN" sz="2400" b="1"/>
                <a:t>..</a:t>
              </a:r>
              <a:r>
                <a:rPr lang="zh-CN" altLang="en-US" sz="2400" b="1"/>
                <a:t>...8 7...</a:t>
              </a:r>
              <a:r>
                <a:rPr lang="en-US" altLang="zh-CN" sz="2400" b="1"/>
                <a:t>..</a:t>
              </a:r>
              <a:r>
                <a:rPr lang="zh-CN" altLang="en-US" sz="2400" b="1"/>
                <a:t>.....4 3</a:t>
              </a:r>
              <a:r>
                <a:rPr lang="en-US" altLang="zh-CN" sz="2400" b="1"/>
                <a:t>…</a:t>
              </a:r>
              <a:r>
                <a:rPr lang="zh-CN" altLang="en-US" sz="2400" b="1"/>
                <a:t>........0</a:t>
              </a:r>
            </a:p>
          </p:txBody>
        </p:sp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216720" y="1700808"/>
              <a:ext cx="8712968" cy="137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b="1">
                  <a:sym typeface="Wingdings" pitchFamily="2" charset="2"/>
                </a:rPr>
                <a:t>        </a:t>
              </a:r>
              <a:r>
                <a:rPr lang="zh-CN" altLang="en-US" sz="2400" b="1"/>
                <a:t>如果</a:t>
              </a:r>
              <a:r>
                <a:rPr lang="zh-CN" altLang="en-US" sz="2400" b="1" dirty="0"/>
                <a:t>采用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定长操作码</a:t>
              </a:r>
              <a:r>
                <a:rPr lang="zh-CN" altLang="en-US" sz="2400" b="1" dirty="0"/>
                <a:t>, 为了能表示出3地址指令, 则操作码的长度只能有4位, 最多可表示16条指令。但对2、1、 0个地址指令, 则有空闲位没有得到利用, 如下图所示:</a:t>
              </a:r>
              <a:endParaRPr lang="en-US" altLang="zh-CN" sz="2400" b="1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B94EED-CB33-4AA3-9DB2-5929A25040AA}"/>
              </a:ext>
            </a:extLst>
          </p:cNvPr>
          <p:cNvGrpSpPr/>
          <p:nvPr/>
        </p:nvGrpSpPr>
        <p:grpSpPr>
          <a:xfrm>
            <a:off x="467544" y="1791556"/>
            <a:ext cx="360000" cy="360000"/>
            <a:chOff x="6691108" y="2746114"/>
            <a:chExt cx="1047312" cy="104372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15B10D8-A6EC-4CF5-9579-1409A4D51B23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C3437F7-05A0-49C7-8CC2-E18B1309BA8C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44" name="Oval 5">
                <a:extLst>
                  <a:ext uri="{FF2B5EF4-FFF2-40B4-BE49-F238E27FC236}">
                    <a16:creationId xmlns:a16="http://schemas.microsoft.com/office/drawing/2014/main" id="{294DDE6E-965B-4C8E-91A5-650E029B1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Oval 5">
                <a:extLst>
                  <a:ext uri="{FF2B5EF4-FFF2-40B4-BE49-F238E27FC236}">
                    <a16:creationId xmlns:a16="http://schemas.microsoft.com/office/drawing/2014/main" id="{B9BBB272-EB26-4CF9-987E-D974BA592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8288" y="260648"/>
            <a:ext cx="8599487" cy="112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400" b="1"/>
              <a:t>        如果</a:t>
            </a:r>
            <a:r>
              <a:rPr lang="zh-CN" altLang="en-US" sz="2400" b="1" dirty="0"/>
              <a:t>采用</a:t>
            </a:r>
            <a:r>
              <a:rPr lang="zh-CN" altLang="en-US" sz="2400" b="1" dirty="0">
                <a:solidFill>
                  <a:srgbClr val="FF0000"/>
                </a:solidFill>
              </a:rPr>
              <a:t>变长操作码</a:t>
            </a:r>
            <a:r>
              <a:rPr lang="zh-CN" altLang="en-US" sz="2400" b="1" dirty="0"/>
              <a:t>, 则可利用2、1、0个地址指令所空出的位来扩展指令, 从而表示出更多的指令。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170274" y="2636912"/>
            <a:ext cx="301307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三地址指令 </a:t>
            </a:r>
            <a:r>
              <a:rPr lang="zh-CN" altLang="en-US" sz="2400" b="1" dirty="0"/>
              <a:t>15条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5184562" y="3562425"/>
            <a:ext cx="30861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二地址指令 </a:t>
            </a:r>
            <a:r>
              <a:rPr lang="zh-CN" altLang="en-US" sz="2400" b="1" dirty="0"/>
              <a:t>15条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5208374" y="4567312"/>
            <a:ext cx="32893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一地址指令 </a:t>
            </a:r>
            <a:r>
              <a:rPr lang="zh-CN" altLang="en-US" sz="2400" b="1" dirty="0"/>
              <a:t>15条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5230599" y="5610300"/>
            <a:ext cx="36576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零地址指令 </a:t>
            </a:r>
            <a:r>
              <a:rPr lang="zh-CN" altLang="en-US" sz="2400" b="1" dirty="0"/>
              <a:t>16条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5FD0A3-0E12-4B15-8263-34D407E69F19}"/>
              </a:ext>
            </a:extLst>
          </p:cNvPr>
          <p:cNvGrpSpPr/>
          <p:nvPr/>
        </p:nvGrpSpPr>
        <p:grpSpPr>
          <a:xfrm>
            <a:off x="1066431" y="1710011"/>
            <a:ext cx="4262282" cy="520277"/>
            <a:chOff x="1066431" y="1710011"/>
            <a:chExt cx="4262282" cy="520277"/>
          </a:xfrm>
        </p:grpSpPr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2241025" y="1711175"/>
              <a:ext cx="3087688" cy="5191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11~ 8  7~ 4    3~ 0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1066431" y="1710011"/>
              <a:ext cx="1271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15 ~ 12</a:t>
              </a:r>
            </a:p>
          </p:txBody>
        </p:sp>
      </p:grpSp>
      <p:grpSp>
        <p:nvGrpSpPr>
          <p:cNvPr id="22" name="Group 99"/>
          <p:cNvGrpSpPr>
            <a:grpSpLocks/>
          </p:cNvGrpSpPr>
          <p:nvPr/>
        </p:nvGrpSpPr>
        <p:grpSpPr bwMode="auto">
          <a:xfrm>
            <a:off x="1163424" y="2184674"/>
            <a:ext cx="4010025" cy="1031875"/>
            <a:chOff x="490" y="1326"/>
            <a:chExt cx="2526" cy="650"/>
          </a:xfrm>
        </p:grpSpPr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494" y="1352"/>
              <a:ext cx="2505" cy="5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490" y="1326"/>
              <a:ext cx="2526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 dirty="0">
                  <a:solidFill>
                    <a:srgbClr val="FF9900"/>
                  </a:solidFill>
                  <a:ea typeface="黑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accent1"/>
                  </a:solidFill>
                  <a:ea typeface="黑体" pitchFamily="2" charset="-122"/>
                </a:rPr>
                <a:t>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X        </a:t>
              </a:r>
              <a:r>
                <a:rPr lang="en-US" altLang="zh-CN" sz="2800" b="1">
                  <a:solidFill>
                    <a:srgbClr val="00B050"/>
                  </a:solidFill>
                  <a:ea typeface="黑体" pitchFamily="2" charset="-122"/>
                </a:rPr>
                <a:t>Y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>
                  <a:solidFill>
                    <a:srgbClr val="FF9900"/>
                  </a:solidFill>
                  <a:ea typeface="黑体" pitchFamily="2" charset="-122"/>
                </a:rPr>
                <a:t>  </a:t>
              </a:r>
              <a:r>
                <a:rPr lang="en-US" altLang="zh-CN" sz="2800" b="1">
                  <a:solidFill>
                    <a:schemeClr val="accent1"/>
                  </a:solidFill>
                  <a:ea typeface="黑体" pitchFamily="2" charset="-122"/>
                </a:rPr>
                <a:t>      </a:t>
              </a:r>
              <a:r>
                <a:rPr lang="en-US" altLang="zh-CN" sz="2800" b="1">
                  <a:solidFill>
                    <a:srgbClr val="00B050"/>
                  </a:solidFill>
                  <a:ea typeface="黑体" pitchFamily="2" charset="-122"/>
                </a:rPr>
                <a:t>X         Y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652" y="1561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auto">
            <a:xfrm>
              <a:off x="1394" y="1559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auto">
            <a:xfrm>
              <a:off x="2009" y="1568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2554" y="1567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</p:grpSp>
      <p:grpSp>
        <p:nvGrpSpPr>
          <p:cNvPr id="29" name="Group 103"/>
          <p:cNvGrpSpPr>
            <a:grpSpLocks/>
          </p:cNvGrpSpPr>
          <p:nvPr/>
        </p:nvGrpSpPr>
        <p:grpSpPr bwMode="auto">
          <a:xfrm>
            <a:off x="1163424" y="3175274"/>
            <a:ext cx="4062413" cy="1031875"/>
            <a:chOff x="370" y="1950"/>
            <a:chExt cx="2559" cy="650"/>
          </a:xfrm>
        </p:grpSpPr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370" y="1978"/>
              <a:ext cx="2513" cy="5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Text Box 60"/>
            <p:cNvSpPr txBox="1">
              <a:spLocks noChangeArrowheads="1"/>
            </p:cNvSpPr>
            <p:nvPr/>
          </p:nvSpPr>
          <p:spPr bwMode="auto">
            <a:xfrm>
              <a:off x="371" y="1950"/>
              <a:ext cx="2558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4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1111</a:t>
              </a:r>
              <a:r>
                <a:rPr lang="zh-CN" altLang="en-US" sz="2800" b="1">
                  <a:solidFill>
                    <a:srgbClr val="FFCC66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  </a:t>
              </a:r>
              <a:r>
                <a:rPr lang="en-US" altLang="zh-CN" sz="2800" b="1">
                  <a:solidFill>
                    <a:srgbClr val="00B050"/>
                  </a:solidFill>
                  <a:ea typeface="黑体" pitchFamily="2" charset="-122"/>
                </a:rPr>
                <a:t>Y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1111</a:t>
              </a:r>
              <a:r>
                <a:rPr lang="en-US" altLang="zh-CN" sz="2800" b="1">
                  <a:solidFill>
                    <a:srgbClr val="DF3C09"/>
                  </a:solidFill>
                  <a:ea typeface="黑体" pitchFamily="2" charset="-122"/>
                </a:rPr>
                <a:t>      </a:t>
              </a:r>
              <a:r>
                <a:rPr lang="en-US" altLang="zh-CN" sz="2800" b="1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2F961A"/>
                  </a:solidFill>
                  <a:ea typeface="黑体" pitchFamily="2" charset="-122"/>
                </a:rPr>
                <a:t>      </a:t>
              </a:r>
              <a:r>
                <a:rPr lang="en-US" altLang="zh-CN" sz="2800" b="1">
                  <a:solidFill>
                    <a:srgbClr val="00B050"/>
                  </a:solidFill>
                  <a:ea typeface="黑体" pitchFamily="2" charset="-122"/>
                </a:rPr>
                <a:t>Y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524" y="2205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..</a:t>
              </a:r>
            </a:p>
          </p:txBody>
        </p:sp>
        <p:sp>
          <p:nvSpPr>
            <p:cNvPr id="33" name="Text Box 62"/>
            <p:cNvSpPr txBox="1">
              <a:spLocks noChangeArrowheads="1"/>
            </p:cNvSpPr>
            <p:nvPr/>
          </p:nvSpPr>
          <p:spPr bwMode="auto">
            <a:xfrm>
              <a:off x="1267" y="2195"/>
              <a:ext cx="388" cy="2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1902" y="2191"/>
              <a:ext cx="388" cy="2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</a:rPr>
                <a:t>..</a:t>
              </a: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auto">
            <a:xfrm>
              <a:off x="2426" y="2188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</a:rPr>
                <a:t>..</a:t>
              </a:r>
            </a:p>
          </p:txBody>
        </p:sp>
      </p:grpSp>
      <p:grpSp>
        <p:nvGrpSpPr>
          <p:cNvPr id="36" name="Group 101"/>
          <p:cNvGrpSpPr>
            <a:grpSpLocks/>
          </p:cNvGrpSpPr>
          <p:nvPr/>
        </p:nvGrpSpPr>
        <p:grpSpPr bwMode="auto">
          <a:xfrm>
            <a:off x="1150724" y="4162699"/>
            <a:ext cx="4005263" cy="1031875"/>
            <a:chOff x="482" y="2572"/>
            <a:chExt cx="2523" cy="650"/>
          </a:xfrm>
        </p:grpSpPr>
        <p:sp>
          <p:nvSpPr>
            <p:cNvPr id="37" name="Rectangle 66"/>
            <p:cNvSpPr>
              <a:spLocks noChangeArrowheads="1"/>
            </p:cNvSpPr>
            <p:nvPr/>
          </p:nvSpPr>
          <p:spPr bwMode="auto">
            <a:xfrm>
              <a:off x="482" y="2606"/>
              <a:ext cx="2515" cy="59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505" y="2572"/>
              <a:ext cx="2500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1111      1111</a:t>
              </a:r>
              <a:r>
                <a:rPr lang="zh-CN" altLang="en-US" sz="2800" b="1">
                  <a:solidFill>
                    <a:schemeClr val="folHlink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>
                  <a:solidFill>
                    <a:schemeClr val="folHlink"/>
                  </a:solidFill>
                  <a:ea typeface="黑体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  <a:r>
                <a:rPr lang="en-US" altLang="zh-CN" sz="2800" b="1" dirty="0">
                  <a:solidFill>
                    <a:schemeClr val="accent1"/>
                  </a:solidFill>
                  <a:ea typeface="黑体" pitchFamily="2" charset="-122"/>
                </a:rPr>
                <a:t>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1111      1111</a:t>
              </a:r>
              <a:r>
                <a:rPr lang="en-US" altLang="zh-CN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2" charset="-122"/>
                </a:rPr>
                <a:t>   </a:t>
              </a:r>
              <a:r>
                <a:rPr lang="en-US" altLang="zh-CN" sz="2800" b="1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>
                  <a:solidFill>
                    <a:srgbClr val="FF9900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2" charset="-122"/>
                </a:rPr>
                <a:t>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39" name="Text Box 69"/>
            <p:cNvSpPr txBox="1">
              <a:spLocks noChangeArrowheads="1"/>
            </p:cNvSpPr>
            <p:nvPr/>
          </p:nvSpPr>
          <p:spPr bwMode="auto">
            <a:xfrm>
              <a:off x="641" y="2808"/>
              <a:ext cx="388" cy="2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1387" y="2816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1" name="Text Box 71"/>
            <p:cNvSpPr txBox="1">
              <a:spLocks noChangeArrowheads="1"/>
            </p:cNvSpPr>
            <p:nvPr/>
          </p:nvSpPr>
          <p:spPr bwMode="auto">
            <a:xfrm>
              <a:off x="2022" y="2812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2567" y="2799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</p:grpSp>
      <p:grpSp>
        <p:nvGrpSpPr>
          <p:cNvPr id="43" name="Group 98"/>
          <p:cNvGrpSpPr>
            <a:grpSpLocks/>
          </p:cNvGrpSpPr>
          <p:nvPr/>
        </p:nvGrpSpPr>
        <p:grpSpPr bwMode="auto">
          <a:xfrm>
            <a:off x="1118975" y="5185049"/>
            <a:ext cx="4100513" cy="1031875"/>
            <a:chOff x="462" y="3296"/>
            <a:chExt cx="2583" cy="650"/>
          </a:xfrm>
        </p:grpSpPr>
        <p:sp>
          <p:nvSpPr>
            <p:cNvPr id="44" name="Rectangle 74"/>
            <p:cNvSpPr>
              <a:spLocks noChangeArrowheads="1"/>
            </p:cNvSpPr>
            <p:nvPr/>
          </p:nvSpPr>
          <p:spPr bwMode="auto">
            <a:xfrm>
              <a:off x="473" y="3314"/>
              <a:ext cx="2529" cy="61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Text Box 76"/>
            <p:cNvSpPr txBox="1">
              <a:spLocks noChangeArrowheads="1"/>
            </p:cNvSpPr>
            <p:nvPr/>
          </p:nvSpPr>
          <p:spPr bwMode="auto">
            <a:xfrm>
              <a:off x="462" y="3296"/>
              <a:ext cx="2583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5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 1111      1111    1111</a:t>
              </a:r>
              <a:r>
                <a:rPr lang="zh-CN" altLang="en-US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 0000</a:t>
              </a:r>
              <a:r>
                <a:rPr lang="zh-CN" altLang="en-US" sz="2800" b="1">
                  <a:solidFill>
                    <a:schemeClr val="folHlink"/>
                  </a:solidFill>
                  <a:ea typeface="黑体" pitchFamily="2" charset="-122"/>
                </a:rPr>
                <a:t> </a:t>
              </a:r>
            </a:p>
            <a:p>
              <a:pPr>
                <a:spcBef>
                  <a:spcPct val="3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 1111      1111    1111</a:t>
              </a:r>
              <a:r>
                <a:rPr lang="zh-CN" altLang="en-US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1111</a:t>
              </a:r>
            </a:p>
          </p:txBody>
        </p: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664" y="3539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1412" y="3543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2022" y="3541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540" y="3532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30F694F-E8AE-4C78-AE26-6FF3489174FB}"/>
              </a:ext>
            </a:extLst>
          </p:cNvPr>
          <p:cNvSpPr txBox="1"/>
          <p:nvPr/>
        </p:nvSpPr>
        <p:spPr>
          <a:xfrm>
            <a:off x="5228798" y="176017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根据需要留出扩展标志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DEC3EE6-5990-4FCC-8187-AF8D4AFD7ECF}"/>
              </a:ext>
            </a:extLst>
          </p:cNvPr>
          <p:cNvGrpSpPr/>
          <p:nvPr/>
        </p:nvGrpSpPr>
        <p:grpSpPr>
          <a:xfrm>
            <a:off x="467544" y="404664"/>
            <a:ext cx="360000" cy="360000"/>
            <a:chOff x="6691108" y="2746114"/>
            <a:chExt cx="1047312" cy="1043720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702008B-90DA-46A7-B10F-8E777D3F781F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ECE26BC-DF14-4405-8116-469BCD5DE70A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C7D566EC-5626-455D-A978-C6D09054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id="{40A9CA02-F682-4B33-85B0-659688060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741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476" y="851003"/>
            <a:ext cx="3610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panose="02010600030101010101" pitchFamily="2" charset="-122"/>
              </a:rPr>
              <a:t>4</a:t>
            </a:r>
            <a:r>
              <a:rPr lang="zh-CN" altLang="zh-CN" sz="2800" b="1">
                <a:ea typeface="宋体" panose="02010600030101010101" pitchFamily="2" charset="-122"/>
              </a:rPr>
              <a:t>、</a:t>
            </a:r>
            <a:r>
              <a:rPr lang="zh-CN" altLang="zh-CN" sz="2800" b="1" dirty="0">
                <a:ea typeface="宋体" panose="02010600030101010101" pitchFamily="2" charset="-122"/>
              </a:rPr>
              <a:t>指令中的地址结构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628800"/>
            <a:ext cx="8496944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显地址</a:t>
            </a:r>
            <a:r>
              <a:rPr lang="zh-CN" altLang="en-US" sz="2800" b="1" dirty="0">
                <a:ea typeface="宋体" panose="02010600030101010101" pitchFamily="2" charset="-122"/>
              </a:rPr>
              <a:t>：</a:t>
            </a:r>
            <a:r>
              <a:rPr lang="zh-CN" altLang="zh-CN" sz="2800" b="1" dirty="0">
                <a:ea typeface="宋体" panose="02010600030101010101" pitchFamily="2" charset="-122"/>
              </a:rPr>
              <a:t>在</a:t>
            </a:r>
            <a:r>
              <a:rPr lang="zh-CN" altLang="en-US" sz="2800" b="1" dirty="0">
                <a:ea typeface="宋体" panose="02010600030101010101" pitchFamily="2" charset="-122"/>
              </a:rPr>
              <a:t>指令</a:t>
            </a:r>
            <a:r>
              <a:rPr lang="zh-CN" altLang="zh-CN" sz="2800" b="1" dirty="0">
                <a:ea typeface="宋体" panose="02010600030101010101" pitchFamily="2" charset="-122"/>
              </a:rPr>
              <a:t>代码中写明主存储器单元地址码或者寄存</a:t>
            </a:r>
            <a:r>
              <a:rPr lang="zh-CN" altLang="en-US" sz="2800" b="1" dirty="0">
                <a:ea typeface="宋体" panose="02010600030101010101" pitchFamily="2" charset="-122"/>
              </a:rPr>
              <a:t>器</a:t>
            </a:r>
            <a:r>
              <a:rPr lang="zh-CN" altLang="zh-CN" sz="2800" b="1" dirty="0">
                <a:ea typeface="宋体" panose="02010600030101010101" pitchFamily="2" charset="-122"/>
              </a:rPr>
              <a:t>号。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  </a:t>
            </a:r>
            <a:r>
              <a:rPr lang="zh-CN" altLang="zh-CN" sz="2800" b="1" dirty="0">
                <a:ea typeface="宋体" panose="02010600030101010101" pitchFamily="2" charset="-122"/>
              </a:rPr>
              <a:t>一条指令中给出几个显地址，就称为几地址指令。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3861048"/>
            <a:ext cx="799288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隐地址</a:t>
            </a:r>
            <a:r>
              <a:rPr lang="zh-CN" altLang="en-US" sz="2800" b="1" dirty="0">
                <a:ea typeface="宋体" panose="02010600030101010101" pitchFamily="2" charset="-122"/>
              </a:rPr>
              <a:t>：</a:t>
            </a:r>
            <a:r>
              <a:rPr lang="zh-CN" altLang="zh-CN" sz="2800" b="1" dirty="0">
                <a:ea typeface="宋体" panose="02010600030101010101" pitchFamily="2" charset="-122"/>
              </a:rPr>
              <a:t>如果地址是以隐含的方式约定，而在指令中并不给出该地址码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2519618" y="5643825"/>
            <a:ext cx="4240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为什么采用隐地址？</a:t>
            </a:r>
            <a:endParaRPr lang="zh-CN" altLang="en-US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12161E4-E744-40FE-82D4-B94823B7F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83943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161449"/>
            <a:ext cx="8640960" cy="504056"/>
            <a:chOff x="755576" y="4941168"/>
            <a:chExt cx="8640960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4941168"/>
              <a:ext cx="6912768" cy="504056"/>
              <a:chOff x="827584" y="1196752"/>
              <a:chExt cx="6912768" cy="50405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827584" y="1196752"/>
                <a:ext cx="3456384" cy="504056"/>
                <a:chOff x="2195736" y="5013176"/>
                <a:chExt cx="4608512" cy="914400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99992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地址码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A1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283968" y="1196752"/>
                <a:ext cx="1728192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A2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012160" y="1196752"/>
                <a:ext cx="1728192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A3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68344" y="4941168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A4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51077" y="3049796"/>
            <a:ext cx="4481163" cy="523220"/>
            <a:chOff x="2483768" y="2401724"/>
            <a:chExt cx="4481163" cy="523220"/>
          </a:xfrm>
        </p:grpSpPr>
        <p:sp>
          <p:nvSpPr>
            <p:cNvPr id="11" name="TextBox 23"/>
            <p:cNvSpPr txBox="1"/>
            <p:nvPr/>
          </p:nvSpPr>
          <p:spPr>
            <a:xfrm>
              <a:off x="2483768" y="2401724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（</a:t>
              </a:r>
              <a:r>
                <a:rPr lang="en-US" altLang="zh-CN" sz="2800" b="1" dirty="0"/>
                <a:t>A1</a:t>
              </a:r>
              <a:r>
                <a:rPr lang="zh-CN" altLang="en-US" sz="2800" b="1" dirty="0"/>
                <a:t>）</a:t>
              </a:r>
              <a:r>
                <a:rPr lang="en-US" altLang="zh-CN" sz="2800" b="1" dirty="0"/>
                <a:t>OP  </a:t>
              </a:r>
              <a:r>
                <a:rPr lang="zh-CN" altLang="en-US" sz="2800" b="1" dirty="0"/>
                <a:t>（</a:t>
              </a:r>
              <a:r>
                <a:rPr lang="en-US" altLang="zh-CN" sz="2800" b="1" dirty="0"/>
                <a:t>A2</a:t>
              </a:r>
              <a:r>
                <a:rPr lang="zh-CN" altLang="en-US" sz="2800" b="1" dirty="0"/>
                <a:t>）          </a:t>
              </a:r>
              <a:r>
                <a:rPr lang="en-US" altLang="zh-CN" sz="2800" b="1" dirty="0"/>
                <a:t>A3</a:t>
              </a:r>
              <a:endParaRPr lang="zh-CN" altLang="en-US" sz="2800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508104" y="2678440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25"/>
          <p:cNvSpPr txBox="1"/>
          <p:nvPr/>
        </p:nvSpPr>
        <p:spPr>
          <a:xfrm>
            <a:off x="7087305" y="163054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下条指令地址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1169870" y="126336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）四</a:t>
            </a:r>
            <a:r>
              <a:rPr lang="zh-CN" altLang="zh-CN" sz="2800" b="1">
                <a:ea typeface="宋体" panose="02010600030101010101" pitchFamily="2" charset="-122"/>
              </a:rPr>
              <a:t>地址</a:t>
            </a:r>
            <a:r>
              <a:rPr lang="zh-CN" altLang="en-US" sz="2800" b="1">
                <a:ea typeface="宋体" panose="02010600030101010101" pitchFamily="2" charset="-122"/>
              </a:rPr>
              <a:t>指令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>
            <a:off x="1888556" y="162880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操作数地址</a:t>
            </a:r>
            <a:r>
              <a:rPr lang="en-US" altLang="zh-CN" sz="2000" b="1"/>
              <a:t>1</a:t>
            </a:r>
            <a:endParaRPr lang="zh-CN" altLang="en-US" sz="2000" b="1" dirty="0"/>
          </a:p>
        </p:txBody>
      </p:sp>
      <p:sp>
        <p:nvSpPr>
          <p:cNvPr id="16" name="TextBox 25"/>
          <p:cNvSpPr txBox="1"/>
          <p:nvPr/>
        </p:nvSpPr>
        <p:spPr>
          <a:xfrm>
            <a:off x="3635896" y="162880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操作数地址</a:t>
            </a:r>
            <a:r>
              <a:rPr lang="en-US" altLang="zh-CN" sz="2000" b="1"/>
              <a:t>2</a:t>
            </a:r>
            <a:endParaRPr lang="zh-CN" altLang="en-US" sz="2000" b="1" dirty="0"/>
          </a:p>
        </p:txBody>
      </p:sp>
      <p:sp>
        <p:nvSpPr>
          <p:cNvPr id="17" name="TextBox 25"/>
          <p:cNvSpPr txBox="1"/>
          <p:nvPr/>
        </p:nvSpPr>
        <p:spPr>
          <a:xfrm>
            <a:off x="5364088" y="162880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结果存放地址</a:t>
            </a:r>
            <a:endParaRPr lang="zh-CN" altLang="en-US" sz="2000" b="1" dirty="0"/>
          </a:p>
        </p:txBody>
      </p:sp>
      <p:sp>
        <p:nvSpPr>
          <p:cNvPr id="18" name="TextBox 25"/>
          <p:cNvSpPr txBox="1"/>
          <p:nvPr/>
        </p:nvSpPr>
        <p:spPr>
          <a:xfrm>
            <a:off x="654371" y="83671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以双操作数指令为例：</a:t>
            </a:r>
            <a:endParaRPr lang="zh-CN" altLang="en-US" sz="2800" b="1" dirty="0"/>
          </a:p>
        </p:txBody>
      </p:sp>
      <p:sp>
        <p:nvSpPr>
          <p:cNvPr id="19" name="TextBox 25"/>
          <p:cNvSpPr txBox="1"/>
          <p:nvPr/>
        </p:nvSpPr>
        <p:spPr>
          <a:xfrm>
            <a:off x="2442969" y="3717032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下条指令地址</a:t>
            </a:r>
            <a:r>
              <a:rPr lang="en-US" altLang="zh-CN" sz="2800" b="1"/>
              <a:t>=A4</a:t>
            </a:r>
            <a:endParaRPr lang="zh-CN" altLang="en-US" sz="2800" b="1" dirty="0"/>
          </a:p>
        </p:txBody>
      </p:sp>
      <p:sp>
        <p:nvSpPr>
          <p:cNvPr id="20" name="TextBox 25"/>
          <p:cNvSpPr txBox="1"/>
          <p:nvPr/>
        </p:nvSpPr>
        <p:spPr>
          <a:xfrm>
            <a:off x="395536" y="4293096"/>
            <a:ext cx="856895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FF"/>
                </a:solidFill>
              </a:rPr>
              <a:t>A</a:t>
            </a:r>
            <a:r>
              <a:rPr lang="en-US" altLang="zh-CN" sz="2000" b="1">
                <a:solidFill>
                  <a:srgbClr val="FF00FF"/>
                </a:solidFill>
              </a:rPr>
              <a:t>i</a:t>
            </a:r>
            <a:r>
              <a:rPr lang="zh-CN" altLang="en-US" sz="2800" b="1"/>
              <a:t>表示的操作数地址是主存储器的存储单元号或</a:t>
            </a:r>
            <a:r>
              <a:rPr lang="en-US" altLang="zh-CN" sz="2800" b="1"/>
              <a:t>CPU</a:t>
            </a:r>
            <a:r>
              <a:rPr lang="zh-CN" altLang="en-US" sz="2800" b="1"/>
              <a:t>内某个通用寄存器的编号</a:t>
            </a:r>
            <a:r>
              <a:rPr lang="en-US" altLang="zh-CN" sz="2800" b="1"/>
              <a:t>;</a:t>
            </a:r>
            <a:endParaRPr lang="zh-CN" altLang="en-US" sz="2800" b="1" dirty="0"/>
          </a:p>
        </p:txBody>
      </p:sp>
      <p:sp>
        <p:nvSpPr>
          <p:cNvPr id="21" name="TextBox 25"/>
          <p:cNvSpPr txBox="1"/>
          <p:nvPr/>
        </p:nvSpPr>
        <p:spPr>
          <a:xfrm>
            <a:off x="323528" y="580526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FF"/>
                </a:solidFill>
              </a:rPr>
              <a:t>(A</a:t>
            </a:r>
            <a:r>
              <a:rPr lang="en-US" altLang="zh-CN" sz="2000" b="1">
                <a:solidFill>
                  <a:srgbClr val="FF00FF"/>
                </a:solidFill>
              </a:rPr>
              <a:t>i</a:t>
            </a:r>
            <a:r>
              <a:rPr lang="en-US" altLang="zh-CN" sz="2800" b="1">
                <a:solidFill>
                  <a:srgbClr val="FF00FF"/>
                </a:solidFill>
              </a:rPr>
              <a:t>)</a:t>
            </a:r>
            <a:r>
              <a:rPr lang="zh-CN" altLang="en-US" sz="2800" b="1"/>
              <a:t>表示存放于该地址的内容。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(A)</a:t>
            </a:r>
            <a:r>
              <a:rPr lang="zh-CN" altLang="en-US" sz="2800" b="1">
                <a:solidFill>
                  <a:srgbClr val="0000FF"/>
                </a:solidFill>
              </a:rPr>
              <a:t>等效于</a:t>
            </a:r>
            <a:r>
              <a:rPr lang="en-US" altLang="zh-CN" sz="2800" b="1">
                <a:solidFill>
                  <a:srgbClr val="0000FF"/>
                </a:solidFill>
              </a:rPr>
              <a:t>C</a:t>
            </a:r>
            <a:r>
              <a:rPr lang="zh-CN" altLang="en-US" sz="2800" b="1">
                <a:solidFill>
                  <a:srgbClr val="0000FF"/>
                </a:solidFill>
              </a:rPr>
              <a:t>语言中*</a:t>
            </a:r>
            <a:r>
              <a:rPr lang="en-US" altLang="zh-CN" sz="2800" b="1">
                <a:solidFill>
                  <a:srgbClr val="0000FF"/>
                </a:solidFill>
              </a:rPr>
              <a:t>A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447013" y="303599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指令功能：</a:t>
            </a:r>
            <a:endParaRPr lang="zh-CN" altLang="en-US" sz="2800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F9354A-1227-487E-A256-6B68F67EC9CB}"/>
              </a:ext>
            </a:extLst>
          </p:cNvPr>
          <p:cNvGrpSpPr/>
          <p:nvPr/>
        </p:nvGrpSpPr>
        <p:grpSpPr>
          <a:xfrm>
            <a:off x="826866" y="152245"/>
            <a:ext cx="571674" cy="464371"/>
            <a:chOff x="278998" y="1106831"/>
            <a:chExt cx="571674" cy="464371"/>
          </a:xfrm>
        </p:grpSpPr>
        <p:pic>
          <p:nvPicPr>
            <p:cNvPr id="24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2A91A3BE-D703-4155-9F73-5C73353C0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A4F49DD6-69FD-4955-9696-03030825A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54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4467</TotalTime>
  <Words>3644</Words>
  <Application>Microsoft Office PowerPoint</Application>
  <PresentationFormat>全屏显示(4:3)</PresentationFormat>
  <Paragraphs>680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仿宋_GB2312</vt:lpstr>
      <vt:lpstr>黑体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Wingdings 2</vt:lpstr>
      <vt:lpstr>Wingdings 3</vt:lpstr>
      <vt:lpstr>Office 主题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657</cp:revision>
  <dcterms:created xsi:type="dcterms:W3CDTF">2017-01-15T07:54:50Z</dcterms:created>
  <dcterms:modified xsi:type="dcterms:W3CDTF">2022-09-28T09:33:46Z</dcterms:modified>
</cp:coreProperties>
</file>