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7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AA4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4F565F8-28FB-411C-A379-1EFDFB6F80EB}"/>
              </a:ext>
            </a:extLst>
          </p:cNvPr>
          <p:cNvGrpSpPr/>
          <p:nvPr/>
        </p:nvGrpSpPr>
        <p:grpSpPr>
          <a:xfrm>
            <a:off x="2494632" y="1925772"/>
            <a:ext cx="4003675" cy="4743588"/>
            <a:chOff x="2494632" y="1512888"/>
            <a:chExt cx="4003675" cy="4743588"/>
          </a:xfrm>
        </p:grpSpPr>
        <p:sp>
          <p:nvSpPr>
            <p:cNvPr id="4" name="Line 14"/>
            <p:cNvSpPr>
              <a:spLocks noChangeShapeType="1"/>
            </p:cNvSpPr>
            <p:nvPr/>
          </p:nvSpPr>
          <p:spPr bwMode="auto">
            <a:xfrm flipV="1">
              <a:off x="3543970" y="39116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" name="Line 15"/>
            <p:cNvSpPr>
              <a:spLocks noChangeShapeType="1"/>
            </p:cNvSpPr>
            <p:nvPr/>
          </p:nvSpPr>
          <p:spPr bwMode="auto">
            <a:xfrm flipV="1">
              <a:off x="5487070" y="391953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602707" y="1512888"/>
              <a:ext cx="2068513" cy="1636712"/>
              <a:chOff x="3404592" y="1512888"/>
              <a:chExt cx="2068513" cy="1636712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3404592" y="2046288"/>
                <a:ext cx="2068513" cy="4937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rIns="0" anchor="ctr"/>
              <a:lstStyle/>
              <a:p>
                <a:pPr algn="ctr"/>
                <a:r>
                  <a:rPr lang="zh-CN" altLang="en-US" sz="2800" b="1" dirty="0">
                    <a:solidFill>
                      <a:srgbClr val="0000FF"/>
                    </a:solidFill>
                  </a:rPr>
                  <a:t>输出逻辑</a:t>
                </a:r>
              </a:p>
            </p:txBody>
          </p:sp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 flipV="1">
                <a:off x="4311055" y="2540000"/>
                <a:ext cx="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 flipH="1" flipV="1">
                <a:off x="4311055" y="1512888"/>
                <a:ext cx="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350295" y="3159125"/>
              <a:ext cx="2324100" cy="798513"/>
              <a:chOff x="3152180" y="3159125"/>
              <a:chExt cx="2324100" cy="79851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AutoShape 26"/>
              <p:cNvSpPr>
                <a:spLocks noChangeArrowheads="1"/>
              </p:cNvSpPr>
              <p:nvPr/>
            </p:nvSpPr>
            <p:spPr bwMode="auto">
              <a:xfrm flipV="1">
                <a:off x="3152180" y="3159125"/>
                <a:ext cx="2324100" cy="774700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AutoShape 27"/>
              <p:cNvSpPr>
                <a:spLocks noChangeArrowheads="1"/>
              </p:cNvSpPr>
              <p:nvPr/>
            </p:nvSpPr>
            <p:spPr bwMode="auto">
              <a:xfrm>
                <a:off x="4007842" y="3646488"/>
                <a:ext cx="635000" cy="3111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3" name="Text Box 28"/>
              <p:cNvSpPr txBox="1">
                <a:spLocks noChangeArrowheads="1"/>
              </p:cNvSpPr>
              <p:nvPr/>
            </p:nvSpPr>
            <p:spPr bwMode="auto">
              <a:xfrm>
                <a:off x="3872905" y="3203575"/>
                <a:ext cx="1069975" cy="5191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ALU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494632" y="4473575"/>
              <a:ext cx="4003675" cy="1227138"/>
              <a:chOff x="2296517" y="4473575"/>
              <a:chExt cx="4003675" cy="1227138"/>
            </a:xfrm>
          </p:grpSpPr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296517" y="4473575"/>
                <a:ext cx="1855788" cy="5232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FF"/>
                    </a:solidFill>
                  </a:rPr>
                  <a:t>输入逻辑</a:t>
                </a: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flipV="1">
                <a:off x="3868142" y="5070475"/>
                <a:ext cx="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V="1">
                <a:off x="2575917" y="5070475"/>
                <a:ext cx="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 flipV="1">
                <a:off x="2794992" y="5375275"/>
                <a:ext cx="89217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4444405" y="4494213"/>
                <a:ext cx="1855787" cy="5232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输入逻辑</a:t>
                </a: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 flipV="1">
                <a:off x="5952530" y="5091113"/>
                <a:ext cx="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 flipV="1">
                <a:off x="4660305" y="5091113"/>
                <a:ext cx="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 flipV="1">
                <a:off x="4879380" y="5395913"/>
                <a:ext cx="892175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113931" y="5733256"/>
              <a:ext cx="2590557" cy="523220"/>
              <a:chOff x="2915816" y="5733256"/>
              <a:chExt cx="2590557" cy="52322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15816" y="57332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X</a:t>
                </a:r>
                <a:endParaRPr lang="zh-CN" altLang="en-US" sz="28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62021" y="5733256"/>
                <a:ext cx="444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Y</a:t>
                </a:r>
                <a:endParaRPr lang="zh-CN" altLang="en-US" sz="2800" b="1" dirty="0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BD4E92C-3E39-48AA-B842-F99EBDF73036}"/>
              </a:ext>
            </a:extLst>
          </p:cNvPr>
          <p:cNvGrpSpPr/>
          <p:nvPr/>
        </p:nvGrpSpPr>
        <p:grpSpPr>
          <a:xfrm>
            <a:off x="827584" y="0"/>
            <a:ext cx="4249905" cy="839639"/>
            <a:chOff x="827584" y="0"/>
            <a:chExt cx="4249905" cy="839639"/>
          </a:xfrm>
        </p:grpSpPr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3BBE2632-6E0C-4409-BB7D-F8ADCC9604DD}"/>
                </a:ext>
              </a:extLst>
            </p:cNvPr>
            <p:cNvSpPr/>
            <p:nvPr/>
          </p:nvSpPr>
          <p:spPr>
            <a:xfrm>
              <a:off x="1119858" y="93956"/>
              <a:ext cx="3957631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运算部件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D894757-3FF5-4FA9-993E-D6A4331804B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215">
                <a:extLst>
                  <a:ext uri="{FF2B5EF4-FFF2-40B4-BE49-F238E27FC236}">
                    <a16:creationId xmlns:a16="http://schemas.microsoft.com/office/drawing/2014/main" id="{31BA8DBC-14B6-4830-AD08-39AFEA8F2EF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34A284C-8BF1-4222-88CA-C4FE858FDC95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D832F66-D2AB-49F2-8EC8-F16EC60586F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20">
                <a:extLst>
                  <a:ext uri="{FF2B5EF4-FFF2-40B4-BE49-F238E27FC236}">
                    <a16:creationId xmlns:a16="http://schemas.microsoft.com/office/drawing/2014/main" id="{951242EE-5D3B-4D6B-A156-8FED6B2E896A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728B54F7-B123-4E16-A540-C8EB0F4A2CF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C615751-DC16-4AAF-B167-59CA96691C13}"/>
              </a:ext>
            </a:extLst>
          </p:cNvPr>
          <p:cNvSpPr txBox="1"/>
          <p:nvPr/>
        </p:nvSpPr>
        <p:spPr>
          <a:xfrm>
            <a:off x="2793796" y="137306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/>
              <a:t>算术运算和逻辑运算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79388" y="1835150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第一组进位逻辑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1244600" y="2447925"/>
            <a:ext cx="263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93800" y="3063875"/>
            <a:ext cx="4283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2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2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2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b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211263" y="3729038"/>
            <a:ext cx="61325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3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2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1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3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2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90500" y="3055938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7" name="AutoShape 19"/>
          <p:cNvSpPr>
            <a:spLocks/>
          </p:cNvSpPr>
          <p:nvPr/>
        </p:nvSpPr>
        <p:spPr bwMode="auto">
          <a:xfrm>
            <a:off x="1085850" y="2686050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222250" y="4214813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8900" y="4732338"/>
            <a:ext cx="93503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C</a:t>
            </a:r>
            <a:r>
              <a:rPr lang="en-US" altLang="zh-CN" sz="1600" b="1" dirty="0"/>
              <a:t>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4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 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3 </a:t>
            </a:r>
            <a:r>
              <a:rPr lang="en-US" altLang="zh-CN" sz="3200" b="1" dirty="0">
                <a:solidFill>
                  <a:schemeClr val="folHlink"/>
                </a:solidFill>
              </a:rPr>
              <a:t>+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sz="3200" dirty="0">
                <a:solidFill>
                  <a:schemeClr val="folHlink"/>
                </a:solidFill>
              </a:rPr>
              <a:t>P</a:t>
            </a: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G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+ 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 G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2</a:t>
            </a:r>
            <a:r>
              <a:rPr lang="en-US" altLang="zh-CN" sz="3200" b="1" dirty="0">
                <a:solidFill>
                  <a:schemeClr val="folHlink"/>
                </a:solidFill>
              </a:rPr>
              <a:t>P</a:t>
            </a:r>
            <a:r>
              <a:rPr lang="en-US" altLang="zh-CN" sz="2000" b="1" dirty="0">
                <a:solidFill>
                  <a:schemeClr val="folHlink"/>
                </a:solidFill>
              </a:rPr>
              <a:t>1</a:t>
            </a:r>
            <a:r>
              <a:rPr lang="en-US" altLang="zh-CN" sz="20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4211960" y="5367338"/>
            <a:ext cx="638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</a:t>
            </a:r>
          </a:p>
        </p:txBody>
      </p:sp>
      <p:sp>
        <p:nvSpPr>
          <p:cNvPr id="11" name="Text Box 29"/>
          <p:cNvSpPr txBox="1">
            <a:spLocks noChangeArrowheads="1"/>
          </p:cNvSpPr>
          <p:nvPr/>
        </p:nvSpPr>
        <p:spPr bwMode="auto">
          <a:xfrm>
            <a:off x="8316416" y="5373216"/>
            <a:ext cx="561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1784598" y="5549170"/>
            <a:ext cx="321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第一组进位产生函数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899769" y="5517232"/>
            <a:ext cx="29927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第一组进位传递函数</a:t>
            </a:r>
          </a:p>
        </p:txBody>
      </p:sp>
      <p:sp>
        <p:nvSpPr>
          <p:cNvPr id="14" name="AutoShape 32"/>
          <p:cNvSpPr>
            <a:spLocks/>
          </p:cNvSpPr>
          <p:nvPr/>
        </p:nvSpPr>
        <p:spPr bwMode="auto">
          <a:xfrm rot="16200000" flipV="1">
            <a:off x="4138711" y="3004568"/>
            <a:ext cx="290513" cy="475252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3"/>
          <p:cNvSpPr>
            <a:spLocks/>
          </p:cNvSpPr>
          <p:nvPr/>
        </p:nvSpPr>
        <p:spPr bwMode="auto">
          <a:xfrm rot="16200000" flipV="1">
            <a:off x="7784306" y="4695032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492125" y="5995988"/>
            <a:ext cx="463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</a:t>
            </a:r>
            <a:r>
              <a:rPr lang="en-US" altLang="zh-CN" sz="3600" b="1" dirty="0">
                <a:solidFill>
                  <a:srgbClr val="0000FF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</a:rPr>
              <a:t> </a:t>
            </a:r>
            <a:r>
              <a:rPr lang="en-US" altLang="zh-CN" sz="3600" b="1" dirty="0"/>
              <a:t>= G</a:t>
            </a:r>
            <a:r>
              <a:rPr lang="en-US" altLang="zh-CN" sz="3600" b="1" baseline="-25000" dirty="0"/>
              <a:t>I</a:t>
            </a:r>
            <a:r>
              <a:rPr lang="en-US" altLang="zh-CN" sz="3600" b="1" dirty="0"/>
              <a:t> + P</a:t>
            </a:r>
            <a:r>
              <a:rPr lang="en-US" altLang="zh-CN" sz="3600" b="1" baseline="-25000" dirty="0"/>
              <a:t>I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222251" y="-6350"/>
            <a:ext cx="8894763" cy="1816101"/>
            <a:chOff x="140" y="66"/>
            <a:chExt cx="5603" cy="1144"/>
          </a:xfrm>
        </p:grpSpPr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37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38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39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40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43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44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46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49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50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51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2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53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54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55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6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7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8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59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63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68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69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70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71"/>
            <p:cNvGrpSpPr>
              <a:grpSpLocks/>
            </p:cNvGrpSpPr>
            <p:nvPr/>
          </p:nvGrpSpPr>
          <p:grpSpPr bwMode="auto">
            <a:xfrm>
              <a:off x="592" y="66"/>
              <a:ext cx="1057" cy="259"/>
              <a:chOff x="422" y="1133"/>
              <a:chExt cx="1057" cy="259"/>
            </a:xfrm>
          </p:grpSpPr>
          <p:sp>
            <p:nvSpPr>
              <p:cNvPr id="52" name="Text Box 72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73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74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75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1994" y="66"/>
              <a:ext cx="995" cy="250"/>
              <a:chOff x="1824" y="1133"/>
              <a:chExt cx="995" cy="250"/>
            </a:xfrm>
          </p:grpSpPr>
          <p:sp>
            <p:nvSpPr>
              <p:cNvPr id="48" name="Text Box 77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78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79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80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81"/>
            <p:cNvGrpSpPr>
              <a:grpSpLocks/>
            </p:cNvGrpSpPr>
            <p:nvPr/>
          </p:nvGrpSpPr>
          <p:grpSpPr bwMode="auto">
            <a:xfrm>
              <a:off x="3278" y="66"/>
              <a:ext cx="995" cy="259"/>
              <a:chOff x="3168" y="1133"/>
              <a:chExt cx="995" cy="259"/>
            </a:xfrm>
          </p:grpSpPr>
          <p:sp>
            <p:nvSpPr>
              <p:cNvPr id="44" name="Text Box 82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83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84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4451" y="66"/>
              <a:ext cx="995" cy="250"/>
              <a:chOff x="4416" y="1133"/>
              <a:chExt cx="995" cy="250"/>
            </a:xfrm>
          </p:grpSpPr>
          <p:sp>
            <p:nvSpPr>
              <p:cNvPr id="40" name="Text Box 87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88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89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90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91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97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98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7" name="Text Box 99"/>
            <p:cNvSpPr txBox="1">
              <a:spLocks noChangeArrowheads="1"/>
            </p:cNvSpPr>
            <p:nvPr/>
          </p:nvSpPr>
          <p:spPr bwMode="auto">
            <a:xfrm>
              <a:off x="3011" y="93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100"/>
            <p:cNvSpPr txBox="1">
              <a:spLocks noChangeArrowheads="1"/>
            </p:cNvSpPr>
            <p:nvPr/>
          </p:nvSpPr>
          <p:spPr bwMode="auto">
            <a:xfrm>
              <a:off x="1593" y="954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101"/>
            <p:cNvSpPr txBox="1">
              <a:spLocks noChangeArrowheads="1"/>
            </p:cNvSpPr>
            <p:nvPr/>
          </p:nvSpPr>
          <p:spPr bwMode="auto">
            <a:xfrm>
              <a:off x="140" y="960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484313" y="2513013"/>
            <a:ext cx="2592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5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5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5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417638" y="3151188"/>
            <a:ext cx="4194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3200" b="1" baseline="-25000" dirty="0"/>
              <a:t>6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6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6</a:t>
            </a:r>
            <a:r>
              <a:rPr lang="en-US" altLang="zh-CN" sz="3200" b="1" dirty="0"/>
              <a:t>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419225" y="3786188"/>
            <a:ext cx="6246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7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800" b="1" dirty="0"/>
              <a:t>7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71463" y="3130550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6" name="AutoShape 13"/>
          <p:cNvSpPr>
            <a:spLocks/>
          </p:cNvSpPr>
          <p:nvPr/>
        </p:nvSpPr>
        <p:spPr bwMode="auto">
          <a:xfrm>
            <a:off x="1293813" y="2808288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0"/>
          <p:cNvSpPr txBox="1">
            <a:spLocks noChangeArrowheads="1"/>
          </p:cNvSpPr>
          <p:nvPr/>
        </p:nvSpPr>
        <p:spPr bwMode="auto">
          <a:xfrm>
            <a:off x="250825" y="1878013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第二组进位逻辑</a:t>
            </a:r>
          </a:p>
        </p:txBody>
      </p:sp>
      <p:sp>
        <p:nvSpPr>
          <p:cNvPr id="8" name="Text Box 81"/>
          <p:cNvSpPr txBox="1">
            <a:spLocks noChangeArrowheads="1"/>
          </p:cNvSpPr>
          <p:nvPr/>
        </p:nvSpPr>
        <p:spPr bwMode="auto">
          <a:xfrm>
            <a:off x="254000" y="4119563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35496" y="4621213"/>
            <a:ext cx="9088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 C</a:t>
            </a:r>
            <a:r>
              <a:rPr lang="en-US" altLang="zh-CN" sz="1600" b="1" dirty="0"/>
              <a:t>II </a:t>
            </a:r>
            <a:r>
              <a:rPr lang="en-US" altLang="zh-CN" sz="3200" b="1" dirty="0"/>
              <a:t>= C</a:t>
            </a:r>
            <a:r>
              <a:rPr lang="en-US" altLang="zh-CN" sz="1600" b="1" dirty="0"/>
              <a:t>8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7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6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6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5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8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7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6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5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4283968" y="5229200"/>
            <a:ext cx="736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II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8388424" y="5264150"/>
            <a:ext cx="66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</a:t>
            </a:r>
          </a:p>
        </p:txBody>
      </p:sp>
      <p:sp>
        <p:nvSpPr>
          <p:cNvPr id="12" name="Text Box 85"/>
          <p:cNvSpPr txBox="1">
            <a:spLocks noChangeArrowheads="1"/>
          </p:cNvSpPr>
          <p:nvPr/>
        </p:nvSpPr>
        <p:spPr bwMode="auto">
          <a:xfrm>
            <a:off x="1882775" y="5434013"/>
            <a:ext cx="3060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第二组进位产生函数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6012160" y="5445224"/>
            <a:ext cx="25130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第二组进位传递函数</a:t>
            </a: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 flipV="1">
            <a:off x="4125912" y="2747963"/>
            <a:ext cx="290513" cy="5043488"/>
          </a:xfrm>
          <a:prstGeom prst="leftBrace">
            <a:avLst>
              <a:gd name="adj1" fmla="val 14467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88"/>
          <p:cNvSpPr>
            <a:spLocks/>
          </p:cNvSpPr>
          <p:nvPr/>
        </p:nvSpPr>
        <p:spPr bwMode="auto">
          <a:xfrm rot="16200000" flipV="1">
            <a:off x="7784306" y="4583907"/>
            <a:ext cx="198437" cy="1333500"/>
          </a:xfrm>
          <a:prstGeom prst="leftBrace">
            <a:avLst>
              <a:gd name="adj1" fmla="val 5600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698500" y="5938838"/>
            <a:ext cx="451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</a:t>
            </a:r>
            <a:r>
              <a:rPr lang="en-US" altLang="zh-CN" sz="3600" b="1" dirty="0">
                <a:solidFill>
                  <a:srgbClr val="0000FF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</a:rPr>
              <a:t>II</a:t>
            </a:r>
            <a:r>
              <a:rPr lang="en-US" altLang="zh-CN" sz="3600" b="1" dirty="0"/>
              <a:t> = G</a:t>
            </a:r>
            <a:r>
              <a:rPr lang="en-US" altLang="zh-CN" sz="3600" b="1" baseline="-25000" dirty="0"/>
              <a:t>II</a:t>
            </a:r>
            <a:r>
              <a:rPr lang="en-US" altLang="zh-CN" sz="3600" b="1" dirty="0"/>
              <a:t> + P</a:t>
            </a:r>
            <a:r>
              <a:rPr lang="en-US" altLang="zh-CN" sz="3600" b="1" baseline="-25000" dirty="0"/>
              <a:t>II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17" name="Group 153"/>
          <p:cNvGrpSpPr>
            <a:grpSpLocks/>
          </p:cNvGrpSpPr>
          <p:nvPr/>
        </p:nvGrpSpPr>
        <p:grpSpPr bwMode="auto">
          <a:xfrm>
            <a:off x="328613" y="41275"/>
            <a:ext cx="8788400" cy="1766889"/>
            <a:chOff x="207" y="76"/>
            <a:chExt cx="5536" cy="1113"/>
          </a:xfrm>
        </p:grpSpPr>
        <p:grpSp>
          <p:nvGrpSpPr>
            <p:cNvPr id="18" name="Group 9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8" name="Text Box 9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9" name="Rectangle 9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9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6" name="Text Box 9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7" name="Rectangle 9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9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4" name="Text Box 9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5" name="Rectangle 9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10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2" name="Text Box 10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3" name="Rectangle 10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0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8" name="Line 10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" name="Line 10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10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10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" name="Group 10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4" name="Line 10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" name="Line 11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11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11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0" name="Line 11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11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11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6" name="Line 11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" name="Line 12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2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12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6" name="Freeform 12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" name="Group 12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2" name="Text Box 12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3" name="Text Box 12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4" name="Text Box 12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5" name="Text Box 13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0" name="Group 13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8" name="Text Box 13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49" name="Text Box 13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0" name="Text Box 13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1" name="Text Box 13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1" name="Group 13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4" name="Text Box 13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5" name="Text Box 13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6" name="Text Box 13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7" name="Text Box 14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2" name="Group 14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0" name="Text Box 14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1" name="Text Box 14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2" name="Text Box 14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3" name="Text Box 14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3" name="Text Box 14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Freeform 14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149"/>
            <p:cNvSpPr txBox="1">
              <a:spLocks noChangeArrowheads="1"/>
            </p:cNvSpPr>
            <p:nvPr/>
          </p:nvSpPr>
          <p:spPr bwMode="auto">
            <a:xfrm>
              <a:off x="4265" y="93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7" name="Text Box 150"/>
            <p:cNvSpPr txBox="1">
              <a:spLocks noChangeArrowheads="1"/>
            </p:cNvSpPr>
            <p:nvPr/>
          </p:nvSpPr>
          <p:spPr bwMode="auto">
            <a:xfrm>
              <a:off x="3017" y="931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151"/>
            <p:cNvSpPr txBox="1">
              <a:spLocks noChangeArrowheads="1"/>
            </p:cNvSpPr>
            <p:nvPr/>
          </p:nvSpPr>
          <p:spPr bwMode="auto">
            <a:xfrm>
              <a:off x="1619" y="915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152"/>
            <p:cNvSpPr txBox="1">
              <a:spLocks noChangeArrowheads="1"/>
            </p:cNvSpPr>
            <p:nvPr/>
          </p:nvSpPr>
          <p:spPr bwMode="auto">
            <a:xfrm>
              <a:off x="250" y="928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82688" y="2306638"/>
            <a:ext cx="26717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9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9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9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31888" y="2928938"/>
            <a:ext cx="4679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10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33475" y="3579813"/>
            <a:ext cx="698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11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  <a:endParaRPr lang="en-US" altLang="zh-CN" sz="3200" b="1" i="1" dirty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459" y="2986907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1008063" y="253841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0825" y="1735138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ea typeface="宋体" panose="02010600030101010101" pitchFamily="2" charset="-122"/>
              </a:rPr>
              <a:t>第三组进位逻辑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2482" y="4335790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73025" y="4811713"/>
            <a:ext cx="89963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11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10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10</a:t>
            </a:r>
            <a:r>
              <a:rPr lang="en-US" altLang="zh-CN" sz="3200" b="1" dirty="0"/>
              <a:t> G</a:t>
            </a:r>
            <a:r>
              <a:rPr lang="en-US" altLang="zh-CN" sz="2000" b="1" dirty="0"/>
              <a:t>9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12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11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10</a:t>
            </a:r>
            <a:r>
              <a:rPr lang="en-US" altLang="zh-CN" sz="3200" b="1" dirty="0"/>
              <a:t>P</a:t>
            </a:r>
            <a:r>
              <a:rPr lang="en-US" altLang="zh-CN" sz="2000" b="1" dirty="0"/>
              <a:t>9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592959" y="5445224"/>
            <a:ext cx="835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/>
              <a:t>G</a:t>
            </a:r>
            <a:r>
              <a:rPr lang="en-US" altLang="zh-CN" sz="2000" b="1"/>
              <a:t>III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100392" y="5523954"/>
            <a:ext cx="758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III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27584" y="5621178"/>
            <a:ext cx="3032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第三</a:t>
            </a: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组进位</a:t>
            </a:r>
            <a:r>
              <a:rPr lang="zh-CN" altLang="en-US" sz="2000" b="1" dirty="0">
                <a:solidFill>
                  <a:schemeClr val="folHlink"/>
                </a:solidFill>
                <a:ea typeface="黑体" pitchFamily="2" charset="-122"/>
              </a:rPr>
              <a:t>产生函数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580112" y="5661248"/>
            <a:ext cx="2681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第三组进位传递函数</a:t>
            </a: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3344069" y="2651919"/>
            <a:ext cx="306388" cy="5600700"/>
          </a:xfrm>
          <a:prstGeom prst="leftBrace">
            <a:avLst>
              <a:gd name="adj1" fmla="val 152331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 rot="16200000" flipV="1">
            <a:off x="7565232" y="465058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33375" y="6065838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</a:t>
            </a:r>
            <a:r>
              <a:rPr lang="en-US" altLang="zh-CN" sz="3600" b="1" i="1" dirty="0"/>
              <a:t>    </a:t>
            </a:r>
            <a:r>
              <a:rPr lang="en-US" altLang="zh-CN" sz="3600" b="1" dirty="0">
                <a:solidFill>
                  <a:srgbClr val="0000FF"/>
                </a:solidFill>
              </a:rPr>
              <a:t>C</a:t>
            </a:r>
            <a:r>
              <a:rPr lang="en-US" altLang="zh-CN" sz="2000" b="1" dirty="0">
                <a:solidFill>
                  <a:srgbClr val="0000FF"/>
                </a:solidFill>
              </a:rPr>
              <a:t>III</a:t>
            </a:r>
            <a:r>
              <a:rPr lang="en-US" altLang="zh-CN" sz="3600" b="1" dirty="0"/>
              <a:t> = G</a:t>
            </a:r>
            <a:r>
              <a:rPr lang="en-US" altLang="zh-CN" sz="2000" b="1" dirty="0"/>
              <a:t>III</a:t>
            </a:r>
            <a:r>
              <a:rPr lang="en-US" altLang="zh-CN" sz="3600" b="1" dirty="0"/>
              <a:t> + P</a:t>
            </a:r>
            <a:r>
              <a:rPr lang="en-US" altLang="zh-CN" sz="2000" b="1" dirty="0"/>
              <a:t>III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II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317625" y="4283075"/>
            <a:ext cx="2878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III </a:t>
            </a:r>
            <a:r>
              <a:rPr lang="en-US" altLang="zh-CN" sz="3200" b="1"/>
              <a:t>= C</a:t>
            </a:r>
            <a:r>
              <a:rPr lang="en-US" altLang="zh-CN" sz="1600" b="1"/>
              <a:t>12</a:t>
            </a:r>
            <a:r>
              <a:rPr lang="en-US" altLang="zh-CN" sz="1600" b="1" baseline="-25000"/>
              <a:t>   </a:t>
            </a:r>
            <a:endParaRPr lang="en-US" altLang="zh-CN" sz="2000" b="1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80988" y="9525"/>
            <a:ext cx="8788400" cy="1739901"/>
            <a:chOff x="207" y="76"/>
            <a:chExt cx="5536" cy="1096"/>
          </a:xfrm>
        </p:grpSpPr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22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23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24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25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27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28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29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30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31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32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33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34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35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36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37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38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40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42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43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48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49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53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54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55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56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57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58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59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60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61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63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64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65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66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67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68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69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71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72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73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74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75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4297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80"/>
            <p:cNvSpPr txBox="1">
              <a:spLocks noChangeArrowheads="1"/>
            </p:cNvSpPr>
            <p:nvPr/>
          </p:nvSpPr>
          <p:spPr bwMode="auto">
            <a:xfrm>
              <a:off x="3030" y="905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81"/>
            <p:cNvSpPr txBox="1">
              <a:spLocks noChangeArrowheads="1"/>
            </p:cNvSpPr>
            <p:nvPr/>
          </p:nvSpPr>
          <p:spPr bwMode="auto">
            <a:xfrm>
              <a:off x="1638" y="921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0" name="Text Box 82"/>
            <p:cNvSpPr txBox="1">
              <a:spLocks noChangeArrowheads="1"/>
            </p:cNvSpPr>
            <p:nvPr/>
          </p:nvSpPr>
          <p:spPr bwMode="auto">
            <a:xfrm>
              <a:off x="211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build="p" autoUpdateAnimBg="0"/>
      <p:bldP spid="6" grpId="0" animBg="1"/>
      <p:bldP spid="7" grpId="0" build="p" autoUpdateAnimBg="0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10851" y="1874836"/>
            <a:ext cx="3673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(4)</a:t>
            </a:r>
            <a:r>
              <a:rPr lang="zh-CN" altLang="en-US" sz="2800" b="1"/>
              <a:t>第四组进位逻辑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1182688" y="2401888"/>
            <a:ext cx="28873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13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13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13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131888" y="3024188"/>
            <a:ext cx="4660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14</a:t>
            </a:r>
            <a:r>
              <a:rPr lang="en-US" altLang="zh-CN" sz="1600" b="1" dirty="0"/>
              <a:t>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b="1" i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133475" y="3643313"/>
            <a:ext cx="69060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 </a:t>
            </a:r>
            <a:r>
              <a:rPr lang="en-US" altLang="zh-CN" sz="3200" b="1" dirty="0"/>
              <a:t>C</a:t>
            </a:r>
            <a:r>
              <a:rPr lang="en-US" altLang="zh-CN" sz="2000" b="1" baseline="-25000" dirty="0"/>
              <a:t>15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 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G</a:t>
            </a:r>
            <a:r>
              <a:rPr lang="en-US" altLang="zh-CN" sz="2000" b="1" baseline="-25000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20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14</a:t>
            </a:r>
            <a:r>
              <a:rPr lang="en-US" altLang="zh-CN" sz="3200" b="1" dirty="0"/>
              <a:t> G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15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14</a:t>
            </a:r>
            <a:r>
              <a:rPr lang="en-US" altLang="zh-CN" sz="3200" b="1" dirty="0"/>
              <a:t>P</a:t>
            </a:r>
            <a:r>
              <a:rPr lang="en-US" altLang="zh-CN" sz="2000" b="1" baseline="-25000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baseline="-25000" dirty="0">
                <a:solidFill>
                  <a:srgbClr val="FF0000"/>
                </a:solidFill>
              </a:rPr>
              <a:t>III</a:t>
            </a:r>
            <a:endParaRPr lang="en-US" altLang="zh-CN" sz="32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1636" y="3062914"/>
            <a:ext cx="2160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组内</a:t>
            </a:r>
          </a:p>
        </p:txBody>
      </p:sp>
      <p:sp>
        <p:nvSpPr>
          <p:cNvPr id="7" name="AutoShape 23"/>
          <p:cNvSpPr>
            <a:spLocks/>
          </p:cNvSpPr>
          <p:nvPr/>
        </p:nvSpPr>
        <p:spPr bwMode="auto">
          <a:xfrm>
            <a:off x="1008063" y="2633663"/>
            <a:ext cx="222250" cy="1403350"/>
          </a:xfrm>
          <a:prstGeom prst="leftBrace">
            <a:avLst>
              <a:gd name="adj1" fmla="val 526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102394" y="4295310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组间：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57150" y="4843463"/>
            <a:ext cx="8888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dirty="0"/>
              <a:t>G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 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15 </a:t>
            </a:r>
            <a:r>
              <a:rPr lang="en-US" altLang="zh-CN" sz="3200" b="1" dirty="0"/>
              <a:t>+</a:t>
            </a:r>
            <a:r>
              <a:rPr lang="en-US" altLang="zh-CN" dirty="0"/>
              <a:t> </a:t>
            </a:r>
            <a:r>
              <a:rPr lang="en-US" altLang="zh-CN" sz="3200" dirty="0"/>
              <a:t>P</a:t>
            </a:r>
            <a:r>
              <a:rPr lang="en-US" altLang="zh-CN" sz="1600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G</a:t>
            </a:r>
            <a:r>
              <a:rPr lang="en-US" altLang="zh-CN" sz="1600" b="1" dirty="0"/>
              <a:t>14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 G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16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15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14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13</a:t>
            </a:r>
            <a:r>
              <a:rPr lang="en-US" altLang="zh-CN" sz="2000" b="1" dirty="0"/>
              <a:t> 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i="1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347864" y="5403850"/>
            <a:ext cx="82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G</a:t>
            </a:r>
            <a:r>
              <a:rPr lang="en-US" altLang="zh-CN" sz="2000" b="1" dirty="0"/>
              <a:t>IV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7596336" y="5422900"/>
            <a:ext cx="74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dirty="0"/>
              <a:t>P</a:t>
            </a:r>
            <a:r>
              <a:rPr lang="en-US" altLang="zh-CN" sz="2000" b="1" dirty="0"/>
              <a:t>IV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251520" y="5631333"/>
            <a:ext cx="2965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第四组进位产生函数 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220072" y="5651956"/>
            <a:ext cx="24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+mn-ea"/>
              </a:rPr>
              <a:t>第四组进位传递函数</a:t>
            </a:r>
          </a:p>
        </p:txBody>
      </p:sp>
      <p:sp>
        <p:nvSpPr>
          <p:cNvPr id="14" name="AutoShape 30"/>
          <p:cNvSpPr>
            <a:spLocks/>
          </p:cNvSpPr>
          <p:nvPr/>
        </p:nvSpPr>
        <p:spPr bwMode="auto">
          <a:xfrm rot="16200000" flipV="1">
            <a:off x="3007519" y="2669382"/>
            <a:ext cx="306387" cy="5600700"/>
          </a:xfrm>
          <a:prstGeom prst="leftBrace">
            <a:avLst>
              <a:gd name="adj1" fmla="val 152332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31"/>
          <p:cNvSpPr>
            <a:spLocks/>
          </p:cNvSpPr>
          <p:nvPr/>
        </p:nvSpPr>
        <p:spPr bwMode="auto">
          <a:xfrm rot="16200000" flipV="1">
            <a:off x="7438232" y="4682331"/>
            <a:ext cx="228600" cy="1550987"/>
          </a:xfrm>
          <a:prstGeom prst="leftBrace">
            <a:avLst>
              <a:gd name="adj1" fmla="val 5653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444500" y="5964238"/>
            <a:ext cx="5140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i="1" dirty="0">
                <a:sym typeface="Symbol" pitchFamily="18" charset="2"/>
              </a:rPr>
              <a:t>   </a:t>
            </a:r>
            <a:r>
              <a:rPr lang="en-US" altLang="zh-CN" sz="3600" b="1" dirty="0">
                <a:solidFill>
                  <a:srgbClr val="0000FF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0000FF"/>
                </a:solidFill>
              </a:rPr>
              <a:t>IV</a:t>
            </a:r>
            <a:r>
              <a:rPr lang="en-US" altLang="zh-CN" sz="3600" b="1" dirty="0"/>
              <a:t> = G</a:t>
            </a:r>
            <a:r>
              <a:rPr lang="en-US" altLang="zh-CN" sz="3600" b="1" baseline="-25000" dirty="0"/>
              <a:t>IV</a:t>
            </a:r>
            <a:r>
              <a:rPr lang="en-US" altLang="zh-CN" sz="3600" b="1" dirty="0"/>
              <a:t> + P</a:t>
            </a:r>
            <a:r>
              <a:rPr lang="en-US" altLang="zh-CN" sz="3600" b="1" baseline="-25000" dirty="0"/>
              <a:t>IV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III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1255713" y="4216400"/>
            <a:ext cx="24780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r>
              <a:rPr lang="en-US" altLang="zh-CN" sz="3200" b="1"/>
              <a:t> C</a:t>
            </a:r>
            <a:r>
              <a:rPr lang="en-US" altLang="zh-CN" sz="1600" b="1"/>
              <a:t>IV </a:t>
            </a:r>
            <a:r>
              <a:rPr lang="en-US" altLang="zh-CN" sz="3200" b="1"/>
              <a:t>= C</a:t>
            </a:r>
            <a:r>
              <a:rPr lang="en-US" altLang="zh-CN" sz="1600" b="1"/>
              <a:t>16  </a:t>
            </a:r>
            <a:r>
              <a:rPr lang="en-US" altLang="zh-CN" sz="3600" b="1"/>
              <a:t>=</a:t>
            </a:r>
          </a:p>
        </p:txBody>
      </p:sp>
      <p:grpSp>
        <p:nvGrpSpPr>
          <p:cNvPr id="18" name="Group 34"/>
          <p:cNvGrpSpPr>
            <a:grpSpLocks/>
          </p:cNvGrpSpPr>
          <p:nvPr/>
        </p:nvGrpSpPr>
        <p:grpSpPr bwMode="auto">
          <a:xfrm>
            <a:off x="265113" y="-6350"/>
            <a:ext cx="8788400" cy="1795466"/>
            <a:chOff x="207" y="76"/>
            <a:chExt cx="5536" cy="1131"/>
          </a:xfrm>
        </p:grpSpPr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554" y="725"/>
              <a:ext cx="1056" cy="342"/>
              <a:chOff x="384" y="1862"/>
              <a:chExt cx="1056" cy="575"/>
            </a:xfrm>
          </p:grpSpPr>
          <p:sp>
            <p:nvSpPr>
              <p:cNvPr id="79" name="Text Box 36"/>
              <p:cNvSpPr txBox="1">
                <a:spLocks noChangeArrowheads="1"/>
              </p:cNvSpPr>
              <p:nvPr/>
            </p:nvSpPr>
            <p:spPr bwMode="auto">
              <a:xfrm>
                <a:off x="432" y="2017"/>
                <a:ext cx="677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384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38"/>
            <p:cNvGrpSpPr>
              <a:grpSpLocks/>
            </p:cNvGrpSpPr>
            <p:nvPr/>
          </p:nvGrpSpPr>
          <p:grpSpPr bwMode="auto">
            <a:xfrm>
              <a:off x="1930" y="725"/>
              <a:ext cx="1056" cy="347"/>
              <a:chOff x="1760" y="1862"/>
              <a:chExt cx="1056" cy="549"/>
            </a:xfrm>
          </p:grpSpPr>
          <p:sp>
            <p:nvSpPr>
              <p:cNvPr id="77" name="Text Box 39"/>
              <p:cNvSpPr txBox="1">
                <a:spLocks noChangeArrowheads="1"/>
              </p:cNvSpPr>
              <p:nvPr/>
            </p:nvSpPr>
            <p:spPr bwMode="auto">
              <a:xfrm>
                <a:off x="1776" y="2015"/>
                <a:ext cx="677" cy="3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8" name="Rectangle 40"/>
              <p:cNvSpPr>
                <a:spLocks noChangeArrowheads="1"/>
              </p:cNvSpPr>
              <p:nvPr/>
            </p:nvSpPr>
            <p:spPr bwMode="auto">
              <a:xfrm>
                <a:off x="1760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41"/>
            <p:cNvGrpSpPr>
              <a:grpSpLocks/>
            </p:cNvGrpSpPr>
            <p:nvPr/>
          </p:nvGrpSpPr>
          <p:grpSpPr bwMode="auto">
            <a:xfrm>
              <a:off x="3291" y="725"/>
              <a:ext cx="926" cy="346"/>
              <a:chOff x="3136" y="1862"/>
              <a:chExt cx="1056" cy="557"/>
            </a:xfrm>
          </p:grpSpPr>
          <p:sp>
            <p:nvSpPr>
              <p:cNvPr id="75" name="Text Box 42"/>
              <p:cNvSpPr txBox="1">
                <a:spLocks noChangeArrowheads="1"/>
              </p:cNvSpPr>
              <p:nvPr/>
            </p:nvSpPr>
            <p:spPr bwMode="auto">
              <a:xfrm>
                <a:off x="3168" y="2017"/>
                <a:ext cx="681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3136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4545" y="725"/>
              <a:ext cx="907" cy="349"/>
              <a:chOff x="4512" y="1862"/>
              <a:chExt cx="1056" cy="548"/>
            </a:xfrm>
          </p:grpSpPr>
          <p:sp>
            <p:nvSpPr>
              <p:cNvPr id="73" name="Text Box 45"/>
              <p:cNvSpPr txBox="1">
                <a:spLocks noChangeArrowheads="1"/>
              </p:cNvSpPr>
              <p:nvPr/>
            </p:nvSpPr>
            <p:spPr bwMode="auto">
              <a:xfrm>
                <a:off x="4560" y="2018"/>
                <a:ext cx="695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/>
                  <a:t>      4</a:t>
                </a:r>
                <a:r>
                  <a:rPr lang="zh-CN" altLang="en-US" sz="2000" b="1"/>
                  <a:t>位</a:t>
                </a:r>
              </a:p>
            </p:txBody>
          </p:sp>
          <p:sp>
            <p:nvSpPr>
              <p:cNvPr id="74" name="Rectangle 46"/>
              <p:cNvSpPr>
                <a:spLocks noChangeArrowheads="1"/>
              </p:cNvSpPr>
              <p:nvPr/>
            </p:nvSpPr>
            <p:spPr bwMode="auto">
              <a:xfrm>
                <a:off x="4512" y="186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3" name="Group 47"/>
            <p:cNvGrpSpPr>
              <a:grpSpLocks/>
            </p:cNvGrpSpPr>
            <p:nvPr/>
          </p:nvGrpSpPr>
          <p:grpSpPr bwMode="auto">
            <a:xfrm>
              <a:off x="746" y="273"/>
              <a:ext cx="672" cy="462"/>
              <a:chOff x="576" y="1410"/>
              <a:chExt cx="672" cy="462"/>
            </a:xfrm>
          </p:grpSpPr>
          <p:sp>
            <p:nvSpPr>
              <p:cNvPr id="69" name="Line 48"/>
              <p:cNvSpPr>
                <a:spLocks noChangeShapeType="1"/>
              </p:cNvSpPr>
              <p:nvPr/>
            </p:nvSpPr>
            <p:spPr bwMode="auto">
              <a:xfrm flipV="1">
                <a:off x="5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9"/>
              <p:cNvSpPr>
                <a:spLocks noChangeShapeType="1"/>
              </p:cNvSpPr>
              <p:nvPr/>
            </p:nvSpPr>
            <p:spPr bwMode="auto">
              <a:xfrm flipV="1">
                <a:off x="80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" name="Line 50"/>
              <p:cNvSpPr>
                <a:spLocks noChangeShapeType="1"/>
              </p:cNvSpPr>
              <p:nvPr/>
            </p:nvSpPr>
            <p:spPr bwMode="auto">
              <a:xfrm flipV="1">
                <a:off x="102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Line 51"/>
              <p:cNvSpPr>
                <a:spLocks noChangeShapeType="1"/>
              </p:cNvSpPr>
              <p:nvPr/>
            </p:nvSpPr>
            <p:spPr bwMode="auto">
              <a:xfrm flipV="1">
                <a:off x="124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4" name="Group 52"/>
            <p:cNvGrpSpPr>
              <a:grpSpLocks/>
            </p:cNvGrpSpPr>
            <p:nvPr/>
          </p:nvGrpSpPr>
          <p:grpSpPr bwMode="auto">
            <a:xfrm>
              <a:off x="2138" y="273"/>
              <a:ext cx="672" cy="462"/>
              <a:chOff x="1968" y="1410"/>
              <a:chExt cx="672" cy="462"/>
            </a:xfrm>
          </p:grpSpPr>
          <p:sp>
            <p:nvSpPr>
              <p:cNvPr id="65" name="Line 53"/>
              <p:cNvSpPr>
                <a:spLocks noChangeShapeType="1"/>
              </p:cNvSpPr>
              <p:nvPr/>
            </p:nvSpPr>
            <p:spPr bwMode="auto">
              <a:xfrm flipV="1">
                <a:off x="196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" name="Line 54"/>
              <p:cNvSpPr>
                <a:spLocks noChangeShapeType="1"/>
              </p:cNvSpPr>
              <p:nvPr/>
            </p:nvSpPr>
            <p:spPr bwMode="auto">
              <a:xfrm flipV="1">
                <a:off x="219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" name="Line 55"/>
              <p:cNvSpPr>
                <a:spLocks noChangeShapeType="1"/>
              </p:cNvSpPr>
              <p:nvPr/>
            </p:nvSpPr>
            <p:spPr bwMode="auto">
              <a:xfrm flipV="1">
                <a:off x="241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56"/>
              <p:cNvSpPr>
                <a:spLocks noChangeShapeType="1"/>
              </p:cNvSpPr>
              <p:nvPr/>
            </p:nvSpPr>
            <p:spPr bwMode="auto">
              <a:xfrm flipV="1">
                <a:off x="264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3422" y="273"/>
              <a:ext cx="672" cy="462"/>
              <a:chOff x="3312" y="1410"/>
              <a:chExt cx="672" cy="462"/>
            </a:xfrm>
          </p:grpSpPr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V="1">
                <a:off x="331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V="1">
                <a:off x="353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3760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" name="Line 61"/>
              <p:cNvSpPr>
                <a:spLocks noChangeShapeType="1"/>
              </p:cNvSpPr>
              <p:nvPr/>
            </p:nvSpPr>
            <p:spPr bwMode="auto">
              <a:xfrm flipV="1">
                <a:off x="398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6" name="Group 62"/>
            <p:cNvGrpSpPr>
              <a:grpSpLocks/>
            </p:cNvGrpSpPr>
            <p:nvPr/>
          </p:nvGrpSpPr>
          <p:grpSpPr bwMode="auto">
            <a:xfrm>
              <a:off x="4643" y="273"/>
              <a:ext cx="672" cy="462"/>
              <a:chOff x="4704" y="1410"/>
              <a:chExt cx="672" cy="462"/>
            </a:xfrm>
          </p:grpSpPr>
          <p:sp>
            <p:nvSpPr>
              <p:cNvPr id="57" name="Line 63"/>
              <p:cNvSpPr>
                <a:spLocks noChangeShapeType="1"/>
              </p:cNvSpPr>
              <p:nvPr/>
            </p:nvSpPr>
            <p:spPr bwMode="auto">
              <a:xfrm flipV="1">
                <a:off x="4704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64"/>
              <p:cNvSpPr>
                <a:spLocks noChangeShapeType="1"/>
              </p:cNvSpPr>
              <p:nvPr/>
            </p:nvSpPr>
            <p:spPr bwMode="auto">
              <a:xfrm flipV="1">
                <a:off x="4928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V="1">
                <a:off x="5152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V="1">
                <a:off x="5376" y="1410"/>
                <a:ext cx="0" cy="4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Freeform 67"/>
            <p:cNvSpPr>
              <a:spLocks/>
            </p:cNvSpPr>
            <p:nvPr/>
          </p:nvSpPr>
          <p:spPr bwMode="auto">
            <a:xfrm>
              <a:off x="1610" y="543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Freeform 68"/>
            <p:cNvSpPr>
              <a:spLocks/>
            </p:cNvSpPr>
            <p:nvPr/>
          </p:nvSpPr>
          <p:spPr bwMode="auto">
            <a:xfrm>
              <a:off x="2986" y="543"/>
              <a:ext cx="425" cy="422"/>
            </a:xfrm>
            <a:custGeom>
              <a:avLst/>
              <a:gdLst>
                <a:gd name="T0" fmla="*/ 276 w 491"/>
                <a:gd name="T1" fmla="*/ 0 h 422"/>
                <a:gd name="T2" fmla="*/ 87 w 491"/>
                <a:gd name="T3" fmla="*/ 0 h 422"/>
                <a:gd name="T4" fmla="*/ 87 w 491"/>
                <a:gd name="T5" fmla="*/ 422 h 422"/>
                <a:gd name="T6" fmla="*/ 0 w 491"/>
                <a:gd name="T7" fmla="*/ 420 h 4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1" h="422">
                  <a:moveTo>
                    <a:pt x="491" y="0"/>
                  </a:moveTo>
                  <a:lnTo>
                    <a:pt x="155" y="0"/>
                  </a:lnTo>
                  <a:lnTo>
                    <a:pt x="155" y="422"/>
                  </a:lnTo>
                  <a:lnTo>
                    <a:pt x="0" y="42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Freeform 69"/>
            <p:cNvSpPr>
              <a:spLocks/>
            </p:cNvSpPr>
            <p:nvPr/>
          </p:nvSpPr>
          <p:spPr bwMode="auto">
            <a:xfrm>
              <a:off x="4222" y="543"/>
              <a:ext cx="414" cy="424"/>
            </a:xfrm>
            <a:custGeom>
              <a:avLst/>
              <a:gdLst>
                <a:gd name="T0" fmla="*/ 219 w 512"/>
                <a:gd name="T1" fmla="*/ 0 h 424"/>
                <a:gd name="T2" fmla="*/ 75 w 512"/>
                <a:gd name="T3" fmla="*/ 0 h 424"/>
                <a:gd name="T4" fmla="*/ 75 w 512"/>
                <a:gd name="T5" fmla="*/ 422 h 424"/>
                <a:gd name="T6" fmla="*/ 0 w 512"/>
                <a:gd name="T7" fmla="*/ 424 h 4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2" h="424">
                  <a:moveTo>
                    <a:pt x="512" y="0"/>
                  </a:moveTo>
                  <a:lnTo>
                    <a:pt x="176" y="0"/>
                  </a:lnTo>
                  <a:lnTo>
                    <a:pt x="176" y="422"/>
                  </a:lnTo>
                  <a:lnTo>
                    <a:pt x="0" y="424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" name="Group 70"/>
            <p:cNvGrpSpPr>
              <a:grpSpLocks/>
            </p:cNvGrpSpPr>
            <p:nvPr/>
          </p:nvGrpSpPr>
          <p:grpSpPr bwMode="auto">
            <a:xfrm>
              <a:off x="592" y="76"/>
              <a:ext cx="1057" cy="259"/>
              <a:chOff x="422" y="1133"/>
              <a:chExt cx="1057" cy="259"/>
            </a:xfrm>
          </p:grpSpPr>
          <p:sp>
            <p:nvSpPr>
              <p:cNvPr id="53" name="Text Box 71"/>
              <p:cNvSpPr txBox="1">
                <a:spLocks noChangeArrowheads="1"/>
              </p:cNvSpPr>
              <p:nvPr/>
            </p:nvSpPr>
            <p:spPr bwMode="auto">
              <a:xfrm>
                <a:off x="422" y="1142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16</a:t>
                </a:r>
              </a:p>
            </p:txBody>
          </p:sp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67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15</a:t>
                </a:r>
              </a:p>
            </p:txBody>
          </p:sp>
          <p:sp>
            <p:nvSpPr>
              <p:cNvPr id="55" name="Text Box 73"/>
              <p:cNvSpPr txBox="1">
                <a:spLocks noChangeArrowheads="1"/>
              </p:cNvSpPr>
              <p:nvPr/>
            </p:nvSpPr>
            <p:spPr bwMode="auto">
              <a:xfrm>
                <a:off x="91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14</a:t>
                </a:r>
              </a:p>
            </p:txBody>
          </p:sp>
          <p:sp>
            <p:nvSpPr>
              <p:cNvPr id="56" name="Text Box 74"/>
              <p:cNvSpPr txBox="1">
                <a:spLocks noChangeArrowheads="1"/>
              </p:cNvSpPr>
              <p:nvPr/>
            </p:nvSpPr>
            <p:spPr bwMode="auto">
              <a:xfrm>
                <a:off x="1152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13</a:t>
                </a:r>
              </a:p>
            </p:txBody>
          </p:sp>
        </p:grpSp>
        <p:grpSp>
          <p:nvGrpSpPr>
            <p:cNvPr id="31" name="Group 75"/>
            <p:cNvGrpSpPr>
              <a:grpSpLocks/>
            </p:cNvGrpSpPr>
            <p:nvPr/>
          </p:nvGrpSpPr>
          <p:grpSpPr bwMode="auto">
            <a:xfrm>
              <a:off x="1994" y="76"/>
              <a:ext cx="995" cy="250"/>
              <a:chOff x="1824" y="1133"/>
              <a:chExt cx="995" cy="250"/>
            </a:xfrm>
          </p:grpSpPr>
          <p:sp>
            <p:nvSpPr>
              <p:cNvPr id="49" name="Text Box 76"/>
              <p:cNvSpPr txBox="1">
                <a:spLocks noChangeArrowheads="1"/>
              </p:cNvSpPr>
              <p:nvPr/>
            </p:nvSpPr>
            <p:spPr bwMode="auto">
              <a:xfrm>
                <a:off x="182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12</a:t>
                </a:r>
              </a:p>
            </p:txBody>
          </p:sp>
          <p:sp>
            <p:nvSpPr>
              <p:cNvPr id="50" name="Text Box 77"/>
              <p:cNvSpPr txBox="1">
                <a:spLocks noChangeArrowheads="1"/>
              </p:cNvSpPr>
              <p:nvPr/>
            </p:nvSpPr>
            <p:spPr bwMode="auto">
              <a:xfrm>
                <a:off x="206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11</a:t>
                </a:r>
              </a:p>
            </p:txBody>
          </p:sp>
          <p:sp>
            <p:nvSpPr>
              <p:cNvPr id="51" name="Text Box 78"/>
              <p:cNvSpPr txBox="1">
                <a:spLocks noChangeArrowheads="1"/>
              </p:cNvSpPr>
              <p:nvPr/>
            </p:nvSpPr>
            <p:spPr bwMode="auto">
              <a:xfrm>
                <a:off x="2304" y="1133"/>
                <a:ext cx="32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10</a:t>
                </a:r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>
                <a:off x="2544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9</a:t>
                </a:r>
              </a:p>
            </p:txBody>
          </p:sp>
        </p:grpSp>
        <p:grpSp>
          <p:nvGrpSpPr>
            <p:cNvPr id="32" name="Group 80"/>
            <p:cNvGrpSpPr>
              <a:grpSpLocks/>
            </p:cNvGrpSpPr>
            <p:nvPr/>
          </p:nvGrpSpPr>
          <p:grpSpPr bwMode="auto">
            <a:xfrm>
              <a:off x="3278" y="76"/>
              <a:ext cx="995" cy="259"/>
              <a:chOff x="3168" y="1133"/>
              <a:chExt cx="995" cy="259"/>
            </a:xfrm>
          </p:grpSpPr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16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8</a:t>
                </a:r>
              </a:p>
            </p:txBody>
          </p:sp>
          <p:sp>
            <p:nvSpPr>
              <p:cNvPr id="46" name="Text Box 82"/>
              <p:cNvSpPr txBox="1">
                <a:spLocks noChangeArrowheads="1"/>
              </p:cNvSpPr>
              <p:nvPr/>
            </p:nvSpPr>
            <p:spPr bwMode="auto">
              <a:xfrm>
                <a:off x="340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7</a:t>
                </a:r>
              </a:p>
            </p:txBody>
          </p:sp>
          <p:sp>
            <p:nvSpPr>
              <p:cNvPr id="47" name="Text Box 83"/>
              <p:cNvSpPr txBox="1">
                <a:spLocks noChangeArrowheads="1"/>
              </p:cNvSpPr>
              <p:nvPr/>
            </p:nvSpPr>
            <p:spPr bwMode="auto">
              <a:xfrm>
                <a:off x="3648" y="1142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6</a:t>
                </a:r>
              </a:p>
            </p:txBody>
          </p:sp>
          <p:sp>
            <p:nvSpPr>
              <p:cNvPr id="48" name="Text Box 84"/>
              <p:cNvSpPr txBox="1">
                <a:spLocks noChangeArrowheads="1"/>
              </p:cNvSpPr>
              <p:nvPr/>
            </p:nvSpPr>
            <p:spPr bwMode="auto">
              <a:xfrm>
                <a:off x="3888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5</a:t>
                </a:r>
              </a:p>
            </p:txBody>
          </p:sp>
        </p:grpSp>
        <p:grpSp>
          <p:nvGrpSpPr>
            <p:cNvPr id="33" name="Group 85"/>
            <p:cNvGrpSpPr>
              <a:grpSpLocks/>
            </p:cNvGrpSpPr>
            <p:nvPr/>
          </p:nvGrpSpPr>
          <p:grpSpPr bwMode="auto">
            <a:xfrm>
              <a:off x="4451" y="76"/>
              <a:ext cx="995" cy="250"/>
              <a:chOff x="4416" y="1133"/>
              <a:chExt cx="995" cy="250"/>
            </a:xfrm>
          </p:grpSpPr>
          <p:sp>
            <p:nvSpPr>
              <p:cNvPr id="41" name="Text Box 86"/>
              <p:cNvSpPr txBox="1">
                <a:spLocks noChangeArrowheads="1"/>
              </p:cNvSpPr>
              <p:nvPr/>
            </p:nvSpPr>
            <p:spPr bwMode="auto">
              <a:xfrm>
                <a:off x="441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4</a:t>
                </a:r>
              </a:p>
            </p:txBody>
          </p:sp>
          <p:sp>
            <p:nvSpPr>
              <p:cNvPr id="42" name="Text Box 87"/>
              <p:cNvSpPr txBox="1">
                <a:spLocks noChangeArrowheads="1"/>
              </p:cNvSpPr>
              <p:nvPr/>
            </p:nvSpPr>
            <p:spPr bwMode="auto">
              <a:xfrm>
                <a:off x="465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3</a:t>
                </a:r>
              </a:p>
            </p:txBody>
          </p:sp>
          <p:sp>
            <p:nvSpPr>
              <p:cNvPr id="43" name="Text Box 88"/>
              <p:cNvSpPr txBox="1">
                <a:spLocks noChangeArrowheads="1"/>
              </p:cNvSpPr>
              <p:nvPr/>
            </p:nvSpPr>
            <p:spPr bwMode="auto">
              <a:xfrm>
                <a:off x="489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2</a:t>
                </a:r>
              </a:p>
            </p:txBody>
          </p:sp>
          <p:sp>
            <p:nvSpPr>
              <p:cNvPr id="44" name="Text Box 89"/>
              <p:cNvSpPr txBox="1">
                <a:spLocks noChangeArrowheads="1"/>
              </p:cNvSpPr>
              <p:nvPr/>
            </p:nvSpPr>
            <p:spPr bwMode="auto">
              <a:xfrm>
                <a:off x="5136" y="1133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C</a:t>
                </a:r>
                <a:r>
                  <a:rPr lang="en-US" altLang="zh-CN" sz="2000" b="1" baseline="-25000"/>
                  <a:t>1</a:t>
                </a:r>
              </a:p>
            </p:txBody>
          </p:sp>
        </p:grpSp>
        <p:sp>
          <p:nvSpPr>
            <p:cNvPr id="34" name="Text Box 90"/>
            <p:cNvSpPr txBox="1">
              <a:spLocks noChangeArrowheads="1"/>
            </p:cNvSpPr>
            <p:nvPr/>
          </p:nvSpPr>
          <p:spPr bwMode="auto">
            <a:xfrm>
              <a:off x="5407" y="7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0</a:t>
              </a:r>
              <a:endParaRPr lang="en-US" altLang="zh-CN" sz="1600"/>
            </a:p>
          </p:txBody>
        </p:sp>
        <p:sp>
          <p:nvSpPr>
            <p:cNvPr id="35" name="Line 91"/>
            <p:cNvSpPr>
              <a:spLocks noChangeShapeType="1"/>
            </p:cNvSpPr>
            <p:nvPr/>
          </p:nvSpPr>
          <p:spPr bwMode="auto">
            <a:xfrm>
              <a:off x="5448" y="99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207" y="540"/>
              <a:ext cx="528" cy="422"/>
            </a:xfrm>
            <a:custGeom>
              <a:avLst/>
              <a:gdLst>
                <a:gd name="T0" fmla="*/ 528 w 528"/>
                <a:gd name="T1" fmla="*/ 0 h 528"/>
                <a:gd name="T2" fmla="*/ 192 w 528"/>
                <a:gd name="T3" fmla="*/ 0 h 528"/>
                <a:gd name="T4" fmla="*/ 192 w 528"/>
                <a:gd name="T5" fmla="*/ 215 h 528"/>
                <a:gd name="T6" fmla="*/ 0 w 528"/>
                <a:gd name="T7" fmla="*/ 215 h 5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8" h="528">
                  <a:moveTo>
                    <a:pt x="528" y="0"/>
                  </a:moveTo>
                  <a:lnTo>
                    <a:pt x="192" y="0"/>
                  </a:lnTo>
                  <a:lnTo>
                    <a:pt x="192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93"/>
            <p:cNvSpPr txBox="1">
              <a:spLocks noChangeArrowheads="1"/>
            </p:cNvSpPr>
            <p:nvPr/>
          </p:nvSpPr>
          <p:spPr bwMode="auto">
            <a:xfrm>
              <a:off x="4291" y="90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8" name="Text Box 94"/>
            <p:cNvSpPr txBox="1">
              <a:spLocks noChangeArrowheads="1"/>
            </p:cNvSpPr>
            <p:nvPr/>
          </p:nvSpPr>
          <p:spPr bwMode="auto">
            <a:xfrm>
              <a:off x="3030" y="95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39" name="Text Box 95"/>
            <p:cNvSpPr txBox="1">
              <a:spLocks noChangeArrowheads="1"/>
            </p:cNvSpPr>
            <p:nvPr/>
          </p:nvSpPr>
          <p:spPr bwMode="auto">
            <a:xfrm>
              <a:off x="1618" y="944"/>
              <a:ext cx="4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III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  <p:sp>
          <p:nvSpPr>
            <p:cNvPr id="40" name="Text Box 96"/>
            <p:cNvSpPr txBox="1">
              <a:spLocks noChangeArrowheads="1"/>
            </p:cNvSpPr>
            <p:nvPr/>
          </p:nvSpPr>
          <p:spPr bwMode="auto">
            <a:xfrm>
              <a:off x="250" y="922"/>
              <a:ext cx="4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i="1" dirty="0">
                  <a:solidFill>
                    <a:srgbClr val="0000FF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cs typeface="Times New Roman" pitchFamily="18" charset="0"/>
                </a:rPr>
                <a:t>IV</a:t>
              </a:r>
              <a:endParaRPr lang="en-US" altLang="en-US" sz="1600" i="1" dirty="0">
                <a:solidFill>
                  <a:srgbClr val="0000FF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utoUpdateAnimBg="0"/>
      <p:bldP spid="6" grpId="0" build="p" autoUpdateAnimBg="0"/>
      <p:bldP spid="7" grpId="0" animBg="1"/>
      <p:bldP spid="8" grpId="0" build="p" autoUpdateAnimBg="0"/>
      <p:bldP spid="9" grpId="0" autoUpdateAnimBg="0"/>
      <p:bldP spid="10" grpId="0" autoUpdateAnimBg="0"/>
      <p:bldP spid="11" grpId="0" autoUpdateAnimBg="0"/>
      <p:bldP spid="12" grpId="0" build="p" autoUpdateAnimBg="0"/>
      <p:bldP spid="13" grpId="0" build="p" autoUpdateAnimBg="0"/>
      <p:bldP spid="14" grpId="0" animBg="1"/>
      <p:bldP spid="15" grpId="0" animBg="1"/>
      <p:bldP spid="16" grpId="0" build="p" autoUpdateAnimBg="0"/>
      <p:bldP spid="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8525" y="143530"/>
            <a:ext cx="6122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/>
              <a:t>(5)</a:t>
            </a:r>
            <a:r>
              <a:rPr lang="zh-CN" altLang="en-US" sz="2800" b="1" dirty="0"/>
              <a:t>组间并行进位逻辑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0850" y="973138"/>
            <a:ext cx="2503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r>
              <a:rPr lang="en-US" altLang="zh-CN" sz="1600" b="1" dirty="0"/>
              <a:t>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b="1" baseline="-25000" dirty="0"/>
              <a:t>I </a:t>
            </a:r>
            <a:r>
              <a:rPr lang="en-US" altLang="zh-CN" sz="3200" b="1" dirty="0"/>
              <a:t>+ P</a:t>
            </a:r>
            <a:r>
              <a:rPr lang="en-US" altLang="zh-CN" b="1" baseline="-25000" dirty="0"/>
              <a:t>I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01638" y="1712913"/>
            <a:ext cx="27222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dirty="0"/>
              <a:t>II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1600" b="1" dirty="0">
                <a:solidFill>
                  <a:srgbClr val="0000FF"/>
                </a:solidFill>
              </a:rPr>
              <a:t>I</a:t>
            </a:r>
            <a:endParaRPr lang="en-US" altLang="zh-CN" sz="1600" b="1" baseline="-25000" dirty="0">
              <a:solidFill>
                <a:srgbClr val="0000FF"/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401638" y="3060700"/>
            <a:ext cx="6464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baseline="-25000" dirty="0"/>
              <a:t>III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 + 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</a:rPr>
              <a:t>II</a:t>
            </a:r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01638" y="4586288"/>
            <a:ext cx="2844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dirty="0"/>
              <a:t>C</a:t>
            </a:r>
            <a:r>
              <a:rPr lang="en-US" altLang="zh-CN" sz="1600" b="1" baseline="-25000" dirty="0"/>
              <a:t>IV</a:t>
            </a:r>
            <a:r>
              <a:rPr lang="en-US" altLang="zh-CN" sz="1600" b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1600" b="1" baseline="-25000" dirty="0">
                <a:solidFill>
                  <a:srgbClr val="0000FF"/>
                </a:solidFill>
              </a:rPr>
              <a:t>III</a:t>
            </a:r>
            <a:endParaRPr lang="en-US" altLang="zh-CN" sz="1600" b="1" dirty="0">
              <a:solidFill>
                <a:srgbClr val="0000FF"/>
              </a:solidFill>
            </a:endParaRPr>
          </a:p>
        </p:txBody>
      </p:sp>
      <p:sp>
        <p:nvSpPr>
          <p:cNvPr id="7" name="AutoShape 15"/>
          <p:cNvSpPr>
            <a:spLocks/>
          </p:cNvSpPr>
          <p:nvPr/>
        </p:nvSpPr>
        <p:spPr bwMode="auto">
          <a:xfrm>
            <a:off x="190500" y="1222375"/>
            <a:ext cx="236538" cy="3702050"/>
          </a:xfrm>
          <a:prstGeom prst="leftBrace">
            <a:avLst>
              <a:gd name="adj1" fmla="val 130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01700" y="2270125"/>
            <a:ext cx="38154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 G</a:t>
            </a:r>
            <a:r>
              <a:rPr lang="en-US" altLang="zh-CN" sz="1600" b="1" dirty="0"/>
              <a:t>I  </a:t>
            </a:r>
            <a:r>
              <a:rPr lang="en-US" altLang="zh-CN" sz="3200" b="1" dirty="0"/>
              <a:t>+ P</a:t>
            </a:r>
            <a:r>
              <a:rPr lang="en-US" altLang="zh-CN" sz="1600" b="1" dirty="0"/>
              <a:t>II</a:t>
            </a:r>
            <a:r>
              <a:rPr lang="en-US" altLang="zh-CN" sz="3200" b="1" dirty="0"/>
              <a:t>P</a:t>
            </a:r>
            <a:r>
              <a:rPr lang="en-US" altLang="zh-CN" sz="1600" b="1" dirty="0"/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en-US" altLang="zh-CN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898525" y="3700463"/>
            <a:ext cx="6464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b="1" i="1" dirty="0"/>
              <a:t>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 + 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 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  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93775" y="5241925"/>
            <a:ext cx="81202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 + P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II 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IV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G</a:t>
            </a:r>
            <a:r>
              <a:rPr lang="en-US" altLang="zh-CN" sz="1600" b="1" baseline="-25000" dirty="0"/>
              <a:t>I   </a:t>
            </a:r>
            <a:r>
              <a:rPr lang="en-US" altLang="zh-CN" sz="3200" b="1" dirty="0"/>
              <a:t>+ P</a:t>
            </a:r>
            <a:r>
              <a:rPr lang="en-US" altLang="zh-CN" sz="1600" b="1" baseline="-25000" dirty="0"/>
              <a:t>IV 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II</a:t>
            </a:r>
            <a:r>
              <a:rPr lang="en-US" altLang="zh-CN" sz="3200" b="1" dirty="0"/>
              <a:t>P</a:t>
            </a:r>
            <a:r>
              <a:rPr lang="en-US" altLang="zh-CN" sz="1600" b="1" baseline="-25000" dirty="0"/>
              <a:t>I</a:t>
            </a:r>
            <a:r>
              <a:rPr lang="en-US" altLang="zh-CN" sz="3200" b="1" dirty="0">
                <a:solidFill>
                  <a:srgbClr val="FF0000"/>
                </a:solidFill>
              </a:rPr>
              <a:t>C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411288" y="2798763"/>
            <a:ext cx="3176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1443038" y="4240213"/>
            <a:ext cx="5099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>
            <a:off x="1395413" y="5791200"/>
            <a:ext cx="740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1317625" y="1527175"/>
            <a:ext cx="165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utoUpdateAnimBg="0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1390650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0" name="Rectangle 72"/>
          <p:cNvSpPr>
            <a:spLocks noChangeArrowheads="1"/>
          </p:cNvSpPr>
          <p:nvPr/>
        </p:nvSpPr>
        <p:spPr bwMode="auto">
          <a:xfrm>
            <a:off x="3152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480377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2" name="Rectangle 74"/>
          <p:cNvSpPr>
            <a:spLocks noChangeArrowheads="1"/>
          </p:cNvSpPr>
          <p:nvPr/>
        </p:nvSpPr>
        <p:spPr bwMode="auto">
          <a:xfrm>
            <a:off x="6499225" y="2847976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3" name="Rectangle 75"/>
          <p:cNvSpPr>
            <a:spLocks noChangeArrowheads="1"/>
          </p:cNvSpPr>
          <p:nvPr/>
        </p:nvSpPr>
        <p:spPr bwMode="auto">
          <a:xfrm>
            <a:off x="919163" y="1203326"/>
            <a:ext cx="6838950" cy="8286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</a:rPr>
              <a:t>组间并行进位链</a:t>
            </a: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 flipV="1">
            <a:off x="15049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84"/>
          <p:cNvSpPr>
            <a:spLocks noChangeShapeType="1"/>
          </p:cNvSpPr>
          <p:nvPr/>
        </p:nvSpPr>
        <p:spPr bwMode="auto">
          <a:xfrm flipV="1">
            <a:off x="1949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85"/>
          <p:cNvSpPr>
            <a:spLocks noChangeShapeType="1"/>
          </p:cNvSpPr>
          <p:nvPr/>
        </p:nvSpPr>
        <p:spPr bwMode="auto">
          <a:xfrm flipV="1">
            <a:off x="3679825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86"/>
          <p:cNvSpPr>
            <a:spLocks noChangeShapeType="1"/>
          </p:cNvSpPr>
          <p:nvPr/>
        </p:nvSpPr>
        <p:spPr bwMode="auto">
          <a:xfrm flipV="1">
            <a:off x="53784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87"/>
          <p:cNvSpPr>
            <a:spLocks noChangeShapeType="1"/>
          </p:cNvSpPr>
          <p:nvPr/>
        </p:nvSpPr>
        <p:spPr bwMode="auto">
          <a:xfrm flipV="1">
            <a:off x="7105650" y="246697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88"/>
          <p:cNvSpPr>
            <a:spLocks noChangeShapeType="1"/>
          </p:cNvSpPr>
          <p:nvPr/>
        </p:nvSpPr>
        <p:spPr bwMode="auto">
          <a:xfrm flipH="1">
            <a:off x="7505700" y="293370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89"/>
          <p:cNvSpPr>
            <a:spLocks noChangeShapeType="1"/>
          </p:cNvSpPr>
          <p:nvPr/>
        </p:nvSpPr>
        <p:spPr bwMode="auto">
          <a:xfrm>
            <a:off x="8308975" y="1866901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90"/>
          <p:cNvSpPr>
            <a:spLocks noChangeShapeType="1"/>
          </p:cNvSpPr>
          <p:nvPr/>
        </p:nvSpPr>
        <p:spPr bwMode="auto">
          <a:xfrm flipH="1">
            <a:off x="7775575" y="185102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91"/>
          <p:cNvSpPr>
            <a:spLocks noChangeShapeType="1"/>
          </p:cNvSpPr>
          <p:nvPr/>
        </p:nvSpPr>
        <p:spPr bwMode="auto">
          <a:xfrm flipH="1">
            <a:off x="5794375" y="30765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92"/>
          <p:cNvSpPr>
            <a:spLocks noChangeShapeType="1"/>
          </p:cNvSpPr>
          <p:nvPr/>
        </p:nvSpPr>
        <p:spPr bwMode="auto">
          <a:xfrm flipH="1">
            <a:off x="4119563" y="30765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93"/>
          <p:cNvSpPr>
            <a:spLocks noChangeShapeType="1"/>
          </p:cNvSpPr>
          <p:nvPr/>
        </p:nvSpPr>
        <p:spPr bwMode="auto">
          <a:xfrm flipH="1">
            <a:off x="2381250" y="30448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94"/>
          <p:cNvSpPr>
            <a:spLocks noChangeShapeType="1"/>
          </p:cNvSpPr>
          <p:nvPr/>
        </p:nvSpPr>
        <p:spPr bwMode="auto">
          <a:xfrm flipH="1">
            <a:off x="585788" y="1647826"/>
            <a:ext cx="3095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Line 95"/>
          <p:cNvSpPr>
            <a:spLocks noChangeShapeType="1"/>
          </p:cNvSpPr>
          <p:nvPr/>
        </p:nvSpPr>
        <p:spPr bwMode="auto">
          <a:xfrm>
            <a:off x="2686050" y="2005013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Line 98"/>
          <p:cNvSpPr>
            <a:spLocks noChangeShapeType="1"/>
          </p:cNvSpPr>
          <p:nvPr/>
        </p:nvSpPr>
        <p:spPr bwMode="auto">
          <a:xfrm flipH="1" flipV="1">
            <a:off x="1771650" y="6969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Line 99"/>
          <p:cNvSpPr>
            <a:spLocks noChangeShapeType="1"/>
          </p:cNvSpPr>
          <p:nvPr/>
        </p:nvSpPr>
        <p:spPr bwMode="auto">
          <a:xfrm flipV="1">
            <a:off x="15430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100"/>
          <p:cNvSpPr>
            <a:spLocks noChangeShapeType="1"/>
          </p:cNvSpPr>
          <p:nvPr/>
        </p:nvSpPr>
        <p:spPr bwMode="auto">
          <a:xfrm flipV="1">
            <a:off x="2152650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Line 101"/>
          <p:cNvSpPr>
            <a:spLocks noChangeShapeType="1"/>
          </p:cNvSpPr>
          <p:nvPr/>
        </p:nvSpPr>
        <p:spPr bwMode="auto">
          <a:xfrm flipV="1">
            <a:off x="3305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Line 102"/>
          <p:cNvSpPr>
            <a:spLocks noChangeShapeType="1"/>
          </p:cNvSpPr>
          <p:nvPr/>
        </p:nvSpPr>
        <p:spPr bwMode="auto">
          <a:xfrm flipV="1">
            <a:off x="3914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flipV="1">
            <a:off x="49561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Line 104"/>
          <p:cNvSpPr>
            <a:spLocks noChangeShapeType="1"/>
          </p:cNvSpPr>
          <p:nvPr/>
        </p:nvSpPr>
        <p:spPr bwMode="auto">
          <a:xfrm flipV="1">
            <a:off x="556577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05"/>
          <p:cNvSpPr>
            <a:spLocks noChangeShapeType="1"/>
          </p:cNvSpPr>
          <p:nvPr/>
        </p:nvSpPr>
        <p:spPr bwMode="auto">
          <a:xfrm flipV="1">
            <a:off x="66516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 flipV="1">
            <a:off x="7261225" y="3305176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08"/>
          <p:cNvSpPr>
            <a:spLocks noChangeShapeType="1"/>
          </p:cNvSpPr>
          <p:nvPr/>
        </p:nvSpPr>
        <p:spPr bwMode="auto">
          <a:xfrm flipV="1">
            <a:off x="1466850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V="1">
            <a:off x="1677988" y="20208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45"/>
          <p:cNvSpPr>
            <a:spLocks noChangeShapeType="1"/>
          </p:cNvSpPr>
          <p:nvPr/>
        </p:nvSpPr>
        <p:spPr bwMode="auto">
          <a:xfrm flipV="1">
            <a:off x="3265488" y="202565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46"/>
          <p:cNvSpPr>
            <a:spLocks noChangeShapeType="1"/>
          </p:cNvSpPr>
          <p:nvPr/>
        </p:nvSpPr>
        <p:spPr bwMode="auto">
          <a:xfrm flipV="1">
            <a:off x="3476625" y="204628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" name="Line 147"/>
          <p:cNvSpPr>
            <a:spLocks noChangeShapeType="1"/>
          </p:cNvSpPr>
          <p:nvPr/>
        </p:nvSpPr>
        <p:spPr bwMode="auto">
          <a:xfrm flipV="1">
            <a:off x="4889500" y="2014538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Line 148"/>
          <p:cNvSpPr>
            <a:spLocks noChangeShapeType="1"/>
          </p:cNvSpPr>
          <p:nvPr/>
        </p:nvSpPr>
        <p:spPr bwMode="auto">
          <a:xfrm flipV="1">
            <a:off x="51323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Line 151"/>
          <p:cNvSpPr>
            <a:spLocks noChangeShapeType="1"/>
          </p:cNvSpPr>
          <p:nvPr/>
        </p:nvSpPr>
        <p:spPr bwMode="auto">
          <a:xfrm flipV="1">
            <a:off x="6592888" y="2019301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3" name="Line 152"/>
          <p:cNvSpPr>
            <a:spLocks noChangeShapeType="1"/>
          </p:cNvSpPr>
          <p:nvPr/>
        </p:nvSpPr>
        <p:spPr bwMode="auto">
          <a:xfrm flipV="1">
            <a:off x="6804025" y="2024063"/>
            <a:ext cx="0" cy="8270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53"/>
          <p:cNvSpPr>
            <a:spLocks noChangeShapeType="1"/>
          </p:cNvSpPr>
          <p:nvPr/>
        </p:nvSpPr>
        <p:spPr bwMode="auto">
          <a:xfrm>
            <a:off x="4502150" y="2025651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55"/>
          <p:cNvSpPr>
            <a:spLocks noChangeShapeType="1"/>
          </p:cNvSpPr>
          <p:nvPr/>
        </p:nvSpPr>
        <p:spPr bwMode="auto">
          <a:xfrm>
            <a:off x="6108700" y="2046288"/>
            <a:ext cx="0" cy="1039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160"/>
          <p:cNvSpPr>
            <a:spLocks noChangeShapeType="1"/>
          </p:cNvSpPr>
          <p:nvPr/>
        </p:nvSpPr>
        <p:spPr bwMode="auto">
          <a:xfrm flipV="1">
            <a:off x="2071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161"/>
          <p:cNvSpPr>
            <a:spLocks noChangeShapeType="1"/>
          </p:cNvSpPr>
          <p:nvPr/>
        </p:nvSpPr>
        <p:spPr bwMode="auto">
          <a:xfrm flipV="1">
            <a:off x="3802063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162"/>
          <p:cNvSpPr>
            <a:spLocks noChangeShapeType="1"/>
          </p:cNvSpPr>
          <p:nvPr/>
        </p:nvSpPr>
        <p:spPr bwMode="auto">
          <a:xfrm flipV="1">
            <a:off x="55006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163"/>
          <p:cNvSpPr>
            <a:spLocks noChangeShapeType="1"/>
          </p:cNvSpPr>
          <p:nvPr/>
        </p:nvSpPr>
        <p:spPr bwMode="auto">
          <a:xfrm flipV="1">
            <a:off x="7227888" y="24749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164"/>
          <p:cNvSpPr>
            <a:spLocks noChangeShapeType="1"/>
          </p:cNvSpPr>
          <p:nvPr/>
        </p:nvSpPr>
        <p:spPr bwMode="auto">
          <a:xfrm flipV="1">
            <a:off x="2208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165"/>
          <p:cNvSpPr>
            <a:spLocks noChangeShapeType="1"/>
          </p:cNvSpPr>
          <p:nvPr/>
        </p:nvSpPr>
        <p:spPr bwMode="auto">
          <a:xfrm flipV="1">
            <a:off x="3938588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166"/>
          <p:cNvSpPr>
            <a:spLocks noChangeShapeType="1"/>
          </p:cNvSpPr>
          <p:nvPr/>
        </p:nvSpPr>
        <p:spPr bwMode="auto">
          <a:xfrm flipV="1">
            <a:off x="56372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167"/>
          <p:cNvSpPr>
            <a:spLocks noChangeShapeType="1"/>
          </p:cNvSpPr>
          <p:nvPr/>
        </p:nvSpPr>
        <p:spPr bwMode="auto">
          <a:xfrm flipV="1">
            <a:off x="7364413" y="24685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9" name="组合 108"/>
          <p:cNvGrpSpPr/>
          <p:nvPr/>
        </p:nvGrpSpPr>
        <p:grpSpPr>
          <a:xfrm>
            <a:off x="6872288" y="2060576"/>
            <a:ext cx="939800" cy="396875"/>
            <a:chOff x="6872288" y="2060576"/>
            <a:chExt cx="939800" cy="396875"/>
          </a:xfrm>
        </p:grpSpPr>
        <p:sp>
          <p:nvSpPr>
            <p:cNvPr id="56" name="Text Box 156"/>
            <p:cNvSpPr txBox="1">
              <a:spLocks noChangeArrowheads="1"/>
            </p:cNvSpPr>
            <p:nvPr/>
          </p:nvSpPr>
          <p:spPr bwMode="auto">
            <a:xfrm>
              <a:off x="6872288" y="2060576"/>
              <a:ext cx="939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</a:rPr>
                <a:t>-</a:t>
              </a:r>
              <a:r>
                <a:rPr lang="en-US" altLang="zh-CN" sz="2000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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黑体" pitchFamily="2" charset="-122"/>
                </a:rPr>
                <a:t>1</a:t>
              </a:r>
            </a:p>
          </p:txBody>
        </p:sp>
        <p:cxnSp>
          <p:nvCxnSpPr>
            <p:cNvPr id="127" name="直接连接符 126"/>
            <p:cNvCxnSpPr/>
            <p:nvPr/>
          </p:nvCxnSpPr>
          <p:spPr>
            <a:xfrm>
              <a:off x="6948264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308304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1692275" y="2060576"/>
            <a:ext cx="4392613" cy="396875"/>
            <a:chOff x="1692275" y="2060576"/>
            <a:chExt cx="4392613" cy="396875"/>
          </a:xfrm>
        </p:grpSpPr>
        <p:grpSp>
          <p:nvGrpSpPr>
            <p:cNvPr id="18" name="组合 17"/>
            <p:cNvGrpSpPr/>
            <p:nvPr/>
          </p:nvGrpSpPr>
          <p:grpSpPr>
            <a:xfrm>
              <a:off x="1692275" y="2060576"/>
              <a:ext cx="4392613" cy="396875"/>
              <a:chOff x="1692275" y="2060576"/>
              <a:chExt cx="4392613" cy="396875"/>
            </a:xfrm>
          </p:grpSpPr>
          <p:sp>
            <p:nvSpPr>
              <p:cNvPr id="57" name="Text Box 157"/>
              <p:cNvSpPr txBox="1">
                <a:spLocks noChangeArrowheads="1"/>
              </p:cNvSpPr>
              <p:nvPr/>
            </p:nvSpPr>
            <p:spPr bwMode="auto">
              <a:xfrm>
                <a:off x="5145088" y="206057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58" name="Text Box 158"/>
              <p:cNvSpPr txBox="1">
                <a:spLocks noChangeArrowheads="1"/>
              </p:cNvSpPr>
              <p:nvPr/>
            </p:nvSpPr>
            <p:spPr bwMode="auto">
              <a:xfrm>
                <a:off x="3416300" y="2060576"/>
                <a:ext cx="9398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8</a:t>
                </a:r>
              </a:p>
            </p:txBody>
          </p:sp>
          <p:sp>
            <p:nvSpPr>
              <p:cNvPr id="59" name="Text Box 159"/>
              <p:cNvSpPr txBox="1">
                <a:spLocks noChangeArrowheads="1"/>
              </p:cNvSpPr>
              <p:nvPr/>
            </p:nvSpPr>
            <p:spPr bwMode="auto">
              <a:xfrm>
                <a:off x="1692275" y="2060576"/>
                <a:ext cx="10795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</a:rPr>
                  <a:t>-</a:t>
                </a:r>
                <a:r>
                  <a:rPr lang="en-US" altLang="zh-CN" sz="2000" b="1" dirty="0">
                    <a:solidFill>
                      <a:srgbClr val="0000FF"/>
                    </a:solidFill>
                    <a:ea typeface="黑体" pitchFamily="2" charset="-122"/>
                    <a:sym typeface="Symbol" pitchFamily="18" charset="2"/>
                  </a:rPr>
                  <a:t></a:t>
                </a:r>
                <a:r>
                  <a:rPr lang="en-US" altLang="zh-CN" sz="2000" b="1" baseline="-25000" dirty="0">
                    <a:solidFill>
                      <a:srgbClr val="0000FF"/>
                    </a:solidFill>
                    <a:ea typeface="黑体" pitchFamily="2" charset="-122"/>
                  </a:rPr>
                  <a:t>12</a:t>
                </a:r>
              </a:p>
            </p:txBody>
          </p:sp>
        </p:grpSp>
        <p:cxnSp>
          <p:nvCxnSpPr>
            <p:cNvPr id="129" name="直接连接符 128"/>
            <p:cNvCxnSpPr/>
            <p:nvPr/>
          </p:nvCxnSpPr>
          <p:spPr>
            <a:xfrm>
              <a:off x="5580112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5220072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3923928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3491880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195736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763688" y="2132856"/>
              <a:ext cx="28803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99592" y="58738"/>
            <a:ext cx="61229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并行进位链结构示意图</a:t>
            </a:r>
          </a:p>
        </p:txBody>
      </p:sp>
      <p:grpSp>
        <p:nvGrpSpPr>
          <p:cNvPr id="3" name="Group 195"/>
          <p:cNvGrpSpPr>
            <a:grpSpLocks/>
          </p:cNvGrpSpPr>
          <p:nvPr/>
        </p:nvGrpSpPr>
        <p:grpSpPr bwMode="auto">
          <a:xfrm>
            <a:off x="1138238" y="717550"/>
            <a:ext cx="1027112" cy="411163"/>
            <a:chOff x="717" y="452"/>
            <a:chExt cx="647" cy="259"/>
          </a:xfrm>
        </p:grpSpPr>
        <p:sp>
          <p:nvSpPr>
            <p:cNvPr id="4" name="Text Box 116"/>
            <p:cNvSpPr txBox="1">
              <a:spLocks noChangeArrowheads="1"/>
            </p:cNvSpPr>
            <p:nvPr/>
          </p:nvSpPr>
          <p:spPr bwMode="auto">
            <a:xfrm>
              <a:off x="1132" y="45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G</a:t>
              </a:r>
              <a:endParaRPr lang="en-US" altLang="zh-CN" sz="1400"/>
            </a:p>
          </p:txBody>
        </p:sp>
        <p:sp>
          <p:nvSpPr>
            <p:cNvPr id="5" name="Text Box 117"/>
            <p:cNvSpPr txBox="1">
              <a:spLocks noChangeArrowheads="1"/>
            </p:cNvSpPr>
            <p:nvPr/>
          </p:nvSpPr>
          <p:spPr bwMode="auto">
            <a:xfrm>
              <a:off x="717" y="4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  <a:endParaRPr lang="en-US" altLang="zh-CN" sz="1400"/>
            </a:p>
          </p:txBody>
        </p:sp>
        <p:sp>
          <p:nvSpPr>
            <p:cNvPr id="6" name="Line 118"/>
            <p:cNvSpPr>
              <a:spLocks noChangeShapeType="1"/>
            </p:cNvSpPr>
            <p:nvPr/>
          </p:nvSpPr>
          <p:spPr bwMode="auto">
            <a:xfrm>
              <a:off x="752" y="50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19"/>
            <p:cNvSpPr>
              <a:spLocks noChangeShapeType="1"/>
            </p:cNvSpPr>
            <p:nvPr/>
          </p:nvSpPr>
          <p:spPr bwMode="auto">
            <a:xfrm>
              <a:off x="1177" y="5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" name="Group 192"/>
          <p:cNvGrpSpPr>
            <a:grpSpLocks/>
          </p:cNvGrpSpPr>
          <p:nvPr/>
        </p:nvGrpSpPr>
        <p:grpSpPr bwMode="auto">
          <a:xfrm>
            <a:off x="1516062" y="2900369"/>
            <a:ext cx="4743449" cy="369888"/>
            <a:chOff x="955" y="1827"/>
            <a:chExt cx="2988" cy="233"/>
          </a:xfrm>
        </p:grpSpPr>
        <p:sp>
          <p:nvSpPr>
            <p:cNvPr id="69" name="Text Box 143"/>
            <p:cNvSpPr txBox="1">
              <a:spLocks noChangeArrowheads="1"/>
            </p:cNvSpPr>
            <p:nvPr/>
          </p:nvSpPr>
          <p:spPr bwMode="auto">
            <a:xfrm>
              <a:off x="955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15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13</a:t>
              </a:r>
            </a:p>
          </p:txBody>
        </p:sp>
        <p:sp>
          <p:nvSpPr>
            <p:cNvPr id="70" name="Text Box 168"/>
            <p:cNvSpPr txBox="1">
              <a:spLocks noChangeArrowheads="1"/>
            </p:cNvSpPr>
            <p:nvPr/>
          </p:nvSpPr>
          <p:spPr bwMode="auto">
            <a:xfrm>
              <a:off x="2064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11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9</a:t>
              </a:r>
            </a:p>
          </p:txBody>
        </p:sp>
        <p:sp>
          <p:nvSpPr>
            <p:cNvPr id="71" name="Text Box 169"/>
            <p:cNvSpPr txBox="1">
              <a:spLocks noChangeArrowheads="1"/>
            </p:cNvSpPr>
            <p:nvPr/>
          </p:nvSpPr>
          <p:spPr bwMode="auto">
            <a:xfrm>
              <a:off x="3152" y="1827"/>
              <a:ext cx="79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7</a:t>
              </a:r>
              <a:r>
                <a:rPr lang="en-US" altLang="zh-CN" b="1" dirty="0">
                  <a:solidFill>
                    <a:srgbClr val="0000FF"/>
                  </a:solidFill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solidFill>
                    <a:srgbClr val="0000FF"/>
                  </a:solidFill>
                  <a:ea typeface="黑体" pitchFamily="2" charset="-122"/>
                </a:rPr>
                <a:t>5</a:t>
              </a:r>
            </a:p>
          </p:txBody>
        </p:sp>
      </p:grpSp>
      <p:grpSp>
        <p:nvGrpSpPr>
          <p:cNvPr id="90" name="Group 191"/>
          <p:cNvGrpSpPr>
            <a:grpSpLocks/>
          </p:cNvGrpSpPr>
          <p:nvPr/>
        </p:nvGrpSpPr>
        <p:grpSpPr bwMode="auto">
          <a:xfrm>
            <a:off x="846138" y="1327150"/>
            <a:ext cx="5549900" cy="660400"/>
            <a:chOff x="533" y="836"/>
            <a:chExt cx="3496" cy="41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3693" y="100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2614" y="980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3" name="Text Box 111"/>
            <p:cNvSpPr txBox="1">
              <a:spLocks noChangeArrowheads="1"/>
            </p:cNvSpPr>
            <p:nvPr/>
          </p:nvSpPr>
          <p:spPr bwMode="auto">
            <a:xfrm>
              <a:off x="1495" y="978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III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sp>
          <p:nvSpPr>
            <p:cNvPr id="94" name="Text Box 171"/>
            <p:cNvSpPr txBox="1">
              <a:spLocks noChangeArrowheads="1"/>
            </p:cNvSpPr>
            <p:nvPr/>
          </p:nvSpPr>
          <p:spPr bwMode="auto">
            <a:xfrm>
              <a:off x="533" y="836"/>
              <a:ext cx="4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 dirty="0">
                  <a:solidFill>
                    <a:srgbClr val="FF0000"/>
                  </a:solidFill>
                </a:rPr>
                <a:t>C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cs typeface="Times New Roman" pitchFamily="18" charset="0"/>
                </a:rPr>
                <a:t>IV</a:t>
              </a:r>
              <a:endParaRPr lang="en-US" altLang="en-US" sz="1600" b="1" i="1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</p:grpSp>
      <p:sp>
        <p:nvSpPr>
          <p:cNvPr id="95" name="Text Box 172"/>
          <p:cNvSpPr txBox="1">
            <a:spLocks noChangeArrowheads="1"/>
          </p:cNvSpPr>
          <p:nvPr/>
        </p:nvSpPr>
        <p:spPr bwMode="auto">
          <a:xfrm>
            <a:off x="200025" y="5238799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96" name="Line 173"/>
          <p:cNvSpPr>
            <a:spLocks noChangeShapeType="1"/>
          </p:cNvSpPr>
          <p:nvPr/>
        </p:nvSpPr>
        <p:spPr bwMode="auto">
          <a:xfrm>
            <a:off x="2409825" y="5543599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74"/>
          <p:cNvSpPr txBox="1">
            <a:spLocks noChangeArrowheads="1"/>
          </p:cNvSpPr>
          <p:nvPr/>
        </p:nvSpPr>
        <p:spPr bwMode="auto">
          <a:xfrm>
            <a:off x="3019425" y="5314999"/>
            <a:ext cx="5486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G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P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en-US" altLang="zh-CN" sz="3200" b="1" dirty="0">
                <a:solidFill>
                  <a:srgbClr val="0000FF"/>
                </a:solidFill>
              </a:rPr>
              <a:t>…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.</a:t>
            </a:r>
            <a:r>
              <a:rPr lang="en-US" altLang="zh-CN" sz="3200" b="1" dirty="0">
                <a:solidFill>
                  <a:srgbClr val="0000FF"/>
                </a:solidFill>
              </a:rPr>
              <a:t>G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sz="32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P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endParaRPr lang="zh-CN" altLang="en-US" sz="3200" b="1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98" name="Line 175"/>
          <p:cNvSpPr>
            <a:spLocks noChangeShapeType="1"/>
          </p:cNvSpPr>
          <p:nvPr/>
        </p:nvSpPr>
        <p:spPr bwMode="auto">
          <a:xfrm>
            <a:off x="93663" y="6148437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76"/>
          <p:cNvSpPr txBox="1">
            <a:spLocks noChangeArrowheads="1"/>
          </p:cNvSpPr>
          <p:nvPr/>
        </p:nvSpPr>
        <p:spPr bwMode="auto">
          <a:xfrm>
            <a:off x="460375" y="5996037"/>
            <a:ext cx="35052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Ⅳ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Ⅲ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 err="1">
                <a:solidFill>
                  <a:srgbClr val="0000FF"/>
                </a:solidFill>
              </a:rPr>
              <a:t>C</a:t>
            </a:r>
            <a:r>
              <a:rPr lang="en-US" altLang="zh-CN" sz="2000" b="1" dirty="0" err="1">
                <a:solidFill>
                  <a:srgbClr val="0000FF"/>
                </a:solidFill>
                <a:latin typeface="宋体" charset="-122"/>
              </a:rPr>
              <a:t>Ⅱ</a:t>
            </a:r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  </a:t>
            </a:r>
          </a:p>
        </p:txBody>
      </p:sp>
      <p:sp>
        <p:nvSpPr>
          <p:cNvPr id="100" name="Line 177"/>
          <p:cNvSpPr>
            <a:spLocks noChangeShapeType="1"/>
          </p:cNvSpPr>
          <p:nvPr/>
        </p:nvSpPr>
        <p:spPr bwMode="auto">
          <a:xfrm>
            <a:off x="3857625" y="6177012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78"/>
          <p:cNvSpPr txBox="1">
            <a:spLocks noChangeArrowheads="1"/>
          </p:cNvSpPr>
          <p:nvPr/>
        </p:nvSpPr>
        <p:spPr bwMode="auto">
          <a:xfrm>
            <a:off x="4467225" y="5843637"/>
            <a:ext cx="4629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15 ~ 13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11 ~ 9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7 ~ 5             </a:t>
            </a:r>
          </a:p>
        </p:txBody>
      </p:sp>
      <p:sp>
        <p:nvSpPr>
          <p:cNvPr id="102" name="Text Box 179"/>
          <p:cNvSpPr txBox="1">
            <a:spLocks noChangeArrowheads="1"/>
          </p:cNvSpPr>
          <p:nvPr/>
        </p:nvSpPr>
        <p:spPr bwMode="auto">
          <a:xfrm>
            <a:off x="6600825" y="5238799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2800" b="1" dirty="0">
                <a:solidFill>
                  <a:srgbClr val="0000FF"/>
                </a:solidFill>
              </a:rPr>
              <a:t>3 ~ 1</a:t>
            </a:r>
          </a:p>
        </p:txBody>
      </p:sp>
      <p:sp>
        <p:nvSpPr>
          <p:cNvPr id="103" name="Line 180"/>
          <p:cNvSpPr>
            <a:spLocks noChangeShapeType="1"/>
          </p:cNvSpPr>
          <p:nvPr/>
        </p:nvSpPr>
        <p:spPr bwMode="auto">
          <a:xfrm>
            <a:off x="7900988" y="555788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181"/>
          <p:cNvSpPr txBox="1">
            <a:spLocks noChangeArrowheads="1"/>
          </p:cNvSpPr>
          <p:nvPr/>
        </p:nvSpPr>
        <p:spPr bwMode="auto">
          <a:xfrm>
            <a:off x="2290763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步</a:t>
            </a:r>
          </a:p>
        </p:txBody>
      </p:sp>
      <p:sp>
        <p:nvSpPr>
          <p:cNvPr id="105" name="Text Box 182"/>
          <p:cNvSpPr txBox="1">
            <a:spLocks noChangeArrowheads="1"/>
          </p:cNvSpPr>
          <p:nvPr/>
        </p:nvSpPr>
        <p:spPr bwMode="auto">
          <a:xfrm>
            <a:off x="7896225" y="5086399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步</a:t>
            </a:r>
          </a:p>
        </p:txBody>
      </p:sp>
      <p:sp>
        <p:nvSpPr>
          <p:cNvPr id="106" name="Text Box 183"/>
          <p:cNvSpPr txBox="1">
            <a:spLocks noChangeArrowheads="1"/>
          </p:cNvSpPr>
          <p:nvPr/>
        </p:nvSpPr>
        <p:spPr bwMode="auto">
          <a:xfrm>
            <a:off x="3735039" y="5724574"/>
            <a:ext cx="7649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步</a:t>
            </a:r>
          </a:p>
        </p:txBody>
      </p:sp>
      <p:sp>
        <p:nvSpPr>
          <p:cNvPr id="107" name="Text Box 184"/>
          <p:cNvSpPr txBox="1">
            <a:spLocks noChangeArrowheads="1"/>
          </p:cNvSpPr>
          <p:nvPr/>
        </p:nvSpPr>
        <p:spPr bwMode="auto">
          <a:xfrm>
            <a:off x="539379" y="4458075"/>
            <a:ext cx="34004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进位传递过程：</a:t>
            </a:r>
          </a:p>
        </p:txBody>
      </p:sp>
      <p:grpSp>
        <p:nvGrpSpPr>
          <p:cNvPr id="135" name="组合 134"/>
          <p:cNvGrpSpPr/>
          <p:nvPr/>
        </p:nvGrpSpPr>
        <p:grpSpPr>
          <a:xfrm>
            <a:off x="806450" y="2566988"/>
            <a:ext cx="8134350" cy="1611312"/>
            <a:chOff x="806450" y="2566988"/>
            <a:chExt cx="8134350" cy="1611312"/>
          </a:xfrm>
        </p:grpSpPr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806450" y="2566988"/>
              <a:ext cx="8134350" cy="1611312"/>
              <a:chOff x="508" y="1617"/>
              <a:chExt cx="5124" cy="1015"/>
            </a:xfrm>
          </p:grpSpPr>
          <p:sp>
            <p:nvSpPr>
              <p:cNvPr id="9" name="Text Box 107"/>
              <p:cNvSpPr txBox="1">
                <a:spLocks noChangeArrowheads="1"/>
              </p:cNvSpPr>
              <p:nvPr/>
            </p:nvSpPr>
            <p:spPr bwMode="auto">
              <a:xfrm>
                <a:off x="5329" y="1617"/>
                <a:ext cx="3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70C0"/>
                    </a:solidFill>
                  </a:rPr>
                  <a:t>C0</a:t>
                </a:r>
              </a:p>
            </p:txBody>
          </p:sp>
          <p:sp>
            <p:nvSpPr>
              <p:cNvPr id="10" name="Text Box 132"/>
              <p:cNvSpPr txBox="1">
                <a:spLocks noChangeArrowheads="1"/>
              </p:cNvSpPr>
              <p:nvPr/>
            </p:nvSpPr>
            <p:spPr bwMode="auto">
              <a:xfrm>
                <a:off x="3949" y="2369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1" name="Text Box 133"/>
              <p:cNvSpPr txBox="1">
                <a:spLocks noChangeArrowheads="1"/>
              </p:cNvSpPr>
              <p:nvPr/>
            </p:nvSpPr>
            <p:spPr bwMode="auto">
              <a:xfrm>
                <a:off x="4462" y="238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4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12" name="Text Box 134"/>
              <p:cNvSpPr txBox="1">
                <a:spLocks noChangeArrowheads="1"/>
              </p:cNvSpPr>
              <p:nvPr/>
            </p:nvSpPr>
            <p:spPr bwMode="auto">
              <a:xfrm>
                <a:off x="2880" y="2354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3" name="Text Box 135"/>
              <p:cNvSpPr txBox="1">
                <a:spLocks noChangeArrowheads="1"/>
              </p:cNvSpPr>
              <p:nvPr/>
            </p:nvSpPr>
            <p:spPr bwMode="auto">
              <a:xfrm>
                <a:off x="3383" y="2377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8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5</a:t>
                </a:r>
              </a:p>
            </p:txBody>
          </p:sp>
          <p:sp>
            <p:nvSpPr>
              <p:cNvPr id="14" name="Text Box 136"/>
              <p:cNvSpPr txBox="1">
                <a:spLocks noChangeArrowheads="1"/>
              </p:cNvSpPr>
              <p:nvPr/>
            </p:nvSpPr>
            <p:spPr bwMode="auto">
              <a:xfrm>
                <a:off x="1752" y="2362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5" name="Text Box 137"/>
              <p:cNvSpPr txBox="1">
                <a:spLocks noChangeArrowheads="1"/>
              </p:cNvSpPr>
              <p:nvPr/>
            </p:nvSpPr>
            <p:spPr bwMode="auto">
              <a:xfrm>
                <a:off x="2255" y="2375"/>
                <a:ext cx="59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12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9</a:t>
                </a:r>
              </a:p>
            </p:txBody>
          </p:sp>
          <p:sp>
            <p:nvSpPr>
              <p:cNvPr id="16" name="Text Box 138"/>
              <p:cNvSpPr txBox="1">
                <a:spLocks noChangeArrowheads="1"/>
              </p:cNvSpPr>
              <p:nvPr/>
            </p:nvSpPr>
            <p:spPr bwMode="auto">
              <a:xfrm>
                <a:off x="508" y="2359"/>
                <a:ext cx="6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 dirty="0">
                    <a:solidFill>
                      <a:srgbClr val="0070C0"/>
                    </a:solidFill>
                    <a:ea typeface="黑体" pitchFamily="2" charset="-122"/>
                  </a:rPr>
                  <a:t>-A</a:t>
                </a:r>
                <a:r>
                  <a:rPr lang="en-US" altLang="zh-CN" sz="2000" b="1" baseline="-25000" dirty="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  <p:sp>
            <p:nvSpPr>
              <p:cNvPr id="17" name="Text Box 139"/>
              <p:cNvSpPr txBox="1">
                <a:spLocks noChangeArrowheads="1"/>
              </p:cNvSpPr>
              <p:nvPr/>
            </p:nvSpPr>
            <p:spPr bwMode="auto">
              <a:xfrm>
                <a:off x="1089" y="2370"/>
                <a:ext cx="7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16</a:t>
                </a:r>
                <a:r>
                  <a:rPr lang="en-US" altLang="zh-CN" sz="2000" b="1">
                    <a:solidFill>
                      <a:srgbClr val="0070C0"/>
                    </a:solidFill>
                    <a:ea typeface="黑体" pitchFamily="2" charset="-122"/>
                  </a:rPr>
                  <a:t>-B</a:t>
                </a:r>
                <a:r>
                  <a:rPr lang="en-US" altLang="zh-CN" sz="2000" b="1" baseline="-25000">
                    <a:solidFill>
                      <a:srgbClr val="0070C0"/>
                    </a:solidFill>
                    <a:ea typeface="黑体" pitchFamily="2" charset="-122"/>
                  </a:rPr>
                  <a:t>13</a:t>
                </a:r>
              </a:p>
            </p:txBody>
          </p:sp>
        </p:grpSp>
        <p:cxnSp>
          <p:nvCxnSpPr>
            <p:cNvPr id="111" name="直接连接符 110"/>
            <p:cNvCxnSpPr/>
            <p:nvPr/>
          </p:nvCxnSpPr>
          <p:spPr>
            <a:xfrm>
              <a:off x="873559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95447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799503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231551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2843808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296176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661551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083439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659503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19543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336007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5436096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5801471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696047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7148415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488135" y="3861048"/>
              <a:ext cx="21640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190"/>
          <p:cNvGrpSpPr>
            <a:grpSpLocks/>
          </p:cNvGrpSpPr>
          <p:nvPr/>
        </p:nvGrpSpPr>
        <p:grpSpPr bwMode="auto">
          <a:xfrm>
            <a:off x="1117600" y="1660529"/>
            <a:ext cx="6838951" cy="1697041"/>
            <a:chOff x="704" y="1046"/>
            <a:chExt cx="4308" cy="1069"/>
          </a:xfrm>
        </p:grpSpPr>
        <p:sp>
          <p:nvSpPr>
            <p:cNvPr id="73" name="Text Box 112"/>
            <p:cNvSpPr txBox="1">
              <a:spLocks noChangeArrowheads="1"/>
            </p:cNvSpPr>
            <p:nvPr/>
          </p:nvSpPr>
          <p:spPr bwMode="auto">
            <a:xfrm>
              <a:off x="4231" y="1072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4" name="Text Box 113"/>
            <p:cNvSpPr txBox="1">
              <a:spLocks noChangeArrowheads="1"/>
            </p:cNvSpPr>
            <p:nvPr/>
          </p:nvSpPr>
          <p:spPr bwMode="auto">
            <a:xfrm>
              <a:off x="4000" y="108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dirty="0"/>
                <a:t>I</a:t>
              </a:r>
            </a:p>
          </p:txBody>
        </p:sp>
        <p:sp>
          <p:nvSpPr>
            <p:cNvPr id="75" name="Line 114"/>
            <p:cNvSpPr>
              <a:spLocks noChangeShapeType="1"/>
            </p:cNvSpPr>
            <p:nvPr/>
          </p:nvSpPr>
          <p:spPr bwMode="auto">
            <a:xfrm>
              <a:off x="4035" y="112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115"/>
            <p:cNvSpPr>
              <a:spLocks noChangeShapeType="1"/>
            </p:cNvSpPr>
            <p:nvPr/>
          </p:nvSpPr>
          <p:spPr bwMode="auto">
            <a:xfrm>
              <a:off x="4284" y="111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Text Box 120"/>
            <p:cNvSpPr txBox="1">
              <a:spLocks noChangeArrowheads="1"/>
            </p:cNvSpPr>
            <p:nvPr/>
          </p:nvSpPr>
          <p:spPr bwMode="auto">
            <a:xfrm>
              <a:off x="3180" y="1074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8" name="Text Box 121"/>
            <p:cNvSpPr txBox="1">
              <a:spLocks noChangeArrowheads="1"/>
            </p:cNvSpPr>
            <p:nvPr/>
          </p:nvSpPr>
          <p:spPr bwMode="auto">
            <a:xfrm>
              <a:off x="2919" y="1083"/>
              <a:ext cx="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1400" b="1" i="1" dirty="0"/>
                <a:t>II</a:t>
              </a:r>
            </a:p>
          </p:txBody>
        </p:sp>
        <p:sp>
          <p:nvSpPr>
            <p:cNvPr id="79" name="Line 122"/>
            <p:cNvSpPr>
              <a:spLocks noChangeShapeType="1"/>
            </p:cNvSpPr>
            <p:nvPr/>
          </p:nvSpPr>
          <p:spPr bwMode="auto">
            <a:xfrm>
              <a:off x="2956" y="1117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123"/>
            <p:cNvSpPr>
              <a:spLocks noChangeShapeType="1"/>
            </p:cNvSpPr>
            <p:nvPr/>
          </p:nvSpPr>
          <p:spPr bwMode="auto">
            <a:xfrm>
              <a:off x="3233" y="1105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142" y="1050"/>
              <a:ext cx="36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1881" y="1059"/>
              <a:ext cx="3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III</a:t>
              </a:r>
            </a:p>
          </p:txBody>
        </p:sp>
        <p:sp>
          <p:nvSpPr>
            <p:cNvPr id="83" name="Line 126"/>
            <p:cNvSpPr>
              <a:spLocks noChangeShapeType="1"/>
            </p:cNvSpPr>
            <p:nvPr/>
          </p:nvSpPr>
          <p:spPr bwMode="auto">
            <a:xfrm>
              <a:off x="1899" y="1094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127"/>
            <p:cNvSpPr>
              <a:spLocks noChangeShapeType="1"/>
            </p:cNvSpPr>
            <p:nvPr/>
          </p:nvSpPr>
          <p:spPr bwMode="auto">
            <a:xfrm>
              <a:off x="2195" y="1088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Text Box 128"/>
            <p:cNvSpPr txBox="1">
              <a:spLocks noChangeArrowheads="1"/>
            </p:cNvSpPr>
            <p:nvPr/>
          </p:nvSpPr>
          <p:spPr bwMode="auto">
            <a:xfrm>
              <a:off x="935" y="1046"/>
              <a:ext cx="34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G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6" name="Text Box 129"/>
            <p:cNvSpPr txBox="1">
              <a:spLocks noChangeArrowheads="1"/>
            </p:cNvSpPr>
            <p:nvPr/>
          </p:nvSpPr>
          <p:spPr bwMode="auto">
            <a:xfrm>
              <a:off x="704" y="1046"/>
              <a:ext cx="32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="1" i="1" baseline="-25000" dirty="0"/>
                <a:t>IV</a:t>
              </a:r>
            </a:p>
          </p:txBody>
        </p:sp>
        <p:sp>
          <p:nvSpPr>
            <p:cNvPr id="87" name="Line 130"/>
            <p:cNvSpPr>
              <a:spLocks noChangeShapeType="1"/>
            </p:cNvSpPr>
            <p:nvPr/>
          </p:nvSpPr>
          <p:spPr bwMode="auto">
            <a:xfrm>
              <a:off x="739" y="1099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131"/>
            <p:cNvSpPr>
              <a:spLocks noChangeShapeType="1"/>
            </p:cNvSpPr>
            <p:nvPr/>
          </p:nvSpPr>
          <p:spPr bwMode="auto">
            <a:xfrm>
              <a:off x="975" y="11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Text Box 170"/>
            <p:cNvSpPr txBox="1">
              <a:spLocks noChangeArrowheads="1"/>
            </p:cNvSpPr>
            <p:nvPr/>
          </p:nvSpPr>
          <p:spPr bwMode="auto">
            <a:xfrm>
              <a:off x="4221" y="1827"/>
              <a:ext cx="7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ea typeface="黑体" pitchFamily="2" charset="-122"/>
                  <a:sym typeface="Symbol" pitchFamily="18" charset="2"/>
                </a:rPr>
                <a:t>C</a:t>
              </a:r>
              <a:r>
                <a:rPr lang="en-US" altLang="zh-CN" b="1" baseline="-25000" dirty="0">
                  <a:ea typeface="黑体" pitchFamily="2" charset="-122"/>
                </a:rPr>
                <a:t>3</a:t>
              </a:r>
              <a:r>
                <a:rPr lang="en-US" altLang="zh-CN" b="1" dirty="0">
                  <a:ea typeface="黑体" pitchFamily="2" charset="-122"/>
                </a:rPr>
                <a:t>-C</a:t>
              </a:r>
              <a:r>
                <a:rPr lang="en-US" altLang="zh-CN" b="1" baseline="-25000" dirty="0">
                  <a:ea typeface="黑体" pitchFamily="2" charset="-122"/>
                </a:rPr>
                <a:t>1</a:t>
              </a:r>
            </a:p>
          </p:txBody>
        </p:sp>
      </p:grpSp>
      <p:sp>
        <p:nvSpPr>
          <p:cNvPr id="136" name="Line 95"/>
          <p:cNvSpPr>
            <a:spLocks noChangeShapeType="1"/>
          </p:cNvSpPr>
          <p:nvPr/>
        </p:nvSpPr>
        <p:spPr bwMode="auto">
          <a:xfrm>
            <a:off x="2699792" y="1988840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153"/>
          <p:cNvSpPr>
            <a:spLocks noChangeShapeType="1"/>
          </p:cNvSpPr>
          <p:nvPr/>
        </p:nvSpPr>
        <p:spPr bwMode="auto">
          <a:xfrm>
            <a:off x="4515892" y="2009478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8" name="Line 155"/>
          <p:cNvSpPr>
            <a:spLocks noChangeShapeType="1"/>
          </p:cNvSpPr>
          <p:nvPr/>
        </p:nvSpPr>
        <p:spPr bwMode="auto">
          <a:xfrm>
            <a:off x="6122442" y="2030115"/>
            <a:ext cx="0" cy="1039813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95" grpId="0" build="p" autoUpdateAnimBg="0"/>
      <p:bldP spid="96" grpId="0" animBg="1"/>
      <p:bldP spid="97" grpId="0" build="p" autoUpdateAnimBg="0" advAuto="0"/>
      <p:bldP spid="98" grpId="0" animBg="1"/>
      <p:bldP spid="99" grpId="0" build="p" autoUpdateAnimBg="0" advAuto="0"/>
      <p:bldP spid="100" grpId="0" animBg="1"/>
      <p:bldP spid="101" grpId="0" build="p" autoUpdateAnimBg="0" advAuto="0"/>
      <p:bldP spid="102" grpId="0" build="p" autoUpdateAnimBg="0" advAuto="0"/>
      <p:bldP spid="103" grpId="0" animBg="1"/>
      <p:bldP spid="104" grpId="0" autoUpdateAnimBg="0"/>
      <p:bldP spid="105" grpId="0" autoUpdateAnimBg="0"/>
      <p:bldP spid="106" grpId="0" autoUpdateAnimBg="0"/>
      <p:bldP spid="107" grpId="0" build="p" autoUpdateAnimBg="0"/>
      <p:bldP spid="136" grpId="0" animBg="1"/>
      <p:bldP spid="137" grpId="0" animBg="1"/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846388" y="2700338"/>
            <a:ext cx="3041650" cy="76835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/>
              <a:t>全 加 器</a:t>
            </a: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V="1">
            <a:off x="3700463" y="5339804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5191125" y="5309071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213475" y="2667000"/>
            <a:ext cx="117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i-1</a:t>
            </a: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3443288" y="6017915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5011738" y="6015038"/>
            <a:ext cx="8016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V="1">
            <a:off x="4532313" y="1920875"/>
            <a:ext cx="14287" cy="755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652588" y="3529682"/>
            <a:ext cx="4365625" cy="1987550"/>
            <a:chOff x="1041" y="1896"/>
            <a:chExt cx="2750" cy="125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99" y="2366"/>
              <a:ext cx="1927" cy="65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3200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83" y="2430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483" y="2612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83" y="2794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83" y="2976"/>
              <a:ext cx="299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41" y="2226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S</a:t>
              </a:r>
              <a:r>
                <a:rPr lang="en-US" altLang="zh-CN" sz="1600" b="1" dirty="0"/>
                <a:t>3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41" y="2422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S</a:t>
              </a:r>
              <a:r>
                <a:rPr lang="en-US" altLang="zh-CN" sz="1600" b="1" dirty="0"/>
                <a:t>2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41" y="2627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S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41" y="2821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S</a:t>
              </a:r>
              <a:r>
                <a:rPr lang="en-US" altLang="zh-CN" sz="1600" b="1" dirty="0"/>
                <a:t>0</a:t>
              </a: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2326" y="1896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3267" y="1901"/>
              <a:ext cx="9" cy="47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325" y="2005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X</a:t>
              </a:r>
              <a:r>
                <a:rPr lang="en-US" altLang="zh-CN" sz="3200" b="1" baseline="-25000"/>
                <a:t>i</a:t>
              </a:r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3286" y="2003"/>
              <a:ext cx="50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Y</a:t>
              </a:r>
              <a:r>
                <a:rPr lang="en-US" altLang="zh-CN" sz="3200" b="1" baseline="-25000"/>
                <a:t>i</a:t>
              </a:r>
            </a:p>
          </p:txBody>
        </p:sp>
      </p:grp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600575" y="1860550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F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flipH="1">
            <a:off x="5915025" y="3008313"/>
            <a:ext cx="395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1757363" y="2763838"/>
            <a:ext cx="700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C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2401888" y="3105150"/>
            <a:ext cx="395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V="1">
            <a:off x="3708400" y="3473450"/>
            <a:ext cx="0" cy="825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V="1">
            <a:off x="5199063" y="3473450"/>
            <a:ext cx="0" cy="784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705225" y="3609975"/>
            <a:ext cx="801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A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5257800" y="3605213"/>
            <a:ext cx="801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B</a:t>
            </a:r>
            <a:r>
              <a:rPr lang="en-US" altLang="zh-CN" sz="3200" b="1" baseline="-25000"/>
              <a:t>i</a:t>
            </a:r>
          </a:p>
        </p:txBody>
      </p:sp>
      <p:sp>
        <p:nvSpPr>
          <p:cNvPr id="32" name="Text Box 44"/>
          <p:cNvSpPr txBox="1">
            <a:spLocks noChangeArrowheads="1"/>
          </p:cNvSpPr>
          <p:nvPr/>
        </p:nvSpPr>
        <p:spPr bwMode="auto">
          <a:xfrm>
            <a:off x="3345657" y="4538071"/>
            <a:ext cx="2322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函数发生器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467544" y="1108352"/>
            <a:ext cx="8520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ALU</a:t>
            </a:r>
            <a:r>
              <a:rPr lang="zh-CN" altLang="en-US" sz="2800" b="1"/>
              <a:t>集成了多个全加器、并行进位链和输入选择门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24EFCA8-FA5E-4363-8F8C-0FFF6F0C1767}"/>
              </a:ext>
            </a:extLst>
          </p:cNvPr>
          <p:cNvGrpSpPr/>
          <p:nvPr/>
        </p:nvGrpSpPr>
        <p:grpSpPr>
          <a:xfrm>
            <a:off x="827584" y="0"/>
            <a:ext cx="6984776" cy="839639"/>
            <a:chOff x="827584" y="0"/>
            <a:chExt cx="6984776" cy="839639"/>
          </a:xfrm>
        </p:grpSpPr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B452DF51-1DC4-4C0D-AA1E-501B815D75F1}"/>
                </a:ext>
              </a:extLst>
            </p:cNvPr>
            <p:cNvSpPr/>
            <p:nvPr/>
          </p:nvSpPr>
          <p:spPr>
            <a:xfrm>
              <a:off x="1119858" y="93956"/>
              <a:ext cx="669250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7.2.3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算术逻辑运算部件（</a:t>
              </a: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自学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34BEA92-1290-40A5-A8B5-69B5C0F42B4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215">
                <a:extLst>
                  <a:ext uri="{FF2B5EF4-FFF2-40B4-BE49-F238E27FC236}">
                    <a16:creationId xmlns:a16="http://schemas.microsoft.com/office/drawing/2014/main" id="{803530AD-E134-4446-BA0E-A08A9D684B1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C44C1731-FAB1-4A9A-9BE2-0188E3F269A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BA92ADF-920A-4862-A699-14A62CE7862C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220">
                <a:extLst>
                  <a:ext uri="{FF2B5EF4-FFF2-40B4-BE49-F238E27FC236}">
                    <a16:creationId xmlns:a16="http://schemas.microsoft.com/office/drawing/2014/main" id="{CB752B3F-4818-41FA-8C87-B0FFD516DD3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48D5C4B-95FE-4B3A-A8D1-D5C3322B21D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  <p:bldP spid="8" grpId="0"/>
      <p:bldP spid="9" grpId="0" animBg="1"/>
      <p:bldP spid="24" grpId="0"/>
      <p:bldP spid="25" grpId="0" animBg="1"/>
      <p:bldP spid="26" grpId="0"/>
      <p:bldP spid="27" grpId="0" animBg="1"/>
      <p:bldP spid="28" grpId="0" animBg="1"/>
      <p:bldP spid="28" grpId="1" animBg="1"/>
      <p:bldP spid="29" grpId="0" animBg="1"/>
      <p:bldP spid="29" grpId="1" animBg="1"/>
      <p:bldP spid="30" grpId="0"/>
      <p:bldP spid="30" grpId="1"/>
      <p:bldP spid="31" grpId="0"/>
      <p:bldP spid="31" grpId="1"/>
      <p:bldP spid="32" grpId="0"/>
      <p:bldP spid="3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82"/>
          <p:cNvSpPr txBox="1">
            <a:spLocks noChangeArrowheads="1"/>
          </p:cNvSpPr>
          <p:nvPr/>
        </p:nvSpPr>
        <p:spPr bwMode="auto">
          <a:xfrm>
            <a:off x="370929" y="1216025"/>
            <a:ext cx="232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第</a:t>
            </a:r>
            <a:r>
              <a:rPr lang="en-US" altLang="zh-CN" sz="2800" b="1">
                <a:solidFill>
                  <a:schemeClr val="folHlink"/>
                </a:solidFill>
              </a:rPr>
              <a:t>1</a:t>
            </a:r>
            <a:r>
              <a:rPr lang="zh-CN" altLang="en-US" sz="2800" b="1">
                <a:solidFill>
                  <a:schemeClr val="folHlink"/>
                </a:solidFill>
              </a:rPr>
              <a:t>位逻辑</a:t>
            </a:r>
          </a:p>
        </p:txBody>
      </p:sp>
      <p:sp>
        <p:nvSpPr>
          <p:cNvPr id="76" name="Text Box 83"/>
          <p:cNvSpPr txBox="1">
            <a:spLocks noChangeArrowheads="1"/>
          </p:cNvSpPr>
          <p:nvPr/>
        </p:nvSpPr>
        <p:spPr bwMode="auto">
          <a:xfrm>
            <a:off x="122238" y="2084710"/>
            <a:ext cx="2335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 1</a:t>
            </a:r>
            <a:r>
              <a:rPr lang="zh-CN" altLang="en-US" sz="2800" b="1"/>
              <a:t>位加法器</a:t>
            </a:r>
          </a:p>
        </p:txBody>
      </p:sp>
      <p:sp>
        <p:nvSpPr>
          <p:cNvPr id="77" name="Text Box 84"/>
          <p:cNvSpPr txBox="1">
            <a:spLocks noChangeArrowheads="1"/>
          </p:cNvSpPr>
          <p:nvPr/>
        </p:nvSpPr>
        <p:spPr bwMode="auto">
          <a:xfrm>
            <a:off x="107504" y="5395044"/>
            <a:ext cx="2520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(3) </a:t>
            </a:r>
            <a:r>
              <a:rPr lang="zh-CN" altLang="en-US" sz="2800" b="1"/>
              <a:t>输入选择器</a:t>
            </a:r>
          </a:p>
        </p:txBody>
      </p:sp>
      <p:sp>
        <p:nvSpPr>
          <p:cNvPr id="78" name="Text Box 85"/>
          <p:cNvSpPr txBox="1">
            <a:spLocks noChangeArrowheads="1"/>
          </p:cNvSpPr>
          <p:nvPr/>
        </p:nvSpPr>
        <p:spPr bwMode="auto">
          <a:xfrm>
            <a:off x="112713" y="3514005"/>
            <a:ext cx="2268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控制门</a:t>
            </a:r>
          </a:p>
        </p:txBody>
      </p:sp>
      <p:sp>
        <p:nvSpPr>
          <p:cNvPr id="79" name="Text Box 86"/>
          <p:cNvSpPr txBox="1">
            <a:spLocks noChangeArrowheads="1"/>
          </p:cNvSpPr>
          <p:nvPr/>
        </p:nvSpPr>
        <p:spPr bwMode="auto">
          <a:xfrm>
            <a:off x="650875" y="4058518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M=0</a:t>
            </a:r>
            <a:r>
              <a:rPr lang="zh-CN" altLang="en-US" b="1">
                <a:ea typeface="黑体" pitchFamily="2" charset="-122"/>
              </a:rPr>
              <a:t>：算术运算</a:t>
            </a:r>
          </a:p>
        </p:txBody>
      </p:sp>
      <p:sp>
        <p:nvSpPr>
          <p:cNvPr id="80" name="Text Box 87"/>
          <p:cNvSpPr txBox="1">
            <a:spLocks noChangeArrowheads="1"/>
          </p:cNvSpPr>
          <p:nvPr/>
        </p:nvSpPr>
        <p:spPr bwMode="auto">
          <a:xfrm>
            <a:off x="650875" y="4483968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M=1</a:t>
            </a:r>
            <a:r>
              <a:rPr lang="zh-CN" altLang="en-US" b="1">
                <a:ea typeface="黑体" pitchFamily="2" charset="-122"/>
              </a:rPr>
              <a:t>：逻辑运算</a:t>
            </a:r>
          </a:p>
        </p:txBody>
      </p:sp>
      <p:sp>
        <p:nvSpPr>
          <p:cNvPr id="81" name="AutoShape 88"/>
          <p:cNvSpPr>
            <a:spLocks/>
          </p:cNvSpPr>
          <p:nvPr/>
        </p:nvSpPr>
        <p:spPr bwMode="auto">
          <a:xfrm>
            <a:off x="623888" y="4217268"/>
            <a:ext cx="52387" cy="588962"/>
          </a:xfrm>
          <a:prstGeom prst="leftBrace">
            <a:avLst>
              <a:gd name="adj1" fmla="val 9368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Text Box 91"/>
          <p:cNvSpPr txBox="1">
            <a:spLocks noChangeArrowheads="1"/>
          </p:cNvSpPr>
          <p:nvPr/>
        </p:nvSpPr>
        <p:spPr bwMode="auto">
          <a:xfrm>
            <a:off x="74613" y="33338"/>
            <a:ext cx="361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1. ALU</a:t>
            </a:r>
            <a:r>
              <a:rPr lang="zh-CN" altLang="en-US" sz="2800" b="1"/>
              <a:t>组成</a:t>
            </a:r>
          </a:p>
        </p:txBody>
      </p:sp>
      <p:sp>
        <p:nvSpPr>
          <p:cNvPr id="83" name="Text Box 97"/>
          <p:cNvSpPr txBox="1">
            <a:spLocks noChangeArrowheads="1"/>
          </p:cNvSpPr>
          <p:nvPr/>
        </p:nvSpPr>
        <p:spPr bwMode="auto">
          <a:xfrm>
            <a:off x="555625" y="2549848"/>
            <a:ext cx="2335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求和、进位</a:t>
            </a:r>
          </a:p>
        </p:txBody>
      </p:sp>
      <p:sp>
        <p:nvSpPr>
          <p:cNvPr id="84" name="Text Box 98"/>
          <p:cNvSpPr txBox="1">
            <a:spLocks noChangeArrowheads="1"/>
          </p:cNvSpPr>
          <p:nvPr/>
        </p:nvSpPr>
        <p:spPr bwMode="auto">
          <a:xfrm>
            <a:off x="477392" y="6003057"/>
            <a:ext cx="2768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控制信号</a:t>
            </a:r>
            <a:r>
              <a:rPr lang="en-US" altLang="zh-CN" sz="2800" b="1" dirty="0"/>
              <a:t>S</a:t>
            </a:r>
            <a:r>
              <a:rPr lang="en-US" altLang="zh-CN" b="1" dirty="0"/>
              <a:t>3</a:t>
            </a:r>
            <a:r>
              <a:rPr lang="en-US" altLang="zh-CN" sz="2800" b="1" dirty="0"/>
              <a:t>~S</a:t>
            </a:r>
            <a:r>
              <a:rPr lang="en-US" altLang="zh-CN" b="1" dirty="0"/>
              <a:t>0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3303588" y="311150"/>
            <a:ext cx="5775325" cy="6167438"/>
            <a:chOff x="3303588" y="311150"/>
            <a:chExt cx="5775325" cy="6167438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3848100" y="785813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8"/>
            <p:cNvSpPr>
              <a:spLocks noChangeShapeType="1"/>
            </p:cNvSpPr>
            <p:nvPr/>
          </p:nvSpPr>
          <p:spPr bwMode="auto">
            <a:xfrm>
              <a:off x="3849688" y="1144588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9"/>
            <p:cNvSpPr>
              <a:spLocks noChangeShapeType="1"/>
            </p:cNvSpPr>
            <p:nvPr/>
          </p:nvSpPr>
          <p:spPr bwMode="auto">
            <a:xfrm>
              <a:off x="4424363" y="1144588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029325" y="1071563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47025" y="1150938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6326188" y="6169025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4135438" y="1593850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351338" y="1577975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6049963" y="276383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559550" y="1487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8683625" y="6156325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57675" y="311150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8307388" y="777875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3497263" y="3606800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498850" y="4038600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217988" y="4041775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919538" y="1576388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098925" y="3513138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6102350" y="3608388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6103938" y="4040188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6721475" y="40433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907213" y="35147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5099050" y="4983163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5861050" y="2370138"/>
              <a:ext cx="719138" cy="40005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6397625" y="8477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2"/>
            <p:cNvSpPr txBox="1">
              <a:spLocks noChangeArrowheads="1"/>
            </p:cNvSpPr>
            <p:nvPr/>
          </p:nvSpPr>
          <p:spPr bwMode="auto">
            <a:xfrm>
              <a:off x="7832725" y="2462213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8158163" y="23844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8191500" y="1476375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7529513" y="790575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303588" y="2122488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3316288" y="1911350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6562725" y="1689100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8270875" y="10636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7516813" y="801688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6230938" y="1476375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4408488" y="69850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6297613" y="509588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4108450" y="3255963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8470900" y="1476375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137025" y="2974975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4619625" y="1590675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4826000" y="1582738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4813300" y="3227388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6946900" y="3225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6389688" y="2760663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6918325" y="322103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7270750" y="404653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6"/>
            <p:cNvSpPr>
              <a:spLocks noChangeArrowheads="1"/>
            </p:cNvSpPr>
            <p:nvPr/>
          </p:nvSpPr>
          <p:spPr bwMode="auto">
            <a:xfrm>
              <a:off x="5429250" y="4911725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5456238" y="4729163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4773613" y="4722813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9"/>
            <p:cNvSpPr>
              <a:spLocks noChangeShapeType="1"/>
            </p:cNvSpPr>
            <p:nvPr/>
          </p:nvSpPr>
          <p:spPr bwMode="auto">
            <a:xfrm>
              <a:off x="4760913" y="4392613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60"/>
            <p:cNvSpPr>
              <a:spLocks noChangeShapeType="1"/>
            </p:cNvSpPr>
            <p:nvPr/>
          </p:nvSpPr>
          <p:spPr bwMode="auto">
            <a:xfrm>
              <a:off x="6223000" y="4394200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>
              <a:off x="4059238" y="4392613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62"/>
            <p:cNvSpPr>
              <a:spLocks noChangeShapeType="1"/>
            </p:cNvSpPr>
            <p:nvPr/>
          </p:nvSpPr>
          <p:spPr bwMode="auto">
            <a:xfrm>
              <a:off x="6892925" y="4406900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4057650" y="5572125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3806825" y="4403725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806825" y="5810250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3621088" y="439261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7"/>
            <p:cNvSpPr>
              <a:spLocks noChangeShapeType="1"/>
            </p:cNvSpPr>
            <p:nvPr/>
          </p:nvSpPr>
          <p:spPr bwMode="auto">
            <a:xfrm>
              <a:off x="4379913" y="4392613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8"/>
            <p:cNvSpPr>
              <a:spLocks noChangeShapeType="1"/>
            </p:cNvSpPr>
            <p:nvPr/>
          </p:nvSpPr>
          <p:spPr bwMode="auto">
            <a:xfrm>
              <a:off x="4562475" y="438150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9"/>
            <p:cNvSpPr>
              <a:spLocks noChangeShapeType="1"/>
            </p:cNvSpPr>
            <p:nvPr/>
          </p:nvSpPr>
          <p:spPr bwMode="auto">
            <a:xfrm>
              <a:off x="5462588" y="5301208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>
              <a:off x="7113588" y="440213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>
              <a:off x="75215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6518275" y="43910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>
              <a:off x="8218488" y="2789238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8916988" y="1901825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5"/>
            <p:cNvSpPr txBox="1">
              <a:spLocks noChangeArrowheads="1"/>
            </p:cNvSpPr>
            <p:nvPr/>
          </p:nvSpPr>
          <p:spPr bwMode="auto">
            <a:xfrm>
              <a:off x="7956550" y="6173788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6"/>
            <p:cNvSpPr txBox="1">
              <a:spLocks noChangeArrowheads="1"/>
            </p:cNvSpPr>
            <p:nvPr/>
          </p:nvSpPr>
          <p:spPr bwMode="auto">
            <a:xfrm>
              <a:off x="3484563" y="6173788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5265738" y="6180138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7450138" y="6180138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 flipV="1">
              <a:off x="4488418" y="321082"/>
              <a:ext cx="288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4441825" y="471488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6408738" y="474663"/>
              <a:ext cx="179486" cy="20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Oval 102"/>
            <p:cNvSpPr>
              <a:spLocks noChangeArrowheads="1"/>
            </p:cNvSpPr>
            <p:nvPr/>
          </p:nvSpPr>
          <p:spPr bwMode="auto">
            <a:xfrm>
              <a:off x="4340225" y="5749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103"/>
            <p:cNvSpPr>
              <a:spLocks noChangeArrowheads="1"/>
            </p:cNvSpPr>
            <p:nvPr/>
          </p:nvSpPr>
          <p:spPr bwMode="auto">
            <a:xfrm>
              <a:off x="5418138" y="55118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104"/>
            <p:cNvSpPr>
              <a:spLocks noChangeArrowheads="1"/>
            </p:cNvSpPr>
            <p:nvPr/>
          </p:nvSpPr>
          <p:spPr bwMode="auto">
            <a:xfrm>
              <a:off x="5410200" y="46688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Oval 105"/>
            <p:cNvSpPr>
              <a:spLocks noChangeArrowheads="1"/>
            </p:cNvSpPr>
            <p:nvPr/>
          </p:nvSpPr>
          <p:spPr bwMode="auto">
            <a:xfrm>
              <a:off x="7480300" y="57483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106"/>
            <p:cNvSpPr>
              <a:spLocks noChangeArrowheads="1"/>
            </p:cNvSpPr>
            <p:nvPr/>
          </p:nvSpPr>
          <p:spPr bwMode="auto">
            <a:xfrm>
              <a:off x="4084638" y="290988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107"/>
            <p:cNvSpPr>
              <a:spLocks noChangeArrowheads="1"/>
            </p:cNvSpPr>
            <p:nvPr/>
          </p:nvSpPr>
          <p:spPr bwMode="auto">
            <a:xfrm>
              <a:off x="6356350" y="3182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108"/>
            <p:cNvSpPr>
              <a:spLocks noChangeArrowheads="1"/>
            </p:cNvSpPr>
            <p:nvPr/>
          </p:nvSpPr>
          <p:spPr bwMode="auto">
            <a:xfrm>
              <a:off x="8148638" y="20574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109"/>
            <p:cNvSpPr>
              <a:spLocks noChangeArrowheads="1"/>
            </p:cNvSpPr>
            <p:nvPr/>
          </p:nvSpPr>
          <p:spPr bwMode="auto">
            <a:xfrm>
              <a:off x="8435975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110"/>
            <p:cNvSpPr>
              <a:spLocks noChangeArrowheads="1"/>
            </p:cNvSpPr>
            <p:nvPr/>
          </p:nvSpPr>
          <p:spPr bwMode="auto">
            <a:xfrm>
              <a:off x="3860800" y="20669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111"/>
            <p:cNvSpPr>
              <a:spLocks noChangeArrowheads="1"/>
            </p:cNvSpPr>
            <p:nvPr/>
          </p:nvSpPr>
          <p:spPr bwMode="auto">
            <a:xfrm>
              <a:off x="4310063" y="18653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112"/>
            <p:cNvSpPr>
              <a:spLocks noChangeArrowheads="1"/>
            </p:cNvSpPr>
            <p:nvPr/>
          </p:nvSpPr>
          <p:spPr bwMode="auto">
            <a:xfrm>
              <a:off x="4584700" y="206057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423863" y="582613"/>
            <a:ext cx="2733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SN74181</a:t>
            </a:r>
            <a:r>
              <a:rPr lang="zh-CN" altLang="en-US" sz="2800" b="1"/>
              <a:t>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build="p" autoUpdateAnimBg="0"/>
      <p:bldP spid="77" grpId="0" build="p" autoUpdateAnimBg="0"/>
      <p:bldP spid="78" grpId="0" build="p" autoUpdateAnimBg="0"/>
      <p:bldP spid="79" grpId="0" build="p" autoUpdateAnimBg="0"/>
      <p:bldP spid="80" grpId="0" build="p" autoUpdateAnimBg="0"/>
      <p:bldP spid="81" grpId="0" animBg="1"/>
      <p:bldP spid="83" grpId="0" build="p" autoUpdateAnimBg="0"/>
      <p:bldP spid="84" grpId="0" build="p" autoUpdateAnimBg="0"/>
      <p:bldP spid="9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46088" y="870223"/>
            <a:ext cx="817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控制信号</a:t>
            </a:r>
            <a:r>
              <a:rPr lang="en-US" altLang="zh-CN" sz="2800" b="1"/>
              <a:t>S3</a:t>
            </a:r>
            <a:r>
              <a:rPr lang="zh-CN" altLang="en-US" sz="2800" b="1"/>
              <a:t>～</a:t>
            </a:r>
            <a:r>
              <a:rPr lang="en-US" altLang="zh-CN" sz="2800" b="1"/>
              <a:t>S0</a:t>
            </a:r>
            <a:r>
              <a:rPr lang="zh-CN" altLang="en-US" sz="2800" b="1"/>
              <a:t>与选择器输出</a:t>
            </a:r>
            <a:r>
              <a:rPr lang="en-US" altLang="zh-CN" sz="2800" b="1"/>
              <a:t>X</a:t>
            </a:r>
            <a:r>
              <a:rPr lang="en-US" altLang="zh-CN" sz="2000" b="1"/>
              <a:t>i</a:t>
            </a:r>
            <a:r>
              <a:rPr lang="zh-CN" altLang="en-US" sz="2800" b="1"/>
              <a:t>、</a:t>
            </a:r>
            <a:r>
              <a:rPr lang="en-US" altLang="zh-CN" sz="2800" b="1"/>
              <a:t>Y</a:t>
            </a:r>
            <a:r>
              <a:rPr lang="en-US" altLang="zh-CN" sz="2000" b="1"/>
              <a:t>i</a:t>
            </a:r>
            <a:r>
              <a:rPr lang="zh-CN" altLang="en-US" sz="2800" b="1"/>
              <a:t>的对应关系：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743470" y="3349687"/>
            <a:ext cx="7500938" cy="2768382"/>
            <a:chOff x="611188" y="2955826"/>
            <a:chExt cx="7500938" cy="272732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11188" y="2955826"/>
              <a:ext cx="7500938" cy="2727325"/>
              <a:chOff x="232" y="757"/>
              <a:chExt cx="4725" cy="1718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323" y="799"/>
                <a:ext cx="4631" cy="1663"/>
                <a:chOff x="179" y="2545"/>
                <a:chExt cx="4631" cy="1663"/>
              </a:xfrm>
            </p:grpSpPr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9" y="2545"/>
                  <a:ext cx="4608" cy="3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S</a:t>
                  </a:r>
                  <a:r>
                    <a:rPr lang="en-US" altLang="zh-CN" b="1" dirty="0">
                      <a:solidFill>
                        <a:srgbClr val="0000FF"/>
                      </a:solidFill>
                      <a:ea typeface="黑体" pitchFamily="2" charset="-122"/>
                    </a:rPr>
                    <a:t>3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S</a:t>
                  </a:r>
                  <a:r>
                    <a:rPr lang="en-US" altLang="zh-CN" b="1" dirty="0">
                      <a:solidFill>
                        <a:srgbClr val="0000FF"/>
                      </a:solidFill>
                      <a:ea typeface="黑体" pitchFamily="2" charset="-122"/>
                    </a:rPr>
                    <a:t>2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                </a:t>
                  </a:r>
                  <a:r>
                    <a:rPr lang="zh-CN" altLang="en-US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</a:t>
                  </a:r>
                  <a:r>
                    <a:rPr lang="en-US" altLang="zh-CN" sz="2800" b="1" dirty="0">
                      <a:solidFill>
                        <a:srgbClr val="FF0000"/>
                      </a:solidFill>
                      <a:ea typeface="黑体" pitchFamily="2" charset="-122"/>
                    </a:rPr>
                    <a:t>X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lang="en-US" altLang="zh-CN" sz="2800" b="1" dirty="0">
                      <a:solidFill>
                        <a:schemeClr val="tx2"/>
                      </a:solidFill>
                      <a:ea typeface="黑体" pitchFamily="2" charset="-122"/>
                    </a:rPr>
                    <a:t>            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S</a:t>
                  </a:r>
                  <a:r>
                    <a:rPr lang="en-US" altLang="zh-CN" b="1" dirty="0">
                      <a:solidFill>
                        <a:srgbClr val="0000FF"/>
                      </a:solidFill>
                      <a:ea typeface="黑体" pitchFamily="2" charset="-122"/>
                    </a:rPr>
                    <a:t>1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S</a:t>
                  </a:r>
                  <a:r>
                    <a:rPr lang="en-US" altLang="zh-CN" b="1" dirty="0">
                      <a:solidFill>
                        <a:srgbClr val="0000FF"/>
                      </a:solidFill>
                      <a:ea typeface="黑体" pitchFamily="2" charset="-122"/>
                    </a:rPr>
                    <a:t>0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               </a:t>
                  </a:r>
                  <a:r>
                    <a:rPr lang="zh-CN" altLang="en-US" sz="2800" b="1" dirty="0">
                      <a:solidFill>
                        <a:srgbClr val="0000FF"/>
                      </a:solidFill>
                      <a:ea typeface="黑体" pitchFamily="2" charset="-122"/>
                    </a:rPr>
                    <a:t> </a:t>
                  </a:r>
                  <a:r>
                    <a:rPr lang="en-US" altLang="zh-CN" sz="2800" b="1" dirty="0">
                      <a:solidFill>
                        <a:srgbClr val="FF0000"/>
                      </a:solidFill>
                      <a:ea typeface="黑体" pitchFamily="2" charset="-122"/>
                    </a:rPr>
                    <a:t>Y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lang="en-US" altLang="zh-CN" sz="2800" b="1" dirty="0">
                      <a:solidFill>
                        <a:schemeClr val="tx2"/>
                      </a:solidFill>
                      <a:ea typeface="黑体" pitchFamily="2" charset="-122"/>
                    </a:rPr>
                    <a:t>   </a:t>
                  </a:r>
                </a:p>
              </p:txBody>
            </p:sp>
            <p:sp>
              <p:nvSpPr>
                <p:cNvPr id="1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6" y="2983"/>
                  <a:ext cx="768" cy="1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99" y="2958"/>
                  <a:ext cx="864" cy="5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A</a:t>
                  </a:r>
                  <a:r>
                    <a:rPr lang="en-US" altLang="zh-CN" sz="2000" b="1">
                      <a:ea typeface="黑体" pitchFamily="2" charset="-122"/>
                    </a:rPr>
                    <a:t>i</a:t>
                  </a:r>
                  <a:r>
                    <a:rPr lang="en-US" altLang="zh-CN" sz="2800" b="1">
                      <a:ea typeface="黑体" pitchFamily="2" charset="-122"/>
                    </a:rPr>
                    <a:t>+B</a:t>
                  </a:r>
                  <a:r>
                    <a:rPr lang="en-US" altLang="zh-CN" sz="2000" b="1"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91" y="3614"/>
                  <a:ext cx="1056" cy="2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+B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endParaRPr lang="en-US" altLang="zh-CN" sz="2000" b="1" dirty="0">
                    <a:solidFill>
                      <a:srgbClr val="FF0000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1995" y="3267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2800"/>
                </a:p>
              </p:txBody>
            </p:sp>
            <p:sp>
              <p:nvSpPr>
                <p:cNvPr id="1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02" y="3872"/>
                  <a:ext cx="324" cy="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b="1">
                      <a:ea typeface="黑体" pitchFamily="2" charset="-122"/>
                    </a:rPr>
                    <a:t>A</a:t>
                  </a:r>
                  <a:r>
                    <a:rPr lang="en-US" altLang="zh-CN" sz="2000" b="1">
                      <a:ea typeface="黑体" pitchFamily="2" charset="-122"/>
                    </a:rPr>
                    <a:t>i</a:t>
                  </a:r>
                </a:p>
              </p:txBody>
            </p:sp>
            <p:sp>
              <p:nvSpPr>
                <p:cNvPr id="1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641" y="2975"/>
                  <a:ext cx="864" cy="12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0   0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0   1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1   0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>
                      <a:ea typeface="黑体" pitchFamily="2" charset="-122"/>
                    </a:rPr>
                    <a:t>1   1</a:t>
                  </a:r>
                </a:p>
              </p:txBody>
            </p:sp>
            <p:sp>
              <p:nvSpPr>
                <p:cNvPr id="1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46" y="2961"/>
                  <a:ext cx="864" cy="12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ea typeface="黑体" pitchFamily="2" charset="-122"/>
                    </a:rPr>
                    <a:t> Ai</a:t>
                  </a: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ea typeface="黑体" pitchFamily="2" charset="-122"/>
                    </a:rPr>
                    <a:t> 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B</a:t>
                  </a:r>
                  <a:r>
                    <a:rPr lang="en-US" altLang="zh-CN" sz="2000" b="1" dirty="0" err="1">
                      <a:solidFill>
                        <a:srgbClr val="FF0000"/>
                      </a:solidFill>
                      <a:ea typeface="黑体" pitchFamily="2" charset="-122"/>
                    </a:rPr>
                    <a:t>i</a:t>
                  </a:r>
                  <a:endParaRPr lang="en-US" altLang="zh-CN" sz="2000" b="1" dirty="0">
                    <a:solidFill>
                      <a:srgbClr val="FF0000"/>
                    </a:solidFill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ea typeface="黑体" pitchFamily="2" charset="-122"/>
                    </a:rPr>
                    <a:t> </a:t>
                  </a:r>
                  <a:r>
                    <a:rPr lang="en-US" altLang="zh-CN" sz="2800" b="1" dirty="0" err="1">
                      <a:ea typeface="黑体" pitchFamily="2" charset="-122"/>
                    </a:rPr>
                    <a:t>A</a:t>
                  </a:r>
                  <a:r>
                    <a:rPr lang="en-US" altLang="zh-CN" sz="2000" b="1" dirty="0" err="1">
                      <a:ea typeface="黑体" pitchFamily="2" charset="-122"/>
                    </a:rPr>
                    <a:t>i</a:t>
                  </a:r>
                  <a:r>
                    <a:rPr lang="en-US" altLang="zh-CN" sz="2800" b="1" dirty="0" err="1">
                      <a:ea typeface="黑体" pitchFamily="2" charset="-122"/>
                    </a:rPr>
                    <a:t>B</a:t>
                  </a:r>
                  <a:r>
                    <a:rPr lang="en-US" altLang="zh-CN" sz="2000" b="1" dirty="0" err="1">
                      <a:ea typeface="黑体" pitchFamily="2" charset="-122"/>
                    </a:rPr>
                    <a:t>i</a:t>
                  </a:r>
                  <a:endParaRPr lang="en-US" altLang="zh-CN" sz="2000" b="1" dirty="0">
                    <a:ea typeface="黑体" pitchFamily="2" charset="-122"/>
                  </a:endParaRPr>
                </a:p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en-US" altLang="zh-CN" sz="2800" b="1" dirty="0">
                      <a:ea typeface="黑体" pitchFamily="2" charset="-122"/>
                    </a:rPr>
                    <a:t>  0</a:t>
                  </a:r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246" y="3580"/>
                  <a:ext cx="15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4" name="Line 15"/>
              <p:cNvSpPr>
                <a:spLocks noChangeShapeType="1"/>
              </p:cNvSpPr>
              <p:nvPr/>
            </p:nvSpPr>
            <p:spPr bwMode="auto">
              <a:xfrm flipV="1">
                <a:off x="240" y="757"/>
                <a:ext cx="4717" cy="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5" name="Line 16"/>
              <p:cNvSpPr>
                <a:spLocks noChangeShapeType="1"/>
              </p:cNvSpPr>
              <p:nvPr/>
            </p:nvSpPr>
            <p:spPr bwMode="auto">
              <a:xfrm>
                <a:off x="232" y="2460"/>
                <a:ext cx="47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6" name="Line 17"/>
              <p:cNvSpPr>
                <a:spLocks noChangeShapeType="1"/>
              </p:cNvSpPr>
              <p:nvPr/>
            </p:nvSpPr>
            <p:spPr bwMode="auto">
              <a:xfrm>
                <a:off x="240" y="1125"/>
                <a:ext cx="47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7" name="Line 18"/>
              <p:cNvSpPr>
                <a:spLocks noChangeShapeType="1"/>
              </p:cNvSpPr>
              <p:nvPr/>
            </p:nvSpPr>
            <p:spPr bwMode="auto">
              <a:xfrm>
                <a:off x="240" y="1432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>
                <a:off x="240" y="1745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>
                <a:off x="240" y="2102"/>
                <a:ext cx="47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 flipH="1">
                <a:off x="240" y="762"/>
                <a:ext cx="0" cy="1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 flipH="1">
                <a:off x="4950" y="766"/>
                <a:ext cx="0" cy="17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sz="2800"/>
              </a:p>
            </p:txBody>
          </p:sp>
        </p:grp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354512" y="2963529"/>
              <a:ext cx="1463" cy="27131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45093"/>
              </p:ext>
            </p:extLst>
          </p:nvPr>
        </p:nvGraphicFramePr>
        <p:xfrm>
          <a:off x="806120" y="2017792"/>
          <a:ext cx="3079726" cy="61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4" imgW="1244520" imgH="253800" progId="Equation.DSMT4">
                  <p:embed/>
                </p:oleObj>
              </mc:Choice>
              <mc:Fallback>
                <p:oleObj name="Equation" r:id="rId4" imgW="124452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20" y="2017792"/>
                        <a:ext cx="3079726" cy="619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78807"/>
              </p:ext>
            </p:extLst>
          </p:nvPr>
        </p:nvGraphicFramePr>
        <p:xfrm>
          <a:off x="5047741" y="2037442"/>
          <a:ext cx="2752922" cy="58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6" imgW="1167893" imgH="253890" progId="Equation.DSMT4">
                  <p:embed/>
                </p:oleObj>
              </mc:Choice>
              <mc:Fallback>
                <p:oleObj name="Equation" r:id="rId6" imgW="1167893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41" y="2037442"/>
                        <a:ext cx="2752922" cy="586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88"/>
          <p:cNvSpPr txBox="1">
            <a:spLocks noChangeArrowheads="1"/>
          </p:cNvSpPr>
          <p:nvPr/>
        </p:nvSpPr>
        <p:spPr bwMode="auto">
          <a:xfrm>
            <a:off x="80964" y="934804"/>
            <a:ext cx="3344862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800" b="1" dirty="0">
                <a:ea typeface="黑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ea typeface="黑体" pitchFamily="2" charset="-122"/>
              </a:rPr>
              <a:t>S</a:t>
            </a:r>
            <a:r>
              <a:rPr lang="en-US" altLang="zh-CN" b="1" dirty="0">
                <a:ea typeface="黑体" pitchFamily="2" charset="-122"/>
              </a:rPr>
              <a:t>3</a:t>
            </a:r>
            <a:r>
              <a:rPr lang="en-US" altLang="zh-CN" sz="2800" b="1" dirty="0">
                <a:ea typeface="黑体" pitchFamily="2" charset="-122"/>
              </a:rPr>
              <a:t>S</a:t>
            </a:r>
            <a:r>
              <a:rPr lang="en-US" altLang="zh-CN" b="1" dirty="0">
                <a:ea typeface="黑体" pitchFamily="2" charset="-122"/>
              </a:rPr>
              <a:t>2</a:t>
            </a:r>
            <a:r>
              <a:rPr lang="en-US" altLang="zh-CN" sz="2800" b="1" dirty="0">
                <a:ea typeface="黑体" pitchFamily="2" charset="-122"/>
              </a:rPr>
              <a:t>S</a:t>
            </a:r>
            <a:r>
              <a:rPr lang="en-US" altLang="zh-CN" b="1" dirty="0">
                <a:ea typeface="黑体" pitchFamily="2" charset="-122"/>
              </a:rPr>
              <a:t>1</a:t>
            </a:r>
            <a:r>
              <a:rPr lang="en-US" altLang="zh-CN" sz="2800" b="1" dirty="0">
                <a:ea typeface="黑体" pitchFamily="2" charset="-122"/>
              </a:rPr>
              <a:t>S</a:t>
            </a:r>
            <a:r>
              <a:rPr lang="en-US" altLang="zh-CN" b="1" dirty="0">
                <a:ea typeface="黑体" pitchFamily="2" charset="-122"/>
              </a:rPr>
              <a:t>0</a:t>
            </a:r>
            <a:r>
              <a:rPr lang="en-US" altLang="zh-CN" sz="2800" b="1" dirty="0">
                <a:ea typeface="黑体" pitchFamily="2" charset="-122"/>
              </a:rPr>
              <a:t>  = 1001</a:t>
            </a:r>
          </a:p>
        </p:txBody>
      </p:sp>
      <p:sp>
        <p:nvSpPr>
          <p:cNvPr id="87" name="Text Box 89"/>
          <p:cNvSpPr txBox="1">
            <a:spLocks noChangeArrowheads="1"/>
          </p:cNvSpPr>
          <p:nvPr/>
        </p:nvSpPr>
        <p:spPr bwMode="auto">
          <a:xfrm>
            <a:off x="3275856" y="5657875"/>
            <a:ext cx="39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88" name="Text Box 90"/>
          <p:cNvSpPr txBox="1">
            <a:spLocks noChangeArrowheads="1"/>
          </p:cNvSpPr>
          <p:nvPr/>
        </p:nvSpPr>
        <p:spPr bwMode="auto">
          <a:xfrm>
            <a:off x="4153470" y="5661248"/>
            <a:ext cx="490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89" name="Text Box 91"/>
          <p:cNvSpPr txBox="1">
            <a:spLocks noChangeArrowheads="1"/>
          </p:cNvSpPr>
          <p:nvPr/>
        </p:nvSpPr>
        <p:spPr bwMode="auto">
          <a:xfrm>
            <a:off x="6156176" y="5589240"/>
            <a:ext cx="4905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0" name="Text Box 92"/>
          <p:cNvSpPr txBox="1">
            <a:spLocks noChangeArrowheads="1"/>
          </p:cNvSpPr>
          <p:nvPr/>
        </p:nvSpPr>
        <p:spPr bwMode="auto">
          <a:xfrm>
            <a:off x="6817766" y="5589240"/>
            <a:ext cx="4905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303588" y="188640"/>
            <a:ext cx="5775325" cy="6189365"/>
            <a:chOff x="3303588" y="209848"/>
            <a:chExt cx="5775325" cy="6189365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3848100" y="706438"/>
              <a:ext cx="1152525" cy="795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/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3849688" y="1065213"/>
              <a:ext cx="1150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4424363" y="1065213"/>
              <a:ext cx="0" cy="433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6029325" y="103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947025" y="1071563"/>
              <a:ext cx="719138" cy="314325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>
                <a:solidFill>
                  <a:schemeClr val="bg2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6326188" y="6089650"/>
              <a:ext cx="14763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1</a:t>
              </a:r>
              <a:r>
                <a:rPr lang="en-US" altLang="zh-CN" sz="2000" b="1"/>
                <a:t>     S</a:t>
              </a:r>
              <a:r>
                <a:rPr lang="en-US" altLang="zh-CN" sz="1400" b="1"/>
                <a:t>0 </a:t>
              </a:r>
              <a:r>
                <a:rPr lang="en-US" altLang="zh-CN" sz="2000" b="1"/>
                <a:t>   A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135438" y="1514475"/>
              <a:ext cx="0" cy="192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351338" y="1498600"/>
              <a:ext cx="1587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049963" y="268446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559550" y="1408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8683625" y="6076950"/>
              <a:ext cx="395288" cy="26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i-1</a:t>
              </a:r>
              <a:endParaRPr lang="en-US" altLang="zh-CN" sz="2000" b="1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257675" y="231775"/>
              <a:ext cx="7207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07388" y="698500"/>
              <a:ext cx="0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97263" y="3527425"/>
              <a:ext cx="13684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>
                <a:solidFill>
                  <a:schemeClr val="bg2"/>
                </a:solidFill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498850" y="3959225"/>
              <a:ext cx="136683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217988" y="3962400"/>
              <a:ext cx="0" cy="35718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919538" y="1497013"/>
              <a:ext cx="0" cy="528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98925" y="3433763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6102350" y="3529013"/>
              <a:ext cx="1685925" cy="79692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8280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+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</a:rPr>
                <a:t>       </a:t>
              </a: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6103938" y="3960813"/>
              <a:ext cx="168433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6721475" y="3963988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6907213" y="34353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099050" y="4903788"/>
              <a:ext cx="719138" cy="291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en-US" altLang="zh-CN" b="1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5861050" y="2305050"/>
              <a:ext cx="719138" cy="357188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>
                  <a:solidFill>
                    <a:schemeClr val="bg2"/>
                  </a:solidFill>
                  <a:sym typeface="Symbol" pitchFamily="18" charset="2"/>
                </a:rPr>
                <a:t>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397625" y="7969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7832725" y="2382838"/>
              <a:ext cx="719138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endParaRPr lang="zh-CN" altLang="zh-CN" sz="2000" b="1"/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8158163" y="2305050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8191500" y="1397000"/>
              <a:ext cx="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529513" y="711200"/>
              <a:ext cx="769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303588" y="2043113"/>
              <a:ext cx="4875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316288" y="1831975"/>
              <a:ext cx="559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6562725" y="1609725"/>
              <a:ext cx="954088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8270875" y="9842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7516813" y="722313"/>
              <a:ext cx="0" cy="874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6230938" y="1397000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4408488" y="619125"/>
              <a:ext cx="71437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6297613" y="430213"/>
              <a:ext cx="50323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F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108450" y="3176588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X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8470900" y="1397000"/>
              <a:ext cx="0" cy="423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4137025" y="2895600"/>
              <a:ext cx="1922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619625" y="1511300"/>
              <a:ext cx="0" cy="528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826000" y="1503363"/>
              <a:ext cx="0" cy="163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13300" y="3148013"/>
              <a:ext cx="2120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6946900" y="31464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389688" y="2681288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6880225" y="3206750"/>
              <a:ext cx="5032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Y</a:t>
              </a:r>
              <a:r>
                <a:rPr lang="en-US" altLang="zh-CN" sz="1400" b="1"/>
                <a:t>i</a:t>
              </a:r>
              <a:endParaRPr lang="en-US" altLang="zh-CN" sz="2000" b="1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7270750" y="3967163"/>
              <a:ext cx="0" cy="35718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Oval 51"/>
            <p:cNvSpPr>
              <a:spLocks noChangeArrowheads="1"/>
            </p:cNvSpPr>
            <p:nvPr/>
          </p:nvSpPr>
          <p:spPr bwMode="auto">
            <a:xfrm>
              <a:off x="5429250" y="4832350"/>
              <a:ext cx="71438" cy="7302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5456238" y="4649788"/>
              <a:ext cx="0" cy="185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773613" y="4643438"/>
              <a:ext cx="1444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760913" y="4313238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6223000" y="4314825"/>
              <a:ext cx="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4059238" y="4313238"/>
              <a:ext cx="0" cy="1166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6892925" y="4327525"/>
              <a:ext cx="0" cy="1166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4057650" y="5492750"/>
              <a:ext cx="2849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3806825" y="4324350"/>
              <a:ext cx="0" cy="140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3806825" y="5730875"/>
              <a:ext cx="372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3621088" y="4306218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379913" y="4313238"/>
              <a:ext cx="0" cy="140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4562475" y="4302125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64"/>
            <p:cNvSpPr>
              <a:spLocks noChangeShapeType="1"/>
            </p:cNvSpPr>
            <p:nvPr/>
          </p:nvSpPr>
          <p:spPr bwMode="auto">
            <a:xfrm>
              <a:off x="5462588" y="5208106"/>
              <a:ext cx="0" cy="64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7113588" y="4322763"/>
              <a:ext cx="0" cy="1643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>
              <a:off x="75215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6518275" y="4311650"/>
              <a:ext cx="0" cy="1643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68"/>
            <p:cNvSpPr>
              <a:spLocks noChangeShapeType="1"/>
            </p:cNvSpPr>
            <p:nvPr/>
          </p:nvSpPr>
          <p:spPr bwMode="auto">
            <a:xfrm>
              <a:off x="8218488" y="2709863"/>
              <a:ext cx="0" cy="321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69"/>
            <p:cNvSpPr>
              <a:spLocks noChangeShapeType="1"/>
            </p:cNvSpPr>
            <p:nvPr/>
          </p:nvSpPr>
          <p:spPr bwMode="auto">
            <a:xfrm>
              <a:off x="8916988" y="1822450"/>
              <a:ext cx="0" cy="413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7956550" y="6094413"/>
              <a:ext cx="6477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M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484563" y="6094413"/>
              <a:ext cx="215265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S</a:t>
              </a:r>
              <a:r>
                <a:rPr lang="en-US" altLang="zh-CN" sz="1400" b="1"/>
                <a:t>3</a:t>
              </a:r>
              <a:r>
                <a:rPr lang="en-US" altLang="zh-CN" sz="2000" b="1"/>
                <a:t>          S</a:t>
              </a:r>
              <a:r>
                <a:rPr lang="en-US" altLang="zh-CN" sz="1400" b="1"/>
                <a:t>2 </a:t>
              </a:r>
              <a:r>
                <a:rPr lang="en-US" altLang="zh-CN" sz="2000" b="1"/>
                <a:t>         B</a:t>
              </a:r>
              <a:r>
                <a:rPr lang="en-US" altLang="zh-CN" sz="1400" b="1"/>
                <a:t>i</a:t>
              </a:r>
            </a:p>
          </p:txBody>
        </p:sp>
        <p:sp>
          <p:nvSpPr>
            <p:cNvPr id="70" name="Line 72"/>
            <p:cNvSpPr>
              <a:spLocks noChangeShapeType="1"/>
            </p:cNvSpPr>
            <p:nvPr/>
          </p:nvSpPr>
          <p:spPr bwMode="auto">
            <a:xfrm>
              <a:off x="5265738" y="6100763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7450138" y="6100763"/>
              <a:ext cx="185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4499993" y="209848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4441825" y="392113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6372200" y="402506"/>
              <a:ext cx="2880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Oval 77"/>
            <p:cNvSpPr>
              <a:spLocks noChangeArrowheads="1"/>
            </p:cNvSpPr>
            <p:nvPr/>
          </p:nvSpPr>
          <p:spPr bwMode="auto">
            <a:xfrm>
              <a:off x="4340225" y="5700367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5418138" y="54324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5410200" y="45894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7480300" y="56689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4084638" y="283051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6356350" y="3103563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8148638" y="1978025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auto">
            <a:xfrm>
              <a:off x="8435975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auto">
            <a:xfrm>
              <a:off x="3860800" y="198755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auto">
            <a:xfrm>
              <a:off x="4310063" y="178593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auto">
            <a:xfrm>
              <a:off x="4584700" y="198120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Text Box 96"/>
          <p:cNvSpPr txBox="1">
            <a:spLocks noChangeArrowheads="1"/>
          </p:cNvSpPr>
          <p:nvPr/>
        </p:nvSpPr>
        <p:spPr bwMode="auto">
          <a:xfrm>
            <a:off x="8316416" y="5301208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94" name="Text Box 97"/>
          <p:cNvSpPr txBox="1">
            <a:spLocks noChangeArrowheads="1"/>
          </p:cNvSpPr>
          <p:nvPr/>
        </p:nvSpPr>
        <p:spPr bwMode="auto">
          <a:xfrm>
            <a:off x="157460" y="4217715"/>
            <a:ext cx="12461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M=1:</a:t>
            </a:r>
          </a:p>
        </p:txBody>
      </p:sp>
      <p:sp>
        <p:nvSpPr>
          <p:cNvPr id="95" name="Text Box 98"/>
          <p:cNvSpPr txBox="1">
            <a:spLocks noChangeArrowheads="1"/>
          </p:cNvSpPr>
          <p:nvPr/>
        </p:nvSpPr>
        <p:spPr bwMode="auto">
          <a:xfrm>
            <a:off x="79375" y="2196034"/>
            <a:ext cx="1082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</a:rPr>
              <a:t>M=0:</a:t>
            </a:r>
          </a:p>
        </p:txBody>
      </p:sp>
      <p:sp>
        <p:nvSpPr>
          <p:cNvPr id="96" name="Rectangle 99"/>
          <p:cNvSpPr>
            <a:spLocks noChangeArrowheads="1"/>
          </p:cNvSpPr>
          <p:nvPr/>
        </p:nvSpPr>
        <p:spPr bwMode="auto">
          <a:xfrm>
            <a:off x="179512" y="5009802"/>
            <a:ext cx="1664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</a:rPr>
              <a:t>⊕B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i</a:t>
            </a:r>
            <a:endParaRPr lang="en-US" altLang="zh-CN" sz="2800" baseline="-25000" dirty="0">
              <a:solidFill>
                <a:srgbClr val="FF0000"/>
              </a:solidFill>
            </a:endParaRPr>
          </a:p>
        </p:txBody>
      </p:sp>
      <p:sp>
        <p:nvSpPr>
          <p:cNvPr id="97" name="Rectangle 100"/>
          <p:cNvSpPr>
            <a:spLocks noChangeArrowheads="1"/>
          </p:cNvSpPr>
          <p:nvPr/>
        </p:nvSpPr>
        <p:spPr bwMode="auto">
          <a:xfrm>
            <a:off x="107504" y="2996952"/>
            <a:ext cx="16642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FF0000"/>
                </a:solidFill>
              </a:rPr>
              <a:t>F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=A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加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</a:p>
        </p:txBody>
      </p:sp>
      <p:grpSp>
        <p:nvGrpSpPr>
          <p:cNvPr id="98" name="Group 104"/>
          <p:cNvGrpSpPr>
            <a:grpSpLocks/>
          </p:cNvGrpSpPr>
          <p:nvPr/>
        </p:nvGrpSpPr>
        <p:grpSpPr bwMode="auto">
          <a:xfrm>
            <a:off x="8316416" y="692696"/>
            <a:ext cx="420688" cy="301624"/>
            <a:chOff x="5284" y="432"/>
            <a:chExt cx="265" cy="190"/>
          </a:xfrm>
        </p:grpSpPr>
        <p:sp>
          <p:nvSpPr>
            <p:cNvPr id="99" name="Text Box 102"/>
            <p:cNvSpPr txBox="1">
              <a:spLocks noChangeArrowheads="1"/>
            </p:cNvSpPr>
            <p:nvPr/>
          </p:nvSpPr>
          <p:spPr bwMode="auto">
            <a:xfrm>
              <a:off x="5300" y="446"/>
              <a:ext cx="249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bIns="1080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i-1</a:t>
              </a:r>
              <a:endParaRPr lang="en-US" altLang="zh-CN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flipV="1">
              <a:off x="5284" y="432"/>
              <a:ext cx="18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1" name="Text Box 105"/>
          <p:cNvSpPr txBox="1">
            <a:spLocks noChangeArrowheads="1"/>
          </p:cNvSpPr>
          <p:nvPr/>
        </p:nvSpPr>
        <p:spPr bwMode="auto">
          <a:xfrm>
            <a:off x="7836421" y="617315"/>
            <a:ext cx="407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2" name="Text Box 106"/>
          <p:cNvSpPr txBox="1">
            <a:spLocks noChangeArrowheads="1"/>
          </p:cNvSpPr>
          <p:nvPr/>
        </p:nvSpPr>
        <p:spPr bwMode="auto">
          <a:xfrm>
            <a:off x="8316416" y="5013176"/>
            <a:ext cx="407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04" name="Text Box 93"/>
          <p:cNvSpPr txBox="1">
            <a:spLocks noChangeArrowheads="1"/>
          </p:cNvSpPr>
          <p:nvPr/>
        </p:nvSpPr>
        <p:spPr bwMode="auto">
          <a:xfrm>
            <a:off x="3196903" y="2636912"/>
            <a:ext cx="1519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800" b="1" dirty="0" err="1">
                <a:solidFill>
                  <a:srgbClr val="FF0000"/>
                </a:solidFill>
                <a:ea typeface="黑体" pitchFamily="2" charset="-122"/>
              </a:rPr>
              <a:t>+B</a:t>
            </a:r>
            <a:r>
              <a:rPr lang="en-US" altLang="zh-CN" sz="28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8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05" name="Text Box 94"/>
          <p:cNvSpPr txBox="1">
            <a:spLocks noChangeArrowheads="1"/>
          </p:cNvSpPr>
          <p:nvPr/>
        </p:nvSpPr>
        <p:spPr bwMode="auto">
          <a:xfrm>
            <a:off x="6660232" y="2679303"/>
            <a:ext cx="89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A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·</a:t>
            </a:r>
            <a:r>
              <a:rPr lang="en-US" altLang="zh-CN" sz="2400" b="1" dirty="0" err="1">
                <a:solidFill>
                  <a:srgbClr val="FF0000"/>
                </a:solidFill>
                <a:ea typeface="黑体" pitchFamily="2" charset="-122"/>
              </a:rPr>
              <a:t>B</a:t>
            </a:r>
            <a:r>
              <a:rPr lang="en-US" altLang="zh-CN" sz="2400" b="1" baseline="-25000" dirty="0" err="1">
                <a:solidFill>
                  <a:srgbClr val="FF0000"/>
                </a:solidFill>
                <a:ea typeface="黑体" pitchFamily="2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 autoUpdateAnimBg="0"/>
      <p:bldP spid="87" grpId="0" build="p" autoUpdateAnimBg="0"/>
      <p:bldP spid="88" grpId="0" build="p" autoUpdateAnimBg="0"/>
      <p:bldP spid="89" grpId="0" build="p" autoUpdateAnimBg="0"/>
      <p:bldP spid="90" grpId="0" build="p" autoUpdateAnimBg="0"/>
      <p:bldP spid="93" grpId="0" build="p" autoUpdateAnimBg="0"/>
      <p:bldP spid="93" grpId="1" build="allAtOnce"/>
      <p:bldP spid="94" grpId="0" build="p" autoUpdateAnimBg="0"/>
      <p:bldP spid="95" grpId="0" build="p" autoUpdateAnimBg="0"/>
      <p:bldP spid="96" grpId="0"/>
      <p:bldP spid="97" grpId="0"/>
      <p:bldP spid="101" grpId="0" build="p" autoUpdateAnimBg="0"/>
      <p:bldP spid="102" grpId="0" build="p" autoUpdateAnimBg="0"/>
      <p:bldP spid="104" grpId="0"/>
      <p:bldP spid="1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627784" y="2205980"/>
            <a:ext cx="3384376" cy="1871092"/>
            <a:chOff x="2627784" y="1989956"/>
            <a:chExt cx="3384376" cy="187109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3118322" y="2757763"/>
              <a:ext cx="1930400" cy="33431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72000" anchor="ctr" anchorCtr="0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加法单元</a:t>
              </a:r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3464397" y="3094484"/>
              <a:ext cx="0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4040659" y="3094484"/>
              <a:ext cx="0" cy="4270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4616922" y="3094484"/>
              <a:ext cx="0" cy="3603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616922" y="3454846"/>
              <a:ext cx="6477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280247" y="3553271"/>
              <a:ext cx="10795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    B</a:t>
              </a:r>
              <a:r>
                <a:rPr lang="en-US" altLang="zh-CN" sz="1600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251797" y="3546921"/>
              <a:ext cx="1512887" cy="313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200" b="1" dirty="0">
                  <a:latin typeface="Times New Roman" pitchFamily="18" charset="0"/>
                  <a:cs typeface="Times New Roman" pitchFamily="18" charset="0"/>
                </a:rPr>
                <a:t>i-1</a:t>
              </a: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446934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607397" y="2305869"/>
              <a:ext cx="0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605809" y="2296972"/>
              <a:ext cx="719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627784" y="2001069"/>
              <a:ext cx="1512888" cy="31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和∑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4323234" y="1989956"/>
              <a:ext cx="16889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本位进位</a:t>
              </a:r>
              <a:r>
                <a:rPr lang="en-US" altLang="zh-CN" sz="2000" b="1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sz="1600" b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899593" y="4562425"/>
            <a:ext cx="6570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全加器：</a:t>
            </a: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zh-CN" altLang="en-US" sz="2800" b="1" dirty="0">
                <a:cs typeface="Times New Roman" pitchFamily="18" charset="0"/>
              </a:rPr>
              <a:t>个输入量，</a:t>
            </a: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个加数</a:t>
            </a:r>
            <a:r>
              <a:rPr lang="en-US" altLang="zh-CN" sz="2800" b="1" dirty="0">
                <a:cs typeface="Times New Roman" pitchFamily="18" charset="0"/>
              </a:rPr>
              <a:t>,</a:t>
            </a:r>
            <a:r>
              <a:rPr lang="zh-CN" altLang="en-US" sz="2800" b="1">
                <a:cs typeface="Times New Roman" pitchFamily="18" charset="0"/>
              </a:rPr>
              <a:t>低位进位；</a:t>
            </a:r>
            <a:endParaRPr lang="zh-CN" altLang="en-US" sz="2800" b="1" dirty="0">
              <a:cs typeface="Times New Roman" pitchFamily="18" charset="0"/>
            </a:endParaRP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899593" y="5425172"/>
            <a:ext cx="6394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半加器：</a:t>
            </a: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个输入量，不</a:t>
            </a:r>
            <a:r>
              <a:rPr lang="zh-CN" altLang="en-US" sz="2800" b="1">
                <a:cs typeface="Times New Roman" pitchFamily="18" charset="0"/>
              </a:rPr>
              <a:t>考虑进位。</a:t>
            </a:r>
            <a:endParaRPr lang="zh-CN" altLang="en-US" sz="2800" b="1" dirty="0">
              <a:cs typeface="Times New Roman" pitchFamily="18" charset="0"/>
            </a:endParaRPr>
          </a:p>
        </p:txBody>
      </p:sp>
      <p:sp>
        <p:nvSpPr>
          <p:cNvPr id="17" name="Text Box 87"/>
          <p:cNvSpPr txBox="1">
            <a:spLocks noChangeArrowheads="1"/>
          </p:cNvSpPr>
          <p:nvPr/>
        </p:nvSpPr>
        <p:spPr bwMode="auto">
          <a:xfrm>
            <a:off x="1004714" y="1264585"/>
            <a:ext cx="5180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" pitchFamily="18" charset="0"/>
              </a:rPr>
              <a:t>一位加法单元逻辑框图：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2019CF-F17F-48A9-9430-4ADEA4A809B9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82BAA7BB-2695-49E9-9BFB-6DB268D7F208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一位加法单元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676E964-C7C5-463F-91E2-CFDD7FB2587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15">
                <a:extLst>
                  <a:ext uri="{FF2B5EF4-FFF2-40B4-BE49-F238E27FC236}">
                    <a16:creationId xmlns:a16="http://schemas.microsoft.com/office/drawing/2014/main" id="{6AD1E95F-FF07-4981-9BA0-ACE25954125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E0F4839D-5A32-4153-A76A-983BF5EF88A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6E14094-DCAB-442C-B7E5-39062C8C92D1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0">
                <a:extLst>
                  <a:ext uri="{FF2B5EF4-FFF2-40B4-BE49-F238E27FC236}">
                    <a16:creationId xmlns:a16="http://schemas.microsoft.com/office/drawing/2014/main" id="{3BC8D4B9-729F-4371-A8E3-5EEAB61B200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03F9F09-9D44-4733-8135-A22EEAB9F53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4488" y="212725"/>
            <a:ext cx="3103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多位逻辑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97948" y="875334"/>
            <a:ext cx="8662932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位</a:t>
            </a:r>
            <a:r>
              <a:rPr lang="en-US" altLang="zh-CN" sz="2800" b="1" dirty="0"/>
              <a:t>ALU</a:t>
            </a:r>
            <a:r>
              <a:rPr lang="zh-CN" altLang="en-US" sz="2800" b="1" dirty="0"/>
              <a:t>：公用控制逻辑 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，控制信号</a:t>
            </a:r>
            <a:r>
              <a:rPr lang="en-US" altLang="zh-CN" sz="2800" b="1" dirty="0"/>
              <a:t>S</a:t>
            </a:r>
            <a:r>
              <a:rPr lang="en-US" altLang="zh-CN" b="1" dirty="0"/>
              <a:t>3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S</a:t>
            </a:r>
            <a:r>
              <a:rPr lang="en-US" altLang="zh-CN" b="1" dirty="0"/>
              <a:t>0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800" b="1" dirty="0"/>
              <a:t>组内并行进位链：初始进位</a:t>
            </a:r>
            <a:r>
              <a:rPr lang="en-US" altLang="zh-CN" sz="2800" b="1" dirty="0"/>
              <a:t>Cn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/>
              <a:t>                                </a:t>
            </a:r>
            <a:r>
              <a:rPr lang="zh-CN" altLang="en-US" sz="2800" b="1" dirty="0"/>
              <a:t>输出： </a:t>
            </a:r>
            <a:r>
              <a:rPr lang="en-US" altLang="zh-CN" sz="2800" b="1" dirty="0"/>
              <a:t>C</a:t>
            </a:r>
            <a:r>
              <a:rPr lang="en-US" altLang="zh-CN" sz="2000" b="1" dirty="0"/>
              <a:t>n+4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P 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885950" y="233363"/>
            <a:ext cx="4067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en-US" altLang="zh-CN" sz="2800" b="1"/>
              <a:t>SN74181</a:t>
            </a:r>
            <a:r>
              <a:rPr lang="zh-CN" altLang="en-US" sz="2800" b="1"/>
              <a:t>内部结构）</a:t>
            </a:r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5580112" y="2564904"/>
            <a:ext cx="263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6156176" y="2564904"/>
            <a:ext cx="263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280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/>
          <a:srcRect l="20110" t="7542" r="20856" b="16618"/>
          <a:stretch>
            <a:fillRect/>
          </a:stretch>
        </p:blipFill>
        <p:spPr bwMode="auto">
          <a:xfrm>
            <a:off x="107504" y="3212976"/>
            <a:ext cx="8953376" cy="355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build="p" autoUpdateAnimBg="0"/>
      <p:bldP spid="5" grpId="0" build="p" autoUpdateAnimBg="0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74181ALUB"/>
          <p:cNvPicPr>
            <a:picLocks noChangeAspect="1" noChangeArrowheads="1"/>
          </p:cNvPicPr>
          <p:nvPr/>
        </p:nvPicPr>
        <p:blipFill>
          <a:blip r:embed="rId2" cstate="print"/>
          <a:srcRect r="49358" b="13637"/>
          <a:stretch>
            <a:fillRect/>
          </a:stretch>
        </p:blipFill>
        <p:spPr bwMode="auto">
          <a:xfrm>
            <a:off x="1720850" y="1149498"/>
            <a:ext cx="6259513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16275" y="5996136"/>
            <a:ext cx="313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黑体" pitchFamily="2" charset="-122"/>
              </a:rPr>
              <a:t>SN74181</a:t>
            </a:r>
            <a:r>
              <a:rPr lang="zh-CN" altLang="en-US" b="1">
                <a:ea typeface="黑体" pitchFamily="2" charset="-122"/>
              </a:rPr>
              <a:t>的引脚框图</a:t>
            </a: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V="1">
            <a:off x="957263" y="1936898"/>
            <a:ext cx="7183437" cy="3797300"/>
          </a:xfrm>
          <a:prstGeom prst="line">
            <a:avLst/>
          </a:prstGeom>
          <a:noFill/>
          <a:ln w="38100">
            <a:solidFill>
              <a:srgbClr val="66FF33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45300" y="1546373"/>
            <a:ext cx="1487488" cy="519113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输入端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61250" y="2186136"/>
            <a:ext cx="1487488" cy="519112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输出端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08397" y="188640"/>
            <a:ext cx="3103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外部特征：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 l="7780" t="10591" r="32097" b="22206"/>
          <a:stretch>
            <a:fillRect/>
          </a:stretch>
        </p:blipFill>
        <p:spPr bwMode="auto">
          <a:xfrm>
            <a:off x="2319338" y="3175"/>
            <a:ext cx="6794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-1588" y="9525"/>
            <a:ext cx="23209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 SN74181</a:t>
            </a:r>
            <a:r>
              <a:rPr lang="zh-CN" altLang="en-US" sz="2800" b="1"/>
              <a:t>功能表：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auto">
          <a:xfrm>
            <a:off x="4224495" y="1348753"/>
            <a:ext cx="3591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cs typeface="Times New Roman" pitchFamily="18" charset="0"/>
              </a:rPr>
              <a:t>∑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baseline="-25000" dirty="0"/>
              <a:t>  </a:t>
            </a:r>
            <a:r>
              <a:rPr lang="en-US" altLang="zh-CN" sz="2800" b="1" dirty="0"/>
              <a:t>= ( 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⊕ </a:t>
            </a:r>
            <a:r>
              <a:rPr lang="en-US" altLang="zh-CN" sz="2800" b="1" i="1" dirty="0"/>
              <a:t>B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 ) </a:t>
            </a:r>
            <a:r>
              <a:rPr lang="en-US" altLang="zh-CN" sz="2800" dirty="0"/>
              <a:t>⊕ </a:t>
            </a: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i-</a:t>
            </a:r>
            <a:r>
              <a:rPr lang="en-US" altLang="zh-CN" sz="2800" b="1" baseline="-25000" dirty="0"/>
              <a:t>1</a:t>
            </a:r>
          </a:p>
        </p:txBody>
      </p:sp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4211960" y="2027884"/>
            <a:ext cx="3879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 err="1"/>
              <a:t>C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B</a:t>
            </a:r>
            <a:r>
              <a:rPr lang="en-US" altLang="zh-CN" sz="2800" b="1" i="1" baseline="-25000" dirty="0"/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+ (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i</a:t>
            </a:r>
            <a:r>
              <a:rPr lang="en-US" altLang="zh-CN" sz="2800"/>
              <a:t>⊕ </a:t>
            </a:r>
            <a:r>
              <a:rPr lang="en-US" altLang="zh-CN" sz="2800" b="1" i="1"/>
              <a:t>B</a:t>
            </a:r>
            <a:r>
              <a:rPr lang="en-US" altLang="zh-CN" sz="2800" b="1" i="1" baseline="-25000"/>
              <a:t>i </a:t>
            </a:r>
            <a:r>
              <a:rPr lang="en-US" altLang="zh-CN" sz="2800" b="1"/>
              <a:t>) </a:t>
            </a:r>
            <a:r>
              <a:rPr lang="en-US" altLang="zh-CN" sz="2800" b="1" i="1" dirty="0"/>
              <a:t>C</a:t>
            </a:r>
            <a:r>
              <a:rPr lang="en-US" altLang="zh-CN" sz="2800" b="1" i="1" baseline="-25000" dirty="0"/>
              <a:t>i-</a:t>
            </a:r>
            <a:r>
              <a:rPr lang="en-US" altLang="zh-CN" sz="2800" b="1" baseline="-25000" dirty="0"/>
              <a:t>1</a:t>
            </a:r>
          </a:p>
        </p:txBody>
      </p:sp>
      <p:sp>
        <p:nvSpPr>
          <p:cNvPr id="4" name="Text Box 54"/>
          <p:cNvSpPr txBox="1">
            <a:spLocks noChangeArrowheads="1"/>
          </p:cNvSpPr>
          <p:nvPr/>
        </p:nvSpPr>
        <p:spPr bwMode="auto">
          <a:xfrm>
            <a:off x="4424685" y="4094435"/>
            <a:ext cx="1152525" cy="7694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/>
              <a:t>+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b="1"/>
              <a:t>     </a:t>
            </a:r>
          </a:p>
        </p:txBody>
      </p:sp>
      <p:sp>
        <p:nvSpPr>
          <p:cNvPr id="5" name="Line 55"/>
          <p:cNvSpPr>
            <a:spLocks noChangeShapeType="1"/>
          </p:cNvSpPr>
          <p:nvPr/>
        </p:nvSpPr>
        <p:spPr bwMode="auto">
          <a:xfrm>
            <a:off x="4426273" y="4453210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56"/>
          <p:cNvSpPr>
            <a:spLocks noChangeShapeType="1"/>
          </p:cNvSpPr>
          <p:nvPr/>
        </p:nvSpPr>
        <p:spPr bwMode="auto">
          <a:xfrm>
            <a:off x="5000948" y="445321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57"/>
          <p:cNvSpPr>
            <a:spLocks noChangeShapeType="1"/>
          </p:cNvSpPr>
          <p:nvPr/>
        </p:nvSpPr>
        <p:spPr bwMode="auto">
          <a:xfrm>
            <a:off x="5000948" y="373407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58"/>
          <p:cNvSpPr txBox="1">
            <a:spLocks noChangeArrowheads="1"/>
          </p:cNvSpPr>
          <p:nvPr/>
        </p:nvSpPr>
        <p:spPr bwMode="auto">
          <a:xfrm>
            <a:off x="6224910" y="4432597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 dirty="0"/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7520310" y="4443685"/>
            <a:ext cx="719138" cy="42049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/>
              <a:t>⊕</a:t>
            </a:r>
            <a:endParaRPr lang="en-US" altLang="zh-CN" sz="2800" b="1"/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6442398" y="487596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61"/>
          <p:cNvSpPr>
            <a:spLocks noChangeShapeType="1"/>
          </p:cNvSpPr>
          <p:nvPr/>
        </p:nvSpPr>
        <p:spPr bwMode="auto">
          <a:xfrm>
            <a:off x="6801173" y="487596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62"/>
          <p:cNvSpPr>
            <a:spLocks noChangeShapeType="1"/>
          </p:cNvSpPr>
          <p:nvPr/>
        </p:nvSpPr>
        <p:spPr bwMode="auto">
          <a:xfrm>
            <a:off x="6585273" y="3949973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6080448" y="6364560"/>
            <a:ext cx="1079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400" b="1"/>
              <a:t>i </a:t>
            </a:r>
            <a:r>
              <a:rPr lang="en-US" altLang="zh-CN" sz="2000" b="1"/>
              <a:t>      B</a:t>
            </a:r>
            <a:r>
              <a:rPr lang="en-US" altLang="zh-CN" sz="1400" b="1"/>
              <a:t>i</a:t>
            </a:r>
          </a:p>
        </p:txBody>
      </p:sp>
      <p:sp>
        <p:nvSpPr>
          <p:cNvPr id="14" name="Line 64"/>
          <p:cNvSpPr>
            <a:spLocks noChangeShapeType="1"/>
          </p:cNvSpPr>
          <p:nvPr/>
        </p:nvSpPr>
        <p:spPr bwMode="auto">
          <a:xfrm>
            <a:off x="4569148" y="4886598"/>
            <a:ext cx="0" cy="935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65"/>
          <p:cNvSpPr>
            <a:spLocks noChangeShapeType="1"/>
          </p:cNvSpPr>
          <p:nvPr/>
        </p:nvSpPr>
        <p:spPr bwMode="auto">
          <a:xfrm>
            <a:off x="4785048" y="4886598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66"/>
          <p:cNvSpPr>
            <a:spLocks noChangeShapeType="1"/>
          </p:cNvSpPr>
          <p:nvPr/>
        </p:nvSpPr>
        <p:spPr bwMode="auto">
          <a:xfrm>
            <a:off x="4785048" y="5534298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7"/>
          <p:cNvSpPr>
            <a:spLocks noChangeShapeType="1"/>
          </p:cNvSpPr>
          <p:nvPr/>
        </p:nvSpPr>
        <p:spPr bwMode="auto">
          <a:xfrm>
            <a:off x="4569148" y="5821635"/>
            <a:ext cx="1871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68"/>
          <p:cNvSpPr>
            <a:spLocks noChangeShapeType="1"/>
          </p:cNvSpPr>
          <p:nvPr/>
        </p:nvSpPr>
        <p:spPr bwMode="auto">
          <a:xfrm>
            <a:off x="8025135" y="4875965"/>
            <a:ext cx="0" cy="143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69"/>
          <p:cNvSpPr>
            <a:spLocks noChangeShapeType="1"/>
          </p:cNvSpPr>
          <p:nvPr/>
        </p:nvSpPr>
        <p:spPr bwMode="auto">
          <a:xfrm>
            <a:off x="5143823" y="4886598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70"/>
          <p:cNvSpPr>
            <a:spLocks noChangeShapeType="1"/>
          </p:cNvSpPr>
          <p:nvPr/>
        </p:nvSpPr>
        <p:spPr bwMode="auto">
          <a:xfrm>
            <a:off x="5143823" y="5318398"/>
            <a:ext cx="2881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71"/>
          <p:cNvSpPr>
            <a:spLocks noChangeShapeType="1"/>
          </p:cNvSpPr>
          <p:nvPr/>
        </p:nvSpPr>
        <p:spPr bwMode="auto">
          <a:xfrm>
            <a:off x="5432748" y="488659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72"/>
          <p:cNvSpPr>
            <a:spLocks noChangeShapeType="1"/>
          </p:cNvSpPr>
          <p:nvPr/>
        </p:nvSpPr>
        <p:spPr bwMode="auto">
          <a:xfrm>
            <a:off x="5432748" y="510249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73"/>
          <p:cNvSpPr>
            <a:spLocks noChangeShapeType="1"/>
          </p:cNvSpPr>
          <p:nvPr/>
        </p:nvSpPr>
        <p:spPr bwMode="auto">
          <a:xfrm>
            <a:off x="5864548" y="394997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74"/>
          <p:cNvSpPr>
            <a:spLocks noChangeShapeType="1"/>
          </p:cNvSpPr>
          <p:nvPr/>
        </p:nvSpPr>
        <p:spPr bwMode="auto">
          <a:xfrm>
            <a:off x="5864548" y="394997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75"/>
          <p:cNvSpPr>
            <a:spLocks noChangeShapeType="1"/>
          </p:cNvSpPr>
          <p:nvPr/>
        </p:nvSpPr>
        <p:spPr bwMode="auto">
          <a:xfrm>
            <a:off x="7736210" y="4886598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76"/>
          <p:cNvSpPr>
            <a:spLocks noChangeShapeType="1"/>
          </p:cNvSpPr>
          <p:nvPr/>
        </p:nvSpPr>
        <p:spPr bwMode="auto">
          <a:xfrm>
            <a:off x="7304410" y="510249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77"/>
          <p:cNvSpPr>
            <a:spLocks noChangeShapeType="1"/>
          </p:cNvSpPr>
          <p:nvPr/>
        </p:nvSpPr>
        <p:spPr bwMode="auto">
          <a:xfrm>
            <a:off x="7304410" y="3949973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78"/>
          <p:cNvSpPr>
            <a:spLocks noChangeShapeType="1"/>
          </p:cNvSpPr>
          <p:nvPr/>
        </p:nvSpPr>
        <p:spPr bwMode="auto">
          <a:xfrm>
            <a:off x="6585273" y="3949973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79"/>
          <p:cNvSpPr txBox="1">
            <a:spLocks noChangeArrowheads="1"/>
          </p:cNvSpPr>
          <p:nvPr/>
        </p:nvSpPr>
        <p:spPr bwMode="auto">
          <a:xfrm>
            <a:off x="7663185" y="6364560"/>
            <a:ext cx="647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i-1</a:t>
            </a:r>
            <a:endParaRPr lang="en-US" altLang="zh-CN" sz="2000" b="1"/>
          </a:p>
        </p:txBody>
      </p:sp>
      <p:sp>
        <p:nvSpPr>
          <p:cNvPr id="30" name="Text Box 80"/>
          <p:cNvSpPr txBox="1">
            <a:spLocks noChangeArrowheads="1"/>
          </p:cNvSpPr>
          <p:nvPr/>
        </p:nvSpPr>
        <p:spPr bwMode="auto">
          <a:xfrm>
            <a:off x="4394523" y="3572148"/>
            <a:ext cx="72072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C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31" name="Line 81"/>
          <p:cNvSpPr>
            <a:spLocks noChangeShapeType="1"/>
          </p:cNvSpPr>
          <p:nvPr/>
        </p:nvSpPr>
        <p:spPr bwMode="auto">
          <a:xfrm>
            <a:off x="7880673" y="409284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7458398" y="3603898"/>
            <a:ext cx="904875" cy="39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cs typeface="Times New Roman" pitchFamily="18" charset="0"/>
              </a:rPr>
              <a:t>∑</a:t>
            </a:r>
            <a:r>
              <a:rPr lang="en-US" altLang="zh-CN" sz="2800" b="1" baseline="-25000"/>
              <a:t>i</a:t>
            </a: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200025" y="1163092"/>
            <a:ext cx="2625725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/>
              <a:t>全加器真值表：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4190081" y="860229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逻辑表达式：</a:t>
            </a:r>
          </a:p>
        </p:txBody>
      </p:sp>
      <p:sp>
        <p:nvSpPr>
          <p:cNvPr id="35" name="Text Box 87"/>
          <p:cNvSpPr txBox="1">
            <a:spLocks noChangeArrowheads="1"/>
          </p:cNvSpPr>
          <p:nvPr/>
        </p:nvSpPr>
        <p:spPr bwMode="auto">
          <a:xfrm>
            <a:off x="4211960" y="2884760"/>
            <a:ext cx="273208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电路结构：</a:t>
            </a:r>
          </a:p>
        </p:txBody>
      </p:sp>
      <p:sp>
        <p:nvSpPr>
          <p:cNvPr id="36" name="Text Box 87"/>
          <p:cNvSpPr txBox="1">
            <a:spLocks noChangeArrowheads="1"/>
          </p:cNvSpPr>
          <p:nvPr/>
        </p:nvSpPr>
        <p:spPr bwMode="auto">
          <a:xfrm>
            <a:off x="63500" y="1993031"/>
            <a:ext cx="2024063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A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B</a:t>
            </a:r>
            <a:r>
              <a:rPr lang="en-US" altLang="zh-CN" sz="2800" b="1" baseline="-25000" dirty="0"/>
              <a:t>i</a:t>
            </a:r>
            <a:r>
              <a:rPr lang="en-US" altLang="zh-CN" sz="2800" b="1" dirty="0"/>
              <a:t>  C</a:t>
            </a:r>
            <a:r>
              <a:rPr lang="en-US" altLang="zh-CN" sz="2800" b="1" baseline="-25000" dirty="0"/>
              <a:t>i-1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0    1    0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0    1    1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/>
              <a:t> 1    0    0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1    0    1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1    1    0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1    1    1</a:t>
            </a:r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908175" y="1994619"/>
            <a:ext cx="131286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</a:t>
            </a:r>
            <a:r>
              <a:rPr lang="en-US" altLang="zh-CN" sz="2800" b="1" baseline="-25000"/>
              <a:t>i</a:t>
            </a:r>
            <a:r>
              <a:rPr lang="en-US" altLang="zh-CN" sz="2800" b="1"/>
              <a:t>  C</a:t>
            </a:r>
            <a:r>
              <a:rPr lang="en-US" altLang="zh-CN" sz="2800" b="1" baseline="-25000"/>
              <a:t>i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/>
              <a:t> 1    0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0    1   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/>
              <a:t> 1    1    </a:t>
            </a:r>
          </a:p>
        </p:txBody>
      </p:sp>
      <p:cxnSp>
        <p:nvCxnSpPr>
          <p:cNvPr id="38" name="直接连接符 2"/>
          <p:cNvCxnSpPr>
            <a:cxnSpLocks noChangeShapeType="1"/>
          </p:cNvCxnSpPr>
          <p:nvPr/>
        </p:nvCxnSpPr>
        <p:spPr bwMode="auto">
          <a:xfrm>
            <a:off x="63500" y="2432769"/>
            <a:ext cx="2762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" name="直接连接符 4"/>
          <p:cNvCxnSpPr>
            <a:cxnSpLocks noChangeShapeType="1"/>
          </p:cNvCxnSpPr>
          <p:nvPr/>
        </p:nvCxnSpPr>
        <p:spPr bwMode="auto">
          <a:xfrm>
            <a:off x="1798638" y="1994619"/>
            <a:ext cx="0" cy="43957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  <p:bldP spid="32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6938" y="1228104"/>
            <a:ext cx="73517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多位全加器同时实现多位二进制数的加法</a:t>
            </a: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87338" y="2733079"/>
            <a:ext cx="8763000" cy="2424113"/>
            <a:chOff x="432" y="1824"/>
            <a:chExt cx="5520" cy="1527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81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776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36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320" y="2160"/>
              <a:ext cx="62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64" y="2160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∑8</a:t>
              </a:r>
              <a:r>
                <a:rPr lang="en-US" altLang="zh-CN" sz="3200" b="1"/>
                <a:t> </a:t>
              </a:r>
              <a:r>
                <a:rPr lang="en-US" altLang="zh-CN" sz="3200" b="1">
                  <a:ea typeface="幼圆" pitchFamily="49" charset="-122"/>
                </a:rPr>
                <a:t> 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24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∑7</a:t>
              </a:r>
              <a:endParaRPr lang="en-US" altLang="zh-CN" sz="32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408" y="2160"/>
              <a:ext cx="50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</a:t>
              </a:r>
              <a:r>
                <a:rPr lang="en-US" altLang="zh-CN" sz="3200" b="1"/>
                <a:t>2</a:t>
              </a: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4377" y="2133"/>
              <a:ext cx="5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latin typeface="宋体" pitchFamily="2" charset="-122"/>
                </a:rPr>
                <a:t>∑1</a:t>
              </a:r>
              <a:endParaRPr lang="en-US" altLang="zh-CN" sz="3200" b="1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110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V="1">
              <a:off x="124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96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2064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4656" y="19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379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350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752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4464" y="249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144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40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>
              <a:off x="302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398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4944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480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2784" y="235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768" y="2688"/>
              <a:ext cx="48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A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B</a:t>
              </a:r>
              <a:r>
                <a:rPr lang="en-US" altLang="zh-CN" sz="2800" b="1"/>
                <a:t>8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7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7</a:t>
              </a:r>
              <a:r>
                <a:rPr lang="en-US" altLang="zh-CN" sz="3200" b="1"/>
                <a:t>               A</a:t>
              </a:r>
              <a:r>
                <a:rPr lang="en-US" altLang="zh-CN" sz="2800" b="1"/>
                <a:t>2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2</a:t>
              </a:r>
              <a:r>
                <a:rPr lang="en-US" altLang="zh-CN" sz="3200" b="1"/>
                <a:t>     A</a:t>
              </a:r>
              <a:r>
                <a:rPr lang="en-US" altLang="zh-CN" sz="2800" b="1"/>
                <a:t>1 </a:t>
              </a:r>
              <a:r>
                <a:rPr lang="en-US" altLang="zh-CN" sz="3200" b="1"/>
                <a:t>B</a:t>
              </a:r>
              <a:r>
                <a:rPr lang="en-US" altLang="zh-CN" sz="2800" b="1"/>
                <a:t>1</a:t>
              </a:r>
              <a:r>
                <a:rPr lang="en-US" altLang="zh-CN" sz="3200" b="1"/>
                <a:t> 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5280" y="2160"/>
              <a:ext cx="5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C</a:t>
              </a:r>
              <a:r>
                <a:rPr lang="en-US" altLang="zh-CN" sz="2800" b="1"/>
                <a:t>0</a:t>
              </a:r>
              <a:endParaRPr lang="en-US" altLang="zh-CN" sz="3200" b="1"/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816" y="3024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1                1                          1               1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152" y="3024"/>
              <a:ext cx="48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0                0                          0               0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5040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0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07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2496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488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32" y="20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70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11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1152" y="182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1304455" y="5470376"/>
            <a:ext cx="5704922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影响加法器运算速度的主要因素：</a:t>
            </a:r>
            <a:endParaRPr lang="en-US" altLang="zh-CN" sz="2800" b="1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ea typeface="宋体" panose="02010600030101010101" pitchFamily="2" charset="-122"/>
              </a:rPr>
              <a:t>全加器的速度、</a:t>
            </a:r>
            <a:r>
              <a:rPr lang="zh-CN" altLang="en-US" sz="2800" b="1">
                <a:solidFill>
                  <a:schemeClr val="folHlink"/>
                </a:solidFill>
                <a:ea typeface="宋体" panose="02010600030101010101" pitchFamily="2" charset="-122"/>
              </a:rPr>
              <a:t>进位传递速度。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E3FA7D6-AAA3-4248-A8B2-F6BBA89597F2}"/>
              </a:ext>
            </a:extLst>
          </p:cNvPr>
          <p:cNvGrpSpPr/>
          <p:nvPr/>
        </p:nvGrpSpPr>
        <p:grpSpPr>
          <a:xfrm>
            <a:off x="827584" y="0"/>
            <a:ext cx="5544616" cy="839639"/>
            <a:chOff x="827584" y="0"/>
            <a:chExt cx="5544616" cy="839639"/>
          </a:xfrm>
        </p:grpSpPr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EDB28D69-C0D0-4D7D-AA98-FA6003D991DB}"/>
                </a:ext>
              </a:extLst>
            </p:cNvPr>
            <p:cNvSpPr/>
            <p:nvPr/>
          </p:nvSpPr>
          <p:spPr>
            <a:xfrm>
              <a:off x="1119858" y="93956"/>
              <a:ext cx="525234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加法器与进位逻辑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24AD133-F3E3-4832-9E45-7BFB0072BDA0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215">
                <a:extLst>
                  <a:ext uri="{FF2B5EF4-FFF2-40B4-BE49-F238E27FC236}">
                    <a16:creationId xmlns:a16="http://schemas.microsoft.com/office/drawing/2014/main" id="{A10C300D-C792-4C63-8E89-939704EE0AC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B443B9A-D83F-418C-AD7D-6473FC61601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D07A4B8-2EF1-4FD7-9DCD-1C84684FF6D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220">
                <a:extLst>
                  <a:ext uri="{FF2B5EF4-FFF2-40B4-BE49-F238E27FC236}">
                    <a16:creationId xmlns:a16="http://schemas.microsoft.com/office/drawing/2014/main" id="{A19914F9-5BBB-4615-BB54-2A214810A80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8620203-6F44-4BE7-8ACA-4DB3C7B478F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72142962-BC3E-4D44-A166-E0B08AAADCB6}"/>
              </a:ext>
            </a:extLst>
          </p:cNvPr>
          <p:cNvSpPr txBox="1"/>
          <p:nvPr/>
        </p:nvSpPr>
        <p:spPr>
          <a:xfrm flipH="1">
            <a:off x="1691680" y="1966972"/>
            <a:ext cx="550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A=111</a:t>
            </a:r>
            <a:r>
              <a:rPr lang="en-US" altLang="zh-CN" sz="2800" b="1">
                <a:latin typeface="+mn-ea"/>
              </a:rPr>
              <a:t>…</a:t>
            </a:r>
            <a:r>
              <a:rPr lang="en-US" altLang="zh-CN" sz="2800" b="1"/>
              <a:t>1,   B=000</a:t>
            </a:r>
            <a:r>
              <a:rPr lang="en-US" altLang="zh-CN" sz="2800" b="1">
                <a:latin typeface="+mn-ea"/>
              </a:rPr>
              <a:t>…</a:t>
            </a:r>
            <a:r>
              <a:rPr lang="en-US" altLang="zh-CN" sz="2800" b="1"/>
              <a:t>0,  C0=1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6" grpId="0" build="p" autoUpdateAnimBg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5"/>
          <p:cNvSpPr txBox="1">
            <a:spLocks noChangeArrowheads="1"/>
          </p:cNvSpPr>
          <p:nvPr/>
        </p:nvSpPr>
        <p:spPr bwMode="auto">
          <a:xfrm>
            <a:off x="1458550" y="155594"/>
            <a:ext cx="482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进位</a:t>
            </a:r>
            <a:r>
              <a:rPr lang="zh-CN" altLang="en-US" sz="2800" b="1" dirty="0"/>
              <a:t>信号的基本逻辑</a:t>
            </a:r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1792288" y="906463"/>
            <a:ext cx="3943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 </a:t>
            </a:r>
            <a:r>
              <a:rPr lang="en-US" altLang="zh-CN" sz="2800" b="1" i="1"/>
              <a:t> </a:t>
            </a:r>
            <a:r>
              <a:rPr lang="en-US" altLang="zh-CN" sz="2800" b="1"/>
              <a:t>=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B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(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/>
              <a:t>⊕ </a:t>
            </a:r>
            <a:r>
              <a:rPr lang="en-US" altLang="zh-CN" sz="2800" b="1" i="1"/>
              <a:t>B</a:t>
            </a:r>
            <a:r>
              <a:rPr lang="en-US" altLang="zh-CN" sz="2800" b="1" i="1" baseline="-25000"/>
              <a:t>i </a:t>
            </a:r>
            <a:r>
              <a:rPr lang="en-US" altLang="zh-CN" sz="2800" b="1"/>
              <a:t>)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2254250" y="3263900"/>
            <a:ext cx="25571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i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sp>
        <p:nvSpPr>
          <p:cNvPr id="5" name="AutoShape 38"/>
          <p:cNvSpPr>
            <a:spLocks noChangeArrowheads="1"/>
          </p:cNvSpPr>
          <p:nvPr/>
        </p:nvSpPr>
        <p:spPr bwMode="auto">
          <a:xfrm>
            <a:off x="3519488" y="2853755"/>
            <a:ext cx="288925" cy="503237"/>
          </a:xfrm>
          <a:prstGeom prst="down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sz="2800"/>
          </a:p>
        </p:txBody>
      </p:sp>
      <p:sp>
        <p:nvSpPr>
          <p:cNvPr id="6" name="Text Box 40"/>
          <p:cNvSpPr txBox="1">
            <a:spLocks noChangeArrowheads="1"/>
          </p:cNvSpPr>
          <p:nvPr/>
        </p:nvSpPr>
        <p:spPr bwMode="auto">
          <a:xfrm>
            <a:off x="323850" y="3948113"/>
            <a:ext cx="1717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2800" b="1" i="1" dirty="0">
                <a:solidFill>
                  <a:schemeClr val="folHlink"/>
                </a:solidFill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</a:rPr>
              <a:t>= </a:t>
            </a:r>
            <a:r>
              <a:rPr lang="en-US" altLang="zh-CN" sz="2800" b="1" i="1" dirty="0">
                <a:solidFill>
                  <a:schemeClr val="folHlink"/>
                </a:solidFill>
              </a:rPr>
              <a:t>A</a:t>
            </a:r>
            <a:r>
              <a:rPr lang="en-US" altLang="zh-CN" sz="2800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2800" b="1" dirty="0">
                <a:solidFill>
                  <a:schemeClr val="folHlink"/>
                </a:solidFill>
              </a:rPr>
              <a:t> </a:t>
            </a:r>
            <a:r>
              <a:rPr lang="en-US" altLang="zh-CN" sz="2800" b="1" i="1" dirty="0">
                <a:solidFill>
                  <a:schemeClr val="folHlink"/>
                </a:solidFill>
              </a:rPr>
              <a:t>B</a:t>
            </a:r>
            <a:r>
              <a:rPr lang="en-US" altLang="zh-CN" sz="2800" b="1" i="1" baseline="-25000" dirty="0">
                <a:solidFill>
                  <a:schemeClr val="folHlink"/>
                </a:solidFill>
              </a:rPr>
              <a:t>i</a:t>
            </a:r>
            <a:endParaRPr lang="en-US" altLang="zh-CN" sz="2800" b="1" baseline="-25000" dirty="0">
              <a:solidFill>
                <a:schemeClr val="folHlink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2124075" y="3948113"/>
            <a:ext cx="6696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进位产生函数</a:t>
            </a:r>
            <a:r>
              <a:rPr lang="en-US" altLang="zh-CN" sz="2800" b="1"/>
              <a:t>(</a:t>
            </a:r>
            <a:r>
              <a:rPr lang="zh-CN" altLang="en-US" sz="2800" b="1"/>
              <a:t>本地进位、绝对进位</a:t>
            </a:r>
            <a:r>
              <a:rPr lang="en-US" altLang="zh-CN" sz="2800" b="1"/>
              <a:t>)</a:t>
            </a:r>
            <a:endParaRPr lang="en-US" altLang="zh-CN" sz="2800" b="1" baseline="-25000"/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23850" y="4740275"/>
            <a:ext cx="19463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chemeClr val="folHlink"/>
                </a:solidFill>
              </a:rPr>
              <a:t>P</a:t>
            </a:r>
            <a:r>
              <a:rPr lang="en-US" altLang="zh-CN" b="1" i="1" dirty="0">
                <a:solidFill>
                  <a:schemeClr val="folHlink"/>
                </a:solidFill>
              </a:rPr>
              <a:t>i</a:t>
            </a:r>
            <a:r>
              <a:rPr lang="en-US" altLang="zh-CN" sz="2800" b="1" i="1" dirty="0">
                <a:solidFill>
                  <a:schemeClr val="folHlink"/>
                </a:solidFill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</a:rPr>
              <a:t>= </a:t>
            </a:r>
            <a:r>
              <a:rPr lang="en-US" altLang="zh-CN" sz="28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2800" dirty="0" err="1">
                <a:solidFill>
                  <a:schemeClr val="folHlink"/>
                </a:solidFill>
              </a:rPr>
              <a:t>⊕</a:t>
            </a:r>
            <a:r>
              <a:rPr lang="en-US" altLang="zh-CN" sz="28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sz="2800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sz="2800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2339975" y="4740275"/>
            <a:ext cx="5688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进位传递函数</a:t>
            </a:r>
            <a:r>
              <a:rPr lang="en-US" altLang="zh-CN" sz="2800" b="1"/>
              <a:t>(</a:t>
            </a:r>
            <a:r>
              <a:rPr lang="zh-CN" altLang="en-US" sz="2800" b="1"/>
              <a:t>进位传递条件</a:t>
            </a:r>
            <a:r>
              <a:rPr lang="en-US" altLang="zh-CN" sz="2800" b="1"/>
              <a:t>)</a:t>
            </a:r>
            <a:endParaRPr lang="en-US" altLang="zh-CN" sz="2800" b="1" baseline="-25000"/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301625" y="5580063"/>
            <a:ext cx="4854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</a:rPr>
              <a:t>P</a:t>
            </a:r>
            <a:r>
              <a:rPr lang="en-US" altLang="zh-CN" b="1" i="1">
                <a:solidFill>
                  <a:schemeClr val="folHlink"/>
                </a:solidFill>
              </a:rPr>
              <a:t>i</a:t>
            </a:r>
            <a:r>
              <a:rPr lang="en-US" altLang="zh-CN" sz="2800" b="1" i="1">
                <a:solidFill>
                  <a:schemeClr val="folHlink"/>
                </a:solidFill>
              </a:rPr>
              <a:t> C</a:t>
            </a:r>
            <a:r>
              <a:rPr lang="en-US" altLang="zh-CN" sz="2800" b="1" i="1" baseline="-25000">
                <a:solidFill>
                  <a:schemeClr val="folHlink"/>
                </a:solidFill>
              </a:rPr>
              <a:t>i-1 </a:t>
            </a:r>
            <a:r>
              <a:rPr lang="zh-CN" altLang="en-US" sz="2800" b="1"/>
              <a:t>为传递进位或条件进位</a:t>
            </a: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785938" y="2265363"/>
            <a:ext cx="3845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i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B</a:t>
            </a:r>
            <a:r>
              <a:rPr lang="en-US" altLang="zh-CN" sz="2800" b="1" i="1" baseline="-25000"/>
              <a:t>i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(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i </a:t>
            </a:r>
            <a:r>
              <a:rPr lang="en-US" altLang="zh-CN" sz="2800"/>
              <a:t>+ </a:t>
            </a:r>
            <a:r>
              <a:rPr lang="en-US" altLang="zh-CN" sz="2800" b="1" i="1"/>
              <a:t>B</a:t>
            </a:r>
            <a:r>
              <a:rPr lang="en-US" altLang="zh-CN" sz="2800" b="1" i="1" baseline="-25000"/>
              <a:t>i </a:t>
            </a:r>
            <a:r>
              <a:rPr lang="en-US" altLang="zh-CN" sz="2800" b="1"/>
              <a:t>)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i-</a:t>
            </a:r>
            <a:r>
              <a:rPr lang="en-US" altLang="zh-CN" sz="2800" b="1" baseline="-25000"/>
              <a:t>1</a:t>
            </a:r>
          </a:p>
        </p:txBody>
      </p: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1781175" y="1562099"/>
            <a:ext cx="3943350" cy="523875"/>
            <a:chOff x="1122" y="984"/>
            <a:chExt cx="2484" cy="330"/>
          </a:xfrm>
        </p:grpSpPr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1122" y="984"/>
              <a:ext cx="24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/>
                <a:t>C</a:t>
              </a:r>
              <a:r>
                <a:rPr lang="en-US" altLang="zh-CN" b="1" i="1"/>
                <a:t>i</a:t>
              </a:r>
              <a:r>
                <a:rPr lang="en-US" altLang="zh-CN" sz="2800" b="1" i="1"/>
                <a:t>  </a:t>
              </a:r>
              <a:r>
                <a:rPr lang="en-US" altLang="zh-CN" sz="2800" b="1"/>
                <a:t>= </a:t>
              </a:r>
              <a:r>
                <a:rPr lang="en-US" altLang="zh-CN" sz="2800" b="1" i="1"/>
                <a:t>A</a:t>
              </a:r>
              <a:r>
                <a:rPr lang="en-US" altLang="zh-CN" sz="2800" b="1" i="1" baseline="-25000"/>
                <a:t>i</a:t>
              </a:r>
              <a:r>
                <a:rPr lang="en-US" altLang="zh-CN" sz="2800" b="1" i="1"/>
                <a:t> B</a:t>
              </a:r>
              <a:r>
                <a:rPr lang="en-US" altLang="zh-CN" sz="2800" b="1" i="1" baseline="-25000"/>
                <a:t>i</a:t>
              </a:r>
              <a:r>
                <a:rPr lang="en-US" altLang="zh-CN" sz="2800" b="1" baseline="-25000"/>
                <a:t> </a:t>
              </a:r>
              <a:r>
                <a:rPr lang="en-US" altLang="zh-CN" sz="2800" b="1"/>
                <a:t>+ (</a:t>
              </a:r>
              <a:r>
                <a:rPr lang="en-US" altLang="zh-CN" sz="2800" b="1" i="1"/>
                <a:t>A</a:t>
              </a:r>
              <a:r>
                <a:rPr lang="en-US" altLang="zh-CN" sz="2800" b="1" i="1" baseline="-25000"/>
                <a:t>i</a:t>
              </a:r>
              <a:r>
                <a:rPr lang="en-US" altLang="zh-CN" sz="2800"/>
                <a:t>⊕ </a:t>
              </a:r>
              <a:r>
                <a:rPr lang="en-US" altLang="zh-CN" sz="2800" b="1" i="1"/>
                <a:t>B</a:t>
              </a:r>
              <a:r>
                <a:rPr lang="en-US" altLang="zh-CN" sz="2800" b="1" i="1" baseline="-25000"/>
                <a:t>i </a:t>
              </a:r>
              <a:r>
                <a:rPr lang="en-US" altLang="zh-CN" sz="2800" b="1"/>
                <a:t>) </a:t>
              </a:r>
              <a:r>
                <a:rPr lang="en-US" altLang="zh-CN" sz="2800" b="1" i="1"/>
                <a:t>C</a:t>
              </a:r>
              <a:r>
                <a:rPr lang="en-US" altLang="zh-CN" sz="2800" b="1" i="1" baseline="-25000"/>
                <a:t>i-</a:t>
              </a:r>
              <a:r>
                <a:rPr lang="en-US" altLang="zh-CN" sz="2800" b="1" baseline="-25000"/>
                <a:t>1</a:t>
              </a:r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2426" y="1045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2880" y="1038"/>
              <a:ext cx="1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</p:grp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1095375" y="1556792"/>
            <a:ext cx="9826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或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1100138" y="2246313"/>
            <a:ext cx="9826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或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DA9289-AA43-44E5-8A04-7AD88EF549C3}"/>
              </a:ext>
            </a:extLst>
          </p:cNvPr>
          <p:cNvGrpSpPr/>
          <p:nvPr/>
        </p:nvGrpSpPr>
        <p:grpSpPr>
          <a:xfrm>
            <a:off x="917834" y="15252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234">
              <a:extLst>
                <a:ext uri="{FF2B5EF4-FFF2-40B4-BE49-F238E27FC236}">
                  <a16:creationId xmlns:a16="http://schemas.microsoft.com/office/drawing/2014/main" id="{0CF82AEE-6685-4034-875F-F6CEC2531BD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8BA16C-F27F-4B3D-A579-C9D0C364619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6" grpId="0" build="p" autoUpdateAnimBg="0"/>
      <p:bldP spid="1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77168" y="147110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串行</a:t>
            </a:r>
            <a:r>
              <a:rPr lang="zh-CN" altLang="en-US" sz="2800" b="1" dirty="0"/>
              <a:t>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6627" y="873037"/>
            <a:ext cx="88221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逐级形成各级进位，每一级进位直接依赖于前一级进位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9850" y="167640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2800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sz="2800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09850" y="2324100"/>
            <a:ext cx="2600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2</a:t>
            </a:r>
            <a:r>
              <a:rPr lang="en-US" altLang="zh-CN" sz="2800" b="1" i="1"/>
              <a:t> 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2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2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609850" y="3257550"/>
            <a:ext cx="2770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i="1"/>
              <a:t>C</a:t>
            </a:r>
            <a:r>
              <a:rPr lang="en-US" altLang="zh-CN" b="1" i="1"/>
              <a:t>n</a:t>
            </a:r>
            <a:r>
              <a:rPr lang="en-US" altLang="zh-CN" sz="2800" b="1" i="1"/>
              <a:t> </a:t>
            </a:r>
            <a:r>
              <a:rPr lang="en-US" altLang="zh-CN" sz="2800" b="1"/>
              <a:t>= </a:t>
            </a:r>
            <a:r>
              <a:rPr lang="en-US" altLang="zh-CN" sz="2800" b="1" i="1"/>
              <a:t>G</a:t>
            </a:r>
            <a:r>
              <a:rPr lang="en-US" altLang="zh-CN" sz="2800" b="1" i="1" baseline="-25000"/>
              <a:t>n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+ </a:t>
            </a:r>
            <a:r>
              <a:rPr lang="en-US" altLang="zh-CN" sz="2800" b="1" i="1"/>
              <a:t>P</a:t>
            </a:r>
            <a:r>
              <a:rPr lang="en-US" altLang="zh-CN" sz="2800" b="1" i="1" baseline="-25000"/>
              <a:t>n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i="1" baseline="-25000"/>
              <a:t>n-1</a:t>
            </a: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116013" y="4221163"/>
            <a:ext cx="2160587" cy="1544637"/>
            <a:chOff x="703" y="2659"/>
            <a:chExt cx="1361" cy="973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29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156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519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657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020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n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n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1611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n-1</a:t>
              </a: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338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703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247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03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n</a:t>
              </a:r>
              <a:endParaRPr lang="en-US" altLang="zh-CN" sz="2000" b="1"/>
            </a:p>
          </p:txBody>
        </p:sp>
      </p:grp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4049713" y="2900363"/>
            <a:ext cx="0" cy="431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653088" y="4581525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C</a:t>
            </a:r>
            <a:r>
              <a:rPr lang="en-US" altLang="zh-CN" sz="1400" b="1"/>
              <a:t>1</a:t>
            </a: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4213225" y="4221163"/>
            <a:ext cx="1655763" cy="1544637"/>
            <a:chOff x="2654" y="2659"/>
            <a:chExt cx="1043" cy="97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980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/>
                <a:t>∑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10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3470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2971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2</a:t>
              </a:r>
              <a:r>
                <a:rPr lang="en-US" altLang="zh-CN" sz="2000" b="1"/>
                <a:t>     B</a:t>
              </a:r>
              <a:r>
                <a:rPr lang="en-US" altLang="zh-CN" sz="1400" b="1"/>
                <a:t>2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3289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2654" y="3067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198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2</a:t>
              </a:r>
              <a:endParaRPr lang="en-US" altLang="zh-CN" sz="2000" b="1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2654" y="2886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/>
                <a:t>C</a:t>
              </a:r>
              <a:r>
                <a:rPr lang="en-US" altLang="zh-CN" sz="1400" b="1" dirty="0"/>
                <a:t>2</a:t>
              </a:r>
              <a:endParaRPr lang="en-US" altLang="zh-CN" sz="2000" b="1" dirty="0"/>
            </a:p>
          </p:txBody>
        </p:sp>
      </p:grp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5724525" y="486886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" name="Group 46"/>
          <p:cNvGrpSpPr>
            <a:grpSpLocks/>
          </p:cNvGrpSpPr>
          <p:nvPr/>
        </p:nvGrpSpPr>
        <p:grpSpPr bwMode="auto">
          <a:xfrm>
            <a:off x="6442075" y="4221163"/>
            <a:ext cx="1657350" cy="1544637"/>
            <a:chOff x="4058" y="2659"/>
            <a:chExt cx="1044" cy="973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4067" y="2925"/>
              <a:ext cx="626" cy="2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/>
                <a:t>∑</a:t>
              </a: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194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557" y="3193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4695" y="306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058" y="3440"/>
              <a:ext cx="6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1400" b="1"/>
                <a:t>1 </a:t>
              </a:r>
              <a:r>
                <a:rPr lang="en-US" altLang="zh-CN" sz="2000" b="1"/>
                <a:t>    B</a:t>
              </a:r>
              <a:r>
                <a:rPr lang="en-US" altLang="zh-CN" sz="1400" b="1"/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649" y="2886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/>
                <a:t>C</a:t>
              </a:r>
              <a:r>
                <a:rPr lang="en-US" altLang="zh-CN" sz="1400" b="1"/>
                <a:t>0</a:t>
              </a: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4376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285" y="2659"/>
              <a:ext cx="4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>
                  <a:cs typeface="Times New Roman" pitchFamily="18" charset="0"/>
                </a:rPr>
                <a:t>∑</a:t>
              </a:r>
              <a:r>
                <a:rPr lang="en-US" altLang="zh-CN" sz="1400" b="1"/>
                <a:t>1</a:t>
              </a:r>
              <a:endParaRPr lang="en-US" altLang="zh-CN" sz="2000" b="1"/>
            </a:p>
          </p:txBody>
        </p:sp>
      </p:grp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3492500" y="4868863"/>
            <a:ext cx="360363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39750" y="6005513"/>
            <a:ext cx="813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进位信号采取串联结构，元器件较少，运算时间长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B3EC5F-62D7-4FCC-89CB-14F2525730ED}"/>
              </a:ext>
            </a:extLst>
          </p:cNvPr>
          <p:cNvGrpSpPr/>
          <p:nvPr/>
        </p:nvGrpSpPr>
        <p:grpSpPr>
          <a:xfrm>
            <a:off x="917834" y="15252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234">
              <a:extLst>
                <a:ext uri="{FF2B5EF4-FFF2-40B4-BE49-F238E27FC236}">
                  <a16:creationId xmlns:a16="http://schemas.microsoft.com/office/drawing/2014/main" id="{D8429414-0F07-409C-B162-E9808941F80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C8222B3-C57C-4ED9-A858-E1FA9755EF56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autoUpdateAnimBg="0"/>
      <p:bldP spid="6" grpId="0" autoUpdateAnimBg="0"/>
      <p:bldP spid="18" grpId="0" animBg="1"/>
      <p:bldP spid="19" grpId="0" build="p" autoUpdateAnimBg="0"/>
      <p:bldP spid="19" grpId="1" build="allAtOnce"/>
      <p:bldP spid="29" grpId="0" animBg="1"/>
      <p:bldP spid="39" grpId="0" animBg="1"/>
      <p:bldP spid="4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35451" y="152525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并行</a:t>
            </a:r>
            <a:r>
              <a:rPr lang="zh-CN" altLang="en-US" sz="2800" b="1" dirty="0"/>
              <a:t>进位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82045" y="864672"/>
            <a:ext cx="7559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并行</a:t>
            </a:r>
            <a:r>
              <a:rPr lang="zh-CN" altLang="en-US" sz="2800" b="1"/>
              <a:t>地形成各级进位，各进位之间无依赖关系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80630" y="15602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1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1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1</a:t>
            </a:r>
            <a:r>
              <a:rPr lang="en-US" altLang="zh-CN" sz="3200" b="1"/>
              <a:t> </a:t>
            </a:r>
            <a:r>
              <a:rPr lang="en-US" altLang="zh-CN" sz="3200" b="1" i="1"/>
              <a:t>C</a:t>
            </a:r>
            <a:r>
              <a:rPr lang="en-US" altLang="zh-CN" b="1" i="1" baseline="-25000"/>
              <a:t>0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80630" y="2207940"/>
            <a:ext cx="2570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/>
              <a:t>C</a:t>
            </a:r>
            <a:r>
              <a:rPr lang="en-US" altLang="zh-CN" sz="1600" b="1" i="1"/>
              <a:t>2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b="1" i="1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375918" y="2781028"/>
            <a:ext cx="35829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>
                <a:solidFill>
                  <a:schemeClr val="folHlink"/>
                </a:solidFill>
              </a:rPr>
              <a:t>(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 </a:t>
            </a:r>
            <a:r>
              <a:rPr lang="en-US" altLang="zh-CN" sz="3200" b="1">
                <a:solidFill>
                  <a:schemeClr val="folHlink"/>
                </a:solidFill>
              </a:rPr>
              <a:t>+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r>
              <a:rPr lang="en-US" altLang="zh-CN" sz="3200" b="1">
                <a:solidFill>
                  <a:schemeClr val="folHlink"/>
                </a:solidFill>
              </a:rPr>
              <a:t>)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8455" y="3357290"/>
            <a:ext cx="3789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b="1" i="1" baseline="-25000"/>
              <a:t>2</a:t>
            </a:r>
            <a:r>
              <a:rPr lang="en-US" altLang="zh-CN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b="1" i="1" baseline="-25000"/>
              <a:t>2</a:t>
            </a:r>
            <a:r>
              <a:rPr lang="en-US" altLang="zh-CN" sz="3200" b="1"/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2000" b="1" i="1"/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b="1" i="1" baseline="-25000">
              <a:solidFill>
                <a:schemeClr val="folHlink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31418" y="4081190"/>
            <a:ext cx="6059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3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3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1600" b="1" baseline="-25000">
                <a:solidFill>
                  <a:schemeClr val="folHlink"/>
                </a:solidFill>
              </a:rPr>
              <a:t> </a:t>
            </a:r>
            <a:r>
              <a:rPr lang="en-US" altLang="zh-CN" sz="1600" b="1" baseline="-25000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16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3200" b="1">
                <a:solidFill>
                  <a:schemeClr val="folHlink"/>
                </a:solidFill>
              </a:rPr>
              <a:t> </a:t>
            </a:r>
            <a:r>
              <a:rPr lang="en-US" altLang="zh-CN" sz="3200" b="1" i="1">
                <a:solidFill>
                  <a:schemeClr val="folHlink"/>
                </a:solidFill>
              </a:rPr>
              <a:t>G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3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2</a:t>
            </a:r>
            <a:r>
              <a:rPr lang="en-US" altLang="zh-CN" sz="3200" b="1" i="1">
                <a:solidFill>
                  <a:schemeClr val="folHlink"/>
                </a:solidFill>
              </a:rPr>
              <a:t>P</a:t>
            </a:r>
            <a:r>
              <a:rPr lang="en-US" altLang="zh-CN" sz="2000" b="1" i="1">
                <a:solidFill>
                  <a:schemeClr val="folHlink"/>
                </a:solidFill>
              </a:rPr>
              <a:t>1</a:t>
            </a:r>
            <a:r>
              <a:rPr lang="en-US" altLang="zh-CN" sz="3200" b="1" i="1">
                <a:solidFill>
                  <a:schemeClr val="folHlink"/>
                </a:solidFill>
              </a:rPr>
              <a:t>C</a:t>
            </a:r>
            <a:r>
              <a:rPr lang="en-US" altLang="zh-CN" sz="2000" b="1" i="1">
                <a:solidFill>
                  <a:schemeClr val="folHlink"/>
                </a:solidFill>
              </a:rPr>
              <a:t>0</a:t>
            </a:r>
            <a:endParaRPr lang="en-US" altLang="zh-CN" sz="3200" b="1">
              <a:solidFill>
                <a:schemeClr val="folHlink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931418" y="5381364"/>
            <a:ext cx="54784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/>
              <a:t> </a:t>
            </a:r>
            <a:r>
              <a:rPr lang="en-US" altLang="zh-CN" sz="3200" b="1" i="1"/>
              <a:t>C</a:t>
            </a:r>
            <a:r>
              <a:rPr lang="en-US" altLang="zh-CN" sz="1600" b="1" i="1"/>
              <a:t>n  </a:t>
            </a:r>
            <a:r>
              <a:rPr lang="en-US" altLang="zh-CN" sz="3200" b="1"/>
              <a:t>=</a:t>
            </a:r>
            <a:r>
              <a:rPr lang="en-US" altLang="zh-CN" b="1"/>
              <a:t> </a:t>
            </a:r>
            <a:r>
              <a:rPr lang="en-US" altLang="zh-CN" sz="3200" b="1" i="1"/>
              <a:t>G</a:t>
            </a:r>
            <a:r>
              <a:rPr lang="en-US" altLang="zh-CN" sz="1800" b="1" i="1"/>
              <a:t>n</a:t>
            </a:r>
            <a:r>
              <a:rPr lang="en-US" altLang="zh-CN" sz="3200" b="1"/>
              <a:t> + </a:t>
            </a:r>
            <a:r>
              <a:rPr lang="en-US" altLang="zh-CN" sz="3200" b="1" i="1"/>
              <a:t>P</a:t>
            </a:r>
            <a:r>
              <a:rPr lang="en-US" altLang="zh-CN" sz="1600" b="1" i="1"/>
              <a:t>n</a:t>
            </a:r>
            <a:r>
              <a:rPr lang="en-US" altLang="zh-CN" sz="3200" b="1" i="1"/>
              <a:t>G</a:t>
            </a:r>
            <a:r>
              <a:rPr lang="en-US" altLang="zh-CN" sz="1600" b="1" i="1" baseline="-25000"/>
              <a:t>n-1</a:t>
            </a:r>
            <a:r>
              <a:rPr lang="en-US" altLang="zh-CN" sz="1600" b="1" baseline="-25000"/>
              <a:t>  </a:t>
            </a:r>
            <a:r>
              <a:rPr lang="en-US" altLang="zh-CN" sz="3200" b="1"/>
              <a:t>+ </a:t>
            </a:r>
            <a:r>
              <a:rPr lang="en-US" altLang="zh-CN" sz="3200" b="1" i="1"/>
              <a:t>…</a:t>
            </a:r>
            <a:r>
              <a:rPr lang="en-US" altLang="zh-CN" sz="2000" b="1" i="1"/>
              <a:t> </a:t>
            </a:r>
            <a:r>
              <a:rPr lang="en-US" altLang="zh-CN" sz="3200" b="1"/>
              <a:t>+ </a:t>
            </a:r>
            <a:r>
              <a:rPr lang="en-US" altLang="zh-CN" sz="3200" b="1" i="1"/>
              <a:t>P</a:t>
            </a:r>
            <a:r>
              <a:rPr lang="en-US" altLang="zh-CN" sz="1600" b="1" i="1"/>
              <a:t>n </a:t>
            </a:r>
            <a:r>
              <a:rPr lang="en-US" altLang="zh-CN" sz="3200" b="1" i="1"/>
              <a:t>…P</a:t>
            </a:r>
            <a:r>
              <a:rPr lang="en-US" altLang="zh-CN" sz="1600" b="1" i="1"/>
              <a:t>1</a:t>
            </a:r>
            <a:r>
              <a:rPr lang="en-US" altLang="zh-CN" sz="3200" b="1" i="1"/>
              <a:t>C</a:t>
            </a:r>
            <a:r>
              <a:rPr lang="en-US" altLang="zh-CN" sz="1600" b="1" i="1"/>
              <a:t>0</a:t>
            </a:r>
            <a:endParaRPr lang="en-US" altLang="zh-CN" sz="1600" b="1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52293" y="472889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 rot="16200000">
            <a:off x="4752020" y="4185083"/>
            <a:ext cx="432051" cy="3960442"/>
          </a:xfrm>
          <a:prstGeom prst="leftBrace">
            <a:avLst>
              <a:gd name="adj1" fmla="val 99967"/>
              <a:gd name="adj2" fmla="val 4919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4450432" y="6294263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</a:rPr>
              <a:t>n + 1 </a:t>
            </a:r>
            <a:r>
              <a:rPr lang="zh-CN" altLang="en-US" sz="2800" b="1" dirty="0">
                <a:solidFill>
                  <a:schemeClr val="folHlink"/>
                </a:solidFill>
              </a:rPr>
              <a:t>项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3EB34C-BD76-4430-A7A2-30656C18B911}"/>
              </a:ext>
            </a:extLst>
          </p:cNvPr>
          <p:cNvGrpSpPr/>
          <p:nvPr/>
        </p:nvGrpSpPr>
        <p:grpSpPr>
          <a:xfrm>
            <a:off x="917834" y="15252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234">
              <a:extLst>
                <a:ext uri="{FF2B5EF4-FFF2-40B4-BE49-F238E27FC236}">
                  <a16:creationId xmlns:a16="http://schemas.microsoft.com/office/drawing/2014/main" id="{1975BE86-023D-4F5F-98F7-DE0BA5547E5C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CB20A4D-B450-4EF9-A98F-05036BF8F8CA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2" grpId="0" animBg="1"/>
      <p:bldP spid="13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89" y="2719536"/>
            <a:ext cx="8474075" cy="3733800"/>
            <a:chOff x="240" y="1920"/>
            <a:chExt cx="5338" cy="235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725" y="2821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40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699" y="3044"/>
              <a:ext cx="1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2064" y="3271"/>
              <a:ext cx="3408" cy="82"/>
            </a:xfrm>
            <a:custGeom>
              <a:avLst/>
              <a:gdLst>
                <a:gd name="T0" fmla="*/ 0 w 3264"/>
                <a:gd name="T1" fmla="*/ 0 h 96"/>
                <a:gd name="T2" fmla="*/ 0 w 3264"/>
                <a:gd name="T3" fmla="*/ 51 h 96"/>
                <a:gd name="T4" fmla="*/ 3879 w 3264"/>
                <a:gd name="T5" fmla="*/ 51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68" y="3271"/>
              <a:ext cx="3122" cy="165"/>
            </a:xfrm>
            <a:custGeom>
              <a:avLst/>
              <a:gdLst>
                <a:gd name="T0" fmla="*/ 0 w 3170"/>
                <a:gd name="T1" fmla="*/ 0 h 192"/>
                <a:gd name="T2" fmla="*/ 0 w 3170"/>
                <a:gd name="T3" fmla="*/ 105 h 192"/>
                <a:gd name="T4" fmla="*/ 2982 w 3170"/>
                <a:gd name="T5" fmla="*/ 10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812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298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990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71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898" y="280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+</a:t>
              </a:r>
              <a:endParaRPr lang="en-US" altLang="zh-CN" sz="2400" b="1" dirty="0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4741" y="3044"/>
              <a:ext cx="135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 b="1"/>
                <a:t> </a:t>
              </a:r>
              <a:endParaRPr lang="en-US" altLang="zh-CN" sz="2000" b="1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392" y="3271"/>
              <a:ext cx="3456" cy="248"/>
            </a:xfrm>
            <a:custGeom>
              <a:avLst/>
              <a:gdLst>
                <a:gd name="T0" fmla="*/ 0 w 3456"/>
                <a:gd name="T1" fmla="*/ 0 h 240"/>
                <a:gd name="T2" fmla="*/ 0 w 3456"/>
                <a:gd name="T3" fmla="*/ 274 h 240"/>
                <a:gd name="T4" fmla="*/ 3456 w 3456"/>
                <a:gd name="T5" fmla="*/ 274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296" y="3271"/>
              <a:ext cx="2977" cy="332"/>
            </a:xfrm>
            <a:custGeom>
              <a:avLst/>
              <a:gdLst>
                <a:gd name="T0" fmla="*/ 0 w 2977"/>
                <a:gd name="T1" fmla="*/ 0 h 386"/>
                <a:gd name="T2" fmla="*/ 0 w 2977"/>
                <a:gd name="T3" fmla="*/ 210 h 386"/>
                <a:gd name="T4" fmla="*/ 2977 w 2977"/>
                <a:gd name="T5" fmla="*/ 212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1008" y="3271"/>
              <a:ext cx="2832" cy="413"/>
            </a:xfrm>
            <a:custGeom>
              <a:avLst/>
              <a:gdLst>
                <a:gd name="T0" fmla="*/ 0 w 2832"/>
                <a:gd name="T1" fmla="*/ 0 h 480"/>
                <a:gd name="T2" fmla="*/ 0 w 2832"/>
                <a:gd name="T3" fmla="*/ 262 h 480"/>
                <a:gd name="T4" fmla="*/ 2832 w 2832"/>
                <a:gd name="T5" fmla="*/ 262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912" y="3271"/>
              <a:ext cx="2256" cy="496"/>
            </a:xfrm>
            <a:custGeom>
              <a:avLst/>
              <a:gdLst>
                <a:gd name="T0" fmla="*/ 0 w 2304"/>
                <a:gd name="T1" fmla="*/ 0 h 576"/>
                <a:gd name="T2" fmla="*/ 0 w 2304"/>
                <a:gd name="T3" fmla="*/ 317 h 576"/>
                <a:gd name="T4" fmla="*/ 2118 w 2304"/>
                <a:gd name="T5" fmla="*/ 317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672" y="3271"/>
              <a:ext cx="1776" cy="578"/>
            </a:xfrm>
            <a:custGeom>
              <a:avLst/>
              <a:gdLst>
                <a:gd name="T0" fmla="*/ 0 w 1776"/>
                <a:gd name="T1" fmla="*/ 0 h 672"/>
                <a:gd name="T2" fmla="*/ 0 w 1776"/>
                <a:gd name="T3" fmla="*/ 367 h 672"/>
                <a:gd name="T4" fmla="*/ 1776 w 1776"/>
                <a:gd name="T5" fmla="*/ 367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576" y="3271"/>
              <a:ext cx="1104" cy="661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422 h 768"/>
                <a:gd name="T4" fmla="*/ 972 w 1152"/>
                <a:gd name="T5" fmla="*/ 422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65"/>
            <p:cNvSpPr>
              <a:spLocks/>
            </p:cNvSpPr>
            <p:nvPr/>
          </p:nvSpPr>
          <p:spPr bwMode="auto">
            <a:xfrm>
              <a:off x="1029" y="2604"/>
              <a:ext cx="867" cy="421"/>
            </a:xfrm>
            <a:custGeom>
              <a:avLst/>
              <a:gdLst>
                <a:gd name="T0" fmla="*/ 0 w 867"/>
                <a:gd name="T1" fmla="*/ 0 h 421"/>
                <a:gd name="T2" fmla="*/ 0 w 867"/>
                <a:gd name="T3" fmla="*/ 85 h 421"/>
                <a:gd name="T4" fmla="*/ 867 w 867"/>
                <a:gd name="T5" fmla="*/ 85 h 421"/>
                <a:gd name="T6" fmla="*/ 867 w 867"/>
                <a:gd name="T7" fmla="*/ 421 h 4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5270" y="33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C</a:t>
              </a:r>
              <a:r>
                <a:rPr lang="en-US" altLang="zh-CN" b="1" baseline="-25000"/>
                <a:t>0</a:t>
              </a:r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300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159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23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8" name="Text Box 70"/>
            <p:cNvSpPr txBox="1">
              <a:spLocks noChangeArrowheads="1"/>
            </p:cNvSpPr>
            <p:nvPr/>
          </p:nvSpPr>
          <p:spPr bwMode="auto">
            <a:xfrm>
              <a:off x="3084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374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0" name="Text Box 72"/>
            <p:cNvSpPr txBox="1">
              <a:spLocks noChangeArrowheads="1"/>
            </p:cNvSpPr>
            <p:nvPr/>
          </p:nvSpPr>
          <p:spPr bwMode="auto">
            <a:xfrm>
              <a:off x="4176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764" y="3984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G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5052" y="39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P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Rectangle 7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8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8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86"/>
            <p:cNvSpPr txBox="1">
              <a:spLocks noChangeArrowheads="1"/>
            </p:cNvSpPr>
            <p:nvPr/>
          </p:nvSpPr>
          <p:spPr bwMode="auto">
            <a:xfrm>
              <a:off x="4880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5" name="Text Box 87"/>
            <p:cNvSpPr txBox="1">
              <a:spLocks noChangeArrowheads="1"/>
            </p:cNvSpPr>
            <p:nvPr/>
          </p:nvSpPr>
          <p:spPr bwMode="auto">
            <a:xfrm>
              <a:off x="861" y="23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folHlink"/>
                  </a:solidFill>
                </a:rPr>
                <a:t>+</a:t>
              </a:r>
              <a:endParaRPr lang="en-US" altLang="zh-CN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86" name="Text Box 88"/>
            <p:cNvSpPr txBox="1">
              <a:spLocks noChangeArrowheads="1"/>
            </p:cNvSpPr>
            <p:nvPr/>
          </p:nvSpPr>
          <p:spPr bwMode="auto">
            <a:xfrm>
              <a:off x="2774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3967" y="2352"/>
              <a:ext cx="1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</a:t>
              </a: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9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9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9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Freeform 94"/>
            <p:cNvSpPr>
              <a:spLocks/>
            </p:cNvSpPr>
            <p:nvPr/>
          </p:nvSpPr>
          <p:spPr bwMode="auto">
            <a:xfrm>
              <a:off x="840" y="2608"/>
              <a:ext cx="3" cy="218"/>
            </a:xfrm>
            <a:custGeom>
              <a:avLst/>
              <a:gdLst>
                <a:gd name="T0" fmla="*/ 3 w 3"/>
                <a:gd name="T1" fmla="*/ 0 h 294"/>
                <a:gd name="T2" fmla="*/ 0 w 3"/>
                <a:gd name="T3" fmla="*/ 89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Freeform 95"/>
            <p:cNvSpPr>
              <a:spLocks/>
            </p:cNvSpPr>
            <p:nvPr/>
          </p:nvSpPr>
          <p:spPr bwMode="auto">
            <a:xfrm>
              <a:off x="2907" y="2570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05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Freeform 96"/>
            <p:cNvSpPr>
              <a:spLocks/>
            </p:cNvSpPr>
            <p:nvPr/>
          </p:nvSpPr>
          <p:spPr bwMode="auto">
            <a:xfrm>
              <a:off x="4101" y="2570"/>
              <a:ext cx="1" cy="249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102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Freeform 97"/>
            <p:cNvSpPr>
              <a:spLocks/>
            </p:cNvSpPr>
            <p:nvPr/>
          </p:nvSpPr>
          <p:spPr bwMode="auto">
            <a:xfrm>
              <a:off x="5013" y="2573"/>
              <a:ext cx="1" cy="244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98 h 3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Freeform 98"/>
            <p:cNvSpPr>
              <a:spLocks/>
            </p:cNvSpPr>
            <p:nvPr/>
          </p:nvSpPr>
          <p:spPr bwMode="auto">
            <a:xfrm>
              <a:off x="5016" y="2132"/>
              <a:ext cx="1" cy="229"/>
            </a:xfrm>
            <a:custGeom>
              <a:avLst/>
              <a:gdLst>
                <a:gd name="T0" fmla="*/ 0 w 1"/>
                <a:gd name="T1" fmla="*/ 93 h 309"/>
                <a:gd name="T2" fmla="*/ 0 w 1"/>
                <a:gd name="T3" fmla="*/ 0 h 3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" name="Freeform 99"/>
            <p:cNvSpPr>
              <a:spLocks/>
            </p:cNvSpPr>
            <p:nvPr/>
          </p:nvSpPr>
          <p:spPr bwMode="auto">
            <a:xfrm>
              <a:off x="4104" y="2144"/>
              <a:ext cx="1" cy="220"/>
            </a:xfrm>
            <a:custGeom>
              <a:avLst/>
              <a:gdLst>
                <a:gd name="T0" fmla="*/ 0 w 1"/>
                <a:gd name="T1" fmla="*/ 90 h 297"/>
                <a:gd name="T2" fmla="*/ 0 w 1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Freeform 100"/>
            <p:cNvSpPr>
              <a:spLocks/>
            </p:cNvSpPr>
            <p:nvPr/>
          </p:nvSpPr>
          <p:spPr bwMode="auto">
            <a:xfrm>
              <a:off x="2907" y="2142"/>
              <a:ext cx="1" cy="218"/>
            </a:xfrm>
            <a:custGeom>
              <a:avLst/>
              <a:gdLst>
                <a:gd name="T0" fmla="*/ 1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" name="Freeform 101"/>
            <p:cNvSpPr>
              <a:spLocks/>
            </p:cNvSpPr>
            <p:nvPr/>
          </p:nvSpPr>
          <p:spPr bwMode="auto">
            <a:xfrm>
              <a:off x="963" y="2177"/>
              <a:ext cx="1" cy="215"/>
            </a:xfrm>
            <a:custGeom>
              <a:avLst/>
              <a:gdLst>
                <a:gd name="T0" fmla="*/ 1 w 1"/>
                <a:gd name="T1" fmla="*/ 215 h 215"/>
                <a:gd name="T2" fmla="*/ 0 w 1"/>
                <a:gd name="T3" fmla="*/ 0 h 2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" name="Text Box 102"/>
            <p:cNvSpPr txBox="1">
              <a:spLocks noChangeArrowheads="1"/>
            </p:cNvSpPr>
            <p:nvPr/>
          </p:nvSpPr>
          <p:spPr bwMode="auto">
            <a:xfrm>
              <a:off x="4896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  <p:sp>
          <p:nvSpPr>
            <p:cNvPr id="101" name="Text Box 103"/>
            <p:cNvSpPr txBox="1">
              <a:spLocks noChangeArrowheads="1"/>
            </p:cNvSpPr>
            <p:nvPr/>
          </p:nvSpPr>
          <p:spPr bwMode="auto">
            <a:xfrm>
              <a:off x="398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102" name="Text Box 104"/>
            <p:cNvSpPr txBox="1">
              <a:spLocks noChangeArrowheads="1"/>
            </p:cNvSpPr>
            <p:nvPr/>
          </p:nvSpPr>
          <p:spPr bwMode="auto">
            <a:xfrm>
              <a:off x="2784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103" name="Text Box 105"/>
            <p:cNvSpPr txBox="1">
              <a:spLocks noChangeArrowheads="1"/>
            </p:cNvSpPr>
            <p:nvPr/>
          </p:nvSpPr>
          <p:spPr bwMode="auto">
            <a:xfrm>
              <a:off x="868" y="192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</p:grpSp>
      <p:sp>
        <p:nvSpPr>
          <p:cNvPr id="104" name="Text Box 108"/>
          <p:cNvSpPr txBox="1">
            <a:spLocks noChangeArrowheads="1"/>
          </p:cNvSpPr>
          <p:nvPr/>
        </p:nvSpPr>
        <p:spPr bwMode="auto">
          <a:xfrm>
            <a:off x="837157" y="93524"/>
            <a:ext cx="39520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以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位加法器为例：</a:t>
            </a:r>
          </a:p>
        </p:txBody>
      </p: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490538" y="527050"/>
            <a:ext cx="25701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1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b="1" i="1" baseline="-25000" dirty="0"/>
              <a:t>1</a:t>
            </a:r>
            <a:r>
              <a:rPr lang="en-US" altLang="zh-CN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b="1" i="1" baseline="-25000" dirty="0"/>
              <a:t>1</a:t>
            </a:r>
            <a:r>
              <a:rPr lang="en-US" altLang="zh-CN" sz="3200" b="1" dirty="0"/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>
                <a:solidFill>
                  <a:schemeClr val="folHlink"/>
                </a:solidFill>
              </a:rPr>
              <a:t>0</a:t>
            </a:r>
            <a:endParaRPr lang="en-US" altLang="zh-CN" b="1" i="1" baseline="-25000" dirty="0">
              <a:solidFill>
                <a:srgbClr val="7030A0"/>
              </a:solidFill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484188" y="1054100"/>
            <a:ext cx="4516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2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3200" b="1" i="1" baseline="-25000" dirty="0"/>
              <a:t>2</a:t>
            </a:r>
            <a:r>
              <a:rPr lang="en-US" altLang="zh-CN" sz="3200" b="1" baseline="-25000" dirty="0"/>
              <a:t>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32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8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3200" b="1" i="1" baseline="-25000" dirty="0"/>
              <a:t>2 </a:t>
            </a:r>
            <a:r>
              <a:rPr lang="en-US" altLang="zh-CN" sz="3200" b="1" i="1" dirty="0"/>
              <a:t>P</a:t>
            </a:r>
            <a:r>
              <a:rPr lang="en-US" altLang="zh-CN" sz="2800" b="1" i="1" baseline="-25000" dirty="0"/>
              <a:t>1</a:t>
            </a:r>
            <a:r>
              <a:rPr lang="en-US" altLang="zh-CN" sz="3200" b="1" i="1" dirty="0">
                <a:solidFill>
                  <a:schemeClr val="folHlink"/>
                </a:solidFill>
              </a:rPr>
              <a:t>C</a:t>
            </a:r>
            <a:r>
              <a:rPr lang="en-US" altLang="zh-CN" sz="2800" b="1" i="1" baseline="-25000" dirty="0">
                <a:solidFill>
                  <a:schemeClr val="folHlink"/>
                </a:solidFill>
              </a:rPr>
              <a:t>0</a:t>
            </a:r>
            <a:endParaRPr lang="en-US" altLang="zh-CN" sz="3200" b="1" i="1" baseline="-25000" dirty="0">
              <a:solidFill>
                <a:schemeClr val="folHlink"/>
              </a:solidFill>
            </a:endParaRPr>
          </a:p>
        </p:txBody>
      </p:sp>
      <p:sp>
        <p:nvSpPr>
          <p:cNvPr id="107" name="Text Box 10"/>
          <p:cNvSpPr txBox="1">
            <a:spLocks noChangeArrowheads="1"/>
          </p:cNvSpPr>
          <p:nvPr/>
        </p:nvSpPr>
        <p:spPr bwMode="auto">
          <a:xfrm>
            <a:off x="444500" y="1606550"/>
            <a:ext cx="6059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 </a:t>
            </a:r>
            <a:r>
              <a:rPr lang="en-US" altLang="zh-CN" sz="3200" b="1" i="1" dirty="0"/>
              <a:t>C</a:t>
            </a:r>
            <a:r>
              <a:rPr lang="en-US" altLang="zh-CN" sz="1600" b="1" i="1" dirty="0"/>
              <a:t>3  </a:t>
            </a:r>
            <a:r>
              <a:rPr lang="en-US" altLang="zh-CN" sz="3200" b="1" dirty="0"/>
              <a:t>=</a:t>
            </a:r>
            <a:r>
              <a:rPr lang="en-US" altLang="zh-CN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800" b="1" i="1" dirty="0"/>
              <a:t>3</a:t>
            </a:r>
            <a:r>
              <a:rPr lang="en-US" altLang="zh-CN" sz="3200" b="1" dirty="0"/>
              <a:t> 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baseline="-25000" dirty="0"/>
              <a:t>2</a:t>
            </a:r>
            <a:r>
              <a:rPr lang="en-US" altLang="zh-CN" sz="1600" b="1" baseline="-25000" dirty="0"/>
              <a:t> 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baseline="-25000" dirty="0"/>
              <a:t>2</a:t>
            </a:r>
            <a:r>
              <a:rPr lang="en-US" altLang="zh-CN" sz="3200" b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2000" b="1" i="1" dirty="0"/>
              <a:t>1 </a:t>
            </a:r>
            <a:r>
              <a:rPr lang="en-US" altLang="zh-CN" sz="3200" b="1" dirty="0"/>
              <a:t>+ 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3200" b="1" i="1" dirty="0">
                <a:solidFill>
                  <a:schemeClr val="folHlink"/>
                </a:solidFill>
              </a:rPr>
              <a:t>C</a:t>
            </a:r>
            <a:r>
              <a:rPr lang="en-US" altLang="zh-CN" sz="2000" b="1" i="1" dirty="0">
                <a:solidFill>
                  <a:schemeClr val="folHlink"/>
                </a:solidFill>
              </a:rPr>
              <a:t>0</a:t>
            </a:r>
            <a:endParaRPr lang="en-US" altLang="zh-CN" sz="3200" b="1" dirty="0">
              <a:solidFill>
                <a:schemeClr val="folHlink"/>
              </a:solidFill>
            </a:endParaRPr>
          </a:p>
        </p:txBody>
      </p:sp>
      <p:sp>
        <p:nvSpPr>
          <p:cNvPr id="108" name="Text Box 27"/>
          <p:cNvSpPr txBox="1">
            <a:spLocks noChangeArrowheads="1"/>
          </p:cNvSpPr>
          <p:nvPr/>
        </p:nvSpPr>
        <p:spPr bwMode="auto">
          <a:xfrm>
            <a:off x="579438" y="2141538"/>
            <a:ext cx="82788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>
            <a:spAutoFit/>
          </a:bodyPr>
          <a:lstStyle/>
          <a:p>
            <a:r>
              <a:rPr lang="en-US" altLang="zh-CN" sz="3200" b="1" i="1" dirty="0"/>
              <a:t>C</a:t>
            </a:r>
            <a:r>
              <a:rPr lang="en-US" altLang="zh-CN" sz="1600" b="1" i="1" dirty="0"/>
              <a:t>4  </a:t>
            </a:r>
            <a:r>
              <a:rPr lang="en-US" altLang="zh-CN" sz="3200" b="1" i="1" dirty="0"/>
              <a:t>=</a:t>
            </a:r>
            <a:r>
              <a:rPr lang="en-US" altLang="zh-CN" b="1" i="1" dirty="0"/>
              <a:t> 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 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3 </a:t>
            </a:r>
            <a:r>
              <a:rPr lang="en-US" altLang="zh-CN" sz="3200" b="1" i="1" dirty="0"/>
              <a:t>+</a:t>
            </a:r>
            <a:r>
              <a:rPr lang="en-US" altLang="zh-CN" i="1" dirty="0"/>
              <a:t> </a:t>
            </a:r>
            <a:r>
              <a:rPr lang="en-US" altLang="zh-CN" sz="3200" i="1" dirty="0"/>
              <a:t>P</a:t>
            </a:r>
            <a:r>
              <a:rPr lang="en-US" altLang="zh-CN" sz="1600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G</a:t>
            </a:r>
            <a:r>
              <a:rPr lang="en-US" altLang="zh-CN" sz="1600" b="1" i="1" dirty="0"/>
              <a:t>2</a:t>
            </a:r>
            <a:r>
              <a:rPr lang="en-US" altLang="zh-CN" sz="1600" b="1" i="1" baseline="-25000" dirty="0"/>
              <a:t> 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2</a:t>
            </a:r>
            <a:r>
              <a:rPr lang="en-US" altLang="zh-CN" sz="3200" b="1" i="1" dirty="0"/>
              <a:t> G</a:t>
            </a:r>
            <a:r>
              <a:rPr lang="en-US" altLang="zh-CN" sz="2000" b="1" i="1" dirty="0"/>
              <a:t>1 </a:t>
            </a:r>
            <a:r>
              <a:rPr lang="en-US" altLang="zh-CN" sz="3200" b="1" i="1" dirty="0"/>
              <a:t>+ P</a:t>
            </a:r>
            <a:r>
              <a:rPr lang="en-US" altLang="zh-CN" sz="1600" b="1" i="1" dirty="0"/>
              <a:t>4</a:t>
            </a:r>
            <a:r>
              <a:rPr lang="en-US" altLang="zh-CN" sz="3200" b="1" i="1" dirty="0"/>
              <a:t>P</a:t>
            </a:r>
            <a:r>
              <a:rPr lang="en-US" altLang="zh-CN" sz="1600" b="1" i="1" dirty="0"/>
              <a:t>3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2</a:t>
            </a:r>
            <a:r>
              <a:rPr lang="en-US" altLang="zh-CN" sz="3200" b="1" i="1" dirty="0"/>
              <a:t>P</a:t>
            </a:r>
            <a:r>
              <a:rPr lang="en-US" altLang="zh-CN" sz="2000" b="1" i="1" dirty="0"/>
              <a:t>1</a:t>
            </a:r>
            <a:r>
              <a:rPr lang="en-US" altLang="zh-CN" sz="2000" b="1" i="1" dirty="0">
                <a:solidFill>
                  <a:srgbClr val="CC0099"/>
                </a:solidFill>
              </a:rPr>
              <a:t> </a:t>
            </a:r>
            <a:r>
              <a:rPr lang="en-US" altLang="zh-CN" sz="3200" b="1" i="1" dirty="0">
                <a:solidFill>
                  <a:srgbClr val="CC0099"/>
                </a:solidFill>
              </a:rPr>
              <a:t>C</a:t>
            </a:r>
            <a:r>
              <a:rPr lang="en-US" altLang="zh-CN" sz="2000" b="1" i="1" dirty="0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2220540" y="6305947"/>
            <a:ext cx="1703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 err="1">
                <a:solidFill>
                  <a:schemeClr val="folHlink"/>
                </a:solidFill>
              </a:rPr>
              <a:t>G</a:t>
            </a:r>
            <a:r>
              <a:rPr lang="en-US" altLang="zh-CN" sz="1600" b="1" i="1" dirty="0" err="1">
                <a:solidFill>
                  <a:schemeClr val="folHlink"/>
                </a:solidFill>
              </a:rPr>
              <a:t>i</a:t>
            </a:r>
            <a:r>
              <a:rPr lang="en-US" altLang="zh-CN" sz="1600" b="1" i="1" dirty="0">
                <a:solidFill>
                  <a:schemeClr val="folHlink"/>
                </a:solidFill>
              </a:rPr>
              <a:t>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r>
              <a:rPr lang="en-US" altLang="zh-CN" sz="3200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>
                <a:solidFill>
                  <a:schemeClr val="folHlink"/>
                </a:solidFill>
              </a:rPr>
              <a:t>i</a:t>
            </a:r>
            <a:endParaRPr lang="en-US" altLang="zh-CN" b="1" baseline="-25000" dirty="0">
              <a:solidFill>
                <a:schemeClr val="folHlink"/>
              </a:solidFill>
            </a:endParaRPr>
          </a:p>
        </p:txBody>
      </p:sp>
      <p:sp>
        <p:nvSpPr>
          <p:cNvPr id="110" name="Text Box 42"/>
          <p:cNvSpPr txBox="1">
            <a:spLocks noChangeArrowheads="1"/>
          </p:cNvSpPr>
          <p:nvPr/>
        </p:nvSpPr>
        <p:spPr bwMode="auto">
          <a:xfrm>
            <a:off x="4482058" y="6305946"/>
            <a:ext cx="1962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solidFill>
                  <a:schemeClr val="folHlink"/>
                </a:solidFill>
              </a:rPr>
              <a:t>P</a:t>
            </a:r>
            <a:r>
              <a:rPr lang="en-US" altLang="zh-CN" sz="1600" b="1" i="1" dirty="0">
                <a:solidFill>
                  <a:schemeClr val="folHlink"/>
                </a:solidFill>
              </a:rPr>
              <a:t>i  </a:t>
            </a:r>
            <a:r>
              <a:rPr lang="en-US" altLang="zh-CN" sz="3200" b="1" dirty="0">
                <a:solidFill>
                  <a:schemeClr val="folHlink"/>
                </a:solidFill>
              </a:rPr>
              <a:t>=</a:t>
            </a:r>
            <a:r>
              <a:rPr lang="en-US" altLang="zh-CN" b="1" dirty="0">
                <a:solidFill>
                  <a:schemeClr val="folHlink"/>
                </a:solidFill>
              </a:rPr>
              <a:t> 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A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r>
              <a:rPr lang="en-US" altLang="zh-CN" sz="3200" dirty="0" err="1">
                <a:solidFill>
                  <a:schemeClr val="folHlink"/>
                </a:solidFill>
              </a:rPr>
              <a:t>⊕</a:t>
            </a:r>
            <a:r>
              <a:rPr lang="en-US" altLang="zh-CN" sz="3200" b="1" i="1" dirty="0" err="1">
                <a:solidFill>
                  <a:schemeClr val="folHlink"/>
                </a:solidFill>
              </a:rPr>
              <a:t>B</a:t>
            </a:r>
            <a:r>
              <a:rPr lang="en-US" altLang="zh-CN" b="1" i="1" baseline="-25000" dirty="0" err="1">
                <a:solidFill>
                  <a:schemeClr val="folHlink"/>
                </a:solidFill>
              </a:rPr>
              <a:t>i</a:t>
            </a:r>
            <a:endParaRPr lang="en-US" altLang="zh-CN" b="1" i="1" baseline="-25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utoUpdateAnimBg="0"/>
      <p:bldP spid="106" grpId="0" autoUpdateAnimBg="0"/>
      <p:bldP spid="107" grpId="0" autoUpdateAnimBg="0"/>
      <p:bldP spid="108" grpId="0" autoUpdateAnimBg="0"/>
      <p:bldP spid="109" grpId="0" autoUpdateAnimBg="0"/>
      <p:bldP spid="1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406525" y="147110"/>
            <a:ext cx="26654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</a:t>
            </a:r>
            <a:r>
              <a:rPr lang="zh-CN" altLang="en-US" sz="2800" b="1" dirty="0"/>
              <a:t>组进位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4737100"/>
            <a:ext cx="1676400" cy="838200"/>
            <a:chOff x="384" y="1862"/>
            <a:chExt cx="1056" cy="528"/>
          </a:xfrm>
        </p:grpSpPr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432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84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011488" y="4737100"/>
            <a:ext cx="1676400" cy="838200"/>
            <a:chOff x="1760" y="1862"/>
            <a:chExt cx="1056" cy="52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776" y="2016"/>
              <a:ext cx="6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760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5172075" y="4737100"/>
            <a:ext cx="1470025" cy="838200"/>
            <a:chOff x="3136" y="1862"/>
            <a:chExt cx="1056" cy="528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168" y="2016"/>
              <a:ext cx="6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3136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7162800" y="4737100"/>
            <a:ext cx="1439863" cy="838200"/>
            <a:chOff x="4512" y="1862"/>
            <a:chExt cx="1056" cy="528"/>
          </a:xfrm>
        </p:grpSpPr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560" y="2016"/>
              <a:ext cx="6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      4</a:t>
              </a:r>
              <a:r>
                <a:rPr lang="zh-CN" altLang="en-US" sz="2000" b="1"/>
                <a:t>位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4512" y="1862"/>
              <a:ext cx="105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1131888" y="4019550"/>
            <a:ext cx="1066800" cy="733425"/>
            <a:chOff x="576" y="1410"/>
            <a:chExt cx="672" cy="462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5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80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02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124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3341688" y="4019550"/>
            <a:ext cx="1066800" cy="733425"/>
            <a:chOff x="1968" y="1410"/>
            <a:chExt cx="672" cy="462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196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219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241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264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380038" y="4019550"/>
            <a:ext cx="1066800" cy="733425"/>
            <a:chOff x="3312" y="1410"/>
            <a:chExt cx="672" cy="462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331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53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3760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398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7318375" y="4019550"/>
            <a:ext cx="1066800" cy="733425"/>
            <a:chOff x="4704" y="1410"/>
            <a:chExt cx="672" cy="462"/>
          </a:xfrm>
        </p:grpSpPr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704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4928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5152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 flipV="1">
              <a:off x="5376" y="1410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Freeform 37"/>
          <p:cNvSpPr>
            <a:spLocks/>
          </p:cNvSpPr>
          <p:nvPr/>
        </p:nvSpPr>
        <p:spPr bwMode="auto">
          <a:xfrm>
            <a:off x="2503488" y="4448175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Freeform 38"/>
          <p:cNvSpPr>
            <a:spLocks/>
          </p:cNvSpPr>
          <p:nvPr/>
        </p:nvSpPr>
        <p:spPr bwMode="auto">
          <a:xfrm>
            <a:off x="4687888" y="4448175"/>
            <a:ext cx="674687" cy="669925"/>
          </a:xfrm>
          <a:custGeom>
            <a:avLst/>
            <a:gdLst>
              <a:gd name="T0" fmla="*/ 2147483647 w 491"/>
              <a:gd name="T1" fmla="*/ 0 h 422"/>
              <a:gd name="T2" fmla="*/ 2147483647 w 491"/>
              <a:gd name="T3" fmla="*/ 0 h 422"/>
              <a:gd name="T4" fmla="*/ 2147483647 w 491"/>
              <a:gd name="T5" fmla="*/ 2147483647 h 422"/>
              <a:gd name="T6" fmla="*/ 0 w 491"/>
              <a:gd name="T7" fmla="*/ 2147483647 h 42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Freeform 39"/>
          <p:cNvSpPr>
            <a:spLocks/>
          </p:cNvSpPr>
          <p:nvPr/>
        </p:nvSpPr>
        <p:spPr bwMode="auto">
          <a:xfrm>
            <a:off x="6650038" y="4448175"/>
            <a:ext cx="657225" cy="673100"/>
          </a:xfrm>
          <a:custGeom>
            <a:avLst/>
            <a:gdLst>
              <a:gd name="T0" fmla="*/ 2147483647 w 512"/>
              <a:gd name="T1" fmla="*/ 0 h 424"/>
              <a:gd name="T2" fmla="*/ 2147483647 w 512"/>
              <a:gd name="T3" fmla="*/ 0 h 424"/>
              <a:gd name="T4" fmla="*/ 2147483647 w 512"/>
              <a:gd name="T5" fmla="*/ 2147483647 h 424"/>
              <a:gd name="T6" fmla="*/ 0 w 512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8" name="Group 40"/>
          <p:cNvGrpSpPr>
            <a:grpSpLocks/>
          </p:cNvGrpSpPr>
          <p:nvPr/>
        </p:nvGrpSpPr>
        <p:grpSpPr bwMode="auto">
          <a:xfrm>
            <a:off x="887413" y="3579813"/>
            <a:ext cx="1677987" cy="411162"/>
            <a:chOff x="422" y="1133"/>
            <a:chExt cx="1057" cy="259"/>
          </a:xfrm>
        </p:grpSpPr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422" y="1142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16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67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15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91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14</a:t>
              </a: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1152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13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3113088" y="3579813"/>
            <a:ext cx="1579562" cy="396875"/>
            <a:chOff x="1824" y="1133"/>
            <a:chExt cx="995" cy="250"/>
          </a:xfrm>
        </p:grpSpPr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182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12</a:t>
              </a:r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206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11</a:t>
              </a: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304" y="1133"/>
              <a:ext cx="3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10</a:t>
              </a:r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544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9</a:t>
              </a:r>
            </a:p>
          </p:txBody>
        </p:sp>
      </p:grpSp>
      <p:grpSp>
        <p:nvGrpSpPr>
          <p:cNvPr id="48" name="Group 50"/>
          <p:cNvGrpSpPr>
            <a:grpSpLocks/>
          </p:cNvGrpSpPr>
          <p:nvPr/>
        </p:nvGrpSpPr>
        <p:grpSpPr bwMode="auto">
          <a:xfrm>
            <a:off x="5151438" y="3579813"/>
            <a:ext cx="1579562" cy="411162"/>
            <a:chOff x="3168" y="1133"/>
            <a:chExt cx="995" cy="259"/>
          </a:xfrm>
        </p:grpSpPr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316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8</a:t>
              </a: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340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7</a:t>
              </a:r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3648" y="1142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6</a:t>
              </a: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3888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5</a:t>
              </a:r>
            </a:p>
          </p:txBody>
        </p:sp>
      </p:grpSp>
      <p:grpSp>
        <p:nvGrpSpPr>
          <p:cNvPr id="53" name="Group 55"/>
          <p:cNvGrpSpPr>
            <a:grpSpLocks/>
          </p:cNvGrpSpPr>
          <p:nvPr/>
        </p:nvGrpSpPr>
        <p:grpSpPr bwMode="auto">
          <a:xfrm>
            <a:off x="7013575" y="3579813"/>
            <a:ext cx="1579563" cy="396875"/>
            <a:chOff x="4416" y="1133"/>
            <a:chExt cx="995" cy="250"/>
          </a:xfrm>
        </p:grpSpPr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441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4</a:t>
              </a:r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465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3</a:t>
              </a:r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489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2</a:t>
              </a:r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5136" y="1133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C</a:t>
              </a:r>
              <a:r>
                <a:rPr lang="en-US" altLang="zh-CN" sz="2000" b="1" baseline="-25000"/>
                <a:t>1</a:t>
              </a:r>
            </a:p>
          </p:txBody>
        </p:sp>
      </p:grpSp>
      <p:sp>
        <p:nvSpPr>
          <p:cNvPr id="58" name="Text Box 130"/>
          <p:cNvSpPr txBox="1">
            <a:spLocks noChangeArrowheads="1"/>
          </p:cNvSpPr>
          <p:nvPr/>
        </p:nvSpPr>
        <p:spPr bwMode="auto">
          <a:xfrm>
            <a:off x="8531225" y="47672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baseline="-25000"/>
              <a:t>0</a:t>
            </a:r>
            <a:endParaRPr lang="en-US" altLang="zh-CN" sz="1600"/>
          </a:p>
        </p:txBody>
      </p:sp>
      <p:sp>
        <p:nvSpPr>
          <p:cNvPr id="59" name="Text Box 131"/>
          <p:cNvSpPr txBox="1">
            <a:spLocks noChangeArrowheads="1"/>
          </p:cNvSpPr>
          <p:nvPr/>
        </p:nvSpPr>
        <p:spPr bwMode="auto">
          <a:xfrm>
            <a:off x="898798" y="1036598"/>
            <a:ext cx="6913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设加法器字长</a:t>
            </a:r>
            <a:r>
              <a:rPr lang="en-US" altLang="zh-CN" sz="2800" b="1"/>
              <a:t>16</a:t>
            </a:r>
            <a:r>
              <a:rPr lang="zh-CN" altLang="en-US" sz="2800" b="1"/>
              <a:t>位，每</a:t>
            </a:r>
            <a:r>
              <a:rPr lang="en-US" altLang="zh-CN" sz="2800" b="1"/>
              <a:t>4</a:t>
            </a:r>
            <a:r>
              <a:rPr lang="zh-CN" altLang="en-US" sz="2800" b="1"/>
              <a:t>位</a:t>
            </a:r>
            <a:r>
              <a:rPr lang="en-US" altLang="zh-CN" sz="2800" b="1"/>
              <a:t>1</a:t>
            </a:r>
            <a:r>
              <a:rPr lang="zh-CN" altLang="en-US" sz="2800" b="1"/>
              <a:t>组，分</a:t>
            </a:r>
            <a:r>
              <a:rPr lang="en-US" altLang="zh-CN" sz="2800" b="1"/>
              <a:t>4</a:t>
            </a:r>
            <a:r>
              <a:rPr lang="zh-CN" altLang="en-US" sz="2800" b="1"/>
              <a:t>组</a:t>
            </a:r>
          </a:p>
        </p:txBody>
      </p:sp>
      <p:sp>
        <p:nvSpPr>
          <p:cNvPr id="60" name="Line 133"/>
          <p:cNvSpPr>
            <a:spLocks noChangeShapeType="1"/>
          </p:cNvSpPr>
          <p:nvPr/>
        </p:nvSpPr>
        <p:spPr bwMode="auto">
          <a:xfrm>
            <a:off x="8596313" y="51641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Text Box 134"/>
          <p:cNvSpPr txBox="1">
            <a:spLocks noChangeArrowheads="1"/>
          </p:cNvSpPr>
          <p:nvPr/>
        </p:nvSpPr>
        <p:spPr bwMode="auto">
          <a:xfrm>
            <a:off x="7415213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2" name="Text Box 135"/>
          <p:cNvSpPr txBox="1">
            <a:spLocks noChangeArrowheads="1"/>
          </p:cNvSpPr>
          <p:nvPr/>
        </p:nvSpPr>
        <p:spPr bwMode="auto">
          <a:xfrm>
            <a:off x="5526088" y="56673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3" name="Text Box 136"/>
          <p:cNvSpPr txBox="1">
            <a:spLocks noChangeArrowheads="1"/>
          </p:cNvSpPr>
          <p:nvPr/>
        </p:nvSpPr>
        <p:spPr bwMode="auto">
          <a:xfrm>
            <a:off x="3460750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3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4" name="Text Box 137"/>
          <p:cNvSpPr txBox="1">
            <a:spLocks noChangeArrowheads="1"/>
          </p:cNvSpPr>
          <p:nvPr/>
        </p:nvSpPr>
        <p:spPr bwMode="auto">
          <a:xfrm>
            <a:off x="1228725" y="5667375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组</a:t>
            </a:r>
            <a:endParaRPr lang="zh-CN" altLang="en-US" sz="1600"/>
          </a:p>
        </p:txBody>
      </p:sp>
      <p:sp>
        <p:nvSpPr>
          <p:cNvPr id="65" name="Freeform 138"/>
          <p:cNvSpPr>
            <a:spLocks/>
          </p:cNvSpPr>
          <p:nvPr/>
        </p:nvSpPr>
        <p:spPr bwMode="auto">
          <a:xfrm>
            <a:off x="276225" y="4443413"/>
            <a:ext cx="838200" cy="669925"/>
          </a:xfrm>
          <a:custGeom>
            <a:avLst/>
            <a:gdLst>
              <a:gd name="T0" fmla="*/ 2147483647 w 528"/>
              <a:gd name="T1" fmla="*/ 0 h 528"/>
              <a:gd name="T2" fmla="*/ 2147483647 w 528"/>
              <a:gd name="T3" fmla="*/ 0 h 528"/>
              <a:gd name="T4" fmla="*/ 2147483647 w 528"/>
              <a:gd name="T5" fmla="*/ 2147483647 h 528"/>
              <a:gd name="T6" fmla="*/ 0 w 528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oval" w="sm" len="sm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Text Box 139"/>
          <p:cNvSpPr txBox="1">
            <a:spLocks noChangeArrowheads="1"/>
          </p:cNvSpPr>
          <p:nvPr/>
        </p:nvSpPr>
        <p:spPr bwMode="auto">
          <a:xfrm>
            <a:off x="6731000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 dirty="0"/>
              <a:t>C</a:t>
            </a:r>
            <a:r>
              <a:rPr lang="en-US" altLang="zh-CN" sz="2000" b="1" i="1" baseline="-25000" dirty="0">
                <a:cs typeface="Times New Roman" pitchFamily="18" charset="0"/>
              </a:rPr>
              <a:t>I</a:t>
            </a:r>
            <a:endParaRPr lang="en-US" altLang="en-US" sz="1600" i="1" dirty="0">
              <a:cs typeface="Times New Roman" pitchFamily="18" charset="0"/>
            </a:endParaRPr>
          </a:p>
        </p:txBody>
      </p:sp>
      <p:sp>
        <p:nvSpPr>
          <p:cNvPr id="67" name="Text Box 140"/>
          <p:cNvSpPr txBox="1">
            <a:spLocks noChangeArrowheads="1"/>
          </p:cNvSpPr>
          <p:nvPr/>
        </p:nvSpPr>
        <p:spPr bwMode="auto">
          <a:xfrm>
            <a:off x="4714875" y="5164138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8" name="Text Box 141"/>
          <p:cNvSpPr txBox="1">
            <a:spLocks noChangeArrowheads="1"/>
          </p:cNvSpPr>
          <p:nvPr/>
        </p:nvSpPr>
        <p:spPr bwMode="auto">
          <a:xfrm>
            <a:off x="2452688" y="5199063"/>
            <a:ext cx="750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III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69" name="Text Box 142"/>
          <p:cNvSpPr txBox="1">
            <a:spLocks noChangeArrowheads="1"/>
          </p:cNvSpPr>
          <p:nvPr/>
        </p:nvSpPr>
        <p:spPr bwMode="auto">
          <a:xfrm>
            <a:off x="250825" y="5199063"/>
            <a:ext cx="750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 i="1"/>
              <a:t>C</a:t>
            </a:r>
            <a:r>
              <a:rPr lang="en-US" altLang="zh-CN" sz="2000" b="1" i="1" baseline="-25000">
                <a:cs typeface="Times New Roman" pitchFamily="18" charset="0"/>
              </a:rPr>
              <a:t>IV</a:t>
            </a:r>
            <a:endParaRPr lang="en-US" altLang="en-US" sz="1600" i="1">
              <a:cs typeface="Times New Roman" pitchFamily="18" charset="0"/>
            </a:endParaRPr>
          </a:p>
        </p:txBody>
      </p:sp>
      <p:sp>
        <p:nvSpPr>
          <p:cNvPr id="70" name="Text Box 143"/>
          <p:cNvSpPr txBox="1">
            <a:spLocks noChangeArrowheads="1"/>
          </p:cNvSpPr>
          <p:nvPr/>
        </p:nvSpPr>
        <p:spPr bwMode="auto">
          <a:xfrm>
            <a:off x="900385" y="2257386"/>
            <a:ext cx="2160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两级进位</a:t>
            </a:r>
          </a:p>
        </p:txBody>
      </p:sp>
      <p:sp>
        <p:nvSpPr>
          <p:cNvPr id="71" name="Text Box 144"/>
          <p:cNvSpPr txBox="1">
            <a:spLocks noChangeArrowheads="1"/>
          </p:cNvSpPr>
          <p:nvPr/>
        </p:nvSpPr>
        <p:spPr bwMode="auto">
          <a:xfrm>
            <a:off x="2916510" y="1900198"/>
            <a:ext cx="35290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组内：并行进位</a:t>
            </a:r>
          </a:p>
        </p:txBody>
      </p:sp>
      <p:sp>
        <p:nvSpPr>
          <p:cNvPr id="72" name="Text Box 145"/>
          <p:cNvSpPr txBox="1">
            <a:spLocks noChangeArrowheads="1"/>
          </p:cNvSpPr>
          <p:nvPr/>
        </p:nvSpPr>
        <p:spPr bwMode="auto">
          <a:xfrm>
            <a:off x="2916510" y="2617748"/>
            <a:ext cx="4321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组间：串行</a:t>
            </a:r>
            <a:r>
              <a:rPr lang="en-US" altLang="zh-CN" sz="2800" b="1"/>
              <a:t>/</a:t>
            </a:r>
            <a:r>
              <a:rPr lang="zh-CN" altLang="en-US" sz="2800" b="1"/>
              <a:t>并行进位</a:t>
            </a:r>
          </a:p>
        </p:txBody>
      </p:sp>
      <p:sp>
        <p:nvSpPr>
          <p:cNvPr id="73" name="AutoShape 146"/>
          <p:cNvSpPr>
            <a:spLocks/>
          </p:cNvSpPr>
          <p:nvPr/>
        </p:nvSpPr>
        <p:spPr bwMode="auto">
          <a:xfrm>
            <a:off x="2700610" y="218912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C6EF923-CBCC-4C47-839C-26E783B0B0E9}"/>
              </a:ext>
            </a:extLst>
          </p:cNvPr>
          <p:cNvGrpSpPr/>
          <p:nvPr/>
        </p:nvGrpSpPr>
        <p:grpSpPr>
          <a:xfrm>
            <a:off x="917834" y="152525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6" name="同心圆 234">
              <a:extLst>
                <a:ext uri="{FF2B5EF4-FFF2-40B4-BE49-F238E27FC236}">
                  <a16:creationId xmlns:a16="http://schemas.microsoft.com/office/drawing/2014/main" id="{A3BCEF7E-62A3-4794-B0E8-52339EC1FC0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0B8D807-037F-4F50-98D1-2CD5BAF79CC8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58" grpId="0"/>
      <p:bldP spid="59" grpId="0" build="p" autoUpdateAnimBg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 build="p" autoUpdateAnimBg="0"/>
      <p:bldP spid="71" grpId="0" build="p" autoUpdateAnimBg="0"/>
      <p:bldP spid="72" grpId="0" build="p" autoUpdateAnimBg="0"/>
      <p:bldP spid="7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1457</Words>
  <Application>Microsoft Office PowerPoint</Application>
  <PresentationFormat>全屏显示(4:3)</PresentationFormat>
  <Paragraphs>483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黑体</vt:lpstr>
      <vt:lpstr>宋体</vt:lpstr>
      <vt:lpstr>微软雅黑</vt:lpstr>
      <vt:lpstr>幼圆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264</cp:revision>
  <dcterms:created xsi:type="dcterms:W3CDTF">2017-01-15T07:54:50Z</dcterms:created>
  <dcterms:modified xsi:type="dcterms:W3CDTF">2022-09-12T13:31:17Z</dcterms:modified>
</cp:coreProperties>
</file>