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7" r:id="rId3"/>
    <p:sldId id="329" r:id="rId4"/>
    <p:sldId id="278" r:id="rId5"/>
    <p:sldId id="283" r:id="rId6"/>
    <p:sldId id="284" r:id="rId7"/>
    <p:sldId id="335" r:id="rId8"/>
    <p:sldId id="285" r:id="rId9"/>
    <p:sldId id="336" r:id="rId10"/>
    <p:sldId id="286" r:id="rId11"/>
    <p:sldId id="337" r:id="rId12"/>
    <p:sldId id="287" r:id="rId13"/>
    <p:sldId id="342" r:id="rId14"/>
    <p:sldId id="338" r:id="rId15"/>
    <p:sldId id="290" r:id="rId16"/>
    <p:sldId id="293" r:id="rId17"/>
    <p:sldId id="343" r:id="rId18"/>
    <p:sldId id="315" r:id="rId19"/>
    <p:sldId id="31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925638" y="1124744"/>
            <a:ext cx="4891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组合逻辑控制器原理图: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80988" y="1837593"/>
            <a:ext cx="8539161" cy="4359275"/>
            <a:chOff x="121" y="787"/>
            <a:chExt cx="5379" cy="27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541" y="1455"/>
              <a:ext cx="672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5" y="1593"/>
              <a:ext cx="1152" cy="897"/>
            </a:xfrm>
            <a:prstGeom prst="rect">
              <a:avLst/>
            </a:prstGeom>
            <a:solidFill>
              <a:srgbClr val="D9FFFF"/>
            </a:solidFill>
            <a:ln w="2857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41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270" y="967"/>
              <a:ext cx="1417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微命令序列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1" y="1660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6" y="1344"/>
              <a:ext cx="10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I/O</a:t>
              </a:r>
              <a:r>
                <a:rPr lang="zh-CN" altLang="en-US" sz="2800" b="1"/>
                <a:t>状态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1" y="1727"/>
              <a:ext cx="12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控制台信息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2" y="2076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运行状态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61" y="1616"/>
              <a:ext cx="388" cy="77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译码器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487" y="1728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487" y="2224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25" y="1772"/>
              <a:ext cx="3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…...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1" y="2729"/>
              <a:ext cx="816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PSW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914" y="2536"/>
              <a:ext cx="0" cy="23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372" y="2821"/>
              <a:ext cx="1134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latin typeface="宋体" charset="-122"/>
                </a:rPr>
                <a:t> 时序系统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791" y="2813"/>
              <a:ext cx="1648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a typeface="黑体" pitchFamily="2" charset="-122"/>
                </a:rPr>
                <a:t>IR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038" y="1635"/>
              <a:ext cx="0" cy="24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446" y="1475"/>
              <a:ext cx="29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055" y="2384"/>
              <a:ext cx="0" cy="40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82" y="2067"/>
              <a:ext cx="868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V="1">
              <a:off x="3647" y="3137"/>
              <a:ext cx="0" cy="39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030" y="1075"/>
              <a:ext cx="0" cy="222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639" y="3195"/>
              <a:ext cx="132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来自</a:t>
              </a:r>
              <a:r>
                <a:rPr lang="zh-CN" altLang="en-US" sz="2800" b="1"/>
                <a:t>存贮器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598" y="1745"/>
              <a:ext cx="902" cy="6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  <a:p>
              <a:pPr>
                <a:spcBef>
                  <a:spcPct val="15000"/>
                </a:spcBef>
              </a:pPr>
              <a:r>
                <a:rPr lang="zh-CN" altLang="zh-CN" sz="2800" b="1"/>
                <a:t>或</a:t>
              </a:r>
              <a:r>
                <a:rPr lang="en-US" altLang="zh-CN" sz="2800" b="1"/>
                <a:t>ALU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4720" y="1297"/>
              <a:ext cx="419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+1</a:t>
              </a:r>
              <a:endParaRPr lang="zh-CN" altLang="en-US" sz="2800" b="1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755" y="787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633" y="2404"/>
              <a:ext cx="677" cy="324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0" y="0"/>
                </a:cxn>
                <a:cxn ang="0">
                  <a:pos x="657" y="0"/>
                </a:cxn>
              </a:cxnLst>
              <a:rect l="0" t="0" r="r" b="b"/>
              <a:pathLst>
                <a:path w="657" h="465">
                  <a:moveTo>
                    <a:pt x="0" y="465"/>
                  </a:moveTo>
                  <a:lnTo>
                    <a:pt x="0" y="0"/>
                  </a:lnTo>
                  <a:lnTo>
                    <a:pt x="657" y="0"/>
                  </a:lnTo>
                </a:path>
              </a:pathLst>
            </a:custGeom>
            <a:noFill/>
            <a:ln w="25400" cmpd="sng">
              <a:solidFill>
                <a:srgbClr val="004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61" y="2039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632" y="1307"/>
              <a:ext cx="816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800" b="1">
                  <a:ea typeface="黑体" pitchFamily="2" charset="-122"/>
                </a:rPr>
                <a:t>PC</a:t>
              </a:r>
              <a:endParaRPr lang="zh-CN" altLang="en-US" sz="2800" b="1">
                <a:ea typeface="黑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3521" y="1883"/>
              <a:ext cx="1053" cy="33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地址形成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 flipV="1">
              <a:off x="4035" y="2225"/>
              <a:ext cx="0" cy="569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07" y="1699"/>
              <a:ext cx="816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微命令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发生器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94855" y="5692812"/>
            <a:ext cx="906017" cy="948616"/>
            <a:chOff x="2606823" y="5373216"/>
            <a:chExt cx="906017" cy="948616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3059832" y="5373216"/>
              <a:ext cx="0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06823" y="5798612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启停</a:t>
              </a:r>
            </a:p>
          </p:txBody>
        </p:sp>
      </p:grp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267744" y="5064618"/>
            <a:ext cx="1800225" cy="501650"/>
          </a:xfrm>
          <a:prstGeom prst="rect">
            <a:avLst/>
          </a:prstGeom>
          <a:solidFill>
            <a:srgbClr val="FF0000"/>
          </a:solidFill>
          <a:ln w="25400" cap="sq">
            <a:solidFill>
              <a:srgbClr val="004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latin typeface="宋体" charset="-122"/>
              </a:rPr>
              <a:t> 时序系统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347864" y="4559848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7864" y="2668476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364088" y="562080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364088" y="454068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347864" y="2668476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364088" y="562080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876256" y="4118831"/>
            <a:ext cx="0" cy="898526"/>
          </a:xfrm>
          <a:prstGeom prst="straightConnector1">
            <a:avLst/>
          </a:prstGeom>
          <a:ln w="76200">
            <a:solidFill>
              <a:srgbClr val="FF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0DAA76-7CE4-496B-9CC8-32C892E2E04C}"/>
              </a:ext>
            </a:extLst>
          </p:cNvPr>
          <p:cNvCxnSpPr>
            <a:cxnSpLocks/>
            <a:stCxn id="23" idx="1"/>
            <a:endCxn id="43" idx="3"/>
          </p:cNvCxnSpPr>
          <p:nvPr/>
        </p:nvCxnSpPr>
        <p:spPr>
          <a:xfrm flipH="1" flipV="1">
            <a:off x="4067969" y="5315443"/>
            <a:ext cx="451643" cy="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A7506E1-7C96-4D67-A062-9C30A4C813E3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57" name="六边形 56">
              <a:extLst>
                <a:ext uri="{FF2B5EF4-FFF2-40B4-BE49-F238E27FC236}">
                  <a16:creationId xmlns:a16="http://schemas.microsoft.com/office/drawing/2014/main" id="{677407B3-ADB0-41E6-9236-B7DEAA7DAF2C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77176EC-781B-457F-871D-4E0BEC0A110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215">
                <a:extLst>
                  <a:ext uri="{FF2B5EF4-FFF2-40B4-BE49-F238E27FC236}">
                    <a16:creationId xmlns:a16="http://schemas.microsoft.com/office/drawing/2014/main" id="{0B16A86E-41FE-4C1A-B7B1-0850EB057F1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40FEFEF-CFD9-470D-A4DF-2320ACAD4E3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C13362A-1B0A-43DC-BBCF-E9724A4450B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0" name="同心圆 220">
                <a:extLst>
                  <a:ext uri="{FF2B5EF4-FFF2-40B4-BE49-F238E27FC236}">
                    <a16:creationId xmlns:a16="http://schemas.microsoft.com/office/drawing/2014/main" id="{4C281355-84DB-44B2-9858-114613BD33F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88AF2E5-C22E-4CE5-902F-134A9D02DE6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>
            <a:extLst>
              <a:ext uri="{FF2B5EF4-FFF2-40B4-BE49-F238E27FC236}">
                <a16:creationId xmlns:a16="http://schemas.microsoft.com/office/drawing/2014/main" id="{7EF20167-9D78-457C-AA68-00825E8A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52736"/>
            <a:ext cx="50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周期 </a:t>
            </a:r>
            <a:r>
              <a:rPr lang="en-US" altLang="zh-CN" sz="2800" b="1">
                <a:ea typeface="宋体" panose="02010600030101010101" pitchFamily="2" charset="-122"/>
              </a:rPr>
              <a:t>DMAT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6B7FF5-6405-4221-8F63-9F3DCC844B8C}"/>
              </a:ext>
            </a:extLst>
          </p:cNvPr>
          <p:cNvGrpSpPr/>
          <p:nvPr/>
        </p:nvGrpSpPr>
        <p:grpSpPr>
          <a:xfrm>
            <a:off x="499182" y="2204864"/>
            <a:ext cx="8190396" cy="533400"/>
            <a:chOff x="499182" y="2204864"/>
            <a:chExt cx="8190396" cy="533400"/>
          </a:xfrm>
        </p:grpSpPr>
        <p:sp>
          <p:nvSpPr>
            <p:cNvPr id="3" name="Text Box 16">
              <a:extLst>
                <a:ext uri="{FF2B5EF4-FFF2-40B4-BE49-F238E27FC236}">
                  <a16:creationId xmlns:a16="http://schemas.microsoft.com/office/drawing/2014/main" id="{0AAF83E5-0D87-491C-9AA8-EDBDA9A43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2204864"/>
              <a:ext cx="7573962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宋体" panose="02010600030101010101" pitchFamily="2" charset="-122"/>
                </a:rPr>
                <a:t>当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响应</a:t>
              </a:r>
              <a:r>
                <a:rPr lang="en-US" altLang="zh-CN" sz="2800" b="1">
                  <a:ea typeface="宋体" panose="02010600030101010101" pitchFamily="2" charset="-122"/>
                </a:rPr>
                <a:t>DMA</a:t>
              </a:r>
              <a:r>
                <a:rPr lang="zh-CN" altLang="en-US" sz="2800" b="1">
                  <a:ea typeface="宋体" panose="02010600030101010101" pitchFamily="2" charset="-122"/>
                </a:rPr>
                <a:t>请求后, 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进入</a:t>
              </a:r>
              <a:r>
                <a:rPr lang="en-US" altLang="zh-CN" sz="2800" b="1">
                  <a:ea typeface="宋体" panose="02010600030101010101" pitchFamily="2" charset="-122"/>
                </a:rPr>
                <a:t>DMAT</a:t>
              </a:r>
              <a:r>
                <a:rPr lang="zh-CN" altLang="en-US" sz="2800" b="1">
                  <a:ea typeface="宋体" panose="02010600030101010101" pitchFamily="2" charset="-122"/>
                </a:rPr>
                <a:t>。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D0B3E7D-286E-4AF7-8D65-D8B5148E9888}"/>
                </a:ext>
              </a:extLst>
            </p:cNvPr>
            <p:cNvGrpSpPr/>
            <p:nvPr/>
          </p:nvGrpSpPr>
          <p:grpSpPr>
            <a:xfrm>
              <a:off x="499182" y="2204864"/>
              <a:ext cx="571674" cy="464371"/>
              <a:chOff x="200731" y="3756717"/>
              <a:chExt cx="571674" cy="464371"/>
            </a:xfrm>
          </p:grpSpPr>
          <p:pic>
            <p:nvPicPr>
              <p:cNvPr id="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C457494-6070-4BE8-8251-E1587A449A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4C590D7-D826-46E7-83DA-CF83725BBD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9B4B77-0AB6-455A-AD91-14CA7D8F2EEA}"/>
              </a:ext>
            </a:extLst>
          </p:cNvPr>
          <p:cNvGrpSpPr/>
          <p:nvPr/>
        </p:nvGrpSpPr>
        <p:grpSpPr>
          <a:xfrm>
            <a:off x="499182" y="2996952"/>
            <a:ext cx="7859799" cy="1949508"/>
            <a:chOff x="499182" y="2996952"/>
            <a:chExt cx="7859799" cy="1949508"/>
          </a:xfrm>
        </p:grpSpPr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4F92763B-9522-494C-B367-AE593F312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019" y="2996952"/>
              <a:ext cx="7573962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    在</a:t>
              </a:r>
              <a:r>
                <a:rPr lang="en-US" altLang="zh-CN" sz="2800" b="1">
                  <a:ea typeface="宋体" panose="02010600030101010101" pitchFamily="2" charset="-122"/>
                </a:rPr>
                <a:t>DMAT</a:t>
              </a:r>
              <a:r>
                <a:rPr lang="zh-CN" altLang="en-US" sz="2800" b="1">
                  <a:ea typeface="宋体" panose="02010600030101010101" pitchFamily="2" charset="-122"/>
                </a:rPr>
                <a:t>中，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交出系统总线的控制权，改由</a:t>
              </a:r>
              <a:r>
                <a:rPr lang="en-US" altLang="zh-CN" sz="2800" b="1">
                  <a:ea typeface="宋体" panose="02010600030101010101" pitchFamily="2" charset="-122"/>
                </a:rPr>
                <a:t>DMA</a:t>
              </a:r>
              <a:r>
                <a:rPr lang="zh-CN" altLang="en-US" sz="2800" b="1">
                  <a:ea typeface="宋体" panose="02010600030101010101" pitchFamily="2" charset="-122"/>
                </a:rPr>
                <a:t>控制器控制系统总线，实现主存与外部设备之间的数据直传。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8C3A811-2D39-4AA4-BA6C-09325C37B6B1}"/>
                </a:ext>
              </a:extLst>
            </p:cNvPr>
            <p:cNvGrpSpPr/>
            <p:nvPr/>
          </p:nvGrpSpPr>
          <p:grpSpPr>
            <a:xfrm>
              <a:off x="499182" y="3140968"/>
              <a:ext cx="571674" cy="464371"/>
              <a:chOff x="200731" y="3756717"/>
              <a:chExt cx="571674" cy="464371"/>
            </a:xfrm>
          </p:grpSpPr>
          <p:pic>
            <p:nvPicPr>
              <p:cNvPr id="10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C60FFE7-0662-4210-AA33-6E1A65BEA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E64C868-D0AC-4735-8D20-C447536BB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332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7"/>
          <p:cNvGrpSpPr>
            <a:grpSpLocks/>
          </p:cNvGrpSpPr>
          <p:nvPr/>
        </p:nvGrpSpPr>
        <p:grpSpPr bwMode="auto">
          <a:xfrm>
            <a:off x="2401888" y="5862216"/>
            <a:ext cx="3754289" cy="519112"/>
            <a:chOff x="1008" y="3683"/>
            <a:chExt cx="4608" cy="327"/>
          </a:xfrm>
        </p:grpSpPr>
        <p:sp>
          <p:nvSpPr>
            <p:cNvPr id="3" name="Text Box 553"/>
            <p:cNvSpPr txBox="1">
              <a:spLocks noChangeArrowheads="1"/>
            </p:cNvSpPr>
            <p:nvPr/>
          </p:nvSpPr>
          <p:spPr bwMode="auto">
            <a:xfrm>
              <a:off x="2125" y="3683"/>
              <a:ext cx="24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</a:rPr>
                <a:t>指令周期</a:t>
              </a:r>
            </a:p>
          </p:txBody>
        </p:sp>
        <p:sp>
          <p:nvSpPr>
            <p:cNvPr id="4" name="Line 554"/>
            <p:cNvSpPr>
              <a:spLocks noChangeShapeType="1"/>
            </p:cNvSpPr>
            <p:nvPr/>
          </p:nvSpPr>
          <p:spPr bwMode="auto">
            <a:xfrm flipV="1">
              <a:off x="1008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555"/>
            <p:cNvSpPr>
              <a:spLocks noChangeShapeType="1"/>
            </p:cNvSpPr>
            <p:nvPr/>
          </p:nvSpPr>
          <p:spPr bwMode="auto">
            <a:xfrm flipV="1">
              <a:off x="5616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56"/>
            <p:cNvSpPr>
              <a:spLocks noChangeShapeType="1"/>
            </p:cNvSpPr>
            <p:nvPr/>
          </p:nvSpPr>
          <p:spPr bwMode="auto">
            <a:xfrm>
              <a:off x="4025" y="3854"/>
              <a:ext cx="1582" cy="0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57"/>
            <p:cNvSpPr>
              <a:spLocks noChangeShapeType="1"/>
            </p:cNvSpPr>
            <p:nvPr/>
          </p:nvSpPr>
          <p:spPr bwMode="auto">
            <a:xfrm flipV="1">
              <a:off x="1008" y="3854"/>
              <a:ext cx="1161" cy="7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35275" y="511809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指令周期与工作周期时序关系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216024" y="1869976"/>
            <a:ext cx="8676456" cy="694928"/>
            <a:chOff x="0" y="1869976"/>
            <a:chExt cx="8676456" cy="694928"/>
          </a:xfrm>
        </p:grpSpPr>
        <p:sp>
          <p:nvSpPr>
            <p:cNvPr id="13" name="Text Box 567"/>
            <p:cNvSpPr txBox="1">
              <a:spLocks noChangeArrowheads="1"/>
            </p:cNvSpPr>
            <p:nvPr/>
          </p:nvSpPr>
          <p:spPr bwMode="auto">
            <a:xfrm>
              <a:off x="2286000" y="2075954"/>
              <a:ext cx="13716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取指</a:t>
              </a:r>
            </a:p>
          </p:txBody>
        </p:sp>
        <p:sp>
          <p:nvSpPr>
            <p:cNvPr id="17" name="Text Box 599"/>
            <p:cNvSpPr txBox="1">
              <a:spLocks noChangeArrowheads="1"/>
            </p:cNvSpPr>
            <p:nvPr/>
          </p:nvSpPr>
          <p:spPr bwMode="auto">
            <a:xfrm>
              <a:off x="0" y="1869976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83568" y="2168323"/>
              <a:ext cx="7992888" cy="252565"/>
              <a:chOff x="611560" y="620688"/>
              <a:chExt cx="7992888" cy="252565"/>
            </a:xfrm>
          </p:grpSpPr>
          <p:sp>
            <p:nvSpPr>
              <p:cNvPr id="76" name="Line 635"/>
              <p:cNvSpPr>
                <a:spLocks noChangeShapeType="1"/>
              </p:cNvSpPr>
              <p:nvPr/>
            </p:nvSpPr>
            <p:spPr bwMode="auto">
              <a:xfrm flipV="1">
                <a:off x="611560" y="873253"/>
                <a:ext cx="1502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Line 637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Line 639"/>
              <p:cNvSpPr>
                <a:spLocks noChangeShapeType="1"/>
              </p:cNvSpPr>
              <p:nvPr/>
            </p:nvSpPr>
            <p:spPr bwMode="auto">
              <a:xfrm flipV="1">
                <a:off x="3059832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Line 640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Line 641"/>
              <p:cNvSpPr>
                <a:spLocks noChangeShapeType="1"/>
              </p:cNvSpPr>
              <p:nvPr/>
            </p:nvSpPr>
            <p:spPr bwMode="auto">
              <a:xfrm>
                <a:off x="3059832" y="873252"/>
                <a:ext cx="5544616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216024" y="2780928"/>
            <a:ext cx="8676456" cy="632966"/>
            <a:chOff x="0" y="2780928"/>
            <a:chExt cx="8676456" cy="632966"/>
          </a:xfrm>
        </p:grpSpPr>
        <p:sp>
          <p:nvSpPr>
            <p:cNvPr id="15" name="Text Box 569"/>
            <p:cNvSpPr txBox="1">
              <a:spLocks noChangeArrowheads="1"/>
            </p:cNvSpPr>
            <p:nvPr/>
          </p:nvSpPr>
          <p:spPr bwMode="auto">
            <a:xfrm>
              <a:off x="3393951" y="2924944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源</a:t>
              </a:r>
            </a:p>
          </p:txBody>
        </p:sp>
        <p:sp>
          <p:nvSpPr>
            <p:cNvPr id="39" name="Text Box 632"/>
            <p:cNvSpPr txBox="1">
              <a:spLocks noChangeArrowheads="1"/>
            </p:cNvSpPr>
            <p:nvPr/>
          </p:nvSpPr>
          <p:spPr bwMode="auto">
            <a:xfrm>
              <a:off x="0" y="2780928"/>
              <a:ext cx="2590800" cy="4887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工作周期2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83568" y="3007267"/>
              <a:ext cx="7992888" cy="252565"/>
              <a:chOff x="611560" y="1196752"/>
              <a:chExt cx="7992888" cy="252565"/>
            </a:xfrm>
          </p:grpSpPr>
          <p:sp>
            <p:nvSpPr>
              <p:cNvPr id="83" name="Line 635"/>
              <p:cNvSpPr>
                <a:spLocks noChangeShapeType="1"/>
              </p:cNvSpPr>
              <p:nvPr/>
            </p:nvSpPr>
            <p:spPr bwMode="auto">
              <a:xfrm flipV="1">
                <a:off x="611560" y="1449317"/>
                <a:ext cx="2438400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4" name="Line 637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5" name="Line 639"/>
              <p:cNvSpPr>
                <a:spLocks noChangeShapeType="1"/>
              </p:cNvSpPr>
              <p:nvPr/>
            </p:nvSpPr>
            <p:spPr bwMode="auto">
              <a:xfrm flipV="1">
                <a:off x="3995936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6" name="Line 640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7" name="Line 641"/>
              <p:cNvSpPr>
                <a:spLocks noChangeShapeType="1"/>
              </p:cNvSpPr>
              <p:nvPr/>
            </p:nvSpPr>
            <p:spPr bwMode="auto">
              <a:xfrm flipV="1">
                <a:off x="3995936" y="1449317"/>
                <a:ext cx="4608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216024" y="3660064"/>
            <a:ext cx="8676456" cy="689934"/>
            <a:chOff x="0" y="3660064"/>
            <a:chExt cx="8676456" cy="689934"/>
          </a:xfrm>
        </p:grpSpPr>
        <p:sp>
          <p:nvSpPr>
            <p:cNvPr id="28" name="Text Box 621"/>
            <p:cNvSpPr txBox="1">
              <a:spLocks noChangeArrowheads="1"/>
            </p:cNvSpPr>
            <p:nvPr/>
          </p:nvSpPr>
          <p:spPr bwMode="auto">
            <a:xfrm>
              <a:off x="0" y="3660064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工作周期3</a:t>
              </a:r>
            </a:p>
          </p:txBody>
        </p:sp>
        <p:sp>
          <p:nvSpPr>
            <p:cNvPr id="81" name="Text Box 569"/>
            <p:cNvSpPr txBox="1">
              <a:spLocks noChangeArrowheads="1"/>
            </p:cNvSpPr>
            <p:nvPr/>
          </p:nvSpPr>
          <p:spPr bwMode="auto">
            <a:xfrm>
              <a:off x="4113695" y="3861048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目的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11560" y="3896515"/>
              <a:ext cx="8064896" cy="252565"/>
              <a:chOff x="611560" y="2240331"/>
              <a:chExt cx="8064896" cy="252565"/>
            </a:xfrm>
          </p:grpSpPr>
          <p:sp>
            <p:nvSpPr>
              <p:cNvPr id="91" name="Line 635"/>
              <p:cNvSpPr>
                <a:spLocks noChangeShapeType="1"/>
              </p:cNvSpPr>
              <p:nvPr/>
            </p:nvSpPr>
            <p:spPr bwMode="auto">
              <a:xfrm flipV="1">
                <a:off x="611560" y="2492896"/>
                <a:ext cx="3446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" name="Line 637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3" name="Line 639"/>
              <p:cNvSpPr>
                <a:spLocks noChangeShapeType="1"/>
              </p:cNvSpPr>
              <p:nvPr/>
            </p:nvSpPr>
            <p:spPr bwMode="auto">
              <a:xfrm flipV="1">
                <a:off x="5004048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4" name="Line 640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5" name="Line 641"/>
              <p:cNvSpPr>
                <a:spLocks noChangeShapeType="1"/>
              </p:cNvSpPr>
              <p:nvPr/>
            </p:nvSpPr>
            <p:spPr bwMode="auto">
              <a:xfrm flipV="1">
                <a:off x="5004048" y="2492896"/>
                <a:ext cx="36724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251520" y="4653136"/>
            <a:ext cx="8568952" cy="576064"/>
            <a:chOff x="35496" y="4653136"/>
            <a:chExt cx="8568952" cy="576064"/>
          </a:xfrm>
        </p:grpSpPr>
        <p:sp>
          <p:nvSpPr>
            <p:cNvPr id="14" name="Text Box 568"/>
            <p:cNvSpPr txBox="1">
              <a:spLocks noChangeArrowheads="1"/>
            </p:cNvSpPr>
            <p:nvPr/>
          </p:nvSpPr>
          <p:spPr bwMode="auto">
            <a:xfrm>
              <a:off x="5075720" y="4740250"/>
              <a:ext cx="9144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执行</a:t>
              </a:r>
            </a:p>
          </p:txBody>
        </p:sp>
        <p:sp>
          <p:nvSpPr>
            <p:cNvPr id="88" name="Text Box 621"/>
            <p:cNvSpPr txBox="1">
              <a:spLocks noChangeArrowheads="1"/>
            </p:cNvSpPr>
            <p:nvPr/>
          </p:nvSpPr>
          <p:spPr bwMode="auto">
            <a:xfrm>
              <a:off x="35496" y="4653136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4</a:t>
              </a:r>
              <a:endParaRPr lang="zh-CN" altLang="en-US" sz="2600" b="1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11560" y="4832619"/>
              <a:ext cx="7992888" cy="252565"/>
              <a:chOff x="611560" y="2960411"/>
              <a:chExt cx="7992888" cy="252565"/>
            </a:xfrm>
          </p:grpSpPr>
          <p:sp>
            <p:nvSpPr>
              <p:cNvPr id="97" name="Line 635"/>
              <p:cNvSpPr>
                <a:spLocks noChangeShapeType="1"/>
              </p:cNvSpPr>
              <p:nvPr/>
            </p:nvSpPr>
            <p:spPr bwMode="auto">
              <a:xfrm flipV="1">
                <a:off x="611560" y="3212976"/>
                <a:ext cx="438261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8" name="Line 637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9" name="Line 639"/>
              <p:cNvSpPr>
                <a:spLocks noChangeShapeType="1"/>
              </p:cNvSpPr>
              <p:nvPr/>
            </p:nvSpPr>
            <p:spPr bwMode="auto">
              <a:xfrm flipV="1">
                <a:off x="5940152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0" name="Line 640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1" name="Line 641"/>
              <p:cNvSpPr>
                <a:spLocks noChangeShapeType="1"/>
              </p:cNvSpPr>
              <p:nvPr/>
            </p:nvSpPr>
            <p:spPr bwMode="auto">
              <a:xfrm flipV="1">
                <a:off x="5940152" y="3212976"/>
                <a:ext cx="2664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1852134" y="1414164"/>
            <a:ext cx="5636190" cy="3384376"/>
            <a:chOff x="1593750" y="1412776"/>
            <a:chExt cx="5636190" cy="3384376"/>
          </a:xfrm>
        </p:grpSpPr>
        <p:sp>
          <p:nvSpPr>
            <p:cNvPr id="8" name="Text Box 558"/>
            <p:cNvSpPr txBox="1">
              <a:spLocks noChangeArrowheads="1"/>
            </p:cNvSpPr>
            <p:nvPr/>
          </p:nvSpPr>
          <p:spPr bwMode="auto">
            <a:xfrm>
              <a:off x="3267540" y="1412776"/>
              <a:ext cx="3962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控制不同工作阶段操作时间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593750" y="1648517"/>
              <a:ext cx="1689003" cy="3148635"/>
              <a:chOff x="1593750" y="1653951"/>
              <a:chExt cx="1689003" cy="3148635"/>
            </a:xfrm>
          </p:grpSpPr>
          <p:sp>
            <p:nvSpPr>
              <p:cNvPr id="12" name="Line 566"/>
              <p:cNvSpPr>
                <a:spLocks noChangeShapeType="1"/>
              </p:cNvSpPr>
              <p:nvPr/>
            </p:nvSpPr>
            <p:spPr bwMode="auto">
              <a:xfrm flipH="1">
                <a:off x="1593751" y="1653952"/>
                <a:ext cx="1682105" cy="2054371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Line 566"/>
              <p:cNvSpPr>
                <a:spLocks noChangeShapeType="1"/>
              </p:cNvSpPr>
              <p:nvPr/>
            </p:nvSpPr>
            <p:spPr bwMode="auto">
              <a:xfrm flipH="1">
                <a:off x="1693831" y="1653952"/>
                <a:ext cx="1588922" cy="3148634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7" name="Line 564"/>
              <p:cNvSpPr>
                <a:spLocks noChangeShapeType="1"/>
              </p:cNvSpPr>
              <p:nvPr/>
            </p:nvSpPr>
            <p:spPr bwMode="auto">
              <a:xfrm flipV="1">
                <a:off x="1693830" y="1653951"/>
                <a:ext cx="1582026" cy="432532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8" name="Line 565"/>
              <p:cNvSpPr>
                <a:spLocks noChangeShapeType="1"/>
              </p:cNvSpPr>
              <p:nvPr/>
            </p:nvSpPr>
            <p:spPr bwMode="auto">
              <a:xfrm flipH="1">
                <a:off x="1593750" y="1653952"/>
                <a:ext cx="1682106" cy="1317846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>
            <a:off x="2411760" y="2420888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156176" y="2420887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40958" y="5340182"/>
            <a:ext cx="4507306" cy="373937"/>
            <a:chOff x="2205236" y="5050762"/>
            <a:chExt cx="4507306" cy="373937"/>
          </a:xfrm>
        </p:grpSpPr>
        <p:sp>
          <p:nvSpPr>
            <p:cNvPr id="9" name="文本框 8"/>
            <p:cNvSpPr txBox="1"/>
            <p:nvPr/>
          </p:nvSpPr>
          <p:spPr>
            <a:xfrm>
              <a:off x="2205236" y="5050762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取指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31895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014192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40357" y="5055367"/>
              <a:ext cx="917848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执行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38230" y="5056014"/>
              <a:ext cx="774312" cy="3663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/>
                <a:t>…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F004122D-3858-4575-A67F-1E935C48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348" y="1700808"/>
            <a:ext cx="280124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工作周期开始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1D7B202-446F-4064-BA00-4410B286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165" y="2252488"/>
            <a:ext cx="27917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/>
              <a:t>0 工作周期结束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25E19BF-8F03-48CA-BE16-5A0B0BAB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09" y="4402568"/>
            <a:ext cx="7673381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/>
              <a:t>在整个指令周期中, 任何时候必须、且只能有一个工作周期状态标志为“1”。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8188A6-F433-48BA-9F96-5D856FA6EBE3}"/>
              </a:ext>
            </a:extLst>
          </p:cNvPr>
          <p:cNvGrpSpPr/>
          <p:nvPr/>
        </p:nvGrpSpPr>
        <p:grpSpPr>
          <a:xfrm>
            <a:off x="348680" y="2292035"/>
            <a:ext cx="7906005" cy="631215"/>
            <a:chOff x="-651232" y="1982624"/>
            <a:chExt cx="7906005" cy="631215"/>
          </a:xfrm>
        </p:grpSpPr>
        <p:sp>
          <p:nvSpPr>
            <p:cNvPr id="9" name="Text Box 599">
              <a:extLst>
                <a:ext uri="{FF2B5EF4-FFF2-40B4-BE49-F238E27FC236}">
                  <a16:creationId xmlns:a16="http://schemas.microsoft.com/office/drawing/2014/main" id="{1FF71AD5-A793-4B9D-9D87-98BC6CBFB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51232" y="2124889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i</a:t>
              </a:r>
              <a:endParaRPr lang="zh-CN" altLang="en-US" sz="2600" b="1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CAD7FE-7780-430E-B063-D5EEB6CE17BB}"/>
                </a:ext>
              </a:extLst>
            </p:cNvPr>
            <p:cNvGrpSpPr/>
            <p:nvPr/>
          </p:nvGrpSpPr>
          <p:grpSpPr>
            <a:xfrm>
              <a:off x="1075239" y="1982624"/>
              <a:ext cx="6179534" cy="438264"/>
              <a:chOff x="1003231" y="434989"/>
              <a:chExt cx="6179534" cy="438264"/>
            </a:xfrm>
          </p:grpSpPr>
          <p:sp>
            <p:nvSpPr>
              <p:cNvPr id="11" name="Line 635">
                <a:extLst>
                  <a:ext uri="{FF2B5EF4-FFF2-40B4-BE49-F238E27FC236}">
                    <a16:creationId xmlns:a16="http://schemas.microsoft.com/office/drawing/2014/main" id="{65042E61-39D1-4358-88B2-19A819109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3231" y="873253"/>
                <a:ext cx="1128697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" name="Line 637">
                <a:extLst>
                  <a:ext uri="{FF2B5EF4-FFF2-40B4-BE49-F238E27FC236}">
                    <a16:creationId xmlns:a16="http://schemas.microsoft.com/office/drawing/2014/main" id="{9210E496-0E96-4EA5-9022-D682F42FD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728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3" name="Line 639">
                <a:extLst>
                  <a:ext uri="{FF2B5EF4-FFF2-40B4-BE49-F238E27FC236}">
                    <a16:creationId xmlns:a16="http://schemas.microsoft.com/office/drawing/2014/main" id="{C9BE8932-7283-4130-8FEB-2DEC9F897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480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640">
                <a:extLst>
                  <a:ext uri="{FF2B5EF4-FFF2-40B4-BE49-F238E27FC236}">
                    <a16:creationId xmlns:a16="http://schemas.microsoft.com/office/drawing/2014/main" id="{1FBBC7D9-C5D7-4067-8EF2-5D08CEA6A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712" y="434989"/>
                <a:ext cx="2191024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641">
                <a:extLst>
                  <a:ext uri="{FF2B5EF4-FFF2-40B4-BE49-F238E27FC236}">
                    <a16:creationId xmlns:a16="http://schemas.microsoft.com/office/drawing/2014/main" id="{A5BC9C73-AA8E-48C6-830D-EE63D25F0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500" y="873252"/>
                <a:ext cx="2845265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D8963B-A148-47DD-8260-A2ADCE779D06}"/>
              </a:ext>
            </a:extLst>
          </p:cNvPr>
          <p:cNvGrpSpPr/>
          <p:nvPr/>
        </p:nvGrpSpPr>
        <p:grpSpPr>
          <a:xfrm>
            <a:off x="348679" y="3242369"/>
            <a:ext cx="8030301" cy="637188"/>
            <a:chOff x="-2811473" y="1982624"/>
            <a:chExt cx="8030301" cy="637188"/>
          </a:xfrm>
        </p:grpSpPr>
        <p:sp>
          <p:nvSpPr>
            <p:cNvPr id="17" name="Text Box 599">
              <a:extLst>
                <a:ext uri="{FF2B5EF4-FFF2-40B4-BE49-F238E27FC236}">
                  <a16:creationId xmlns:a16="http://schemas.microsoft.com/office/drawing/2014/main" id="{18321788-361C-4DAE-B97E-D54AFC6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811473" y="2130862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</a:t>
              </a:r>
              <a:r>
                <a:rPr lang="en-US" altLang="zh-CN" sz="2600" b="1"/>
                <a:t>j</a:t>
              </a:r>
              <a:endParaRPr lang="zh-CN" altLang="en-US" sz="2600" b="1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D735DF1-8023-4562-908D-A734CCE2F789}"/>
                </a:ext>
              </a:extLst>
            </p:cNvPr>
            <p:cNvGrpSpPr/>
            <p:nvPr/>
          </p:nvGrpSpPr>
          <p:grpSpPr>
            <a:xfrm>
              <a:off x="-1036424" y="1982624"/>
              <a:ext cx="6255252" cy="438264"/>
              <a:chOff x="-1108432" y="434989"/>
              <a:chExt cx="6255252" cy="438264"/>
            </a:xfrm>
          </p:grpSpPr>
          <p:sp>
            <p:nvSpPr>
              <p:cNvPr id="19" name="Line 635">
                <a:extLst>
                  <a:ext uri="{FF2B5EF4-FFF2-40B4-BE49-F238E27FC236}">
                    <a16:creationId xmlns:a16="http://schemas.microsoft.com/office/drawing/2014/main" id="{431A66AD-7FC0-4FCA-B24A-A7D7BC589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108432" y="873253"/>
                <a:ext cx="322030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" name="Line 637">
                <a:extLst>
                  <a:ext uri="{FF2B5EF4-FFF2-40B4-BE49-F238E27FC236}">
                    <a16:creationId xmlns:a16="http://schemas.microsoft.com/office/drawing/2014/main" id="{A7976DA7-1001-44E8-BC8B-E49882F1F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728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1" name="Line 639">
                <a:extLst>
                  <a:ext uri="{FF2B5EF4-FFF2-40B4-BE49-F238E27FC236}">
                    <a16:creationId xmlns:a16="http://schemas.microsoft.com/office/drawing/2014/main" id="{2DC37D8D-F4EC-4600-B5E1-A735A491F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480" y="450119"/>
                <a:ext cx="0" cy="406758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2" name="Line 640">
                <a:extLst>
                  <a:ext uri="{FF2B5EF4-FFF2-40B4-BE49-F238E27FC236}">
                    <a16:creationId xmlns:a16="http://schemas.microsoft.com/office/drawing/2014/main" id="{39D5AF50-9077-4C59-BAB1-3D11BE23C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8712" y="434989"/>
                <a:ext cx="2191024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3" name="Line 641">
                <a:extLst>
                  <a:ext uri="{FF2B5EF4-FFF2-40B4-BE49-F238E27FC236}">
                    <a16:creationId xmlns:a16="http://schemas.microsoft.com/office/drawing/2014/main" id="{B88C1648-47DA-4606-8BB3-98BB1F144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2648" y="873252"/>
                <a:ext cx="824172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BA06F9C-80A0-4903-8E9E-970CAC7B9DFC}"/>
              </a:ext>
            </a:extLst>
          </p:cNvPr>
          <p:cNvSpPr txBox="1"/>
          <p:nvPr/>
        </p:nvSpPr>
        <p:spPr>
          <a:xfrm>
            <a:off x="303109" y="811823"/>
            <a:ext cx="4169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CPU</a:t>
            </a:r>
            <a:r>
              <a:rPr lang="zh-CN" altLang="en-US" sz="2800" b="1"/>
              <a:t>当前工作状态指示：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08F73A4-8476-45B3-BA04-054CC19C0B54}"/>
              </a:ext>
            </a:extLst>
          </p:cNvPr>
          <p:cNvSpPr/>
          <p:nvPr/>
        </p:nvSpPr>
        <p:spPr>
          <a:xfrm>
            <a:off x="2718423" y="1973285"/>
            <a:ext cx="429284" cy="594804"/>
          </a:xfrm>
          <a:custGeom>
            <a:avLst/>
            <a:gdLst>
              <a:gd name="connsiteX0" fmla="*/ 269486 w 429284"/>
              <a:gd name="connsiteY0" fmla="*/ 0 h 594804"/>
              <a:gd name="connsiteX1" fmla="*/ 3156 w 429284"/>
              <a:gd name="connsiteY1" fmla="*/ 337351 h 594804"/>
              <a:gd name="connsiteX2" fmla="*/ 429284 w 429284"/>
              <a:gd name="connsiteY2" fmla="*/ 594804 h 59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284" h="594804">
                <a:moveTo>
                  <a:pt x="269486" y="0"/>
                </a:moveTo>
                <a:cubicBezTo>
                  <a:pt x="123004" y="119108"/>
                  <a:pt x="-23477" y="238217"/>
                  <a:pt x="3156" y="337351"/>
                </a:cubicBezTo>
                <a:cubicBezTo>
                  <a:pt x="29789" y="436485"/>
                  <a:pt x="229536" y="515644"/>
                  <a:pt x="429284" y="594804"/>
                </a:cubicBezTo>
              </a:path>
            </a:pathLst>
          </a:custGeom>
          <a:noFill/>
          <a:ln>
            <a:solidFill>
              <a:srgbClr val="0000FF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F829E5-1F8A-465F-AB16-C73EADB9A04B}"/>
              </a:ext>
            </a:extLst>
          </p:cNvPr>
          <p:cNvCxnSpPr>
            <a:stCxn id="5" idx="1"/>
          </p:cNvCxnSpPr>
          <p:nvPr/>
        </p:nvCxnSpPr>
        <p:spPr>
          <a:xfrm flipH="1">
            <a:off x="5409420" y="2519188"/>
            <a:ext cx="299745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7DCF59-F46E-4A1E-952C-9A323666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674" y="96723"/>
            <a:ext cx="4282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/>
              <a:t>双操作数指令各工作周期转换流程</a:t>
            </a:r>
            <a:r>
              <a:rPr lang="en-US" altLang="zh-CN" sz="2000" b="1"/>
              <a:t>: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C0DFB7E-A0F2-4DEE-928F-46C5A2C4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505" y="9254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6FF11543-C549-4A09-9E94-E1A5734AD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469" y="1412776"/>
            <a:ext cx="1715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双</a:t>
            </a:r>
          </a:p>
        </p:txBody>
      </p:sp>
      <p:sp>
        <p:nvSpPr>
          <p:cNvPr id="5" name="Line 20">
            <a:extLst>
              <a:ext uri="{FF2B5EF4-FFF2-40B4-BE49-F238E27FC236}">
                <a16:creationId xmlns:a16="http://schemas.microsoft.com/office/drawing/2014/main" id="{1E71C09E-5B02-4FC3-91E9-C18381970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705" y="6206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42B8436A-A1EE-40E6-BC3D-23FD7A634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705" y="1475384"/>
            <a:ext cx="0" cy="31487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1D714C6C-606A-402F-8FF5-C1BA8DD02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905" y="1763688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B73C041B-E58E-4088-8306-EB93A797D6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176368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1" name="Group 29">
            <a:extLst>
              <a:ext uri="{FF2B5EF4-FFF2-40B4-BE49-F238E27FC236}">
                <a16:creationId xmlns:a16="http://schemas.microsoft.com/office/drawing/2014/main" id="{E1F7C142-F6E2-46FD-A8E8-EA8D42461039}"/>
              </a:ext>
            </a:extLst>
          </p:cNvPr>
          <p:cNvGrpSpPr>
            <a:grpSpLocks/>
          </p:cNvGrpSpPr>
          <p:nvPr/>
        </p:nvGrpSpPr>
        <p:grpSpPr bwMode="auto">
          <a:xfrm>
            <a:off x="4126905" y="1763688"/>
            <a:ext cx="914400" cy="519113"/>
            <a:chOff x="3168" y="1440"/>
            <a:chExt cx="576" cy="327"/>
          </a:xfrm>
        </p:grpSpPr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40B40ECF-689C-47DB-AD5B-4323406C0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SR</a:t>
              </a: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0B554424-1A18-498D-B422-6C464C70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4" name="Text Box 30">
            <a:extLst>
              <a:ext uri="{FF2B5EF4-FFF2-40B4-BE49-F238E27FC236}">
                <a16:creationId xmlns:a16="http://schemas.microsoft.com/office/drawing/2014/main" id="{1BD99DC5-B5A2-4C0D-8A1B-BBDF0E15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505" y="22208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ST</a:t>
            </a: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D536E705-1A10-4106-A938-9CD79FFAEE05}"/>
              </a:ext>
            </a:extLst>
          </p:cNvPr>
          <p:cNvGrpSpPr>
            <a:grpSpLocks/>
          </p:cNvGrpSpPr>
          <p:nvPr/>
        </p:nvGrpSpPr>
        <p:grpSpPr bwMode="auto">
          <a:xfrm>
            <a:off x="4126905" y="2830488"/>
            <a:ext cx="914400" cy="519113"/>
            <a:chOff x="3168" y="1440"/>
            <a:chExt cx="576" cy="327"/>
          </a:xfrm>
        </p:grpSpPr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5FE0B719-99C1-4EE4-ACE0-AE5E51DFE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3D4D27E3-2CE4-4EB6-B783-30BB135BF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8" name="Line 34">
            <a:extLst>
              <a:ext uri="{FF2B5EF4-FFF2-40B4-BE49-F238E27FC236}">
                <a16:creationId xmlns:a16="http://schemas.microsoft.com/office/drawing/2014/main" id="{F19A3DB5-3543-4A4B-A264-959AD1A3F5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2760804"/>
            <a:ext cx="0" cy="50380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ACCEEF01-84E8-489C-A12B-A0F995012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505" y="3287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DT</a:t>
            </a:r>
          </a:p>
        </p:txBody>
      </p:sp>
      <p:sp>
        <p:nvSpPr>
          <p:cNvPr id="20" name="Text Box 36">
            <a:extLst>
              <a:ext uri="{FF2B5EF4-FFF2-40B4-BE49-F238E27FC236}">
                <a16:creationId xmlns:a16="http://schemas.microsoft.com/office/drawing/2014/main" id="{56DC5F5D-A50D-4564-BDDC-69E54E27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505" y="4049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DE743EC7-9285-408D-90A8-4C003FD2A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38130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2" name="Line 39">
            <a:extLst>
              <a:ext uri="{FF2B5EF4-FFF2-40B4-BE49-F238E27FC236}">
                <a16:creationId xmlns:a16="http://schemas.microsoft.com/office/drawing/2014/main" id="{94808D27-5644-4AD6-AB72-22BC4280C8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4585014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E41FA658-B1B5-40F4-B8A6-001D21558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505" y="58022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24" name="Line 43">
            <a:extLst>
              <a:ext uri="{FF2B5EF4-FFF2-40B4-BE49-F238E27FC236}">
                <a16:creationId xmlns:a16="http://schemas.microsoft.com/office/drawing/2014/main" id="{85E64F4D-C64E-4B75-888C-672A29187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5497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25" name="Line 44">
            <a:extLst>
              <a:ext uri="{FF2B5EF4-FFF2-40B4-BE49-F238E27FC236}">
                <a16:creationId xmlns:a16="http://schemas.microsoft.com/office/drawing/2014/main" id="{0DA4C587-25F8-48FE-B7AD-C292EB05E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3705" y="515719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26" name="Group 78">
            <a:extLst>
              <a:ext uri="{FF2B5EF4-FFF2-40B4-BE49-F238E27FC236}">
                <a16:creationId xmlns:a16="http://schemas.microsoft.com/office/drawing/2014/main" id="{A64A75A9-7544-4D69-886C-224D4F7194E9}"/>
              </a:ext>
            </a:extLst>
          </p:cNvPr>
          <p:cNvGrpSpPr>
            <a:grpSpLocks/>
          </p:cNvGrpSpPr>
          <p:nvPr/>
        </p:nvGrpSpPr>
        <p:grpSpPr bwMode="auto">
          <a:xfrm>
            <a:off x="2831505" y="4811688"/>
            <a:ext cx="2438400" cy="685800"/>
            <a:chOff x="1344" y="3024"/>
            <a:chExt cx="1536" cy="432"/>
          </a:xfrm>
        </p:grpSpPr>
        <p:sp>
          <p:nvSpPr>
            <p:cNvPr id="27" name="AutoShape 46">
              <a:extLst>
                <a:ext uri="{FF2B5EF4-FFF2-40B4-BE49-F238E27FC236}">
                  <a16:creationId xmlns:a16="http://schemas.microsoft.com/office/drawing/2014/main" id="{6A4C89E8-4F74-42C4-9CC1-A2CDB18D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28" name="Text Box 47">
              <a:extLst>
                <a:ext uri="{FF2B5EF4-FFF2-40B4-BE49-F238E27FC236}">
                  <a16:creationId xmlns:a16="http://schemas.microsoft.com/office/drawing/2014/main" id="{45BB0C25-A772-4F44-9911-1A3FEA55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29" name="Group 79">
            <a:extLst>
              <a:ext uri="{FF2B5EF4-FFF2-40B4-BE49-F238E27FC236}">
                <a16:creationId xmlns:a16="http://schemas.microsoft.com/office/drawing/2014/main" id="{3CA08D7F-B45E-4118-B2B0-641D70EE0357}"/>
              </a:ext>
            </a:extLst>
          </p:cNvPr>
          <p:cNvGrpSpPr>
            <a:grpSpLocks/>
          </p:cNvGrpSpPr>
          <p:nvPr/>
        </p:nvGrpSpPr>
        <p:grpSpPr bwMode="auto">
          <a:xfrm>
            <a:off x="5574705" y="5335488"/>
            <a:ext cx="2438400" cy="685800"/>
            <a:chOff x="3072" y="3312"/>
            <a:chExt cx="1536" cy="432"/>
          </a:xfrm>
        </p:grpSpPr>
        <p:sp>
          <p:nvSpPr>
            <p:cNvPr id="30" name="AutoShape 49">
              <a:extLst>
                <a:ext uri="{FF2B5EF4-FFF2-40B4-BE49-F238E27FC236}">
                  <a16:creationId xmlns:a16="http://schemas.microsoft.com/office/drawing/2014/main" id="{1674641C-CE93-453D-95F6-2E384918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31" name="Text Box 50">
              <a:extLst>
                <a:ext uri="{FF2B5EF4-FFF2-40B4-BE49-F238E27FC236}">
                  <a16:creationId xmlns:a16="http://schemas.microsoft.com/office/drawing/2014/main" id="{BA1E8CB0-B62F-4D2E-AE78-C003F1960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32" name="Line 51">
            <a:extLst>
              <a:ext uri="{FF2B5EF4-FFF2-40B4-BE49-F238E27FC236}">
                <a16:creationId xmlns:a16="http://schemas.microsoft.com/office/drawing/2014/main" id="{FEF9EAA6-3ED4-4BBD-9896-88B521C93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05" y="514880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E5CEE575-0003-4B17-A654-43B6F165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905" y="621609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IT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DAA93CBB-7AD0-465A-9FE5-BB91A3928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4248" y="602128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F9B8EC05-F86B-4DE9-A8E0-54ACEC928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3905" y="679288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6" name="Line 55">
            <a:extLst>
              <a:ext uri="{FF2B5EF4-FFF2-40B4-BE49-F238E27FC236}">
                <a16:creationId xmlns:a16="http://schemas.microsoft.com/office/drawing/2014/main" id="{5854628A-161F-49C9-854E-3A43E1B394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93905" y="664048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7" name="Line 56">
            <a:extLst>
              <a:ext uri="{FF2B5EF4-FFF2-40B4-BE49-F238E27FC236}">
                <a16:creationId xmlns:a16="http://schemas.microsoft.com/office/drawing/2014/main" id="{3BF9849E-6607-4593-B7D6-0309A37AD1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705" y="63276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8" name="Line 57">
            <a:extLst>
              <a:ext uri="{FF2B5EF4-FFF2-40B4-BE49-F238E27FC236}">
                <a16:creationId xmlns:a16="http://schemas.microsoft.com/office/drawing/2014/main" id="{228C5B6C-FAE4-4938-A2C7-D36C87968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305" y="6564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9" name="Line 58">
            <a:extLst>
              <a:ext uri="{FF2B5EF4-FFF2-40B4-BE49-F238E27FC236}">
                <a16:creationId xmlns:a16="http://schemas.microsoft.com/office/drawing/2014/main" id="{BEFAE0E8-9A0D-42CA-8F1E-B9EB04F38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305" y="465928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0" name="Line 59">
            <a:extLst>
              <a:ext uri="{FF2B5EF4-FFF2-40B4-BE49-F238E27FC236}">
                <a16:creationId xmlns:a16="http://schemas.microsoft.com/office/drawing/2014/main" id="{EC64388C-8341-4718-B1DA-77704E45D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305" y="4659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1" name="Line 60">
            <a:extLst>
              <a:ext uri="{FF2B5EF4-FFF2-40B4-BE49-F238E27FC236}">
                <a16:creationId xmlns:a16="http://schemas.microsoft.com/office/drawing/2014/main" id="{F4EAD3CE-43BB-4974-90AB-539AEF10D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7505" y="773088"/>
            <a:ext cx="0" cy="60114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2" name="Line 61">
            <a:extLst>
              <a:ext uri="{FF2B5EF4-FFF2-40B4-BE49-F238E27FC236}">
                <a16:creationId xmlns:a16="http://schemas.microsoft.com/office/drawing/2014/main" id="{8F81A8AD-F5A6-4C73-ABFD-D6CECA29C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705" y="773088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4" name="Line 63">
            <a:extLst>
              <a:ext uri="{FF2B5EF4-FFF2-40B4-BE49-F238E27FC236}">
                <a16:creationId xmlns:a16="http://schemas.microsoft.com/office/drawing/2014/main" id="{F9B6C9EF-BC01-48EE-B60B-65B6F3C3B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105" y="1763688"/>
            <a:ext cx="0" cy="2133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5" name="Line 64">
            <a:extLst>
              <a:ext uri="{FF2B5EF4-FFF2-40B4-BE49-F238E27FC236}">
                <a16:creationId xmlns:a16="http://schemas.microsoft.com/office/drawing/2014/main" id="{5AD47167-E8F0-4532-B170-7D00127BB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705" y="392710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6" name="Line 65">
            <a:extLst>
              <a:ext uri="{FF2B5EF4-FFF2-40B4-BE49-F238E27FC236}">
                <a16:creationId xmlns:a16="http://schemas.microsoft.com/office/drawing/2014/main" id="{B8C7CD4A-9016-4D85-ADF9-941B4D381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905" y="1763688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7" name="Line 66">
            <a:extLst>
              <a:ext uri="{FF2B5EF4-FFF2-40B4-BE49-F238E27FC236}">
                <a16:creationId xmlns:a16="http://schemas.microsoft.com/office/drawing/2014/main" id="{5E313B04-90A8-42DD-B68F-E4901FC80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905" y="2830488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9" name="Text Box 73">
            <a:extLst>
              <a:ext uri="{FF2B5EF4-FFF2-40B4-BE49-F238E27FC236}">
                <a16:creationId xmlns:a16="http://schemas.microsoft.com/office/drawing/2014/main" id="{11542577-ADFC-421A-9557-25169756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905" y="53450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50" name="Text Box 74">
            <a:extLst>
              <a:ext uri="{FF2B5EF4-FFF2-40B4-BE49-F238E27FC236}">
                <a16:creationId xmlns:a16="http://schemas.microsoft.com/office/drawing/2014/main" id="{ECF0FD43-1598-4182-8F33-454AACAF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705" y="46592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51" name="Line 75">
            <a:extLst>
              <a:ext uri="{FF2B5EF4-FFF2-40B4-BE49-F238E27FC236}">
                <a16:creationId xmlns:a16="http://schemas.microsoft.com/office/drawing/2014/main" id="{C989A420-BBDA-480C-9963-6AE4CE73D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105" y="56711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52" name="Text Box 76">
            <a:extLst>
              <a:ext uri="{FF2B5EF4-FFF2-40B4-BE49-F238E27FC236}">
                <a16:creationId xmlns:a16="http://schemas.microsoft.com/office/drawing/2014/main" id="{D4465F84-841B-453C-AAE1-212548D7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505" y="579020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53" name="Text Box 77">
            <a:extLst>
              <a:ext uri="{FF2B5EF4-FFF2-40B4-BE49-F238E27FC236}">
                <a16:creationId xmlns:a16="http://schemas.microsoft.com/office/drawing/2014/main" id="{52FFD27C-F9B1-4E9D-A946-5D066530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6905" y="52141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grpSp>
        <p:nvGrpSpPr>
          <p:cNvPr id="55" name="Group 31">
            <a:extLst>
              <a:ext uri="{FF2B5EF4-FFF2-40B4-BE49-F238E27FC236}">
                <a16:creationId xmlns:a16="http://schemas.microsoft.com/office/drawing/2014/main" id="{9D79CB23-E84D-4D54-A9CB-9003029C8E1F}"/>
              </a:ext>
            </a:extLst>
          </p:cNvPr>
          <p:cNvGrpSpPr>
            <a:grpSpLocks/>
          </p:cNvGrpSpPr>
          <p:nvPr/>
        </p:nvGrpSpPr>
        <p:grpSpPr bwMode="auto">
          <a:xfrm>
            <a:off x="2375893" y="2381226"/>
            <a:ext cx="914400" cy="519112"/>
            <a:chOff x="3168" y="1440"/>
            <a:chExt cx="576" cy="327"/>
          </a:xfrm>
        </p:grpSpPr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93C0467D-464C-46FC-9E2A-15B7471B9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085F9AC4-C5C1-4F8F-BB9F-73165DA17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angle 2">
            <a:extLst>
              <a:ext uri="{FF2B5EF4-FFF2-40B4-BE49-F238E27FC236}">
                <a16:creationId xmlns:a16="http://schemas.microsoft.com/office/drawing/2014/main" id="{9C989A44-6382-4A67-9365-019D2DEF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0" y="1024171"/>
            <a:ext cx="2824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99"/>
                </a:solidFill>
              </a:rPr>
              <a:t>SR,DR:</a:t>
            </a:r>
            <a:r>
              <a:rPr lang="zh-CN" altLang="en-US" sz="2000" b="1" dirty="0">
                <a:solidFill>
                  <a:srgbClr val="000099"/>
                </a:solidFill>
              </a:rPr>
              <a:t>寄存器直接寻址</a:t>
            </a:r>
            <a:endParaRPr lang="en-US" altLang="zh-CN" sz="2000" b="1" dirty="0">
              <a:solidFill>
                <a:srgbClr val="000099"/>
              </a:solidFill>
            </a:endParaRPr>
          </a:p>
        </p:txBody>
      </p:sp>
      <p:sp>
        <p:nvSpPr>
          <p:cNvPr id="59" name="Line 62">
            <a:extLst>
              <a:ext uri="{FF2B5EF4-FFF2-40B4-BE49-F238E27FC236}">
                <a16:creationId xmlns:a16="http://schemas.microsoft.com/office/drawing/2014/main" id="{BFF2E113-E5C4-46FA-A37B-CF6714645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414" y="2492896"/>
            <a:ext cx="118078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60" name="Text Box 24">
            <a:extLst>
              <a:ext uri="{FF2B5EF4-FFF2-40B4-BE49-F238E27FC236}">
                <a16:creationId xmlns:a16="http://schemas.microsoft.com/office/drawing/2014/main" id="{AAEE21A8-1A70-470A-92D2-1DF1779E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729" y="2034665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DR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33ED187-FBDD-4641-B11D-0996507F540C}"/>
              </a:ext>
            </a:extLst>
          </p:cNvPr>
          <p:cNvSpPr/>
          <p:nvPr/>
        </p:nvSpPr>
        <p:spPr>
          <a:xfrm>
            <a:off x="1512946" y="1781979"/>
            <a:ext cx="64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6A7EE5B-9A99-4BFB-A953-20D4501B99CE}"/>
              </a:ext>
            </a:extLst>
          </p:cNvPr>
          <p:cNvSpPr/>
          <p:nvPr/>
        </p:nvSpPr>
        <p:spPr>
          <a:xfrm>
            <a:off x="6184304" y="1716975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SR/DR</a:t>
            </a:r>
          </a:p>
        </p:txBody>
      </p:sp>
    </p:spTree>
    <p:extLst>
      <p:ext uri="{BB962C8B-B14F-4D97-AF65-F5344CB8AC3E}">
        <p14:creationId xmlns:p14="http://schemas.microsoft.com/office/powerpoint/2010/main" val="23183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  <p:bldP spid="5" grpId="0" animBg="1"/>
      <p:bldP spid="6" grpId="0" animBg="1"/>
      <p:bldP spid="7" grpId="0" animBg="1"/>
      <p:bldP spid="10" grpId="0" animBg="1"/>
      <p:bldP spid="14" grpId="0" animBg="1" autoUpdateAnimBg="0"/>
      <p:bldP spid="18" grpId="0" animBg="1"/>
      <p:bldP spid="19" grpId="0" animBg="1" autoUpdateAnimBg="0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32" grpId="0" animBg="1"/>
      <p:bldP spid="33" grpId="0" animBg="1" autoUpdateAnimBg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utoUpdateAnimBg="0"/>
      <p:bldP spid="50" grpId="0" autoUpdateAnimBg="0"/>
      <p:bldP spid="51" grpId="0" animBg="1"/>
      <p:bldP spid="52" grpId="0" autoUpdateAnimBg="0"/>
      <p:bldP spid="53" grpId="0" autoUpdateAnimBg="0"/>
      <p:bldP spid="59" grpId="0" animBg="1"/>
      <p:bldP spid="60" grpId="0" autoUpdateAnimBg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2264" y="3124278"/>
            <a:ext cx="8382000" cy="192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80000"/>
              </a:spcBef>
            </a:pPr>
            <a:r>
              <a:rPr lang="zh-CN" altLang="en-US" sz="2800" b="1" dirty="0"/>
              <a:t>一次从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读出，并经数据通路传送的操作；</a:t>
            </a:r>
            <a:r>
              <a:rPr lang="zh-CN" altLang="en-US" sz="2800" b="1" dirty="0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 dirty="0"/>
              <a:t>一次数据通路传送操作；</a:t>
            </a:r>
            <a:r>
              <a:rPr lang="zh-CN" altLang="en-US" sz="2800" b="1" dirty="0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 dirty="0"/>
              <a:t>一次向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写入的操作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906396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、时钟周期</a:t>
            </a:r>
            <a:r>
              <a:rPr lang="en-US" altLang="zh-CN" sz="2800" b="1" dirty="0">
                <a:solidFill>
                  <a:srgbClr val="0000FF"/>
                </a:solidFill>
              </a:rPr>
              <a:t>T(</a:t>
            </a:r>
            <a:r>
              <a:rPr lang="zh-CN" altLang="en-US" sz="2800" b="1" dirty="0"/>
              <a:t>节拍</a:t>
            </a:r>
            <a:r>
              <a:rPr lang="en-US" altLang="zh-CN" sz="2800" b="1" dirty="0"/>
              <a:t>)</a:t>
            </a: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531168" y="3409836"/>
            <a:ext cx="224408" cy="141606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67544" y="1700808"/>
            <a:ext cx="820891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一次完整的数据通路操作时间。</a:t>
            </a:r>
            <a:endParaRPr lang="en-US" altLang="zh-CN" sz="2800" b="1" dirty="0"/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模型机以</a:t>
            </a:r>
            <a:r>
              <a:rPr lang="zh-CN" altLang="en-US" sz="2800" b="1" dirty="0">
                <a:solidFill>
                  <a:srgbClr val="0000FF"/>
                </a:solidFill>
              </a:rPr>
              <a:t>访存时间</a:t>
            </a:r>
            <a:r>
              <a:rPr lang="zh-CN" altLang="en-US" sz="2800" b="1" dirty="0"/>
              <a:t>作为</a:t>
            </a:r>
            <a:r>
              <a:rPr lang="zh-CN" altLang="en-US" sz="2800" b="1" dirty="0">
                <a:solidFill>
                  <a:srgbClr val="FF0000"/>
                </a:solidFill>
              </a:rPr>
              <a:t>一步操作时间</a:t>
            </a:r>
            <a:r>
              <a:rPr lang="zh-CN" altLang="en-US" sz="2800" b="1" dirty="0"/>
              <a:t>，设置为</a:t>
            </a:r>
            <a:r>
              <a:rPr lang="en-US" altLang="zh-CN" sz="2800" b="1" dirty="0">
                <a:solidFill>
                  <a:srgbClr val="0000FF"/>
                </a:solidFill>
              </a:rPr>
              <a:t>1us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sp>
        <p:nvSpPr>
          <p:cNvPr id="10" name="文本框 9"/>
          <p:cNvSpPr txBox="1"/>
          <p:nvPr/>
        </p:nvSpPr>
        <p:spPr>
          <a:xfrm flipH="1">
            <a:off x="1043608" y="549806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M→IR   </a:t>
            </a:r>
            <a:r>
              <a:rPr lang="en-US" altLang="zh-CN" sz="2800" b="1">
                <a:solidFill>
                  <a:srgbClr val="FF0000"/>
                </a:solidFill>
              </a:rPr>
              <a:t>M→MDR →C    </a:t>
            </a:r>
            <a:r>
              <a:rPr lang="en-US" altLang="zh-CN" sz="2800" b="1">
                <a:solidFill>
                  <a:srgbClr val="0000FF"/>
                </a:solidFill>
              </a:rPr>
              <a:t>R→R    MDR →M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677341" y="236471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每个时钟周期结束时设置一个脉冲。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463029" y="816903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、工作脉冲 </a:t>
            </a: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212205" y="3362597"/>
            <a:ext cx="3886200" cy="381000"/>
            <a:chOff x="1200" y="2256"/>
            <a:chExt cx="2448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1212205" y="4332560"/>
            <a:ext cx="3886200" cy="381000"/>
            <a:chOff x="1200" y="2640"/>
            <a:chExt cx="2448" cy="240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574405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812405" y="3300685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1µS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1974205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2840441" y="2896696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Ti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723379" y="4388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H="1">
            <a:off x="4336405" y="3784872"/>
            <a:ext cx="14287" cy="5159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H="1">
            <a:off x="3193405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485379" y="4845978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打入寄存器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4336405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4685779" y="4845978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进行时序转换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4035995" y="6146140"/>
            <a:ext cx="521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工作周期状态转换</a:t>
            </a: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4208585" y="5513660"/>
            <a:ext cx="47513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时钟周期</a:t>
            </a:r>
            <a:r>
              <a:rPr lang="en-US" altLang="zh-CN" sz="2800" b="1">
                <a:latin typeface="+mn-ea"/>
              </a:rPr>
              <a:t>T</a:t>
            </a:r>
            <a:r>
              <a:rPr lang="zh-CN" altLang="en-US" sz="2800" b="1">
                <a:latin typeface="+mn-ea"/>
              </a:rPr>
              <a:t>计数</a:t>
            </a:r>
            <a:r>
              <a:rPr lang="en-US" altLang="zh-CN" sz="2800" b="1">
                <a:latin typeface="+mn-ea"/>
              </a:rPr>
              <a:t>/</a:t>
            </a:r>
            <a:r>
              <a:rPr lang="zh-CN" altLang="en-US" sz="2800" b="1">
                <a:latin typeface="+mn-ea"/>
              </a:rPr>
              <a:t>清除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677341" y="160906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同步定时脉冲控制</a:t>
            </a:r>
            <a:r>
              <a:rPr lang="zh-CN" altLang="en-US" sz="2800" b="1">
                <a:solidFill>
                  <a:srgbClr val="0000FF"/>
                </a:solidFill>
              </a:rPr>
              <a:t>定时操作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  <p:bldP spid="21" grpId="0" animBg="1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autoUpdateAnimBg="0"/>
      <p:bldP spid="27" grpId="0" autoUpdateAnimBg="0"/>
      <p:bldP spid="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BACC4-BDF9-46DB-B074-FB87DD04A39D}"/>
              </a:ext>
            </a:extLst>
          </p:cNvPr>
          <p:cNvSpPr txBox="1"/>
          <p:nvPr/>
        </p:nvSpPr>
        <p:spPr>
          <a:xfrm>
            <a:off x="1043608" y="116632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工作周期、节拍、工作脉冲时序关系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334F56-0A20-4B02-AE57-9725ABF08CF5}"/>
              </a:ext>
            </a:extLst>
          </p:cNvPr>
          <p:cNvGrpSpPr/>
          <p:nvPr/>
        </p:nvGrpSpPr>
        <p:grpSpPr>
          <a:xfrm>
            <a:off x="123219" y="5471087"/>
            <a:ext cx="8408495" cy="367689"/>
            <a:chOff x="123945" y="1579725"/>
            <a:chExt cx="8408495" cy="489211"/>
          </a:xfrm>
        </p:grpSpPr>
        <p:sp>
          <p:nvSpPr>
            <p:cNvPr id="4" name="Text Box 35">
              <a:extLst>
                <a:ext uri="{FF2B5EF4-FFF2-40B4-BE49-F238E27FC236}">
                  <a16:creationId xmlns:a16="http://schemas.microsoft.com/office/drawing/2014/main" id="{599D97CC-82D6-4061-8600-D44BB44C7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45" y="1638048"/>
              <a:ext cx="357790" cy="43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 dirty="0"/>
                <a:t>P</a:t>
              </a:r>
            </a:p>
          </p:txBody>
        </p:sp>
        <p:grpSp>
          <p:nvGrpSpPr>
            <p:cNvPr id="5" name="Group 41">
              <a:extLst>
                <a:ext uri="{FF2B5EF4-FFF2-40B4-BE49-F238E27FC236}">
                  <a16:creationId xmlns:a16="http://schemas.microsoft.com/office/drawing/2014/main" id="{781707AF-7F78-4238-8007-969BE68A4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40" y="1579725"/>
              <a:ext cx="8077200" cy="428368"/>
              <a:chOff x="384" y="1964"/>
              <a:chExt cx="5088" cy="292"/>
            </a:xfrm>
          </p:grpSpPr>
          <p:sp>
            <p:nvSpPr>
              <p:cNvPr id="6" name="Freeform 42">
                <a:extLst>
                  <a:ext uri="{FF2B5EF4-FFF2-40B4-BE49-F238E27FC236}">
                    <a16:creationId xmlns:a16="http://schemas.microsoft.com/office/drawing/2014/main" id="{7DE66920-2718-47E4-BC64-5542F26AF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7" name="Freeform 43">
                <a:extLst>
                  <a:ext uri="{FF2B5EF4-FFF2-40B4-BE49-F238E27FC236}">
                    <a16:creationId xmlns:a16="http://schemas.microsoft.com/office/drawing/2014/main" id="{BBF4752F-0E13-4649-832C-BBFF4BC93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8" name="Freeform 44">
                <a:extLst>
                  <a:ext uri="{FF2B5EF4-FFF2-40B4-BE49-F238E27FC236}">
                    <a16:creationId xmlns:a16="http://schemas.microsoft.com/office/drawing/2014/main" id="{7C8E567E-A001-4C36-9696-C4540339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9" name="Freeform 45">
                <a:extLst>
                  <a:ext uri="{FF2B5EF4-FFF2-40B4-BE49-F238E27FC236}">
                    <a16:creationId xmlns:a16="http://schemas.microsoft.com/office/drawing/2014/main" id="{D5ACFD5B-2024-4929-A41C-5EC167B9E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" name="Freeform 46">
                <a:extLst>
                  <a:ext uri="{FF2B5EF4-FFF2-40B4-BE49-F238E27FC236}">
                    <a16:creationId xmlns:a16="http://schemas.microsoft.com/office/drawing/2014/main" id="{5738FBD6-A00C-406F-A1BD-054AA3862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" name="Freeform 47">
                <a:extLst>
                  <a:ext uri="{FF2B5EF4-FFF2-40B4-BE49-F238E27FC236}">
                    <a16:creationId xmlns:a16="http://schemas.microsoft.com/office/drawing/2014/main" id="{624B6133-4F94-4FDB-9353-8F25F0593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2" name="Freeform 48">
                <a:extLst>
                  <a:ext uri="{FF2B5EF4-FFF2-40B4-BE49-F238E27FC236}">
                    <a16:creationId xmlns:a16="http://schemas.microsoft.com/office/drawing/2014/main" id="{4C6B4D5C-3E19-4B42-B106-14BBEF841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3" name="Freeform 49">
                <a:extLst>
                  <a:ext uri="{FF2B5EF4-FFF2-40B4-BE49-F238E27FC236}">
                    <a16:creationId xmlns:a16="http://schemas.microsoft.com/office/drawing/2014/main" id="{04DF292F-68B4-470F-A211-73039FAD5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Freeform 50">
                <a:extLst>
                  <a:ext uri="{FF2B5EF4-FFF2-40B4-BE49-F238E27FC236}">
                    <a16:creationId xmlns:a16="http://schemas.microsoft.com/office/drawing/2014/main" id="{2D863615-84B4-4F4A-990E-224358764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5" name="Group 51">
            <a:extLst>
              <a:ext uri="{FF2B5EF4-FFF2-40B4-BE49-F238E27FC236}">
                <a16:creationId xmlns:a16="http://schemas.microsoft.com/office/drawing/2014/main" id="{8A99066B-9EF6-4769-83C6-EF924B9DCE33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256926"/>
            <a:ext cx="7319963" cy="5052394"/>
            <a:chOff x="624" y="56"/>
            <a:chExt cx="4611" cy="3796"/>
          </a:xfrm>
        </p:grpSpPr>
        <p:sp>
          <p:nvSpPr>
            <p:cNvPr id="16" name="Line 52">
              <a:extLst>
                <a:ext uri="{FF2B5EF4-FFF2-40B4-BE49-F238E27FC236}">
                  <a16:creationId xmlns:a16="http://schemas.microsoft.com/office/drawing/2014/main" id="{F7AFE5E5-E29B-4DCB-9AFD-ADE47CAB9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53">
              <a:extLst>
                <a:ext uri="{FF2B5EF4-FFF2-40B4-BE49-F238E27FC236}">
                  <a16:creationId xmlns:a16="http://schemas.microsoft.com/office/drawing/2014/main" id="{173C954F-B020-4C73-AC56-01E0E12C7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DFF3A2C7-66B1-43DE-A92C-BF1018B74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E2B94A13-A521-4089-9830-BA75E93F0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09D76498-6858-4B48-BA2E-106812B68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1" name="Line 57">
              <a:extLst>
                <a:ext uri="{FF2B5EF4-FFF2-40B4-BE49-F238E27FC236}">
                  <a16:creationId xmlns:a16="http://schemas.microsoft.com/office/drawing/2014/main" id="{59AF7DB3-EC2E-4D9A-BE34-BC48A1270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813C6184-69D8-48BA-BF36-0CD18FB16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A3A3B85C-6D4F-4A5E-B4A3-B283AA4B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6092F718-7C3D-42BB-A615-6B8BAA5A8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9A7487F-A67F-476F-9C94-5E555B3DD8FE}"/>
              </a:ext>
            </a:extLst>
          </p:cNvPr>
          <p:cNvGrpSpPr/>
          <p:nvPr/>
        </p:nvGrpSpPr>
        <p:grpSpPr>
          <a:xfrm>
            <a:off x="203411" y="2697017"/>
            <a:ext cx="4663048" cy="626386"/>
            <a:chOff x="203411" y="2697017"/>
            <a:chExt cx="4663048" cy="626386"/>
          </a:xfrm>
        </p:grpSpPr>
        <p:sp>
          <p:nvSpPr>
            <p:cNvPr id="32" name="Text Box 92">
              <a:extLst>
                <a:ext uri="{FF2B5EF4-FFF2-40B4-BE49-F238E27FC236}">
                  <a16:creationId xmlns:a16="http://schemas.microsoft.com/office/drawing/2014/main" id="{BADC4749-AA83-4A8A-9F81-4938F7F74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11" y="295407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T</a:t>
              </a:r>
              <a:r>
                <a:rPr lang="en-US" altLang="zh-CN" b="1" i="1" baseline="-15000" dirty="0"/>
                <a:t>0</a:t>
              </a:r>
              <a:endParaRPr lang="en-US" altLang="zh-CN" b="1" baseline="-15000" dirty="0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C875A754-8DDD-4958-B5D1-602BD4D991E0}"/>
                </a:ext>
              </a:extLst>
            </p:cNvPr>
            <p:cNvGrpSpPr/>
            <p:nvPr/>
          </p:nvGrpSpPr>
          <p:grpSpPr>
            <a:xfrm>
              <a:off x="584711" y="2697017"/>
              <a:ext cx="4281748" cy="504056"/>
              <a:chOff x="584711" y="2697017"/>
              <a:chExt cx="4281748" cy="504056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7F304709-7F68-4CEF-909B-D8565DE8B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711" y="3186173"/>
                <a:ext cx="6368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87FDF42-C910-4A50-A022-E2E306625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0890" y="2697017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1ACBA69-5BE8-4109-9639-37E9C3CBA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0890" y="2715435"/>
                <a:ext cx="9207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C1144BB-6A81-4FFF-9785-3FF9DEBC0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5290" y="2697017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DBF0944B-D3AC-4BF8-9B60-63DBD02F3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5882" y="3186173"/>
                <a:ext cx="2760577" cy="74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CFB6D39-549E-411C-96B6-458F838C744E}"/>
              </a:ext>
            </a:extLst>
          </p:cNvPr>
          <p:cNvGrpSpPr/>
          <p:nvPr/>
        </p:nvGrpSpPr>
        <p:grpSpPr>
          <a:xfrm>
            <a:off x="4875386" y="2697017"/>
            <a:ext cx="2747584" cy="504056"/>
            <a:chOff x="4875386" y="2697017"/>
            <a:chExt cx="2747584" cy="504056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CDD22CD-0471-446C-A9FB-464A86EA7AA9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86" y="2697017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F3B0E0C-8933-4E6F-B94A-CF5CB94941E0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86" y="2715435"/>
              <a:ext cx="920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AC68499-F29F-4C45-A916-26E103F9B300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86" y="2697017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EF44CBA-3D82-4359-A549-30E3751C6952}"/>
                </a:ext>
              </a:extLst>
            </p:cNvPr>
            <p:cNvCxnSpPr>
              <a:cxnSpLocks/>
            </p:cNvCxnSpPr>
            <p:nvPr/>
          </p:nvCxnSpPr>
          <p:spPr>
            <a:xfrm>
              <a:off x="5777376" y="3197411"/>
              <a:ext cx="1845594" cy="30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C0A3DEC3-C4BE-4EC3-B088-7880E66B2B9B}"/>
              </a:ext>
            </a:extLst>
          </p:cNvPr>
          <p:cNvGrpSpPr/>
          <p:nvPr/>
        </p:nvGrpSpPr>
        <p:grpSpPr>
          <a:xfrm>
            <a:off x="5791229" y="3352497"/>
            <a:ext cx="2747694" cy="504056"/>
            <a:chOff x="5791229" y="3352497"/>
            <a:chExt cx="2747694" cy="504056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43F1EC0-4DF2-4C2D-9AC7-C9FF81421DC8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29" y="3352497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57F160C-B0C2-494A-BEEF-39E0EFDCAEF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977" y="3370915"/>
              <a:ext cx="920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623AD04-1693-4122-9E3D-DEC266314C00}"/>
                </a:ext>
              </a:extLst>
            </p:cNvPr>
            <p:cNvCxnSpPr>
              <a:cxnSpLocks/>
            </p:cNvCxnSpPr>
            <p:nvPr/>
          </p:nvCxnSpPr>
          <p:spPr>
            <a:xfrm>
              <a:off x="6720377" y="3352497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557A218-58AC-4E84-853D-8A80D096FA6A}"/>
                </a:ext>
              </a:extLst>
            </p:cNvPr>
            <p:cNvCxnSpPr>
              <a:cxnSpLocks/>
            </p:cNvCxnSpPr>
            <p:nvPr/>
          </p:nvCxnSpPr>
          <p:spPr>
            <a:xfrm>
              <a:off x="6707967" y="3852891"/>
              <a:ext cx="1830956" cy="3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31175B8-762F-45CB-A87C-B700356E54FD}"/>
              </a:ext>
            </a:extLst>
          </p:cNvPr>
          <p:cNvGrpSpPr/>
          <p:nvPr/>
        </p:nvGrpSpPr>
        <p:grpSpPr>
          <a:xfrm>
            <a:off x="6713776" y="4007909"/>
            <a:ext cx="1825147" cy="518874"/>
            <a:chOff x="6713776" y="4007909"/>
            <a:chExt cx="1825147" cy="518874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31100E92-50A9-4C74-AFEE-E9698CCD6C59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76" y="4007909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B6A28BB1-6463-4D4B-9365-DF2A81437EE8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76" y="4018953"/>
              <a:ext cx="920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6FAECD5-AA6B-409B-8B84-DEAFC5DE13EC}"/>
                </a:ext>
              </a:extLst>
            </p:cNvPr>
            <p:cNvCxnSpPr>
              <a:cxnSpLocks/>
            </p:cNvCxnSpPr>
            <p:nvPr/>
          </p:nvCxnSpPr>
          <p:spPr>
            <a:xfrm>
              <a:off x="7628176" y="401528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48EB99A-6A35-40FC-92FE-53E5C1F7CD17}"/>
                </a:ext>
              </a:extLst>
            </p:cNvPr>
            <p:cNvCxnSpPr>
              <a:cxnSpLocks/>
            </p:cNvCxnSpPr>
            <p:nvPr/>
          </p:nvCxnSpPr>
          <p:spPr>
            <a:xfrm>
              <a:off x="7618609" y="4519339"/>
              <a:ext cx="920314" cy="74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8DE2A8B-65E4-4722-9837-6BDAB9BBD40D}"/>
              </a:ext>
            </a:extLst>
          </p:cNvPr>
          <p:cNvGrpSpPr/>
          <p:nvPr/>
        </p:nvGrpSpPr>
        <p:grpSpPr>
          <a:xfrm>
            <a:off x="207805" y="3345089"/>
            <a:ext cx="5589245" cy="628768"/>
            <a:chOff x="207805" y="3345089"/>
            <a:chExt cx="5589245" cy="628768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09CDB2E1-A750-4718-A6A8-FACB450C0869}"/>
                </a:ext>
              </a:extLst>
            </p:cNvPr>
            <p:cNvGrpSpPr/>
            <p:nvPr/>
          </p:nvGrpSpPr>
          <p:grpSpPr>
            <a:xfrm>
              <a:off x="605721" y="3345089"/>
              <a:ext cx="5191329" cy="504056"/>
              <a:chOff x="605721" y="3345089"/>
              <a:chExt cx="5191329" cy="504056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26CBE2F-469A-42E4-99A2-61533B7BD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721" y="3830949"/>
                <a:ext cx="15405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4234C566-F31F-4AF1-A198-5B9697BD3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1640" y="3345089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C51E9148-C38F-4730-BE66-6B6B8921F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1640" y="3363507"/>
                <a:ext cx="9207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C38C068D-E8C9-4400-8B9D-DA81AAB8A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040" y="3345089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FE861041-4CD7-4150-85BF-D3BC94637B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6473" y="3841653"/>
                <a:ext cx="2760577" cy="74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 Box 92">
              <a:extLst>
                <a:ext uri="{FF2B5EF4-FFF2-40B4-BE49-F238E27FC236}">
                  <a16:creationId xmlns:a16="http://schemas.microsoft.com/office/drawing/2014/main" id="{09E76D01-B09B-46DE-B1FB-9D209E42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05" y="3604525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T</a:t>
              </a:r>
              <a:r>
                <a:rPr lang="en-US" altLang="zh-CN" b="1" i="1" baseline="-15000" dirty="0"/>
                <a:t>1</a:t>
              </a:r>
              <a:endParaRPr lang="en-US" altLang="zh-CN" b="1" baseline="-15000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841BA7E5-8986-4A48-8A14-86530374941B}"/>
              </a:ext>
            </a:extLst>
          </p:cNvPr>
          <p:cNvGrpSpPr/>
          <p:nvPr/>
        </p:nvGrpSpPr>
        <p:grpSpPr>
          <a:xfrm>
            <a:off x="207713" y="3991612"/>
            <a:ext cx="6512664" cy="635828"/>
            <a:chOff x="207713" y="3991612"/>
            <a:chExt cx="6512664" cy="635828"/>
          </a:xfrm>
        </p:grpSpPr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52B6D53-3A1B-4F4D-A3CE-5EA28ACFD06F}"/>
                </a:ext>
              </a:extLst>
            </p:cNvPr>
            <p:cNvGrpSpPr/>
            <p:nvPr/>
          </p:nvGrpSpPr>
          <p:grpSpPr>
            <a:xfrm>
              <a:off x="605721" y="3991612"/>
              <a:ext cx="6114656" cy="522474"/>
              <a:chOff x="605721" y="3991612"/>
              <a:chExt cx="6114656" cy="522474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1DF9763-DB94-490A-BBDF-745098F24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721" y="4495668"/>
                <a:ext cx="24547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806C32E2-96B3-4D18-A50F-EC52FB0F6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064" y="399161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0E4D7BCA-16A5-4F9E-AFAD-1309D3FB5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438" y="4002656"/>
                <a:ext cx="9207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6A5645ED-2913-45E9-B456-2621B44CB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38" y="399161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495E23A-B7D0-47AE-B87E-12855833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5101" y="4487945"/>
                <a:ext cx="2745276" cy="261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92">
              <a:extLst>
                <a:ext uri="{FF2B5EF4-FFF2-40B4-BE49-F238E27FC236}">
                  <a16:creationId xmlns:a16="http://schemas.microsoft.com/office/drawing/2014/main" id="{5A584B1B-0723-49CD-956C-9751AC02B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713" y="425810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T</a:t>
              </a:r>
              <a:r>
                <a:rPr lang="en-US" altLang="zh-CN" b="1" i="1" baseline="-15000" dirty="0"/>
                <a:t>2</a:t>
              </a:r>
              <a:endParaRPr lang="en-US" altLang="zh-CN" b="1" baseline="-15000" dirty="0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01A2976-F45A-4951-B79B-B06A61A3FFBC}"/>
              </a:ext>
            </a:extLst>
          </p:cNvPr>
          <p:cNvGrpSpPr/>
          <p:nvPr/>
        </p:nvGrpSpPr>
        <p:grpSpPr>
          <a:xfrm>
            <a:off x="203047" y="4641233"/>
            <a:ext cx="8335876" cy="632730"/>
            <a:chOff x="203047" y="4641233"/>
            <a:chExt cx="8335876" cy="632730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C13728D8-2F4E-4E95-ACC2-8EB17162EAF6}"/>
                </a:ext>
              </a:extLst>
            </p:cNvPr>
            <p:cNvGrpSpPr/>
            <p:nvPr/>
          </p:nvGrpSpPr>
          <p:grpSpPr>
            <a:xfrm>
              <a:off x="590299" y="4641233"/>
              <a:ext cx="7948624" cy="504056"/>
              <a:chOff x="590299" y="4641233"/>
              <a:chExt cx="7948624" cy="504056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50A25C3F-9D86-4D5D-873F-08959666B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299" y="5137566"/>
                <a:ext cx="3383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69CE4856-778C-4B8A-943A-DEF0D391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684" y="4641233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42C57DCE-6C71-4721-B4BB-3D04F2D18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058" y="4652277"/>
                <a:ext cx="9146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661D511-EFB2-410D-9853-AA7EA0345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710" y="4641233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5AE5AB4C-D609-4DFE-B71A-ED3A25C8F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973" y="5137566"/>
                <a:ext cx="3666950" cy="7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 Box 92">
              <a:extLst>
                <a:ext uri="{FF2B5EF4-FFF2-40B4-BE49-F238E27FC236}">
                  <a16:creationId xmlns:a16="http://schemas.microsoft.com/office/drawing/2014/main" id="{17AF2989-8B2A-40AA-BB56-33979487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47" y="4904631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T</a:t>
              </a:r>
              <a:r>
                <a:rPr lang="en-US" altLang="zh-CN" b="1" i="1" baseline="-15000" dirty="0"/>
                <a:t>3</a:t>
              </a:r>
              <a:endParaRPr lang="en-US" altLang="zh-CN" b="1" baseline="-15000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E7F9B55-BB2E-49EB-B6AC-062761555A15}"/>
              </a:ext>
            </a:extLst>
          </p:cNvPr>
          <p:cNvGrpSpPr/>
          <p:nvPr/>
        </p:nvGrpSpPr>
        <p:grpSpPr>
          <a:xfrm>
            <a:off x="7625817" y="2714435"/>
            <a:ext cx="920750" cy="504056"/>
            <a:chOff x="7625817" y="2714435"/>
            <a:chExt cx="920750" cy="504056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E4ADA6F-8872-4E77-827F-0903C74739DD}"/>
                </a:ext>
              </a:extLst>
            </p:cNvPr>
            <p:cNvCxnSpPr>
              <a:cxnSpLocks/>
            </p:cNvCxnSpPr>
            <p:nvPr/>
          </p:nvCxnSpPr>
          <p:spPr>
            <a:xfrm>
              <a:off x="7625817" y="2714435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628A342-8983-4D5C-96B3-9571ABCA3F9C}"/>
                </a:ext>
              </a:extLst>
            </p:cNvPr>
            <p:cNvCxnSpPr>
              <a:cxnSpLocks/>
            </p:cNvCxnSpPr>
            <p:nvPr/>
          </p:nvCxnSpPr>
          <p:spPr>
            <a:xfrm>
              <a:off x="7625817" y="2732853"/>
              <a:ext cx="920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7AED52D7-11C9-4D2B-AB3C-1D2338ABC949}"/>
              </a:ext>
            </a:extLst>
          </p:cNvPr>
          <p:cNvGrpSpPr/>
          <p:nvPr/>
        </p:nvGrpSpPr>
        <p:grpSpPr>
          <a:xfrm>
            <a:off x="583361" y="836600"/>
            <a:ext cx="7963206" cy="829372"/>
            <a:chOff x="583361" y="836600"/>
            <a:chExt cx="7963206" cy="829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047F8FA-4519-48EE-8417-0A9EF82E29C0}"/>
                </a:ext>
              </a:extLst>
            </p:cNvPr>
            <p:cNvGrpSpPr/>
            <p:nvPr/>
          </p:nvGrpSpPr>
          <p:grpSpPr>
            <a:xfrm>
              <a:off x="583361" y="1161916"/>
              <a:ext cx="7963206" cy="504056"/>
              <a:chOff x="583361" y="620688"/>
              <a:chExt cx="7963206" cy="504056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EF70CB90-ADAB-437B-8479-E15745E58D7F}"/>
                  </a:ext>
                </a:extLst>
              </p:cNvPr>
              <p:cNvCxnSpPr/>
              <p:nvPr/>
            </p:nvCxnSpPr>
            <p:spPr>
              <a:xfrm>
                <a:off x="583361" y="1117370"/>
                <a:ext cx="6368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BD8535E-EC96-4EA5-9340-32C71ED4D849}"/>
                  </a:ext>
                </a:extLst>
              </p:cNvPr>
              <p:cNvCxnSpPr/>
              <p:nvPr/>
            </p:nvCxnSpPr>
            <p:spPr>
              <a:xfrm>
                <a:off x="1212850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A5513605-F03B-4883-8112-C2482969CC9C}"/>
                  </a:ext>
                </a:extLst>
              </p:cNvPr>
              <p:cNvCxnSpPr/>
              <p:nvPr/>
            </p:nvCxnSpPr>
            <p:spPr>
              <a:xfrm>
                <a:off x="1212850" y="628062"/>
                <a:ext cx="36544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43D5085-87C4-48A1-82E1-A0E0F646A57B}"/>
                  </a:ext>
                </a:extLst>
              </p:cNvPr>
              <p:cNvCxnSpPr/>
              <p:nvPr/>
            </p:nvCxnSpPr>
            <p:spPr>
              <a:xfrm>
                <a:off x="4867275" y="620688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935FC2F-5C7F-4AFD-9F39-ABBD74A44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9901" y="1117370"/>
                <a:ext cx="3686666" cy="7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D74A48F2-B105-4207-B702-D509F9B366EC}"/>
                </a:ext>
              </a:extLst>
            </p:cNvPr>
            <p:cNvSpPr txBox="1"/>
            <p:nvPr/>
          </p:nvSpPr>
          <p:spPr>
            <a:xfrm>
              <a:off x="2426833" y="836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工作周期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25E5E77-2311-41A4-AC6E-1A7E5C2AB326}"/>
              </a:ext>
            </a:extLst>
          </p:cNvPr>
          <p:cNvGrpSpPr/>
          <p:nvPr/>
        </p:nvGrpSpPr>
        <p:grpSpPr>
          <a:xfrm>
            <a:off x="560112" y="1877112"/>
            <a:ext cx="7967938" cy="522582"/>
            <a:chOff x="560112" y="1877112"/>
            <a:chExt cx="7967938" cy="522582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6152A1A-B4D0-48AF-A585-CD30F1295D4E}"/>
                </a:ext>
              </a:extLst>
            </p:cNvPr>
            <p:cNvGrpSpPr/>
            <p:nvPr/>
          </p:nvGrpSpPr>
          <p:grpSpPr>
            <a:xfrm>
              <a:off x="560112" y="1895638"/>
              <a:ext cx="7967938" cy="504056"/>
              <a:chOff x="560112" y="1213653"/>
              <a:chExt cx="7967938" cy="504056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BECFDE3-DABE-46CF-B18F-D9C455ACCAF4}"/>
                  </a:ext>
                </a:extLst>
              </p:cNvPr>
              <p:cNvCxnSpPr/>
              <p:nvPr/>
            </p:nvCxnSpPr>
            <p:spPr>
              <a:xfrm>
                <a:off x="560112" y="1717709"/>
                <a:ext cx="43063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5ADD9C6-CDE9-4B4E-A9B6-215183B00DB1}"/>
                  </a:ext>
                </a:extLst>
              </p:cNvPr>
              <p:cNvCxnSpPr/>
              <p:nvPr/>
            </p:nvCxnSpPr>
            <p:spPr>
              <a:xfrm>
                <a:off x="4866459" y="1213653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2304B63-3196-43E7-824D-BC44245D4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459" y="1221027"/>
                <a:ext cx="27725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5DA0ABC-25F4-4866-AF7D-FFB51C5FBFB9}"/>
                  </a:ext>
                </a:extLst>
              </p:cNvPr>
              <p:cNvCxnSpPr/>
              <p:nvPr/>
            </p:nvCxnSpPr>
            <p:spPr>
              <a:xfrm>
                <a:off x="7634526" y="1213653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D8F1474-805E-497D-B87C-B5EBCFE01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2970" y="1717709"/>
                <a:ext cx="905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C2E5ACF-03A4-4A42-A705-0AC5014653FB}"/>
                </a:ext>
              </a:extLst>
            </p:cNvPr>
            <p:cNvSpPr txBox="1"/>
            <p:nvPr/>
          </p:nvSpPr>
          <p:spPr>
            <a:xfrm>
              <a:off x="5671123" y="187711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工作周期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DB54D6-210A-410D-9692-5D2D6CE68C40}"/>
              </a:ext>
            </a:extLst>
          </p:cNvPr>
          <p:cNvGrpSpPr/>
          <p:nvPr/>
        </p:nvGrpSpPr>
        <p:grpSpPr>
          <a:xfrm>
            <a:off x="132256" y="5903916"/>
            <a:ext cx="8411596" cy="495151"/>
            <a:chOff x="132256" y="5903916"/>
            <a:chExt cx="8411596" cy="495151"/>
          </a:xfrm>
        </p:grpSpPr>
        <p:grpSp>
          <p:nvGrpSpPr>
            <p:cNvPr id="98" name="Group 41">
              <a:extLst>
                <a:ext uri="{FF2B5EF4-FFF2-40B4-BE49-F238E27FC236}">
                  <a16:creationId xmlns:a16="http://schemas.microsoft.com/office/drawing/2014/main" id="{19846A3B-6C8C-4770-8EDD-8319846DB63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66652" y="6093296"/>
              <a:ext cx="8077200" cy="305771"/>
              <a:chOff x="384" y="1964"/>
              <a:chExt cx="5088" cy="292"/>
            </a:xfrm>
          </p:grpSpPr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A048174F-61A6-4296-9206-C4A64D8DE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CF35E7F3-5AD7-4988-9A81-00BF726A4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D8CF0F89-8289-45A1-9DE1-0A1F636DA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12302247-C87A-427F-800C-8B32E4F8C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4230717D-1C65-47E8-93CB-455408CF9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7" name="Freeform 47">
                <a:extLst>
                  <a:ext uri="{FF2B5EF4-FFF2-40B4-BE49-F238E27FC236}">
                    <a16:creationId xmlns:a16="http://schemas.microsoft.com/office/drawing/2014/main" id="{E1A5F8F5-672D-4876-91A5-BCC8F4CD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9AEDC57F-D86F-4E53-8019-E9BBB7533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id="{D6DD6328-97B9-4919-BF39-05A9370CC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id="{4C020034-B39C-45D4-9EFC-05BF8E5CD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00289D96-C442-4726-B7B8-F0C95FFBA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56" y="5903916"/>
              <a:ext cx="357790" cy="323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 dirty="0"/>
                <a:t>P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27EA3C6-B393-484A-9B86-A1F8634BFD3F}"/>
                </a:ext>
              </a:extLst>
            </p:cNvPr>
            <p:cNvCxnSpPr/>
            <p:nvPr/>
          </p:nvCxnSpPr>
          <p:spPr>
            <a:xfrm>
              <a:off x="234951" y="5985976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5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056" y="1609636"/>
            <a:ext cx="4953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组合逻辑控制方式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8" y="2636912"/>
            <a:ext cx="8820472" cy="2811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综合化简产生微命令的条件，形成逻辑式，用组合逻辑电路实现；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执行指令时，由组合逻辑电路</a:t>
            </a:r>
            <a:r>
              <a:rPr lang="en-US" altLang="zh-CN" sz="2800" b="1"/>
              <a:t>(</a:t>
            </a:r>
            <a:r>
              <a:rPr lang="zh-CN" altLang="en-US" sz="2800" b="1"/>
              <a:t>微命令发生器</a:t>
            </a:r>
            <a:r>
              <a:rPr lang="en-US" altLang="zh-CN" sz="2800" b="1"/>
              <a:t>)</a:t>
            </a:r>
            <a:r>
              <a:rPr lang="zh-CN" altLang="en-US" sz="2800" b="1"/>
              <a:t>在相应时间发出所需微命令，控制有关操作。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AAD365-A537-4A84-BE9B-F8888ABF615D}"/>
              </a:ext>
            </a:extLst>
          </p:cNvPr>
          <p:cNvGrpSpPr/>
          <p:nvPr/>
        </p:nvGrpSpPr>
        <p:grpSpPr>
          <a:xfrm>
            <a:off x="755576" y="36065"/>
            <a:ext cx="6912768" cy="839639"/>
            <a:chOff x="827584" y="0"/>
            <a:chExt cx="6912768" cy="839639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6F87E369-01C2-45E0-BBBE-31CDEA5D7BC2}"/>
                </a:ext>
              </a:extLst>
            </p:cNvPr>
            <p:cNvSpPr/>
            <p:nvPr/>
          </p:nvSpPr>
          <p:spPr>
            <a:xfrm>
              <a:off x="1119858" y="93956"/>
              <a:ext cx="66204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7.4.2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组合逻辑控制器的特点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3629117-80C1-474C-8A03-B5053A24D03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15">
                <a:extLst>
                  <a:ext uri="{FF2B5EF4-FFF2-40B4-BE49-F238E27FC236}">
                    <a16:creationId xmlns:a16="http://schemas.microsoft.com/office/drawing/2014/main" id="{301BB103-B2A0-4C9E-8F3F-34FBF8BA918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5F0F003-5144-4403-B1BF-F3E38DC85A5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9D3C241-BC56-445F-8FB2-1CEBB680BF4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20">
                <a:extLst>
                  <a:ext uri="{FF2B5EF4-FFF2-40B4-BE49-F238E27FC236}">
                    <a16:creationId xmlns:a16="http://schemas.microsoft.com/office/drawing/2014/main" id="{5D68A3CB-DB86-4497-B77B-9DB32767425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231DADC-63E5-47EA-9D6D-AC645ADCD6A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1698521"/>
            <a:ext cx="739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产生微命令的速度较快。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936521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528" y="2765321"/>
            <a:ext cx="91440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设计不规整，设计效率较低；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3528" y="3603521"/>
            <a:ext cx="86106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不易修改、扩展指令系统功能。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4509120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应用场合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23528" y="5271120"/>
            <a:ext cx="891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用于高速计算机，或小规模计算机。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4098" y="78446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</a:rPr>
              <a:t>时序信号</a:t>
            </a:r>
            <a:r>
              <a:rPr lang="zh-CN" altLang="en-US" sz="2800" b="1"/>
              <a:t>：计算机操作的时间标志。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2" y="2708920"/>
            <a:ext cx="8280920" cy="21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/>
              <a:t>各项操作所需的控制命令称为</a:t>
            </a:r>
            <a:r>
              <a:rPr lang="zh-CN" altLang="en-US" sz="2800" b="1">
                <a:solidFill>
                  <a:srgbClr val="FF0000"/>
                </a:solidFill>
              </a:rPr>
              <a:t>微命令</a:t>
            </a:r>
            <a:r>
              <a:rPr lang="zh-CN" altLang="en-US" sz="2800" b="1"/>
              <a:t>，将产生微命令需要的逻辑条件和时间条件作为输入，微命令作为输出，并采用逻辑电路进行实现。所有微命令所需的逻辑电路就构成了</a:t>
            </a:r>
            <a:r>
              <a:rPr lang="zh-CN" altLang="en-US" sz="2800" b="1">
                <a:solidFill>
                  <a:srgbClr val="FF00FF"/>
                </a:solidFill>
              </a:rPr>
              <a:t>微命令发生器</a:t>
            </a:r>
            <a:r>
              <a:rPr lang="zh-CN" altLang="en-US" sz="2800" b="1"/>
              <a:t>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45386"/>
            <a:ext cx="19292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 algn="l">
              <a:spcBef>
                <a:spcPct val="15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时序系统:</a:t>
            </a:r>
            <a:r>
              <a:rPr lang="zh-CN" altLang="en-US" sz="2800" b="1">
                <a:solidFill>
                  <a:srgbClr val="004000"/>
                </a:solidFill>
              </a:rPr>
              <a:t> </a:t>
            </a:r>
            <a:endParaRPr lang="zh-CN" altLang="en-US" sz="2800" b="1">
              <a:solidFill>
                <a:srgbClr val="004000"/>
              </a:solidFill>
              <a:cs typeface="Times New Roman" pitchFamily="18" charset="0"/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621949" y="1403709"/>
            <a:ext cx="8204200" cy="107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/>
              <a:t>                   即时序信号与操作的关系</a:t>
            </a:r>
            <a:r>
              <a:rPr lang="zh-CN" altLang="en-US" sz="2800" b="1">
                <a:cs typeface="Times New Roman" pitchFamily="18" charset="0"/>
              </a:rPr>
              <a:t>, </a:t>
            </a:r>
            <a:r>
              <a:rPr lang="zh-CN" altLang="en-US" sz="2800" b="1"/>
              <a:t>用于规定各项操作所需</a:t>
            </a:r>
            <a:r>
              <a:rPr lang="zh-CN" altLang="en-US" sz="2800" b="1">
                <a:solidFill>
                  <a:srgbClr val="0000FF"/>
                </a:solidFill>
              </a:rPr>
              <a:t>时间和时机</a:t>
            </a:r>
            <a:r>
              <a:rPr lang="zh-CN" altLang="en-US" sz="2800" b="1"/>
              <a:t>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79512" y="575946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在什么时间和时机？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62804" y="578610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根据什么条件？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9086" y="578610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FF"/>
                </a:solidFill>
              </a:rPr>
              <a:t>发出什么命令？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7490" y="501317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控制器设计的依据：</a:t>
            </a:r>
          </a:p>
        </p:txBody>
      </p:sp>
    </p:spTree>
    <p:extLst>
      <p:ext uri="{BB962C8B-B14F-4D97-AF65-F5344CB8AC3E}">
        <p14:creationId xmlns:p14="http://schemas.microsoft.com/office/powerpoint/2010/main" val="42677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build="p" autoUpdateAnimBg="0"/>
      <p:bldP spid="7" grpId="0"/>
      <p:bldP spid="8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46263" y="2132856"/>
            <a:ext cx="186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工作周期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5388" y="2143969"/>
            <a:ext cx="182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时钟周期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29263" y="2139206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工作脉冲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1669" y="2945656"/>
            <a:ext cx="483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三者之间的关系如下图所示: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7813" y="4700488"/>
            <a:ext cx="2028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指令周期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808788" y="4205189"/>
            <a:ext cx="2220912" cy="1189038"/>
            <a:chOff x="4289" y="2236"/>
            <a:chExt cx="1399" cy="749"/>
          </a:xfrm>
        </p:grpSpPr>
        <p:sp>
          <p:nvSpPr>
            <p:cNvPr id="15" name="AutoShape 34"/>
            <p:cNvSpPr>
              <a:spLocks/>
            </p:cNvSpPr>
            <p:nvPr/>
          </p:nvSpPr>
          <p:spPr bwMode="auto">
            <a:xfrm>
              <a:off x="4289" y="2236"/>
              <a:ext cx="121" cy="749"/>
            </a:xfrm>
            <a:prstGeom prst="leftBrace">
              <a:avLst>
                <a:gd name="adj1" fmla="val 51584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4411" y="2463"/>
              <a:ext cx="127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860550" y="3987701"/>
            <a:ext cx="2211388" cy="2033587"/>
            <a:chOff x="1180" y="2235"/>
            <a:chExt cx="1393" cy="1281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315" y="2235"/>
              <a:ext cx="125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307" y="2672"/>
              <a:ext cx="118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i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289" y="3189"/>
              <a:ext cx="12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761" y="2940"/>
              <a:ext cx="361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1180" y="2357"/>
              <a:ext cx="149" cy="1025"/>
            </a:xfrm>
            <a:prstGeom prst="leftBrace">
              <a:avLst>
                <a:gd name="adj1" fmla="val 57327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3778250" y="3908326"/>
            <a:ext cx="3335338" cy="1982787"/>
            <a:chOff x="2388" y="2185"/>
            <a:chExt cx="2101" cy="1249"/>
          </a:xfrm>
        </p:grpSpPr>
        <p:sp>
          <p:nvSpPr>
            <p:cNvPr id="28" name="AutoShape 29"/>
            <p:cNvSpPr>
              <a:spLocks/>
            </p:cNvSpPr>
            <p:nvPr/>
          </p:nvSpPr>
          <p:spPr bwMode="auto">
            <a:xfrm>
              <a:off x="2388" y="2355"/>
              <a:ext cx="148" cy="958"/>
            </a:xfrm>
            <a:prstGeom prst="leftBrace">
              <a:avLst>
                <a:gd name="adj1" fmla="val 53941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057" y="2851"/>
              <a:ext cx="361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2519" y="2185"/>
              <a:ext cx="1838" cy="342"/>
              <a:chOff x="2631" y="2001"/>
              <a:chExt cx="1838" cy="342"/>
            </a:xfrm>
          </p:grpSpPr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2631" y="2016"/>
                <a:ext cx="146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时钟周期1</a:t>
                </a: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673" y="2001"/>
                <a:ext cx="79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(节拍1)</a:t>
                </a:r>
              </a:p>
            </p:txBody>
          </p:sp>
        </p:grp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519" y="2588"/>
              <a:ext cx="1896" cy="338"/>
              <a:chOff x="2559" y="2540"/>
              <a:chExt cx="1896" cy="338"/>
            </a:xfrm>
          </p:grpSpPr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551"/>
                <a:ext cx="140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3608" y="2540"/>
                <a:ext cx="84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i)</a:t>
                </a:r>
              </a:p>
            </p:txBody>
          </p:sp>
        </p:grp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2490" y="3105"/>
              <a:ext cx="1999" cy="329"/>
              <a:chOff x="2546" y="3177"/>
              <a:chExt cx="1999" cy="329"/>
            </a:xfrm>
          </p:grpSpPr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2546" y="3179"/>
                <a:ext cx="15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36" name="Text Box 40"/>
              <p:cNvSpPr txBox="1">
                <a:spLocks noChangeArrowheads="1"/>
              </p:cNvSpPr>
              <p:nvPr/>
            </p:nvSpPr>
            <p:spPr bwMode="auto">
              <a:xfrm>
                <a:off x="3669" y="3177"/>
                <a:ext cx="87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m)</a:t>
                </a:r>
              </a:p>
            </p:txBody>
          </p:sp>
        </p:grpSp>
      </p:grp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683568" y="1196752"/>
            <a:ext cx="82042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>
                <a:sym typeface="Wingdings" pitchFamily="2" charset="2"/>
              </a:rPr>
              <a:t>本模型机</a:t>
            </a:r>
            <a:r>
              <a:rPr lang="zh-CN" altLang="en-US" sz="2800" b="1"/>
              <a:t>采用三级时序系统:</a:t>
            </a:r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0C89FBA-AB1F-4652-8688-E2A7DB07B1F6}"/>
              </a:ext>
            </a:extLst>
          </p:cNvPr>
          <p:cNvGrpSpPr/>
          <p:nvPr/>
        </p:nvGrpSpPr>
        <p:grpSpPr>
          <a:xfrm>
            <a:off x="827584" y="0"/>
            <a:ext cx="6912768" cy="839639"/>
            <a:chOff x="827584" y="0"/>
            <a:chExt cx="6912768" cy="839639"/>
          </a:xfrm>
        </p:grpSpPr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B65FCB85-BA3A-49AA-A7AD-39A3B25AEF44}"/>
                </a:ext>
              </a:extLst>
            </p:cNvPr>
            <p:cNvSpPr/>
            <p:nvPr/>
          </p:nvSpPr>
          <p:spPr>
            <a:xfrm>
              <a:off x="1119858" y="93956"/>
              <a:ext cx="662049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7.4.1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组合逻辑控制器时序系统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E769C49-C193-4740-B7B8-0D26F80A77F4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215">
                <a:extLst>
                  <a:ext uri="{FF2B5EF4-FFF2-40B4-BE49-F238E27FC236}">
                    <a16:creationId xmlns:a16="http://schemas.microsoft.com/office/drawing/2014/main" id="{8852768B-4FCC-4763-A0EF-8672EA8912D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DE36BBD-39E1-4236-A3A7-553E3D4123D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81B51EC-3C23-48B7-AF8D-DAE721534CAD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220">
                <a:extLst>
                  <a:ext uri="{FF2B5EF4-FFF2-40B4-BE49-F238E27FC236}">
                    <a16:creationId xmlns:a16="http://schemas.microsoft.com/office/drawing/2014/main" id="{9BB227E3-C6F8-4E38-91FC-71F3724036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36930E9-7B4A-47F6-9DC3-8F05E6D1F94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947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、工作周期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0445" y="889556"/>
            <a:ext cx="61118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/>
              <a:t>模型机定义以下六个工作周期: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900113" y="196967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取指令周期</a:t>
            </a:r>
            <a:r>
              <a:rPr lang="en-US" altLang="zh-CN" sz="2800" b="1"/>
              <a:t>(FT)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92575" y="3121804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用于指令正常执行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900113" y="268975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源周期</a:t>
            </a:r>
            <a:r>
              <a:rPr lang="en-US" altLang="zh-CN" sz="2800" b="1"/>
              <a:t>(ST)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900113" y="340983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目的周期</a:t>
            </a:r>
            <a:r>
              <a:rPr lang="en-US" altLang="zh-CN" sz="2800" b="1"/>
              <a:t>(DT)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0113" y="414723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执行周期</a:t>
            </a:r>
            <a:r>
              <a:rPr lang="en-US" altLang="zh-CN" sz="2800" b="1"/>
              <a:t>(ET)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3779911" y="2257708"/>
            <a:ext cx="217413" cy="2270522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58838" y="57861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中断周期</a:t>
            </a:r>
            <a:r>
              <a:rPr lang="en-US" altLang="zh-CN" sz="2800" b="1"/>
              <a:t>(IT)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900113" y="4922004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周期</a:t>
            </a:r>
            <a:r>
              <a:rPr lang="en-US" altLang="zh-CN" sz="2800" b="1"/>
              <a:t>(DMAT)</a:t>
            </a:r>
          </a:p>
        </p:txBody>
      </p:sp>
      <p:sp>
        <p:nvSpPr>
          <p:cNvPr id="22" name="AutoShape 33"/>
          <p:cNvSpPr>
            <a:spLocks/>
          </p:cNvSpPr>
          <p:nvPr/>
        </p:nvSpPr>
        <p:spPr bwMode="auto">
          <a:xfrm>
            <a:off x="3922539" y="5085184"/>
            <a:ext cx="217413" cy="10458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146376" y="5301208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传送控制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utoUpdateAnimBg="0"/>
      <p:bldP spid="21" grpId="0" autoUpdateAnimBg="0"/>
      <p:bldP spid="22" grpId="0" animBg="1"/>
      <p:bldP spid="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200" y="1033572"/>
            <a:ext cx="3871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zh-CN" altLang="en-US" sz="2800" b="1">
                <a:ea typeface="宋体" panose="02010600030101010101" pitchFamily="2" charset="-122"/>
              </a:rPr>
              <a:t>取指令周期 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300D71-3739-4777-9077-63E8193D7B55}"/>
              </a:ext>
            </a:extLst>
          </p:cNvPr>
          <p:cNvGrpSpPr/>
          <p:nvPr/>
        </p:nvGrpSpPr>
        <p:grpSpPr>
          <a:xfrm>
            <a:off x="247898" y="1610797"/>
            <a:ext cx="8572252" cy="1999611"/>
            <a:chOff x="247898" y="1610797"/>
            <a:chExt cx="8572252" cy="199961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18006FD-44D7-46FA-B6E2-3D0DF2F644A4}"/>
                </a:ext>
              </a:extLst>
            </p:cNvPr>
            <p:cNvGrpSpPr/>
            <p:nvPr/>
          </p:nvGrpSpPr>
          <p:grpSpPr>
            <a:xfrm>
              <a:off x="825500" y="1610797"/>
              <a:ext cx="7994650" cy="1999611"/>
              <a:chOff x="825500" y="1610797"/>
              <a:chExt cx="7994650" cy="1999611"/>
            </a:xfrm>
          </p:grpSpPr>
          <p:sp>
            <p:nvSpPr>
              <p:cNvPr id="3" name="Text Box 8"/>
              <p:cNvSpPr txBox="1">
                <a:spLocks noChangeArrowheads="1"/>
              </p:cNvSpPr>
              <p:nvPr/>
            </p:nvSpPr>
            <p:spPr bwMode="auto">
              <a:xfrm>
                <a:off x="825500" y="1610797"/>
                <a:ext cx="7994650" cy="1303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>
                    <a:ea typeface="宋体" panose="02010600030101010101" pitchFamily="2" charset="-122"/>
                  </a:rPr>
                  <a:t>FT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周期内, 完成从内存取指令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</a:t>
                </a:r>
                <a:r>
                  <a:rPr lang="en-US" altLang="zh-CN" sz="2800" b="1">
                    <a:ea typeface="宋体" panose="02010600030101010101" pitchFamily="2" charset="-122"/>
                    <a:sym typeface="Symbol" pitchFamily="18" charset="2"/>
                  </a:rPr>
                  <a:t>IR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, 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然后修改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PC</a:t>
                </a:r>
                <a:r>
                  <a:rPr lang="zh-CN" altLang="en-US" sz="2800" b="1">
                    <a:ea typeface="宋体" panose="02010600030101010101" pitchFamily="2" charset="-122"/>
                  </a:rPr>
                  <a:t>值(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PC)+n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</a:t>
                </a:r>
                <a:r>
                  <a:rPr lang="en-US" altLang="zh-CN" sz="2800" b="1">
                    <a:ea typeface="宋体" panose="02010600030101010101" pitchFamily="2" charset="-122"/>
                    <a:sym typeface="Symbol" pitchFamily="18" charset="2"/>
                  </a:rPr>
                  <a:t>PC</a:t>
                </a:r>
                <a:r>
                  <a:rPr lang="zh-CN" altLang="en-US" sz="2800" b="1">
                    <a:ea typeface="宋体" panose="02010600030101010101" pitchFamily="2" charset="-122"/>
                    <a:sym typeface="Symbol" pitchFamily="18" charset="2"/>
                  </a:rPr>
                  <a:t>，指向下一存储单元</a:t>
                </a:r>
                <a:r>
                  <a:rPr lang="en-US" altLang="zh-CN" sz="2800" b="1">
                    <a:ea typeface="宋体" panose="02010600030101010101" pitchFamily="2" charset="-122"/>
                  </a:rPr>
                  <a:t>;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3FF12D-CB06-4488-B4AD-466128009760}"/>
                  </a:ext>
                </a:extLst>
              </p:cNvPr>
              <p:cNvSpPr txBox="1"/>
              <p:nvPr/>
            </p:nvSpPr>
            <p:spPr>
              <a:xfrm>
                <a:off x="2627784" y="3087188"/>
                <a:ext cx="2573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在模型机中</a:t>
                </a:r>
                <a:r>
                  <a:rPr lang="en-US" altLang="zh-CN" sz="2800" b="1">
                    <a:solidFill>
                      <a:srgbClr val="0000FF"/>
                    </a:solidFill>
                  </a:rPr>
                  <a:t>n=1</a:t>
                </a:r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0" name="连接符: 肘形 9">
                <a:extLst>
                  <a:ext uri="{FF2B5EF4-FFF2-40B4-BE49-F238E27FC236}">
                    <a16:creationId xmlns:a16="http://schemas.microsoft.com/office/drawing/2014/main" id="{6FEEE453-4A1F-42DF-9B70-83EA791F8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704" y="2913974"/>
                <a:ext cx="720080" cy="434824"/>
              </a:xfrm>
              <a:prstGeom prst="bentConnector3">
                <a:avLst>
                  <a:gd name="adj1" fmla="val 617"/>
                </a:avLst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29D23D-59FB-4F3D-82EB-5A71D4D7AA25}"/>
                </a:ext>
              </a:extLst>
            </p:cNvPr>
            <p:cNvGrpSpPr/>
            <p:nvPr/>
          </p:nvGrpSpPr>
          <p:grpSpPr>
            <a:xfrm>
              <a:off x="247898" y="1722758"/>
              <a:ext cx="571674" cy="464371"/>
              <a:chOff x="200731" y="3756717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8014C68D-C354-4544-9BE6-67A220FEE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1C3057C8-5A9F-48DB-8E48-30E236039E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0FCD03-8FA8-42D0-B550-30E831A91C8C}"/>
              </a:ext>
            </a:extLst>
          </p:cNvPr>
          <p:cNvGrpSpPr/>
          <p:nvPr/>
        </p:nvGrpSpPr>
        <p:grpSpPr>
          <a:xfrm>
            <a:off x="247898" y="3783622"/>
            <a:ext cx="8282457" cy="1303177"/>
            <a:chOff x="247898" y="3783622"/>
            <a:chExt cx="8282457" cy="1303177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825500" y="3783622"/>
              <a:ext cx="7704855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这是每条指令都必须经历的，且与操作码和指令类型等均无关。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90BA57C-C41A-4283-8906-DC03042E0DD4}"/>
                </a:ext>
              </a:extLst>
            </p:cNvPr>
            <p:cNvGrpSpPr/>
            <p:nvPr/>
          </p:nvGrpSpPr>
          <p:grpSpPr>
            <a:xfrm>
              <a:off x="247898" y="3901827"/>
              <a:ext cx="571674" cy="464371"/>
              <a:chOff x="200731" y="3756717"/>
              <a:chExt cx="571674" cy="464371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1058A4B-E3C4-4844-AA9F-42B1BB8B8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27DF85B3-DDFA-48FD-8D6E-684F642C2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8F0242-F696-4967-ABCC-221BA75FD49B}"/>
              </a:ext>
            </a:extLst>
          </p:cNvPr>
          <p:cNvGrpSpPr/>
          <p:nvPr/>
        </p:nvGrpSpPr>
        <p:grpSpPr>
          <a:xfrm>
            <a:off x="247898" y="5354051"/>
            <a:ext cx="8637910" cy="523221"/>
            <a:chOff x="247898" y="5354051"/>
            <a:chExt cx="8637910" cy="523221"/>
          </a:xfrm>
        </p:grpSpPr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891158" y="5354052"/>
              <a:ext cx="79946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b="1">
                  <a:ea typeface="宋体" panose="02010600030101010101" pitchFamily="2" charset="-122"/>
                </a:rPr>
                <a:t>FT</a:t>
              </a:r>
              <a:r>
                <a:rPr lang="zh-CN" altLang="en-US" sz="2800" b="1">
                  <a:ea typeface="宋体" panose="02010600030101010101" pitchFamily="2" charset="-122"/>
                </a:rPr>
                <a:t>结束后, 按</a:t>
              </a:r>
              <a:r>
                <a:rPr lang="zh-CN" altLang="en-US" sz="2800" b="1" u="sng">
                  <a:ea typeface="宋体" panose="02010600030101010101" pitchFamily="2" charset="-122"/>
                </a:rPr>
                <a:t>操作码</a:t>
              </a:r>
              <a:r>
                <a:rPr lang="zh-CN" altLang="en-US" sz="2800" b="1">
                  <a:ea typeface="宋体" panose="02010600030101010101" pitchFamily="2" charset="-122"/>
                </a:rPr>
                <a:t>和</a:t>
              </a:r>
              <a:r>
                <a:rPr lang="zh-CN" altLang="en-US" sz="2800" b="1" u="sng">
                  <a:ea typeface="宋体" panose="02010600030101010101" pitchFamily="2" charset="-122"/>
                </a:rPr>
                <a:t>寻址方式</a:t>
              </a:r>
              <a:r>
                <a:rPr lang="zh-CN" altLang="en-US" sz="2800" b="1">
                  <a:ea typeface="宋体" panose="02010600030101010101" pitchFamily="2" charset="-122"/>
                </a:rPr>
                <a:t>转相应工作周期。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FFC18D6-3CF3-4D8F-9E12-EAA148486BF8}"/>
                </a:ext>
              </a:extLst>
            </p:cNvPr>
            <p:cNvGrpSpPr/>
            <p:nvPr/>
          </p:nvGrpSpPr>
          <p:grpSpPr>
            <a:xfrm>
              <a:off x="247898" y="5354051"/>
              <a:ext cx="571674" cy="464371"/>
              <a:chOff x="200731" y="3756717"/>
              <a:chExt cx="571674" cy="464371"/>
            </a:xfrm>
          </p:grpSpPr>
          <p:pic>
            <p:nvPicPr>
              <p:cNvPr id="20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ECB2B93-B906-48BA-A4CE-F2F4918A15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C43237AE-CB19-40A1-8B24-C43CD58140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8AE4B88-B632-4E0C-A01D-22BB69DC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196752"/>
            <a:ext cx="635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zh-CN" altLang="en-US" sz="2800" b="1">
                <a:ea typeface="宋体" panose="02010600030101010101" pitchFamily="2" charset="-122"/>
              </a:rPr>
              <a:t>源周期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操作对象为源操作数) </a:t>
            </a:r>
            <a:r>
              <a:rPr lang="en-US" altLang="zh-CN" sz="2800" b="1">
                <a:ea typeface="宋体" panose="02010600030101010101" pitchFamily="2" charset="-122"/>
              </a:rPr>
              <a:t>ST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25D972-D893-421E-8908-2A67E3D828AF}"/>
              </a:ext>
            </a:extLst>
          </p:cNvPr>
          <p:cNvGrpSpPr/>
          <p:nvPr/>
        </p:nvGrpSpPr>
        <p:grpSpPr>
          <a:xfrm>
            <a:off x="737001" y="2288291"/>
            <a:ext cx="7778404" cy="1303177"/>
            <a:chOff x="393997" y="2276872"/>
            <a:chExt cx="7778404" cy="130317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0CA3E98-A861-4BD1-AD3C-75D7D30EACF8}"/>
                </a:ext>
              </a:extLst>
            </p:cNvPr>
            <p:cNvSpPr txBox="1"/>
            <p:nvPr/>
          </p:nvSpPr>
          <p:spPr>
            <a:xfrm>
              <a:off x="568857" y="2276872"/>
              <a:ext cx="7603544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/>
                <a:t>    如果需要从主存中读取源操作数（非寄存器直接寻址），则进入</a:t>
              </a:r>
              <a:r>
                <a:rPr lang="en-US" altLang="zh-CN" sz="2800" b="1"/>
                <a:t>ST</a:t>
              </a:r>
              <a:r>
                <a:rPr lang="zh-CN" altLang="en-US" sz="2800" b="1"/>
                <a:t>周期。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99113A1-A412-4829-8A75-6678444ABCCE}"/>
                </a:ext>
              </a:extLst>
            </p:cNvPr>
            <p:cNvGrpSpPr/>
            <p:nvPr/>
          </p:nvGrpSpPr>
          <p:grpSpPr>
            <a:xfrm>
              <a:off x="393997" y="2434184"/>
              <a:ext cx="571674" cy="464371"/>
              <a:chOff x="200731" y="3756717"/>
              <a:chExt cx="571674" cy="464371"/>
            </a:xfrm>
          </p:grpSpPr>
          <p:pic>
            <p:nvPicPr>
              <p:cNvPr id="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B46B183-A06F-41D5-A4F9-38A8A2C47F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A4A09238-91BA-4769-BF4D-E991FBFB50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157607-EEBC-4013-9F59-EFE04FFE60CA}"/>
              </a:ext>
            </a:extLst>
          </p:cNvPr>
          <p:cNvGrpSpPr/>
          <p:nvPr/>
        </p:nvGrpSpPr>
        <p:grpSpPr>
          <a:xfrm>
            <a:off x="771072" y="3933056"/>
            <a:ext cx="7761368" cy="1303177"/>
            <a:chOff x="393997" y="3933056"/>
            <a:chExt cx="8282459" cy="1303177"/>
          </a:xfrm>
        </p:grpSpPr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7F08511B-0D68-4D79-9BC5-28FF4608E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56" y="3933056"/>
              <a:ext cx="8107600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ea typeface="宋体" panose="02010600030101010101" pitchFamily="2" charset="-122"/>
                </a:rPr>
                <a:t>    按指令指定的寻址方式, 形成源操作数地址</a:t>
              </a:r>
              <a:r>
                <a:rPr lang="zh-CN" altLang="en-US" sz="2800" b="1" dirty="0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MAR</a:t>
              </a:r>
              <a:r>
                <a:rPr lang="zh-CN" altLang="en-US" sz="2800" b="1" dirty="0">
                  <a:solidFill>
                    <a:srgbClr val="0000FF"/>
                  </a:solidFill>
                  <a:ea typeface="宋体" panose="02010600030101010101" pitchFamily="2" charset="-122"/>
                  <a:sym typeface="Symbol" pitchFamily="18" charset="2"/>
                </a:rPr>
                <a:t>，</a:t>
              </a:r>
              <a:r>
                <a:rPr lang="zh-CN" altLang="en-US" sz="2800" b="1" dirty="0">
                  <a:ea typeface="宋体" panose="02010600030101010101" pitchFamily="2" charset="-122"/>
                </a:rPr>
                <a:t>读取源操作数, </a:t>
              </a: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并将其存入暂存器</a:t>
              </a:r>
              <a:r>
                <a:rPr lang="en-US" altLang="zh-CN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sz="2800" b="1" dirty="0">
                  <a:ea typeface="宋体" panose="02010600030101010101" pitchFamily="2" charset="-122"/>
                </a:rPr>
                <a:t>。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25FA6B-02C5-4429-8B5F-D241F08B8B32}"/>
                </a:ext>
              </a:extLst>
            </p:cNvPr>
            <p:cNvGrpSpPr/>
            <p:nvPr/>
          </p:nvGrpSpPr>
          <p:grpSpPr>
            <a:xfrm>
              <a:off x="393997" y="4117778"/>
              <a:ext cx="571674" cy="464371"/>
              <a:chOff x="200731" y="3756717"/>
              <a:chExt cx="571674" cy="464371"/>
            </a:xfrm>
          </p:grpSpPr>
          <p:pic>
            <p:nvPicPr>
              <p:cNvPr id="9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03B033E-ADA0-40ED-A1CA-47CB966A5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F3F9D29-3DE6-42FA-9ED5-4403470BC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00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38" y="1140075"/>
            <a:ext cx="7396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zh-CN" altLang="en-US" sz="2800" b="1">
                <a:ea typeface="宋体" panose="02010600030101010101" pitchFamily="2" charset="-122"/>
              </a:rPr>
              <a:t>目的周期 </a:t>
            </a:r>
            <a:r>
              <a:rPr lang="en-US" altLang="zh-CN" sz="2800" b="1">
                <a:ea typeface="宋体" panose="02010600030101010101" pitchFamily="2" charset="-122"/>
              </a:rPr>
              <a:t>DT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3249469-AC56-48DB-8550-128A06A13130}"/>
              </a:ext>
            </a:extLst>
          </p:cNvPr>
          <p:cNvGrpSpPr/>
          <p:nvPr/>
        </p:nvGrpSpPr>
        <p:grpSpPr>
          <a:xfrm>
            <a:off x="737001" y="2016302"/>
            <a:ext cx="7778404" cy="1303177"/>
            <a:chOff x="393997" y="2276872"/>
            <a:chExt cx="7778404" cy="130317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C4F023-7F13-4A9F-96B3-11FDCE7ACDD6}"/>
                </a:ext>
              </a:extLst>
            </p:cNvPr>
            <p:cNvSpPr txBox="1"/>
            <p:nvPr/>
          </p:nvSpPr>
          <p:spPr>
            <a:xfrm>
              <a:off x="568857" y="2276872"/>
              <a:ext cx="7603544" cy="1303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/>
                <a:t>    如果需要从主存中读取目的操作数（非寄存器直接寻址），则进入</a:t>
              </a:r>
              <a:r>
                <a:rPr lang="en-US" altLang="zh-CN" sz="2800" b="1"/>
                <a:t>DT</a:t>
              </a:r>
              <a:r>
                <a:rPr lang="zh-CN" altLang="en-US" sz="2800" b="1"/>
                <a:t>周期。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807F40-22BD-41DF-9792-5FC5033B378B}"/>
                </a:ext>
              </a:extLst>
            </p:cNvPr>
            <p:cNvGrpSpPr/>
            <p:nvPr/>
          </p:nvGrpSpPr>
          <p:grpSpPr>
            <a:xfrm>
              <a:off x="393997" y="2434184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D2A9BD46-73FA-48F4-9CED-991A4DC827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EFC37A5A-A99C-4945-927F-A24871046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565A083-38FE-49A9-8854-F26B521F3FF5}"/>
              </a:ext>
            </a:extLst>
          </p:cNvPr>
          <p:cNvGrpSpPr/>
          <p:nvPr/>
        </p:nvGrpSpPr>
        <p:grpSpPr>
          <a:xfrm>
            <a:off x="737001" y="3709999"/>
            <a:ext cx="7414599" cy="1303177"/>
            <a:chOff x="737001" y="3531488"/>
            <a:chExt cx="7414599" cy="1303177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841175" y="3531488"/>
              <a:ext cx="7310425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ea typeface="宋体" panose="02010600030101010101" pitchFamily="2" charset="-122"/>
                </a:rPr>
                <a:t>     按指令指定的目的寻址方式, 形成目的地址(</a:t>
              </a:r>
              <a:r>
                <a:rPr lang="zh-CN" altLang="en-US" sz="2800" b="1" dirty="0"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MAR</a:t>
              </a:r>
              <a:r>
                <a:rPr lang="en-US" altLang="zh-CN" sz="2800" b="1" dirty="0"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ea typeface="宋体" panose="02010600030101010101" pitchFamily="2" charset="-122"/>
                </a:rPr>
                <a:t>，若需目的操作数(</a:t>
              </a:r>
              <a:r>
                <a:rPr lang="zh-CN" altLang="en-US" sz="2800" b="1" dirty="0">
                  <a:ea typeface="宋体" panose="02010600030101010101" pitchFamily="2" charset="-122"/>
                  <a:sym typeface="Symbol" pitchFamily="18" charset="2"/>
                </a:rPr>
                <a:t></a:t>
              </a:r>
              <a:r>
                <a:rPr lang="zh-CN" altLang="en-US" sz="28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暂存器</a:t>
              </a:r>
              <a:r>
                <a:rPr lang="en-US" altLang="zh-CN" sz="28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800" b="1" dirty="0">
                  <a:ea typeface="宋体" panose="02010600030101010101" pitchFamily="2" charset="-122"/>
                </a:rPr>
                <a:t>)。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4EA42F-6E6D-4291-A3C9-B7772F5C2F8B}"/>
                </a:ext>
              </a:extLst>
            </p:cNvPr>
            <p:cNvGrpSpPr/>
            <p:nvPr/>
          </p:nvGrpSpPr>
          <p:grpSpPr>
            <a:xfrm>
              <a:off x="737001" y="3658981"/>
              <a:ext cx="571674" cy="464371"/>
              <a:chOff x="200731" y="3756717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104F8D63-DDF0-45DB-9046-7A97BEC31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CDE46C2F-9128-4916-B414-C04834AA23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C04ED6B-B0D4-4E37-9127-A1BEE67D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908720"/>
            <a:ext cx="311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zh-CN" altLang="en-US" sz="2800" b="1">
                <a:ea typeface="宋体" panose="02010600030101010101" pitchFamily="2" charset="-122"/>
              </a:rPr>
              <a:t>执行周期 </a:t>
            </a:r>
            <a:r>
              <a:rPr lang="en-US" altLang="zh-CN" sz="2800" b="1">
                <a:ea typeface="宋体" panose="02010600030101010101" pitchFamily="2" charset="-122"/>
              </a:rPr>
              <a:t>ET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206B77-5C68-4E8A-9FA7-6B4D1C1081B9}"/>
              </a:ext>
            </a:extLst>
          </p:cNvPr>
          <p:cNvGrpSpPr/>
          <p:nvPr/>
        </p:nvGrpSpPr>
        <p:grpSpPr>
          <a:xfrm>
            <a:off x="671582" y="1580419"/>
            <a:ext cx="7669892" cy="1303177"/>
            <a:chOff x="671582" y="1580419"/>
            <a:chExt cx="7669892" cy="1303177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0B31CB8F-2E7D-4C3D-B5BF-2E83EDA7D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1580419"/>
              <a:ext cx="7081842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</a:rPr>
                <a:t>这也是各类指令都需要经历的最后一个工作阶段。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59B1DF-2DE9-4BA9-A033-4FCE451D6913}"/>
                </a:ext>
              </a:extLst>
            </p:cNvPr>
            <p:cNvGrpSpPr/>
            <p:nvPr/>
          </p:nvGrpSpPr>
          <p:grpSpPr>
            <a:xfrm>
              <a:off x="671582" y="1706193"/>
              <a:ext cx="571674" cy="464371"/>
              <a:chOff x="200731" y="3756717"/>
              <a:chExt cx="571674" cy="464371"/>
            </a:xfrm>
          </p:grpSpPr>
          <p:pic>
            <p:nvPicPr>
              <p:cNvPr id="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5D648744-21DE-44E0-A681-5B931AC05A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445FECFD-9166-4B38-ACA5-5DA419EFC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5950140-1D9B-45DB-A551-5152CB856F2E}"/>
              </a:ext>
            </a:extLst>
          </p:cNvPr>
          <p:cNvGrpSpPr/>
          <p:nvPr/>
        </p:nvGrpSpPr>
        <p:grpSpPr>
          <a:xfrm>
            <a:off x="671582" y="3032075"/>
            <a:ext cx="7865398" cy="1303177"/>
            <a:chOff x="671582" y="3032075"/>
            <a:chExt cx="7865398" cy="1303177"/>
          </a:xfrm>
        </p:grpSpPr>
        <p:sp>
          <p:nvSpPr>
            <p:cNvPr id="3" name="Text Box 7">
              <a:extLst>
                <a:ext uri="{FF2B5EF4-FFF2-40B4-BE49-F238E27FC236}">
                  <a16:creationId xmlns:a16="http://schemas.microsoft.com/office/drawing/2014/main" id="{0199BCE2-E22D-462F-8540-E8CD5FDEE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256" y="3032075"/>
              <a:ext cx="7293724" cy="1303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80988" indent="-280988">
                <a:lnSpc>
                  <a:spcPct val="150000"/>
                </a:lnSpc>
              </a:pPr>
              <a:r>
                <a:rPr lang="zh-CN" altLang="en-US" sz="2800" b="1">
                  <a:ea typeface="宋体" panose="02010600030101010101" pitchFamily="2" charset="-122"/>
                  <a:sym typeface="Wingdings" pitchFamily="2" charset="2"/>
                </a:rPr>
                <a:t>依据</a:t>
              </a:r>
              <a:r>
                <a:rPr lang="en-US" altLang="zh-CN" sz="2800" b="1">
                  <a:ea typeface="宋体" panose="02010600030101010101" pitchFamily="2" charset="-122"/>
                  <a:sym typeface="Wingdings" pitchFamily="2" charset="2"/>
                </a:rPr>
                <a:t>IR</a:t>
              </a:r>
              <a:r>
                <a:rPr lang="zh-CN" altLang="en-US" sz="2800" b="1">
                  <a:ea typeface="宋体" panose="02010600030101010101" pitchFamily="2" charset="-122"/>
                  <a:sym typeface="Wingdings" pitchFamily="2" charset="2"/>
                </a:rPr>
                <a:t>中的操作码，</a:t>
              </a:r>
              <a:r>
                <a:rPr lang="zh-CN" altLang="en-US" sz="2800" b="1">
                  <a:ea typeface="宋体" panose="02010600030101010101" pitchFamily="2" charset="-122"/>
                </a:rPr>
                <a:t>完成指令指定功能(如传送、运算、取转移地址送入</a:t>
              </a:r>
              <a:r>
                <a:rPr lang="en-US" altLang="zh-CN" sz="2800" b="1">
                  <a:ea typeface="宋体" panose="02010600030101010101" pitchFamily="2" charset="-122"/>
                </a:rPr>
                <a:t>PC</a:t>
              </a:r>
              <a:r>
                <a:rPr lang="zh-CN" altLang="en-US" sz="2800" b="1">
                  <a:ea typeface="宋体" panose="02010600030101010101" pitchFamily="2" charset="-122"/>
                </a:rPr>
                <a:t>等)。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28A6C0-51EB-4083-9F85-335336ADB993}"/>
                </a:ext>
              </a:extLst>
            </p:cNvPr>
            <p:cNvGrpSpPr/>
            <p:nvPr/>
          </p:nvGrpSpPr>
          <p:grpSpPr>
            <a:xfrm>
              <a:off x="671582" y="3159134"/>
              <a:ext cx="571674" cy="464371"/>
              <a:chOff x="200731" y="3756717"/>
              <a:chExt cx="571674" cy="464371"/>
            </a:xfrm>
          </p:grpSpPr>
          <p:pic>
            <p:nvPicPr>
              <p:cNvPr id="11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A77E219D-CC75-4990-BCCF-BCB6B4BB78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F12339FF-59D3-49DA-81CA-CDADD5C25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A40B820-A258-4BA7-87B5-A99851133698}"/>
              </a:ext>
            </a:extLst>
          </p:cNvPr>
          <p:cNvGrpSpPr/>
          <p:nvPr/>
        </p:nvGrpSpPr>
        <p:grpSpPr>
          <a:xfrm>
            <a:off x="671582" y="4552233"/>
            <a:ext cx="7588754" cy="656846"/>
            <a:chOff x="671582" y="4552233"/>
            <a:chExt cx="7588754" cy="65684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FD40DC-02B8-4107-9828-49E466DEFB26}"/>
                </a:ext>
              </a:extLst>
            </p:cNvPr>
            <p:cNvSpPr/>
            <p:nvPr/>
          </p:nvSpPr>
          <p:spPr>
            <a:xfrm>
              <a:off x="1248480" y="4552233"/>
              <a:ext cx="7011856" cy="656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0988" indent="-280988">
                <a:lnSpc>
                  <a:spcPct val="150000"/>
                </a:lnSpc>
                <a:spcBef>
                  <a:spcPct val="10000"/>
                </a:spcBef>
              </a:pPr>
              <a:r>
                <a:rPr lang="zh-CN" altLang="en-US" sz="2800" b="1">
                  <a:sym typeface="Wingdings" pitchFamily="2" charset="2"/>
                </a:rPr>
                <a:t>在</a:t>
              </a:r>
              <a:r>
                <a:rPr lang="en-US" altLang="zh-CN" sz="2800" b="1">
                  <a:sym typeface="Wingdings" pitchFamily="2" charset="2"/>
                </a:rPr>
                <a:t>ET</a:t>
              </a:r>
              <a:r>
                <a:rPr lang="zh-CN" altLang="en-US" sz="2800" b="1">
                  <a:sym typeface="Wingdings" pitchFamily="2" charset="2"/>
                </a:rPr>
                <a:t>中还要将后继指令地址</a:t>
              </a:r>
              <a:r>
                <a:rPr lang="en-US" altLang="zh-CN" sz="2800" b="1">
                  <a:sym typeface="Wingdings" pitchFamily="2" charset="2"/>
                </a:rPr>
                <a:t>(PC)</a:t>
              </a:r>
              <a:r>
                <a:rPr lang="zh-CN" altLang="en-US" sz="2800" b="1">
                  <a:sym typeface="Symbol" pitchFamily="18" charset="2"/>
                </a:rPr>
                <a:t></a:t>
              </a:r>
              <a:r>
                <a:rPr lang="zh-CN" altLang="en-US" sz="2800" b="1">
                  <a:cs typeface="Times New Roman" pitchFamily="18" charset="0"/>
                  <a:sym typeface="Wingdings 3" pitchFamily="18" charset="2"/>
                </a:rPr>
                <a:t> </a:t>
              </a:r>
              <a:r>
                <a:rPr lang="en-US" altLang="zh-CN" sz="2800" b="1"/>
                <a:t>MAR</a:t>
              </a:r>
              <a:r>
                <a:rPr lang="zh-CN" altLang="en-US" sz="2800" b="1"/>
                <a:t>。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5345127-0C76-4DAF-BF73-91658B9C27EA}"/>
                </a:ext>
              </a:extLst>
            </p:cNvPr>
            <p:cNvGrpSpPr/>
            <p:nvPr/>
          </p:nvGrpSpPr>
          <p:grpSpPr>
            <a:xfrm>
              <a:off x="671582" y="4648470"/>
              <a:ext cx="571674" cy="464371"/>
              <a:chOff x="200731" y="3756717"/>
              <a:chExt cx="571674" cy="464371"/>
            </a:xfrm>
          </p:grpSpPr>
          <p:pic>
            <p:nvPicPr>
              <p:cNvPr id="14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CAE4F9E0-0969-4D29-BBEA-D41E5969D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B8FAB44-94FA-41D8-94BB-530D02F07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89A18E-A1F6-41AC-93D8-606E743175EB}"/>
              </a:ext>
            </a:extLst>
          </p:cNvPr>
          <p:cNvGrpSpPr/>
          <p:nvPr/>
        </p:nvGrpSpPr>
        <p:grpSpPr>
          <a:xfrm>
            <a:off x="3132909" y="5209079"/>
            <a:ext cx="3527323" cy="903381"/>
            <a:chOff x="3132909" y="5209079"/>
            <a:chExt cx="3527323" cy="903381"/>
          </a:xfrm>
        </p:grpSpPr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BAF09C0E-52D8-4507-9931-33B42A6E0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909" y="5589240"/>
              <a:ext cx="352732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ea typeface="宋体" panose="02010600030101010101" pitchFamily="2" charset="-122"/>
                </a:rPr>
                <a:t>顺序地址或转移地址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7192006-4C99-4029-9B38-6937DEBA544B}"/>
                </a:ext>
              </a:extLst>
            </p:cNvPr>
            <p:cNvCxnSpPr/>
            <p:nvPr/>
          </p:nvCxnSpPr>
          <p:spPr>
            <a:xfrm>
              <a:off x="3587750" y="5209079"/>
              <a:ext cx="21363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C1C7EB-BE69-41B0-B522-98B21DB7162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754408" y="5209079"/>
              <a:ext cx="0" cy="3801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2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6627" y="917779"/>
            <a:ext cx="438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zh-CN" altLang="en-US" sz="2800" b="1">
                <a:ea typeface="宋体" panose="02010600030101010101" pitchFamily="2" charset="-122"/>
              </a:rPr>
              <a:t>中断周期 </a:t>
            </a:r>
            <a:r>
              <a:rPr lang="en-US" altLang="zh-CN" sz="2800" b="1">
                <a:ea typeface="宋体" panose="02010600030101010101" pitchFamily="2" charset="-122"/>
              </a:rPr>
              <a:t>IT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ABC8C1-6765-482B-82A2-109D644CBF4F}"/>
              </a:ext>
            </a:extLst>
          </p:cNvPr>
          <p:cNvGrpSpPr/>
          <p:nvPr/>
        </p:nvGrpSpPr>
        <p:grpSpPr>
          <a:xfrm>
            <a:off x="395536" y="1531034"/>
            <a:ext cx="8164846" cy="1949508"/>
            <a:chOff x="395536" y="1531034"/>
            <a:chExt cx="8164846" cy="1949508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583616" y="1531034"/>
              <a:ext cx="7976766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    除了指令的正常执行外，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还需要接收外部设备的请求。</a:t>
              </a:r>
              <a:r>
                <a:rPr lang="en-US" altLang="zh-CN" sz="2800" b="1">
                  <a:ea typeface="宋体" panose="02010600030101010101" pitchFamily="2" charset="-122"/>
                </a:rPr>
                <a:t>IT</a:t>
              </a:r>
              <a:r>
                <a:rPr lang="zh-CN" altLang="en-US" sz="2800" b="1">
                  <a:ea typeface="宋体" panose="02010600030101010101" pitchFamily="2" charset="-122"/>
                </a:rPr>
                <a:t>是指</a:t>
              </a:r>
              <a:r>
                <a:rPr lang="en-US" altLang="zh-CN" sz="2800" b="1">
                  <a:ea typeface="宋体" panose="02010600030101010101" pitchFamily="2" charset="-122"/>
                </a:rPr>
                <a:t>CPU</a:t>
              </a:r>
              <a:r>
                <a:rPr lang="zh-CN" altLang="en-US" sz="2800" b="1">
                  <a:ea typeface="宋体" panose="02010600030101010101" pitchFamily="2" charset="-122"/>
                </a:rPr>
                <a:t>响应中断请求后, 直到执行中断服务程序前的一个过渡期。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5CC1A7A-DFE0-4C3A-BC03-2C41727EC0AA}"/>
                </a:ext>
              </a:extLst>
            </p:cNvPr>
            <p:cNvGrpSpPr/>
            <p:nvPr/>
          </p:nvGrpSpPr>
          <p:grpSpPr>
            <a:xfrm>
              <a:off x="395536" y="1668485"/>
              <a:ext cx="571674" cy="464371"/>
              <a:chOff x="200731" y="3756717"/>
              <a:chExt cx="571674" cy="464371"/>
            </a:xfrm>
          </p:grpSpPr>
          <p:pic>
            <p:nvPicPr>
              <p:cNvPr id="15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92B9BA2E-F6F9-478F-B6AD-010799F6F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3A27A749-D701-4E20-93C4-6A50AB705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7E5A77-51CF-45BD-B655-3477600850FD}"/>
              </a:ext>
            </a:extLst>
          </p:cNvPr>
          <p:cNvGrpSpPr/>
          <p:nvPr/>
        </p:nvGrpSpPr>
        <p:grpSpPr>
          <a:xfrm>
            <a:off x="395536" y="3660612"/>
            <a:ext cx="8208912" cy="1949508"/>
            <a:chOff x="395536" y="3660612"/>
            <a:chExt cx="8208912" cy="1949508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627682" y="3660612"/>
              <a:ext cx="7976766" cy="1949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 b="1">
                  <a:ea typeface="宋体" panose="02010600030101010101" pitchFamily="2" charset="-122"/>
                </a:rPr>
                <a:t>   在</a:t>
              </a:r>
              <a:r>
                <a:rPr lang="en-US" altLang="zh-CN" sz="2800" b="1">
                  <a:ea typeface="宋体" panose="02010600030101010101" pitchFamily="2" charset="-122"/>
                </a:rPr>
                <a:t>IT</a:t>
              </a:r>
              <a:r>
                <a:rPr lang="zh-CN" altLang="en-US" sz="2800" b="1">
                  <a:ea typeface="宋体" panose="02010600030101010101" pitchFamily="2" charset="-122"/>
                </a:rPr>
                <a:t>中直接依靠硬件进行</a:t>
              </a:r>
              <a:r>
                <a:rPr lang="zh-CN" altLang="en-US" sz="2800" b="1" u="sng">
                  <a:ea typeface="宋体" panose="02010600030101010101" pitchFamily="2" charset="-122"/>
                </a:rPr>
                <a:t>关中断</a:t>
              </a:r>
              <a:r>
                <a:rPr lang="zh-CN" altLang="en-US" sz="2800" b="1">
                  <a:ea typeface="宋体" panose="02010600030101010101" pitchFamily="2" charset="-122"/>
                </a:rPr>
                <a:t>、</a:t>
              </a:r>
              <a:r>
                <a:rPr lang="zh-CN" altLang="en-US" sz="2800" b="1" u="sng">
                  <a:ea typeface="宋体" panose="02010600030101010101" pitchFamily="2" charset="-122"/>
                </a:rPr>
                <a:t>保存断点和</a:t>
              </a:r>
              <a:r>
                <a:rPr lang="en-US" altLang="zh-CN" sz="2800" b="1" u="sng">
                  <a:ea typeface="宋体" panose="02010600030101010101" pitchFamily="2" charset="-122"/>
                </a:rPr>
                <a:t>PSW</a:t>
              </a:r>
              <a:r>
                <a:rPr lang="en-US" altLang="zh-CN" sz="2800" b="1">
                  <a:ea typeface="宋体" panose="02010600030101010101" pitchFamily="2" charset="-122"/>
                </a:rPr>
                <a:t>、</a:t>
              </a:r>
              <a:r>
                <a:rPr lang="zh-CN" altLang="en-US" sz="2800" b="1" u="sng">
                  <a:ea typeface="宋体" panose="02010600030101010101" pitchFamily="2" charset="-122"/>
                </a:rPr>
                <a:t>寻找</a:t>
              </a:r>
              <a:r>
                <a:rPr lang="zh-CN" altLang="en-US" sz="2800" b="1">
                  <a:ea typeface="宋体" panose="02010600030101010101" pitchFamily="2" charset="-122"/>
                </a:rPr>
                <a:t>中断服务程序入口地址并转入中断服务程序等操作。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3995991-2DA0-450B-B098-CE118BEB9B5D}"/>
                </a:ext>
              </a:extLst>
            </p:cNvPr>
            <p:cNvGrpSpPr/>
            <p:nvPr/>
          </p:nvGrpSpPr>
          <p:grpSpPr>
            <a:xfrm>
              <a:off x="395536" y="3780048"/>
              <a:ext cx="571674" cy="464371"/>
              <a:chOff x="200731" y="3756717"/>
              <a:chExt cx="571674" cy="464371"/>
            </a:xfrm>
          </p:grpSpPr>
          <p:pic>
            <p:nvPicPr>
              <p:cNvPr id="18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A7CF30CE-02AF-4560-9E4C-BCA79BDC1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-2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31" y="3756717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87FAC823-D94F-4014-842B-BE35592AF7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065" y="3763748"/>
                <a:ext cx="457340" cy="457340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</TotalTime>
  <Words>939</Words>
  <Application>Microsoft Office PowerPoint</Application>
  <PresentationFormat>全屏显示(4:3)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553</cp:revision>
  <dcterms:created xsi:type="dcterms:W3CDTF">2017-01-15T07:54:50Z</dcterms:created>
  <dcterms:modified xsi:type="dcterms:W3CDTF">2022-10-17T05:43:27Z</dcterms:modified>
</cp:coreProperties>
</file>