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94" r:id="rId3"/>
    <p:sldId id="318" r:id="rId4"/>
    <p:sldId id="317" r:id="rId5"/>
    <p:sldId id="299" r:id="rId6"/>
    <p:sldId id="300" r:id="rId7"/>
    <p:sldId id="301" r:id="rId8"/>
    <p:sldId id="302" r:id="rId9"/>
    <p:sldId id="306" r:id="rId10"/>
    <p:sldId id="307" r:id="rId11"/>
    <p:sldId id="319" r:id="rId12"/>
    <p:sldId id="308" r:id="rId13"/>
    <p:sldId id="320" r:id="rId14"/>
    <p:sldId id="309" r:id="rId15"/>
    <p:sldId id="310" r:id="rId16"/>
    <p:sldId id="321" r:id="rId17"/>
    <p:sldId id="312" r:id="rId18"/>
    <p:sldId id="313" r:id="rId19"/>
    <p:sldId id="322" r:id="rId20"/>
    <p:sldId id="323" r:id="rId21"/>
    <p:sldId id="31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74713" y="1628800"/>
            <a:ext cx="7297737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确定指令执行的具体步骤，即各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工作周期</a:t>
            </a:r>
            <a:r>
              <a:rPr lang="zh-CN" altLang="en-US" sz="2800" b="1">
                <a:ea typeface="宋体" panose="02010600030101010101" pitchFamily="2" charset="-122"/>
              </a:rPr>
              <a:t>中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每一节拍</a:t>
            </a:r>
            <a:r>
              <a:rPr lang="zh-CN" altLang="en-US" sz="2800" b="1">
                <a:ea typeface="宋体" panose="02010600030101010101" pitchFamily="2" charset="-122"/>
              </a:rPr>
              <a:t>完成的具体操作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寄存器传送级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，用流程图表示。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803275" y="4214055"/>
            <a:ext cx="798195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列出每一步操作所需的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微命令</a:t>
            </a:r>
            <a:r>
              <a:rPr lang="zh-CN" altLang="en-US" sz="2800" b="1">
                <a:ea typeface="宋体" panose="02010600030101010101" pitchFamily="2" charset="-122"/>
              </a:rPr>
              <a:t>（微操作控制信号）序列及产生条件。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383121" y="571525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在什么时间、根据什么条件、发出什么命令、实现具体的操作。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9FE0B9-158A-4AEF-9075-02D3599D7B51}"/>
              </a:ext>
            </a:extLst>
          </p:cNvPr>
          <p:cNvGrpSpPr/>
          <p:nvPr/>
        </p:nvGrpSpPr>
        <p:grpSpPr>
          <a:xfrm>
            <a:off x="827584" y="44624"/>
            <a:ext cx="5328592" cy="839639"/>
            <a:chOff x="827584" y="0"/>
            <a:chExt cx="5328592" cy="839639"/>
          </a:xfrm>
        </p:grpSpPr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BBDBBB14-E16A-4538-85DA-380CF13DF0BB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指令流程与微命令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828FA76-CB9D-4A21-B058-D40B631AF24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3B55A434-C0AD-4D42-B0A4-1BD021958D9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C0CFD85-FD15-4864-976D-E583B584FDB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4A11549-5AEB-4275-B4D5-21423B7EC29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7A6CAB1E-FC2C-459C-902F-E8A773AD9EF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526AE17-FA30-47EA-82EA-03DFBE987AB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ED4709-9933-491E-9EE2-F8F9D5570001}"/>
              </a:ext>
            </a:extLst>
          </p:cNvPr>
          <p:cNvGrpSpPr/>
          <p:nvPr/>
        </p:nvGrpSpPr>
        <p:grpSpPr>
          <a:xfrm>
            <a:off x="609460" y="1072450"/>
            <a:ext cx="3962540" cy="526509"/>
            <a:chOff x="802291" y="1072450"/>
            <a:chExt cx="3962540" cy="526509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259631" y="1075739"/>
              <a:ext cx="3505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拟定指令流程：</a:t>
              </a:r>
            </a:p>
          </p:txBody>
        </p:sp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C303F3AC-4927-4EDA-9450-DD31E0F1B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91" y="10724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03D507-85B7-4066-9D62-EEEF46F5C390}"/>
              </a:ext>
            </a:extLst>
          </p:cNvPr>
          <p:cNvGrpSpPr/>
          <p:nvPr/>
        </p:nvGrpSpPr>
        <p:grpSpPr>
          <a:xfrm>
            <a:off x="562744" y="3677318"/>
            <a:ext cx="4009256" cy="536737"/>
            <a:chOff x="810919" y="3677318"/>
            <a:chExt cx="4009256" cy="53673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1314975" y="3690835"/>
              <a:ext cx="3505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拟定微命令序列：</a:t>
              </a:r>
            </a:p>
          </p:txBody>
        </p:sp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88428E3-FC2D-4D8B-A524-F180BA717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19" y="367731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9"/>
          <p:cNvGrpSpPr>
            <a:grpSpLocks/>
          </p:cNvGrpSpPr>
          <p:nvPr/>
        </p:nvGrpSpPr>
        <p:grpSpPr bwMode="auto">
          <a:xfrm>
            <a:off x="3244" y="405631"/>
            <a:ext cx="9145588" cy="3527425"/>
            <a:chOff x="22" y="210"/>
            <a:chExt cx="5761" cy="2222"/>
          </a:xfrm>
        </p:grpSpPr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4150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292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5284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740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PC-&gt;MAR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740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4740" y="1337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PC+1-&gt; PC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4740" y="1703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D+Rj-&gt;MAR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2835" y="210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295" y="346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3606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Ri-&gt;MAR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472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Rj-&gt;MAR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472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1376" y="643"/>
              <a:ext cx="1043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 -1 -&gt;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+mn-lt"/>
                </a:rPr>
                <a:t>Rj-&gt;MAR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22" y="607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DT0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22" y="970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DT1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22" y="137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DT2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" y="1752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DT3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95" y="2431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405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859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(R)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2038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-(R)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016" y="346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I/(R)+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4195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@(R)+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5261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X(R)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736" y="651"/>
              <a:ext cx="7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+mn-lt"/>
                  <a:ea typeface="黑体" panose="02010609060101010101" pitchFamily="49" charset="-122"/>
                </a:rPr>
                <a:t>Rj  MAR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3606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606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93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29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4763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7" name="Text Box 71"/>
            <p:cNvSpPr txBox="1">
              <a:spLocks noChangeArrowheads="1"/>
            </p:cNvSpPr>
            <p:nvPr/>
          </p:nvSpPr>
          <p:spPr bwMode="auto">
            <a:xfrm>
              <a:off x="3652" y="1015"/>
              <a:ext cx="1020" cy="192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8" name="Text Box 72"/>
            <p:cNvSpPr txBox="1">
              <a:spLocks noChangeArrowheads="1"/>
            </p:cNvSpPr>
            <p:nvPr/>
          </p:nvSpPr>
          <p:spPr bwMode="auto">
            <a:xfrm>
              <a:off x="2518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1429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341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latin typeface="+mn-lt"/>
                </a:rPr>
                <a:t>M-&gt;MDR-&gt;D</a:t>
              </a:r>
            </a:p>
          </p:txBody>
        </p:sp>
        <p:sp>
          <p:nvSpPr>
            <p:cNvPr id="71" name="Text Box 78"/>
            <p:cNvSpPr txBox="1">
              <a:spLocks noChangeArrowheads="1"/>
            </p:cNvSpPr>
            <p:nvPr/>
          </p:nvSpPr>
          <p:spPr bwMode="auto">
            <a:xfrm>
              <a:off x="3606" y="1703"/>
              <a:ext cx="1043" cy="194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 -&gt; MAR</a:t>
              </a: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Rj-&gt;MAR</a:t>
              </a:r>
            </a:p>
          </p:txBody>
        </p:sp>
      </p:grp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420" y="136730"/>
            <a:ext cx="21241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双操作数指令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6269" y="3932652"/>
            <a:ext cx="8677275" cy="2728913"/>
            <a:chOff x="68" y="2471"/>
            <a:chExt cx="5466" cy="1719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2835" y="2471"/>
              <a:ext cx="0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4604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285" y="3339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1247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2336" y="2656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515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4604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202" y="2614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1202" y="3793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628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3515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604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879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2835" y="379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2200" y="3877"/>
              <a:ext cx="1271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 -&gt; MAR</a:t>
              </a:r>
            </a:p>
          </p:txBody>
        </p:sp>
        <p:sp>
          <p:nvSpPr>
            <p:cNvPr id="26" name="Line 59"/>
            <p:cNvSpPr>
              <a:spLocks noChangeShapeType="1"/>
            </p:cNvSpPr>
            <p:nvPr/>
          </p:nvSpPr>
          <p:spPr bwMode="auto">
            <a:xfrm>
              <a:off x="2835" y="4071"/>
              <a:ext cx="0" cy="1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68" y="2976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ET0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68" y="333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ET1</a:t>
              </a:r>
            </a:p>
          </p:txBody>
        </p:sp>
        <p:sp>
          <p:nvSpPr>
            <p:cNvPr id="29" name="Text Box 62"/>
            <p:cNvSpPr txBox="1">
              <a:spLocks noChangeArrowheads="1"/>
            </p:cNvSpPr>
            <p:nvPr/>
          </p:nvSpPr>
          <p:spPr bwMode="auto">
            <a:xfrm>
              <a:off x="68" y="392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ET2</a:t>
              </a: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3470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>
              <a:off x="2290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1202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85" y="2977"/>
              <a:ext cx="113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 Ri OP Rj -&gt;Rj</a:t>
              </a: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1610" y="2977"/>
              <a:ext cx="1315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Ri OP D-&gt;MDR</a:t>
              </a:r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3061" y="2977"/>
              <a:ext cx="104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Rj-&gt;Rj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4195" y="2977"/>
              <a:ext cx="1339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D -&gt;MDR</a:t>
              </a: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1837" y="3336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</p:grp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6053207" y="122729"/>
            <a:ext cx="3024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ADD\SUB\AND\OR\EOR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44E78AE-FA63-4EFD-83FA-36AE77708F37}"/>
              </a:ext>
            </a:extLst>
          </p:cNvPr>
          <p:cNvGrpSpPr/>
          <p:nvPr/>
        </p:nvGrpSpPr>
        <p:grpSpPr>
          <a:xfrm>
            <a:off x="827584" y="4462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234">
              <a:extLst>
                <a:ext uri="{FF2B5EF4-FFF2-40B4-BE49-F238E27FC236}">
                  <a16:creationId xmlns:a16="http://schemas.microsoft.com/office/drawing/2014/main" id="{7DEB5A08-FC4D-4874-BCF4-DECF8497AB2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EC6235-441D-4FAC-B6A3-11423B7983BF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70138" y="620688"/>
            <a:ext cx="403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例: </a:t>
            </a:r>
            <a:r>
              <a:rPr lang="en-US" altLang="zh-CN" sz="3000" b="1"/>
              <a:t>ADD  X(R1), (PC)</a:t>
            </a:r>
            <a:r>
              <a:rPr lang="en-US" altLang="zh-CN" sz="3000" b="1">
                <a:sym typeface="Symbol" pitchFamily="18" charset="2"/>
              </a:rPr>
              <a:t></a:t>
            </a:r>
            <a:r>
              <a:rPr lang="en-US" altLang="zh-CN" sz="3000" b="1"/>
              <a:t>;</a:t>
            </a:r>
            <a:endParaRPr lang="zh-CN" altLang="en-US" sz="30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93800" y="20823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ST0: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051050" y="2149021"/>
            <a:ext cx="2095500" cy="449263"/>
            <a:chOff x="644" y="1737"/>
            <a:chExt cx="1320" cy="283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644" y="1737"/>
              <a:ext cx="13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028" y="1881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93800" y="25395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ST1: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1050" y="2593522"/>
            <a:ext cx="2527300" cy="449263"/>
            <a:chOff x="580" y="2049"/>
            <a:chExt cx="1592" cy="283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80" y="2049"/>
              <a:ext cx="15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8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64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93800" y="3009443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ST2: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2063750" y="3076122"/>
            <a:ext cx="2044700" cy="449263"/>
            <a:chOff x="580" y="2337"/>
            <a:chExt cx="1288" cy="283"/>
          </a:xfrm>
        </p:grpSpPr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80" y="2337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180" y="248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206500" y="34920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DT0:</a:t>
            </a:r>
          </a:p>
        </p:txBody>
      </p: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2063750" y="3558723"/>
            <a:ext cx="2108200" cy="449263"/>
            <a:chOff x="484" y="2801"/>
            <a:chExt cx="1328" cy="283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4" y="2801"/>
              <a:ext cx="13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876" y="294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240160" y="4387914"/>
            <a:ext cx="102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DT2:</a:t>
            </a:r>
          </a:p>
        </p:txBody>
      </p: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2127250" y="4048715"/>
            <a:ext cx="2489200" cy="449263"/>
            <a:chOff x="1340" y="2657"/>
            <a:chExt cx="1568" cy="283"/>
          </a:xfrm>
        </p:grpSpPr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40" y="2657"/>
              <a:ext cx="15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636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412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212850" y="398521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DT1:</a:t>
            </a:r>
          </a:p>
        </p:txBody>
      </p: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2179960" y="4472051"/>
            <a:ext cx="2032000" cy="449263"/>
            <a:chOff x="1356" y="2353"/>
            <a:chExt cx="1280" cy="283"/>
          </a:xfrm>
        </p:grpSpPr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356" y="2353"/>
              <a:ext cx="12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1972" y="249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212850" y="4854118"/>
            <a:ext cx="120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DT3:</a:t>
            </a:r>
          </a:p>
        </p:txBody>
      </p: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127250" y="4917623"/>
            <a:ext cx="2425700" cy="449263"/>
            <a:chOff x="1356" y="2969"/>
            <a:chExt cx="1528" cy="283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356" y="2969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D+R1    MAR</a:t>
              </a:r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988" y="3121"/>
              <a:ext cx="22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1212850" y="5324018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DT4:</a:t>
            </a:r>
          </a:p>
        </p:txBody>
      </p:sp>
      <p:grpSp>
        <p:nvGrpSpPr>
          <p:cNvPr id="35" name="Group 96"/>
          <p:cNvGrpSpPr>
            <a:grpSpLocks/>
          </p:cNvGrpSpPr>
          <p:nvPr/>
        </p:nvGrpSpPr>
        <p:grpSpPr bwMode="auto">
          <a:xfrm>
            <a:off x="2152650" y="5387524"/>
            <a:ext cx="2425700" cy="449263"/>
            <a:chOff x="1356" y="3257"/>
            <a:chExt cx="1528" cy="283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356" y="3257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MDR    D</a:t>
              </a:r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1628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380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4921250" y="2085518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ET0:</a:t>
            </a:r>
          </a:p>
        </p:txBody>
      </p:sp>
      <p:grpSp>
        <p:nvGrpSpPr>
          <p:cNvPr id="40" name="Group 98"/>
          <p:cNvGrpSpPr>
            <a:grpSpLocks/>
          </p:cNvGrpSpPr>
          <p:nvPr/>
        </p:nvGrpSpPr>
        <p:grpSpPr bwMode="auto">
          <a:xfrm>
            <a:off x="5848350" y="2149020"/>
            <a:ext cx="2311400" cy="449263"/>
            <a:chOff x="3780" y="1185"/>
            <a:chExt cx="1456" cy="283"/>
          </a:xfrm>
        </p:grpSpPr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3780" y="1185"/>
              <a:ext cx="14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C+D    MDR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4332" y="1329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4921250" y="2530018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ET1:</a:t>
            </a:r>
          </a:p>
        </p:txBody>
      </p:sp>
      <p:grpSp>
        <p:nvGrpSpPr>
          <p:cNvPr id="44" name="Group 99"/>
          <p:cNvGrpSpPr>
            <a:grpSpLocks/>
          </p:cNvGrpSpPr>
          <p:nvPr/>
        </p:nvGrpSpPr>
        <p:grpSpPr bwMode="auto">
          <a:xfrm>
            <a:off x="5848350" y="2593521"/>
            <a:ext cx="1905000" cy="449263"/>
            <a:chOff x="3780" y="1473"/>
            <a:chExt cx="1200" cy="283"/>
          </a:xfrm>
        </p:grpSpPr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3780" y="1473"/>
              <a:ext cx="12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412" y="1617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4921250" y="2999918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ET2:</a:t>
            </a:r>
          </a:p>
        </p:txBody>
      </p:sp>
      <p:grpSp>
        <p:nvGrpSpPr>
          <p:cNvPr id="48" name="Group 100"/>
          <p:cNvGrpSpPr>
            <a:grpSpLocks/>
          </p:cNvGrpSpPr>
          <p:nvPr/>
        </p:nvGrpSpPr>
        <p:grpSpPr bwMode="auto">
          <a:xfrm>
            <a:off x="5848350" y="3063421"/>
            <a:ext cx="2044700" cy="449263"/>
            <a:chOff x="3780" y="1761"/>
            <a:chExt cx="1288" cy="283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3780" y="1761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 </a:t>
              </a: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   </a:t>
              </a: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MAR</a:t>
              </a: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164" y="190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1157287" y="1446549"/>
            <a:ext cx="4691063" cy="554038"/>
            <a:chOff x="2888" y="879"/>
            <a:chExt cx="2955" cy="349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888" y="879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466" y="935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765" y="1079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4392" y="9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5020" y="1056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5564188" y="5173205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目的数地址</a:t>
            </a:r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4813300" y="2198230"/>
            <a:ext cx="0" cy="217170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2" name="Freeform 97"/>
          <p:cNvSpPr>
            <a:spLocks/>
          </p:cNvSpPr>
          <p:nvPr/>
        </p:nvSpPr>
        <p:spPr bwMode="auto">
          <a:xfrm flipV="1">
            <a:off x="4389438" y="5160505"/>
            <a:ext cx="1255712" cy="3159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8" grpId="0" build="p" autoUpdateAnimBg="0"/>
      <p:bldP spid="13" grpId="0" build="p" autoUpdateAnimBg="0"/>
      <p:bldP spid="17" grpId="0" build="p" autoUpdateAnimBg="0"/>
      <p:bldP spid="21" grpId="0" build="p" autoUpdateAnimBg="0"/>
      <p:bldP spid="26" grpId="0" build="p" autoUpdateAnimBg="0"/>
      <p:bldP spid="30" grpId="0" build="p" autoUpdateAnimBg="0"/>
      <p:bldP spid="34" grpId="0" build="p" autoUpdateAnimBg="0"/>
      <p:bldP spid="39" grpId="0" build="p" autoUpdateAnimBg="0"/>
      <p:bldP spid="43" grpId="0" build="p" autoUpdateAnimBg="0"/>
      <p:bldP spid="47" grpId="0" build="p" autoUpdateAnimBg="0"/>
      <p:bldP spid="60" grpId="0" build="p" autoUpdateAnimBg="0" advAuto="0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6"/>
          <p:cNvSpPr txBox="1">
            <a:spLocks noChangeArrowheads="1"/>
          </p:cNvSpPr>
          <p:nvPr/>
        </p:nvSpPr>
        <p:spPr bwMode="auto">
          <a:xfrm>
            <a:off x="685512" y="945196"/>
            <a:ext cx="7670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COM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NEG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INC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DEC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SL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SR</a:t>
            </a:r>
          </a:p>
        </p:txBody>
      </p:sp>
      <p:sp>
        <p:nvSpPr>
          <p:cNvPr id="3" name="Line 114"/>
          <p:cNvSpPr>
            <a:spLocks noChangeShapeType="1"/>
          </p:cNvSpPr>
          <p:nvPr/>
        </p:nvSpPr>
        <p:spPr bwMode="auto">
          <a:xfrm>
            <a:off x="4894585" y="2420962"/>
            <a:ext cx="0" cy="1250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" name="Line 126"/>
          <p:cNvSpPr>
            <a:spLocks noChangeShapeType="1"/>
          </p:cNvSpPr>
          <p:nvPr/>
        </p:nvSpPr>
        <p:spPr bwMode="auto">
          <a:xfrm>
            <a:off x="7702872" y="3673500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" name="Text Box 127"/>
          <p:cNvSpPr txBox="1">
            <a:spLocks noChangeArrowheads="1"/>
          </p:cNvSpPr>
          <p:nvPr/>
        </p:nvSpPr>
        <p:spPr bwMode="auto">
          <a:xfrm>
            <a:off x="6694810" y="4081487"/>
            <a:ext cx="21256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D -&gt;MDR</a:t>
            </a:r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6766247" y="479586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MDR -&gt; M</a:t>
            </a:r>
          </a:p>
        </p:txBody>
      </p:sp>
      <p:sp>
        <p:nvSpPr>
          <p:cNvPr id="7" name="Text Box 130"/>
          <p:cNvSpPr txBox="1">
            <a:spLocks noChangeArrowheads="1"/>
          </p:cNvSpPr>
          <p:nvPr/>
        </p:nvSpPr>
        <p:spPr bwMode="auto">
          <a:xfrm>
            <a:off x="2375222" y="3644925"/>
            <a:ext cx="1008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7702872" y="3571900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10" name="Line 136"/>
          <p:cNvSpPr>
            <a:spLocks noChangeShapeType="1"/>
          </p:cNvSpPr>
          <p:nvPr/>
        </p:nvSpPr>
        <p:spPr bwMode="auto">
          <a:xfrm>
            <a:off x="2302197" y="3671912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1" name="Line 137"/>
          <p:cNvSpPr>
            <a:spLocks noChangeShapeType="1"/>
          </p:cNvSpPr>
          <p:nvPr/>
        </p:nvSpPr>
        <p:spPr bwMode="auto">
          <a:xfrm>
            <a:off x="2302197" y="5543575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7918772" y="3619870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143"/>
          <p:cNvSpPr>
            <a:spLocks noChangeShapeType="1"/>
          </p:cNvSpPr>
          <p:nvPr/>
        </p:nvSpPr>
        <p:spPr bwMode="auto">
          <a:xfrm>
            <a:off x="4894585" y="5543575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3886522" y="5826150"/>
            <a:ext cx="20177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PC -&gt; MAR</a:t>
            </a:r>
          </a:p>
        </p:txBody>
      </p:sp>
      <p:sp>
        <p:nvSpPr>
          <p:cNvPr id="15" name="Line 145"/>
          <p:cNvSpPr>
            <a:spLocks noChangeShapeType="1"/>
          </p:cNvSpPr>
          <p:nvPr/>
        </p:nvSpPr>
        <p:spPr bwMode="auto">
          <a:xfrm>
            <a:off x="4894585" y="6270787"/>
            <a:ext cx="0" cy="18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789310" y="4246587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7" name="Text Box 147"/>
          <p:cNvSpPr txBox="1">
            <a:spLocks noChangeArrowheads="1"/>
          </p:cNvSpPr>
          <p:nvPr/>
        </p:nvSpPr>
        <p:spPr bwMode="auto">
          <a:xfrm>
            <a:off x="789310" y="4995887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8" name="Text Box 148"/>
          <p:cNvSpPr txBox="1">
            <a:spLocks noChangeArrowheads="1"/>
          </p:cNvSpPr>
          <p:nvPr/>
        </p:nvSpPr>
        <p:spPr bwMode="auto">
          <a:xfrm>
            <a:off x="789310" y="5759475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9" name="Line 150"/>
          <p:cNvSpPr>
            <a:spLocks noChangeShapeType="1"/>
          </p:cNvSpPr>
          <p:nvPr/>
        </p:nvSpPr>
        <p:spPr bwMode="auto">
          <a:xfrm>
            <a:off x="2302197" y="3673500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Text Box 161"/>
          <p:cNvSpPr txBox="1">
            <a:spLocks noChangeArrowheads="1"/>
          </p:cNvSpPr>
          <p:nvPr/>
        </p:nvSpPr>
        <p:spPr bwMode="auto">
          <a:xfrm>
            <a:off x="4029397" y="2127275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取指</a:t>
            </a:r>
          </a:p>
        </p:txBody>
      </p:sp>
      <p:sp>
        <p:nvSpPr>
          <p:cNvPr id="21" name="Text Box 162"/>
          <p:cNvSpPr txBox="1">
            <a:spLocks noChangeArrowheads="1"/>
          </p:cNvSpPr>
          <p:nvPr/>
        </p:nvSpPr>
        <p:spPr bwMode="auto">
          <a:xfrm>
            <a:off x="4029397" y="2852762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取操作数</a:t>
            </a:r>
          </a:p>
        </p:txBody>
      </p:sp>
      <p:sp>
        <p:nvSpPr>
          <p:cNvPr id="22" name="Line 163"/>
          <p:cNvSpPr>
            <a:spLocks noChangeShapeType="1"/>
          </p:cNvSpPr>
          <p:nvPr/>
        </p:nvSpPr>
        <p:spPr bwMode="auto">
          <a:xfrm>
            <a:off x="4894585" y="1628800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Text Box 164"/>
          <p:cNvSpPr txBox="1">
            <a:spLocks noChangeArrowheads="1"/>
          </p:cNvSpPr>
          <p:nvPr/>
        </p:nvSpPr>
        <p:spPr bwMode="auto">
          <a:xfrm>
            <a:off x="717872" y="2132037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24" name="Text Box 165"/>
          <p:cNvSpPr txBox="1">
            <a:spLocks noChangeArrowheads="1"/>
          </p:cNvSpPr>
          <p:nvPr/>
        </p:nvSpPr>
        <p:spPr bwMode="auto">
          <a:xfrm>
            <a:off x="717872" y="2908325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DT</a:t>
            </a:r>
          </a:p>
        </p:txBody>
      </p:sp>
      <p:sp>
        <p:nvSpPr>
          <p:cNvPr id="25" name="Line 166"/>
          <p:cNvSpPr>
            <a:spLocks noChangeShapeType="1"/>
          </p:cNvSpPr>
          <p:nvPr/>
        </p:nvSpPr>
        <p:spPr bwMode="auto">
          <a:xfrm flipH="1">
            <a:off x="5904235" y="2563837"/>
            <a:ext cx="898525" cy="48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6" name="Text Box 167"/>
          <p:cNvSpPr txBox="1">
            <a:spLocks noChangeArrowheads="1"/>
          </p:cNvSpPr>
          <p:nvPr/>
        </p:nvSpPr>
        <p:spPr bwMode="auto">
          <a:xfrm>
            <a:off x="6737039" y="2286006"/>
            <a:ext cx="2276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与双操作数指令</a:t>
            </a:r>
            <a:r>
              <a:rPr lang="en-US" altLang="zh-CN" b="1">
                <a:latin typeface="+mn-lt"/>
                <a:ea typeface="+mn-ea"/>
              </a:rPr>
              <a:t>DT</a:t>
            </a:r>
            <a:r>
              <a:rPr lang="zh-CN" altLang="en-US" b="1">
                <a:latin typeface="+mn-lt"/>
                <a:ea typeface="+mn-ea"/>
              </a:rPr>
              <a:t>相同</a:t>
            </a:r>
          </a:p>
        </p:txBody>
      </p:sp>
      <p:sp>
        <p:nvSpPr>
          <p:cNvPr id="9" name="Text Box 135"/>
          <p:cNvSpPr txBox="1">
            <a:spLocks noChangeArrowheads="1"/>
          </p:cNvSpPr>
          <p:nvPr/>
        </p:nvSpPr>
        <p:spPr bwMode="auto">
          <a:xfrm>
            <a:off x="1510035" y="4248175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Rj -&gt;Rj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449064" y="131356"/>
            <a:ext cx="3771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单操作数指令（自学）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1A976F-426D-4528-AB1A-EC38F8AA5CE4}"/>
              </a:ext>
            </a:extLst>
          </p:cNvPr>
          <p:cNvGrpSpPr/>
          <p:nvPr/>
        </p:nvGrpSpPr>
        <p:grpSpPr>
          <a:xfrm>
            <a:off x="908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34">
              <a:extLst>
                <a:ext uri="{FF2B5EF4-FFF2-40B4-BE49-F238E27FC236}">
                  <a16:creationId xmlns:a16="http://schemas.microsoft.com/office/drawing/2014/main" id="{4747EE46-9EB1-44B5-9A67-6BAAD90044F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4CD164A-A3AF-4BA7-BA06-2F36364B1A8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6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/>
      <p:bldP spid="14" grpId="0" animBg="1"/>
      <p:bldP spid="16" grpId="0"/>
      <p:bldP spid="17" grpId="0"/>
      <p:bldP spid="18" grpId="0"/>
      <p:bldP spid="20" grpId="0" animBg="1"/>
      <p:bldP spid="21" grpId="0" animBg="1"/>
      <p:bldP spid="23" grpId="0"/>
      <p:bldP spid="24" grpId="0"/>
      <p:bldP spid="26" grpId="0" build="p" autoUpdateAnimBg="0" advAuto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2143472" y="1052736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</a:t>
            </a:r>
            <a:r>
              <a:rPr lang="en-US" altLang="zh-CN" sz="2800" b="1">
                <a:ea typeface="黑体" pitchFamily="2" charset="-122"/>
              </a:rPr>
              <a:t>COM   – (R0) ;</a:t>
            </a:r>
            <a:endParaRPr lang="zh-CN" altLang="en-US" sz="2800" b="1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897409" y="24141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7" name="Group 58"/>
          <p:cNvGrpSpPr>
            <a:grpSpLocks/>
          </p:cNvGrpSpPr>
          <p:nvPr/>
        </p:nvGrpSpPr>
        <p:grpSpPr bwMode="auto">
          <a:xfrm>
            <a:off x="3199159" y="2510995"/>
            <a:ext cx="3714750" cy="436563"/>
            <a:chOff x="1882" y="1545"/>
            <a:chExt cx="2340" cy="275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882" y="1545"/>
              <a:ext cx="165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R0 – 1     R0</a:t>
              </a: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53" y="169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3098" y="1545"/>
              <a:ext cx="1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、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1897409" y="2903104"/>
            <a:ext cx="119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DT1:</a:t>
            </a:r>
          </a:p>
        </p:txBody>
      </p:sp>
      <p:grpSp>
        <p:nvGrpSpPr>
          <p:cNvPr id="92" name="Group 59"/>
          <p:cNvGrpSpPr>
            <a:grpSpLocks/>
          </p:cNvGrpSpPr>
          <p:nvPr/>
        </p:nvGrpSpPr>
        <p:grpSpPr bwMode="auto">
          <a:xfrm>
            <a:off x="3148359" y="2984070"/>
            <a:ext cx="2857500" cy="436563"/>
            <a:chOff x="1850" y="1859"/>
            <a:chExt cx="1800" cy="275"/>
          </a:xfrm>
        </p:grpSpPr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1850" y="1859"/>
              <a:ext cx="180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     MDR       D</a:t>
              </a:r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2148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3007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6" name="Text Box 19"/>
          <p:cNvSpPr txBox="1">
            <a:spLocks noChangeArrowheads="1"/>
          </p:cNvSpPr>
          <p:nvPr/>
        </p:nvSpPr>
        <p:spPr bwMode="auto">
          <a:xfrm>
            <a:off x="1897409" y="3395229"/>
            <a:ext cx="1225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897409" y="3884179"/>
            <a:ext cx="116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98" name="Group 62"/>
          <p:cNvGrpSpPr>
            <a:grpSpLocks/>
          </p:cNvGrpSpPr>
          <p:nvPr/>
        </p:nvGrpSpPr>
        <p:grpSpPr bwMode="auto">
          <a:xfrm>
            <a:off x="3148359" y="3981022"/>
            <a:ext cx="2317750" cy="436563"/>
            <a:chOff x="1850" y="2495"/>
            <a:chExt cx="1460" cy="275"/>
          </a:xfrm>
        </p:grpSpPr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1850" y="2495"/>
              <a:ext cx="14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  M</a:t>
              </a:r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>
              <a:off x="2527" y="264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1897409" y="4358842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grpSp>
        <p:nvGrpSpPr>
          <p:cNvPr id="102" name="Group 63"/>
          <p:cNvGrpSpPr>
            <a:grpSpLocks/>
          </p:cNvGrpSpPr>
          <p:nvPr/>
        </p:nvGrpSpPr>
        <p:grpSpPr bwMode="auto">
          <a:xfrm>
            <a:off x="3148359" y="4435047"/>
            <a:ext cx="2190750" cy="436563"/>
            <a:chOff x="1850" y="2781"/>
            <a:chExt cx="1380" cy="275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1850" y="2781"/>
              <a:ext cx="138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     MAR</a:t>
              </a:r>
            </a:p>
          </p:txBody>
        </p:sp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2256" y="2913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05" name="Group 57"/>
          <p:cNvGrpSpPr>
            <a:grpSpLocks/>
          </p:cNvGrpSpPr>
          <p:nvPr/>
        </p:nvGrpSpPr>
        <p:grpSpPr bwMode="auto">
          <a:xfrm>
            <a:off x="1929159" y="1929969"/>
            <a:ext cx="5091113" cy="554038"/>
            <a:chOff x="1082" y="1155"/>
            <a:chExt cx="3207" cy="349"/>
          </a:xfrm>
        </p:grpSpPr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082" y="1155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7" name="Text Box 5"/>
            <p:cNvSpPr txBox="1">
              <a:spLocks noChangeArrowheads="1"/>
            </p:cNvSpPr>
            <p:nvPr/>
          </p:nvSpPr>
          <p:spPr bwMode="auto">
            <a:xfrm>
              <a:off x="1870" y="120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2198" y="134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9" name="Text Box 29"/>
            <p:cNvSpPr txBox="1">
              <a:spLocks noChangeArrowheads="1"/>
            </p:cNvSpPr>
            <p:nvPr/>
          </p:nvSpPr>
          <p:spPr bwMode="auto">
            <a:xfrm>
              <a:off x="2819" y="1213"/>
              <a:ext cx="1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PC</a:t>
              </a: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3479" y="1349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3148359" y="3492071"/>
            <a:ext cx="1935163" cy="436563"/>
            <a:chOff x="1850" y="2131"/>
            <a:chExt cx="1219" cy="275"/>
          </a:xfrm>
        </p:grpSpPr>
        <p:sp>
          <p:nvSpPr>
            <p:cNvPr id="112" name="Text Box 32"/>
            <p:cNvSpPr txBox="1">
              <a:spLocks noChangeArrowheads="1"/>
            </p:cNvSpPr>
            <p:nvPr/>
          </p:nvSpPr>
          <p:spPr bwMode="auto">
            <a:xfrm>
              <a:off x="1850" y="2131"/>
              <a:ext cx="121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D      MDR</a:t>
              </a:r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2138" y="2275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1908" y="2151"/>
              <a:ext cx="14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15" name="Line 35"/>
          <p:cNvSpPr>
            <a:spLocks noChangeShapeType="1"/>
          </p:cNvSpPr>
          <p:nvPr/>
        </p:nvSpPr>
        <p:spPr bwMode="auto">
          <a:xfrm>
            <a:off x="3026122" y="2114117"/>
            <a:ext cx="0" cy="2916237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2597497" y="3876242"/>
            <a:ext cx="700087" cy="1306512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18" name="Group 66"/>
          <p:cNvGrpSpPr>
            <a:grpSpLocks/>
          </p:cNvGrpSpPr>
          <p:nvPr/>
        </p:nvGrpSpPr>
        <p:grpSpPr bwMode="auto">
          <a:xfrm>
            <a:off x="1868834" y="5128793"/>
            <a:ext cx="2620963" cy="554039"/>
            <a:chOff x="1044" y="3162"/>
            <a:chExt cx="1651" cy="349"/>
          </a:xfrm>
        </p:grpSpPr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1044" y="3162"/>
              <a:ext cx="16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3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2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1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0</a:t>
              </a:r>
              <a:r>
                <a:rPr lang="en-US" altLang="zh-CN" sz="3000" b="1">
                  <a:solidFill>
                    <a:srgbClr val="000099"/>
                  </a:solidFill>
                </a:rPr>
                <a:t>MC</a:t>
              </a: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 flipV="1">
              <a:off x="135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 flipV="1">
              <a:off x="1560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flipV="1">
              <a:off x="1762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2202" y="3234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4" name="Line 64"/>
            <p:cNvSpPr>
              <a:spLocks noChangeShapeType="1"/>
            </p:cNvSpPr>
            <p:nvPr/>
          </p:nvSpPr>
          <p:spPr bwMode="auto">
            <a:xfrm flipV="1">
              <a:off x="1082" y="3233"/>
              <a:ext cx="169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1" grpId="0" build="p" autoUpdateAnimBg="0"/>
      <p:bldP spid="96" grpId="0" build="p" autoUpdateAnimBg="0"/>
      <p:bldP spid="97" grpId="0" build="p" autoUpdateAnimBg="0"/>
      <p:bldP spid="101" grpId="0" build="p" autoUpdateAnimBg="0"/>
      <p:bldP spid="115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1387474" y="131801"/>
            <a:ext cx="3976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转移-返回指令（自学）</a:t>
            </a:r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614363" y="3269302"/>
            <a:ext cx="83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转移</a:t>
            </a:r>
            <a:endParaRPr lang="en-US" altLang="zh-CN" sz="2800" b="1"/>
          </a:p>
          <a:p>
            <a:r>
              <a:rPr lang="zh-CN" altLang="en-US" sz="2800" b="1"/>
              <a:t>成功</a:t>
            </a:r>
          </a:p>
        </p:txBody>
      </p:sp>
      <p:sp>
        <p:nvSpPr>
          <p:cNvPr id="4" name="AutoShape 69"/>
          <p:cNvSpPr>
            <a:spLocks/>
          </p:cNvSpPr>
          <p:nvPr/>
        </p:nvSpPr>
        <p:spPr bwMode="auto">
          <a:xfrm>
            <a:off x="1168400" y="2778844"/>
            <a:ext cx="260350" cy="2724150"/>
          </a:xfrm>
          <a:prstGeom prst="leftBrace">
            <a:avLst>
              <a:gd name="adj1" fmla="val 87195"/>
              <a:gd name="adj2" fmla="val 50000"/>
            </a:avLst>
          </a:prstGeom>
          <a:noFill/>
          <a:ln w="2540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439863" y="256611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SKP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1549400" y="305506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R</a:t>
            </a: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1401763" y="3553544"/>
            <a:ext cx="82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</a:t>
            </a:r>
          </a:p>
        </p:txBody>
      </p:sp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387475" y="4086944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R)+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2686050" y="4086944"/>
            <a:ext cx="613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取转移地址, 修改</a:t>
            </a:r>
            <a:r>
              <a:rPr lang="en-US" altLang="zh-CN" sz="2800" b="1"/>
              <a:t>R。</a:t>
            </a:r>
          </a:p>
        </p:txBody>
      </p:sp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1374775" y="4604469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SP)+</a:t>
            </a:r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1397000" y="5134694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X(PC)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2700338" y="2534369"/>
            <a:ext cx="349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执行再下条指令。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686050" y="3055069"/>
            <a:ext cx="381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en-US" altLang="zh-CN" sz="2800" b="1"/>
              <a:t>R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2686050" y="3569419"/>
            <a:ext cx="5153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2686050" y="4620344"/>
            <a:ext cx="5145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从堆栈取返回地址, 修改</a:t>
            </a:r>
            <a:r>
              <a:rPr lang="en-US" altLang="zh-CN" sz="2800" b="1"/>
              <a:t>SP。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2686050" y="5150569"/>
            <a:ext cx="638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以</a:t>
            </a:r>
            <a:r>
              <a:rPr lang="en-US" altLang="zh-CN" sz="2800" b="1">
                <a:solidFill>
                  <a:srgbClr val="FF0000"/>
                </a:solidFill>
              </a:rPr>
              <a:t>PC</a:t>
            </a:r>
            <a:r>
              <a:rPr lang="zh-CN" altLang="en-US" sz="2800" b="1">
                <a:solidFill>
                  <a:srgbClr val="FF0000"/>
                </a:solidFill>
              </a:rPr>
              <a:t>内容为基准+位移量作转移地址。</a:t>
            </a:r>
          </a:p>
        </p:txBody>
      </p:sp>
      <p:sp>
        <p:nvSpPr>
          <p:cNvPr id="17" name="Text Box 82"/>
          <p:cNvSpPr txBox="1">
            <a:spLocks noChangeArrowheads="1"/>
          </p:cNvSpPr>
          <p:nvPr/>
        </p:nvSpPr>
        <p:spPr bwMode="auto">
          <a:xfrm>
            <a:off x="7458075" y="4588594"/>
            <a:ext cx="138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RST)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442719" y="1033572"/>
            <a:ext cx="74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获得转移地址或返回地址，在</a:t>
            </a:r>
            <a:r>
              <a:rPr lang="en-US" altLang="zh-CN" sz="2800" b="1">
                <a:solidFill>
                  <a:srgbClr val="0000FF"/>
                </a:solidFill>
              </a:rPr>
              <a:t>ET</a:t>
            </a:r>
            <a:r>
              <a:rPr lang="zh-CN" altLang="en-US" sz="2800" b="1">
                <a:solidFill>
                  <a:srgbClr val="0000FF"/>
                </a:solidFill>
              </a:rPr>
              <a:t>中完成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89959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JA→PC → MAR</a:t>
            </a:r>
            <a:endParaRPr lang="zh-CN" altLang="en-US" sz="2800" b="1"/>
          </a:p>
        </p:txBody>
      </p:sp>
      <p:sp>
        <p:nvSpPr>
          <p:cNvPr id="24" name="左右箭头 23"/>
          <p:cNvSpPr/>
          <p:nvPr/>
        </p:nvSpPr>
        <p:spPr>
          <a:xfrm>
            <a:off x="3995936" y="1939880"/>
            <a:ext cx="1216152" cy="172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558011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JA→PC</a:t>
            </a:r>
            <a:r>
              <a:rPr lang="zh-CN" altLang="en-US" sz="2800" b="1"/>
              <a:t>、</a:t>
            </a:r>
            <a:r>
              <a:rPr lang="en-US" altLang="zh-CN" sz="2800" b="1"/>
              <a:t>MAR</a:t>
            </a:r>
            <a:endParaRPr lang="zh-CN" altLang="en-US" sz="2800" b="1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3C49E1E-5700-4334-A869-3CA14E20B922}"/>
              </a:ext>
            </a:extLst>
          </p:cNvPr>
          <p:cNvGrpSpPr/>
          <p:nvPr/>
        </p:nvGrpSpPr>
        <p:grpSpPr>
          <a:xfrm>
            <a:off x="908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34">
              <a:extLst>
                <a:ext uri="{FF2B5EF4-FFF2-40B4-BE49-F238E27FC236}">
                  <a16:creationId xmlns:a16="http://schemas.microsoft.com/office/drawing/2014/main" id="{124925C3-D3B8-44E0-A718-D07C5813768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E4430D0-6E56-4038-94DA-B104504B6231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22" grpId="0"/>
      <p:bldP spid="23" grpId="0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6847257" y="2276202"/>
            <a:ext cx="29793" cy="424661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8388350" y="2276202"/>
            <a:ext cx="0" cy="424661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5292724" y="2276202"/>
            <a:ext cx="29793" cy="424662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 flipH="1">
            <a:off x="2268537" y="3355702"/>
            <a:ext cx="1" cy="316715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2051050" y="2276202"/>
            <a:ext cx="0" cy="790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693863" y="2996927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375" y="760140"/>
            <a:ext cx="180022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12088" y="299534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812088" y="4653979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altLang="zh-CN" sz="2000" b="1">
                <a:latin typeface="+mn-lt"/>
              </a:rPr>
              <a:t>PC+1-&gt; PC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00563" y="288652"/>
            <a:ext cx="0" cy="4762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500563" y="1125265"/>
            <a:ext cx="0" cy="358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71775" y="2276202"/>
            <a:ext cx="56165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227763" y="299534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572000" y="2995340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H="1">
            <a:off x="3819802" y="2276202"/>
            <a:ext cx="31473" cy="424664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4925" y="739502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34925" y="3933056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4925" y="4725144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684213" y="6524451"/>
            <a:ext cx="77041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4500563" y="6526039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2843213" y="2276202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SKP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292725" y="2276202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948488" y="2276202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8388350" y="2276202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X(PC)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6156325" y="4653136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500563" y="188640"/>
            <a:ext cx="1655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JMP</a:t>
            </a:r>
            <a:r>
              <a:rPr lang="zh-CN" altLang="en-US" sz="2000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RST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4500563" y="3789040"/>
            <a:ext cx="15113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3348038" y="2995340"/>
            <a:ext cx="1081087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</a:t>
            </a: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3927752" y="3054077"/>
            <a:ext cx="574674" cy="4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V="1">
            <a:off x="3627024" y="3046899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3627024" y="3191362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6156324" y="3789040"/>
            <a:ext cx="143986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7740649" y="3789040"/>
            <a:ext cx="1439863" cy="637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D</a:t>
            </a:r>
          </a:p>
        </p:txBody>
      </p:sp>
      <p:sp>
        <p:nvSpPr>
          <p:cNvPr id="34" name="Line 63"/>
          <p:cNvSpPr>
            <a:spLocks noChangeShapeType="1"/>
          </p:cNvSpPr>
          <p:nvPr/>
        </p:nvSpPr>
        <p:spPr bwMode="auto">
          <a:xfrm>
            <a:off x="2771775" y="2276202"/>
            <a:ext cx="0" cy="719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>
            <a:off x="1403350" y="1484040"/>
            <a:ext cx="48974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403350" y="1484040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6300788" y="1484040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1476375" y="148404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NJP</a:t>
            </a: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6443663" y="1484040"/>
            <a:ext cx="1296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JP,RST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925" y="2634977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1619250" y="2342877"/>
            <a:ext cx="5762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2657407" y="3054077"/>
            <a:ext cx="579437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 flipV="1">
            <a:off x="2287622" y="3066777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>
            <a:off x="2287622" y="3211240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auto">
          <a:xfrm>
            <a:off x="652531" y="2274618"/>
            <a:ext cx="29817" cy="424824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684213" y="2276202"/>
            <a:ext cx="13668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grpSp>
        <p:nvGrpSpPr>
          <p:cNvPr id="51" name="Group 73"/>
          <p:cNvGrpSpPr>
            <a:grpSpLocks/>
          </p:cNvGrpSpPr>
          <p:nvPr/>
        </p:nvGrpSpPr>
        <p:grpSpPr bwMode="auto">
          <a:xfrm>
            <a:off x="736600" y="2342877"/>
            <a:ext cx="811213" cy="307975"/>
            <a:chOff x="464" y="1386"/>
            <a:chExt cx="511" cy="194"/>
          </a:xfrm>
        </p:grpSpPr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464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3995738" y="2276202"/>
            <a:ext cx="360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6300788" y="330331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56" name="Text Box 76"/>
          <p:cNvSpPr txBox="1">
            <a:spLocks noChangeArrowheads="1"/>
          </p:cNvSpPr>
          <p:nvPr/>
        </p:nvSpPr>
        <p:spPr bwMode="auto">
          <a:xfrm>
            <a:off x="6192838" y="4924598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SP+1-&gt;</a:t>
            </a: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7127875" y="492459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58" name="Line 78"/>
          <p:cNvSpPr>
            <a:spLocks noChangeShapeType="1"/>
          </p:cNvSpPr>
          <p:nvPr/>
        </p:nvSpPr>
        <p:spPr bwMode="auto">
          <a:xfrm flipV="1">
            <a:off x="6588125" y="3319190"/>
            <a:ext cx="252413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07950" y="2995340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59" name="Text Box 56">
            <a:extLst>
              <a:ext uri="{FF2B5EF4-FFF2-40B4-BE49-F238E27FC236}">
                <a16:creationId xmlns:a16="http://schemas.microsoft.com/office/drawing/2014/main" id="{FE234D1B-47D6-4CCE-A578-4022B891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49" y="5517232"/>
            <a:ext cx="1439863" cy="637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PC+D&gt;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442C4BAE-3206-4C37-956C-18624A27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644480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ET3</a:t>
            </a:r>
          </a:p>
        </p:txBody>
      </p:sp>
    </p:spTree>
    <p:extLst>
      <p:ext uri="{BB962C8B-B14F-4D97-AF65-F5344CB8AC3E}">
        <p14:creationId xmlns:p14="http://schemas.microsoft.com/office/powerpoint/2010/main" val="10420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 animBg="1"/>
      <p:bldP spid="5" grpId="0" animBg="1"/>
      <p:bldP spid="6" grpId="0" animBg="1"/>
      <p:bldP spid="10" grpId="0" animBg="1"/>
      <p:bldP spid="11" grpId="0" animBg="1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9" grpId="0" animBg="1"/>
      <p:bldP spid="30" grpId="0" animBg="1"/>
      <p:bldP spid="38" grpId="0"/>
      <p:bldP spid="39" grpId="0"/>
      <p:bldP spid="41" grpId="0"/>
      <p:bldP spid="42" grpId="0"/>
      <p:bldP spid="44" grpId="0"/>
      <p:bldP spid="54" grpId="0"/>
      <p:bldP spid="55" grpId="0" build="p" autoUpdateAnimBg="0" advAuto="0"/>
      <p:bldP spid="56" grpId="0" build="p" autoUpdateAnimBg="0" advAuto="0"/>
      <p:bldP spid="57" grpId="0" build="p" autoUpdateAnimBg="0" advAuto="0"/>
      <p:bldP spid="40" grpId="0" animBg="1"/>
      <p:bldP spid="59" grpId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165154" y="2578564"/>
            <a:ext cx="2146300" cy="461963"/>
            <a:chOff x="1767" y="1426"/>
            <a:chExt cx="1352" cy="29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767" y="1426"/>
              <a:ext cx="13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R0+1     R0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383" y="1562"/>
              <a:ext cx="238" cy="0"/>
            </a:xfrm>
            <a:prstGeom prst="line">
              <a:avLst/>
            </a:prstGeom>
            <a:noFill/>
            <a:ln w="2857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169916" y="2092788"/>
            <a:ext cx="2908300" cy="461963"/>
            <a:chOff x="1770" y="1136"/>
            <a:chExt cx="1832" cy="29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0" y="1136"/>
              <a:ext cx="1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 PC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58" y="128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06" y="1272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74554" y="2483311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ET2：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3185791" y="1603837"/>
            <a:ext cx="2184400" cy="461963"/>
            <a:chOff x="1780" y="820"/>
            <a:chExt cx="1376" cy="29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80" y="820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R0     MAR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8" y="956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79316" y="1984836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ET1：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2322" y="188640"/>
            <a:ext cx="3363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</a:t>
            </a:r>
            <a:r>
              <a:rPr lang="en-US" altLang="zh-CN" sz="3000" b="1"/>
              <a:t>JMP  (R0)+ ;</a:t>
            </a:r>
            <a:endParaRPr lang="zh-CN" altLang="en-US" sz="3000" b="1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2195191" y="1045037"/>
            <a:ext cx="4406900" cy="554038"/>
            <a:chOff x="1156" y="460"/>
            <a:chExt cx="2776" cy="349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56" y="460"/>
              <a:ext cx="7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FT0：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764" y="516"/>
              <a:ext cx="1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054" y="652"/>
              <a:ext cx="24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616" y="51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257" y="660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195191" y="1502236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ET0：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900416" y="2105486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853754" y="3418305"/>
            <a:ext cx="3289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JMP  X(PC) ;</a:t>
            </a:r>
            <a:endParaRPr lang="zh-CN" altLang="en-US" sz="3000" b="1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158679" y="4149080"/>
            <a:ext cx="1155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FT0:</a:t>
            </a:r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3149279" y="4225284"/>
            <a:ext cx="3581400" cy="474663"/>
            <a:chOff x="1757" y="2113"/>
            <a:chExt cx="2256" cy="299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757" y="2113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045" y="2257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45" y="2121"/>
              <a:ext cx="1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277" y="226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158679" y="4693523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ET0: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3149279" y="4769727"/>
            <a:ext cx="2070100" cy="461963"/>
            <a:chOff x="1757" y="2401"/>
            <a:chExt cx="1304" cy="291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141" y="254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158679" y="5223743"/>
            <a:ext cx="111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ET1:</a:t>
            </a: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3149279" y="5299948"/>
            <a:ext cx="2667000" cy="461963"/>
            <a:chOff x="1757" y="2689"/>
            <a:chExt cx="1680" cy="291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757" y="2689"/>
              <a:ext cx="16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2045" y="2833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2861" y="283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665466" y="5282480"/>
            <a:ext cx="536575" cy="150813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141715" y="4941168"/>
            <a:ext cx="1886669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位移量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2158679" y="6187370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ET3: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149279" y="6263575"/>
            <a:ext cx="2362200" cy="461963"/>
            <a:chOff x="1757" y="2977"/>
            <a:chExt cx="1488" cy="291"/>
          </a:xfrm>
        </p:grpSpPr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757" y="2977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PC+D     PC</a:t>
              </a: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2501" y="312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5232079" y="626357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8ED29DE7-2DFB-4BD3-8686-31800120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207" y="5677759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ET2:</a:t>
            </a:r>
          </a:p>
        </p:txBody>
      </p:sp>
      <p:grpSp>
        <p:nvGrpSpPr>
          <p:cNvPr id="47" name="Group 69">
            <a:extLst>
              <a:ext uri="{FF2B5EF4-FFF2-40B4-BE49-F238E27FC236}">
                <a16:creationId xmlns:a16="http://schemas.microsoft.com/office/drawing/2014/main" id="{A024CAED-E083-4119-8871-3ACB2994FC9E}"/>
              </a:ext>
            </a:extLst>
          </p:cNvPr>
          <p:cNvGrpSpPr>
            <a:grpSpLocks/>
          </p:cNvGrpSpPr>
          <p:nvPr/>
        </p:nvGrpSpPr>
        <p:grpSpPr bwMode="auto">
          <a:xfrm>
            <a:off x="3127951" y="5781757"/>
            <a:ext cx="3682307" cy="461963"/>
            <a:chOff x="1757" y="2401"/>
            <a:chExt cx="1304" cy="291"/>
          </a:xfrm>
        </p:grpSpPr>
        <p:sp>
          <p:nvSpPr>
            <p:cNvPr id="48" name="Text Box 36">
              <a:extLst>
                <a:ext uri="{FF2B5EF4-FFF2-40B4-BE49-F238E27FC236}">
                  <a16:creationId xmlns:a16="http://schemas.microsoft.com/office/drawing/2014/main" id="{1F4B7FA9-CC88-4B3A-8AA7-AFE192366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 PC</a:t>
              </a:r>
            </a:p>
          </p:txBody>
        </p:sp>
        <p:sp>
          <p:nvSpPr>
            <p:cNvPr id="49" name="Line 37">
              <a:extLst>
                <a:ext uri="{FF2B5EF4-FFF2-40B4-BE49-F238E27FC236}">
                  <a16:creationId xmlns:a16="http://schemas.microsoft.com/office/drawing/2014/main" id="{9CFA6794-49C9-4FDE-8BE3-213A14808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8" y="2534"/>
              <a:ext cx="10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3" grpId="0" build="p" autoUpdateAnimBg="0"/>
      <p:bldP spid="14" grpId="0" build="p" autoUpdateAnimBg="0"/>
      <p:bldP spid="21" grpId="0" build="p" autoUpdateAnimBg="0"/>
      <p:bldP spid="22" grpId="0" build="p" autoUpdateAnimBg="0" advAuto="0"/>
      <p:bldP spid="23" grpId="0" build="p" autoUpdateAnimBg="0"/>
      <p:bldP spid="24" grpId="0" autoUpdateAnimBg="0"/>
      <p:bldP spid="30" grpId="0" build="p" autoUpdateAnimBg="0"/>
      <p:bldP spid="34" grpId="0" build="p" autoUpdateAnimBg="0"/>
      <p:bldP spid="39" grpId="0" animBg="1"/>
      <p:bldP spid="40" grpId="0" build="p" autoUpdateAnimBg="0" advAuto="0"/>
      <p:bldP spid="41" grpId="0" build="p" autoUpdateAnimBg="0"/>
      <p:bldP spid="45" grpId="0" build="p" autoUpdateAnimBg="0"/>
      <p:bldP spid="4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49063" y="145257"/>
            <a:ext cx="3361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转子指令（自学）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16C322C-8422-4E70-954E-8E37771DF0D3}"/>
              </a:ext>
            </a:extLst>
          </p:cNvPr>
          <p:cNvGrpSpPr/>
          <p:nvPr/>
        </p:nvGrpSpPr>
        <p:grpSpPr>
          <a:xfrm>
            <a:off x="1071563" y="1397719"/>
            <a:ext cx="8380412" cy="1239193"/>
            <a:chOff x="1071563" y="1397719"/>
            <a:chExt cx="8380412" cy="1239193"/>
          </a:xfrm>
        </p:grpSpPr>
        <p:sp>
          <p:nvSpPr>
            <p:cNvPr id="2" name="Text Box 2"/>
            <p:cNvSpPr txBox="1">
              <a:spLocks noChangeArrowheads="1"/>
            </p:cNvSpPr>
            <p:nvPr/>
          </p:nvSpPr>
          <p:spPr bwMode="auto">
            <a:xfrm>
              <a:off x="1071563" y="1466597"/>
              <a:ext cx="31654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转子成功:</a:t>
              </a:r>
            </a:p>
          </p:txBody>
        </p:sp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905125" y="1413594"/>
              <a:ext cx="8382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R</a:t>
              </a: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590925" y="1397719"/>
              <a:ext cx="12192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R)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606925" y="1397719"/>
              <a:ext cx="116205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R)+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350125" y="1397719"/>
              <a:ext cx="130333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SP)+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851525" y="1397719"/>
              <a:ext cx="13970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PC)+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39950" y="2102569"/>
              <a:ext cx="20685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</a:t>
              </a:r>
              <a:r>
                <a:rPr lang="en-US" altLang="zh-CN" sz="2800" b="1"/>
                <a:t>R</a:t>
              </a:r>
              <a:r>
                <a:rPr lang="zh-CN" altLang="en-US" sz="2800" b="1"/>
                <a:t>中</a:t>
              </a:r>
            </a:p>
          </p:txBody>
        </p:sp>
        <p:sp>
          <p:nvSpPr>
            <p:cNvPr id="10" name="AutoShape 10"/>
            <p:cNvSpPr>
              <a:spLocks/>
            </p:cNvSpPr>
            <p:nvPr/>
          </p:nvSpPr>
          <p:spPr bwMode="auto">
            <a:xfrm rot="16200000">
              <a:off x="5187157" y="461887"/>
              <a:ext cx="152400" cy="3052763"/>
            </a:xfrm>
            <a:prstGeom prst="leftBrace">
              <a:avLst>
                <a:gd name="adj1" fmla="val 166927"/>
                <a:gd name="adj2" fmla="val 50000"/>
              </a:avLst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324350" y="2117799"/>
              <a:ext cx="27273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</a:t>
              </a:r>
              <a:r>
                <a:rPr lang="en-US" altLang="zh-CN" sz="2800" b="1"/>
                <a:t>M</a:t>
              </a:r>
              <a:r>
                <a:rPr lang="zh-CN" altLang="en-US" sz="2800" b="1"/>
                <a:t>中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48450" y="2093044"/>
              <a:ext cx="2803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入口在堆栈中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05150" y="1870794"/>
              <a:ext cx="0" cy="287338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859713" y="1873969"/>
              <a:ext cx="0" cy="287338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66279" y="2852936"/>
            <a:ext cx="8198209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    条件满足：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对于非寄存器寻址， 在</a:t>
            </a:r>
            <a:r>
              <a:rPr lang="en-US" altLang="zh-CN" sz="2800" b="1"/>
              <a:t>ST</a:t>
            </a:r>
            <a:r>
              <a:rPr lang="zh-CN" altLang="en-US" sz="2800" b="1"/>
              <a:t>形成子程序入口地址</a:t>
            </a:r>
            <a:r>
              <a:rPr lang="en-US" altLang="zh-CN" sz="2800" b="1"/>
              <a:t>-&gt;C</a:t>
            </a:r>
            <a:r>
              <a:rPr lang="zh-CN" altLang="en-US" sz="2800" b="1"/>
              <a:t>; 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在</a:t>
            </a:r>
            <a:r>
              <a:rPr lang="en-US" altLang="zh-CN" sz="2800" b="1"/>
              <a:t>ET</a:t>
            </a:r>
            <a:r>
              <a:rPr lang="zh-CN" altLang="en-US" sz="2800" b="1"/>
              <a:t>保存返回地址, 并将子程序入口</a:t>
            </a:r>
            <a:r>
              <a:rPr lang="en-US" altLang="zh-CN" sz="2800" b="1"/>
              <a:t>-&gt;PC</a:t>
            </a:r>
            <a:r>
              <a:rPr lang="zh-CN" altLang="en-US" sz="2800" b="1"/>
              <a:t>、</a:t>
            </a:r>
            <a:r>
              <a:rPr lang="en-US" altLang="zh-CN" sz="2800" b="1"/>
              <a:t>MAR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    条件不满足：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顺序执行。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747F1B-1C26-48AF-848C-2E3F7DE90215}"/>
              </a:ext>
            </a:extLst>
          </p:cNvPr>
          <p:cNvGrpSpPr/>
          <p:nvPr/>
        </p:nvGrpSpPr>
        <p:grpSpPr>
          <a:xfrm>
            <a:off x="908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234">
              <a:extLst>
                <a:ext uri="{FF2B5EF4-FFF2-40B4-BE49-F238E27FC236}">
                  <a16:creationId xmlns:a16="http://schemas.microsoft.com/office/drawing/2014/main" id="{B755AD3C-0FBD-44ED-BC05-7FA7717E0F3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6CCC3C1-51C9-4E59-B2DB-0649BA287AE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DADBB8D-6E02-4A3B-BFB9-0A17ACDB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" y="30054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DABA898-8F97-4C96-BE3B-B04CF28C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8" y="486916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8388350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>
            <a:off x="1114425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2698750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52863" y="331788"/>
            <a:ext cx="1223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02150" y="444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02150" y="692150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596188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95288" y="3500438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4925" y="155575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ST0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4925" y="35560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4925" y="50673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116013" y="6524625"/>
            <a:ext cx="6264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4500563" y="652621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049463" y="1263650"/>
            <a:ext cx="57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588125" y="1192213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388350" y="1125538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596188" y="278130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276600" y="44450"/>
            <a:ext cx="1655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981200" y="3502025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952700" y="3559174"/>
            <a:ext cx="61118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2628479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628479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7596188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>
            <a:off x="1114425" y="1196975"/>
            <a:ext cx="158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1908175" y="908050"/>
            <a:ext cx="46085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>
            <a:off x="19065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1833563" y="476250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NJSR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6372225" y="404813"/>
            <a:ext cx="1296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1185863" y="1263650"/>
            <a:ext cx="792162" cy="307975"/>
            <a:chOff x="476" y="1386"/>
            <a:chExt cx="499" cy="194"/>
          </a:xfrm>
        </p:grpSpPr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34" name="Line 53"/>
            <p:cNvSpPr>
              <a:spLocks noChangeShapeType="1"/>
            </p:cNvSpPr>
            <p:nvPr/>
          </p:nvSpPr>
          <p:spPr bwMode="auto">
            <a:xfrm>
              <a:off x="477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787900" y="1125538"/>
            <a:ext cx="360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65166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4643438" y="1196975"/>
            <a:ext cx="3744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6516688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5726113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5726113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>
            <a:off x="6516688" y="3284538"/>
            <a:ext cx="18716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3" name="Line 63"/>
          <p:cNvSpPr>
            <a:spLocks noChangeShapeType="1"/>
          </p:cNvSpPr>
          <p:nvPr/>
        </p:nvSpPr>
        <p:spPr bwMode="auto">
          <a:xfrm>
            <a:off x="4643438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7380288" y="3284538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6877050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46" name="Text Box 66"/>
          <p:cNvSpPr txBox="1">
            <a:spLocks noChangeArrowheads="1"/>
          </p:cNvSpPr>
          <p:nvPr/>
        </p:nvSpPr>
        <p:spPr bwMode="auto">
          <a:xfrm>
            <a:off x="7704137" y="3559175"/>
            <a:ext cx="612776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47" name="Line 67"/>
          <p:cNvSpPr>
            <a:spLocks noChangeShapeType="1"/>
          </p:cNvSpPr>
          <p:nvPr/>
        </p:nvSpPr>
        <p:spPr bwMode="auto">
          <a:xfrm flipV="1">
            <a:off x="7381007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381007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9" name="Text Box 70"/>
          <p:cNvSpPr txBox="1">
            <a:spLocks noChangeArrowheads="1"/>
          </p:cNvSpPr>
          <p:nvPr/>
        </p:nvSpPr>
        <p:spPr bwMode="auto">
          <a:xfrm>
            <a:off x="3997325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4827362" y="3559175"/>
            <a:ext cx="580009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51" name="Line 72"/>
          <p:cNvSpPr>
            <a:spLocks noChangeShapeType="1"/>
          </p:cNvSpPr>
          <p:nvPr/>
        </p:nvSpPr>
        <p:spPr bwMode="auto">
          <a:xfrm flipV="1">
            <a:off x="4499992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2" name="Line 73"/>
          <p:cNvSpPr>
            <a:spLocks noChangeShapeType="1"/>
          </p:cNvSpPr>
          <p:nvPr/>
        </p:nvSpPr>
        <p:spPr bwMode="auto">
          <a:xfrm>
            <a:off x="4499992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3995738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3995738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3995738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Ri</a:t>
            </a:r>
          </a:p>
        </p:txBody>
      </p:sp>
      <p:sp>
        <p:nvSpPr>
          <p:cNvPr id="56" name="Text Box 83"/>
          <p:cNvSpPr txBox="1">
            <a:spLocks noChangeArrowheads="1"/>
          </p:cNvSpPr>
          <p:nvPr/>
        </p:nvSpPr>
        <p:spPr bwMode="auto">
          <a:xfrm>
            <a:off x="4786187" y="5791200"/>
            <a:ext cx="649413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57" name="Line 86"/>
          <p:cNvSpPr>
            <a:spLocks noChangeShapeType="1"/>
          </p:cNvSpPr>
          <p:nvPr/>
        </p:nvSpPr>
        <p:spPr bwMode="auto">
          <a:xfrm flipV="1">
            <a:off x="4355976" y="580548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8" name="Line 87"/>
          <p:cNvSpPr>
            <a:spLocks noChangeShapeType="1"/>
          </p:cNvSpPr>
          <p:nvPr/>
        </p:nvSpPr>
        <p:spPr bwMode="auto">
          <a:xfrm>
            <a:off x="4355976" y="5949950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9" name="Text Box 88"/>
          <p:cNvSpPr txBox="1">
            <a:spLocks noChangeArrowheads="1"/>
          </p:cNvSpPr>
          <p:nvPr/>
        </p:nvSpPr>
        <p:spPr bwMode="auto">
          <a:xfrm>
            <a:off x="6877050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60" name="Text Box 89"/>
          <p:cNvSpPr txBox="1">
            <a:spLocks noChangeArrowheads="1"/>
          </p:cNvSpPr>
          <p:nvPr/>
        </p:nvSpPr>
        <p:spPr bwMode="auto">
          <a:xfrm>
            <a:off x="6877050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61" name="Text Box 90"/>
          <p:cNvSpPr txBox="1">
            <a:spLocks noChangeArrowheads="1"/>
          </p:cNvSpPr>
          <p:nvPr/>
        </p:nvSpPr>
        <p:spPr bwMode="auto">
          <a:xfrm>
            <a:off x="6877050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 C</a:t>
            </a:r>
          </a:p>
        </p:txBody>
      </p:sp>
      <p:sp>
        <p:nvSpPr>
          <p:cNvPr id="62" name="Text Box 91"/>
          <p:cNvSpPr txBox="1">
            <a:spLocks noChangeArrowheads="1"/>
          </p:cNvSpPr>
          <p:nvPr/>
        </p:nvSpPr>
        <p:spPr bwMode="auto">
          <a:xfrm>
            <a:off x="7596186" y="5791200"/>
            <a:ext cx="647702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 flipV="1">
            <a:off x="7236296" y="5805488"/>
            <a:ext cx="287338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7236296" y="5949950"/>
            <a:ext cx="287338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5" name="Text Box 94"/>
          <p:cNvSpPr txBox="1">
            <a:spLocks noChangeArrowheads="1"/>
          </p:cNvSpPr>
          <p:nvPr/>
        </p:nvSpPr>
        <p:spPr bwMode="auto">
          <a:xfrm>
            <a:off x="34925" y="2060575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ST1</a:t>
            </a:r>
          </a:p>
        </p:txBody>
      </p: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34925" y="25654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ST2</a:t>
            </a:r>
          </a:p>
        </p:txBody>
      </p:sp>
      <p:sp>
        <p:nvSpPr>
          <p:cNvPr id="67" name="Text Box 96"/>
          <p:cNvSpPr txBox="1">
            <a:spLocks noChangeArrowheads="1"/>
          </p:cNvSpPr>
          <p:nvPr/>
        </p:nvSpPr>
        <p:spPr bwMode="auto">
          <a:xfrm>
            <a:off x="34925" y="4364038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34925" y="5788025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ET3</a:t>
            </a:r>
          </a:p>
        </p:txBody>
      </p:sp>
      <p:sp>
        <p:nvSpPr>
          <p:cNvPr id="69" name="AutoShape 98"/>
          <p:cNvSpPr>
            <a:spLocks/>
          </p:cNvSpPr>
          <p:nvPr/>
        </p:nvSpPr>
        <p:spPr bwMode="auto">
          <a:xfrm>
            <a:off x="5435600" y="3644900"/>
            <a:ext cx="73025" cy="1763713"/>
          </a:xfrm>
          <a:prstGeom prst="rightBrace">
            <a:avLst>
              <a:gd name="adj1" fmla="val 201268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  <p:sp>
        <p:nvSpPr>
          <p:cNvPr id="70" name="Text Box 99"/>
          <p:cNvSpPr txBox="1">
            <a:spLocks noChangeArrowheads="1"/>
          </p:cNvSpPr>
          <p:nvPr/>
        </p:nvSpPr>
        <p:spPr bwMode="auto">
          <a:xfrm>
            <a:off x="5614988" y="4119563"/>
            <a:ext cx="1081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返回地址压栈</a:t>
            </a:r>
          </a:p>
        </p:txBody>
      </p:sp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5543550" y="5624513"/>
            <a:ext cx="1296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入口地址送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PC/MAR</a:t>
            </a:r>
          </a:p>
        </p:txBody>
      </p:sp>
      <p:sp>
        <p:nvSpPr>
          <p:cNvPr id="72" name="AutoShape 101"/>
          <p:cNvSpPr>
            <a:spLocks/>
          </p:cNvSpPr>
          <p:nvPr/>
        </p:nvSpPr>
        <p:spPr bwMode="auto">
          <a:xfrm>
            <a:off x="6624638" y="3644900"/>
            <a:ext cx="215900" cy="1871663"/>
          </a:xfrm>
          <a:prstGeom prst="leftBrace">
            <a:avLst>
              <a:gd name="adj1" fmla="val 7224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2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4" grpId="0" animBg="1"/>
      <p:bldP spid="30" grpId="0"/>
      <p:bldP spid="31" grpId="0"/>
      <p:bldP spid="35" grpId="0"/>
      <p:bldP spid="40" grpId="0" animBg="1"/>
      <p:bldP spid="41" grpId="0" animBg="1"/>
      <p:bldP spid="45" grpId="0" animBg="1"/>
      <p:bldP spid="46" grpId="0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/>
      <p:bldP spid="65" grpId="0"/>
      <p:bldP spid="66" grpId="0"/>
      <p:bldP spid="67" grpId="0"/>
      <p:bldP spid="68" grpId="0"/>
      <p:bldP spid="69" grpId="0" animBg="1"/>
      <p:bldP spid="70" grpId="0" autoUpdateAnimBg="0"/>
      <p:bldP spid="71" grpId="0" autoUpdateAnimBg="0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054475" y="4749184"/>
            <a:ext cx="2019300" cy="461963"/>
            <a:chOff x="2554" y="3139"/>
            <a:chExt cx="1272" cy="291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2554" y="3139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3194" y="328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962275" y="3301378"/>
            <a:ext cx="110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054475" y="4291983"/>
            <a:ext cx="2120900" cy="461963"/>
            <a:chOff x="2554" y="2851"/>
            <a:chExt cx="1336" cy="291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2554" y="2851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MDR</a:t>
              </a:r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2938" y="299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962275" y="2844178"/>
            <a:ext cx="1054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054475" y="3834783"/>
            <a:ext cx="3209925" cy="461963"/>
            <a:chOff x="2554" y="2563"/>
            <a:chExt cx="2022" cy="291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554" y="2563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SP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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1    SP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146" y="270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626" y="2563"/>
              <a:ext cx="9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962275" y="1096531"/>
            <a:ext cx="2662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 </a:t>
            </a:r>
            <a:r>
              <a:rPr lang="en-US" altLang="zh-CN" sz="2800" b="1">
                <a:ea typeface="黑体" pitchFamily="2" charset="-122"/>
              </a:rPr>
              <a:t>JSR (R2);</a:t>
            </a:r>
            <a:endParaRPr lang="zh-CN" altLang="en-US" sz="2800" b="1"/>
          </a:p>
        </p:txBody>
      </p: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2962275" y="2348880"/>
            <a:ext cx="4775200" cy="554038"/>
            <a:chOff x="1866" y="1627"/>
            <a:chExt cx="3008" cy="349"/>
          </a:xfrm>
        </p:grpSpPr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866" y="1627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554" y="1667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IR，</a:t>
              </a: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842" y="1811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498" y="1675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4138" y="1819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2962275" y="37585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4054475" y="2920382"/>
            <a:ext cx="2095500" cy="461963"/>
            <a:chOff x="2554" y="1987"/>
            <a:chExt cx="1320" cy="291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554" y="1987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R2    MAR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930" y="2131"/>
              <a:ext cx="22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2962275" y="42157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4054475" y="3377582"/>
            <a:ext cx="2641600" cy="461963"/>
            <a:chOff x="2554" y="2275"/>
            <a:chExt cx="1664" cy="291"/>
          </a:xfrm>
        </p:grpSpPr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2554" y="2275"/>
              <a:ext cx="1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2842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3658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0" name="Line 46"/>
          <p:cNvSpPr>
            <a:spLocks noChangeShapeType="1"/>
          </p:cNvSpPr>
          <p:nvPr/>
        </p:nvSpPr>
        <p:spPr bwMode="auto">
          <a:xfrm flipV="1">
            <a:off x="6546850" y="3355353"/>
            <a:ext cx="390525" cy="1349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6838950" y="3015628"/>
            <a:ext cx="2178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子程序入口</a:t>
            </a: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4054475" y="5231784"/>
            <a:ext cx="2870200" cy="461963"/>
            <a:chOff x="2554" y="3443"/>
            <a:chExt cx="1808" cy="291"/>
          </a:xfrm>
        </p:grpSpPr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2554" y="3443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C     PC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818" y="358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354" y="3443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36" name="AutoShape 52"/>
          <p:cNvSpPr>
            <a:spLocks/>
          </p:cNvSpPr>
          <p:nvPr/>
        </p:nvSpPr>
        <p:spPr bwMode="auto">
          <a:xfrm flipH="1">
            <a:off x="7210425" y="3987178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7407275" y="4025278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返回地址压栈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2962275" y="46729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2962275" y="51301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ET3: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107504" y="3749531"/>
            <a:ext cx="227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如何将</a:t>
            </a:r>
            <a:r>
              <a:rPr lang="en-US" altLang="zh-CN" sz="2400" b="1">
                <a:solidFill>
                  <a:srgbClr val="0000FF"/>
                </a:solidFill>
              </a:rPr>
              <a:t>PC</a:t>
            </a:r>
            <a:r>
              <a:rPr lang="zh-CN" altLang="en-US" sz="2400" b="1">
                <a:solidFill>
                  <a:srgbClr val="0000FF"/>
                </a:solidFill>
              </a:rPr>
              <a:t>压栈？</a:t>
            </a:r>
          </a:p>
        </p:txBody>
      </p:sp>
    </p:spTree>
    <p:extLst>
      <p:ext uri="{BB962C8B-B14F-4D97-AF65-F5344CB8AC3E}">
        <p14:creationId xmlns:p14="http://schemas.microsoft.com/office/powerpoint/2010/main" val="41996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14" grpId="0" build="p" autoUpdateAnimBg="0"/>
      <p:bldP spid="21" grpId="0" build="p" autoUpdateAnimBg="0"/>
      <p:bldP spid="25" grpId="0" build="p" autoUpdateAnimBg="0"/>
      <p:bldP spid="30" grpId="0" animBg="1"/>
      <p:bldP spid="31" grpId="0" autoUpdateAnimBg="0"/>
      <p:bldP spid="36" grpId="0" animBg="1"/>
      <p:bldP spid="37" grpId="0" autoUpdateAnimBg="0"/>
      <p:bldP spid="38" grpId="0" build="p" autoUpdateAnimBg="0"/>
      <p:bldP spid="39" grpId="0" build="p" autoUpdateAnimBg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2880448" y="964283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27111" y="908720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5469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042248" y="2686720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248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159723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88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99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67773" y="45361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1748" y="4788571"/>
            <a:ext cx="3092450" cy="1130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8598" y="4117058"/>
            <a:ext cx="1169988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70748" y="2202533"/>
            <a:ext cx="1200150" cy="4826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042248" y="4117058"/>
            <a:ext cx="1203325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127848" y="47393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70861" y="47647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63198" y="2961358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</a:rPr>
              <a:t> R</a:t>
            </a:r>
            <a:r>
              <a:rPr lang="en-US" altLang="zh-CN" sz="3000" b="1" baseline="-14000">
                <a:solidFill>
                  <a:srgbClr val="004000"/>
                </a:solidFill>
              </a:rPr>
              <a:t>2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5382348" y="32280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274648" y="13357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7274648" y="16786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127011" y="1964408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 flipV="1">
            <a:off x="7765186" y="1342108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7128598" y="2764508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8028711" y="1670720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572723" y="1665958"/>
            <a:ext cx="8096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561611" y="2326358"/>
            <a:ext cx="8223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561611" y="4586958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4561611" y="3545558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4571136" y="5234658"/>
            <a:ext cx="811213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6144348" y="17548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6144348" y="26565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144348" y="3774158"/>
            <a:ext cx="990600" cy="44291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144348" y="43456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144348" y="49171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144348" y="54886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8408123" y="1667545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131773" y="3888458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5375998" y="18945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5739536" y="19898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5377586" y="25803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5739536" y="2880395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5377586" y="3797971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flipH="1">
            <a:off x="5739536" y="4599658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H="1">
            <a:off x="5391873" y="4848896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 flipH="1">
            <a:off x="5753823" y="5206083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H="1">
            <a:off x="5377586" y="551723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flipH="1">
            <a:off x="5737948" y="57109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1208811" y="3245520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1096098" y="3626521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 flipV="1">
            <a:off x="2488336" y="3296320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69"/>
          <p:cNvSpPr>
            <a:spLocks/>
          </p:cNvSpPr>
          <p:nvPr/>
        </p:nvSpPr>
        <p:spPr bwMode="auto">
          <a:xfrm>
            <a:off x="1337398" y="3120108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1631086" y="3153445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788373" y="3072483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2075586" y="1429420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 flipH="1">
            <a:off x="4275861" y="195964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86"/>
          <p:cNvSpPr>
            <a:spLocks noChangeShapeType="1"/>
          </p:cNvSpPr>
          <p:nvPr/>
        </p:nvSpPr>
        <p:spPr bwMode="auto">
          <a:xfrm flipH="1">
            <a:off x="4279036" y="260258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 flipH="1">
            <a:off x="4264748" y="31804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90"/>
          <p:cNvSpPr>
            <a:spLocks noChangeShapeType="1"/>
          </p:cNvSpPr>
          <p:nvPr/>
        </p:nvSpPr>
        <p:spPr bwMode="auto">
          <a:xfrm flipH="1">
            <a:off x="4279036" y="375987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>
            <a:off x="4282211" y="48187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93"/>
          <p:cNvSpPr>
            <a:spLocks noChangeShapeType="1"/>
          </p:cNvSpPr>
          <p:nvPr/>
        </p:nvSpPr>
        <p:spPr bwMode="auto">
          <a:xfrm flipH="1">
            <a:off x="4283798" y="549342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Freeform 94"/>
          <p:cNvSpPr>
            <a:spLocks/>
          </p:cNvSpPr>
          <p:nvPr/>
        </p:nvSpPr>
        <p:spPr bwMode="auto">
          <a:xfrm flipH="1">
            <a:off x="6849198" y="2213645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747473" y="1238920"/>
            <a:ext cx="1203325" cy="504825"/>
            <a:chOff x="5747473" y="1526952"/>
            <a:chExt cx="1203325" cy="504825"/>
          </a:xfrm>
        </p:grpSpPr>
        <p:sp>
          <p:nvSpPr>
            <p:cNvPr id="63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1077913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" name="Line 100"/>
          <p:cNvSpPr>
            <a:spLocks noChangeShapeType="1"/>
          </p:cNvSpPr>
          <p:nvPr/>
        </p:nvSpPr>
        <p:spPr bwMode="auto">
          <a:xfrm rot="16200000" flipH="1">
            <a:off x="6157048" y="3255045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142886" y="2955008"/>
            <a:ext cx="2048308" cy="503609"/>
            <a:chOff x="7142886" y="3243040"/>
            <a:chExt cx="2048308" cy="503609"/>
          </a:xfrm>
        </p:grpSpPr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816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127011" y="3866233"/>
            <a:ext cx="968375" cy="457200"/>
            <a:chOff x="7127011" y="4154265"/>
            <a:chExt cx="968375" cy="457200"/>
          </a:xfrm>
        </p:grpSpPr>
        <p:sp>
          <p:nvSpPr>
            <p:cNvPr id="70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93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2" name="Line 108"/>
          <p:cNvSpPr>
            <a:spLocks noChangeShapeType="1"/>
          </p:cNvSpPr>
          <p:nvPr/>
        </p:nvSpPr>
        <p:spPr bwMode="auto">
          <a:xfrm rot="10800000" flipH="1">
            <a:off x="7133361" y="4579021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 rot="10800000" flipH="1">
            <a:off x="7136536" y="514258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12"/>
          <p:cNvSpPr>
            <a:spLocks noChangeShapeType="1"/>
          </p:cNvSpPr>
          <p:nvPr/>
        </p:nvSpPr>
        <p:spPr bwMode="auto">
          <a:xfrm rot="10800000" flipH="1">
            <a:off x="7128598" y="5780758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97"/>
          <p:cNvSpPr txBox="1"/>
          <p:nvPr/>
        </p:nvSpPr>
        <p:spPr>
          <a:xfrm>
            <a:off x="899592" y="16947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模型机微命令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351365" y="1697708"/>
            <a:ext cx="5291932" cy="4303712"/>
            <a:chOff x="3352729" y="1982566"/>
            <a:chExt cx="5291932" cy="4303712"/>
          </a:xfrm>
        </p:grpSpPr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1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50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225" y="2952218"/>
            <a:ext cx="1264571" cy="868561"/>
            <a:chOff x="37823" y="3068960"/>
            <a:chExt cx="1264571" cy="868561"/>
          </a:xfrm>
        </p:grpSpPr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11192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3</a:t>
              </a:r>
              <a:r>
                <a:rPr lang="en-US" altLang="zh-CN" b="1">
                  <a:solidFill>
                    <a:srgbClr val="FF33CC"/>
                  </a:solidFill>
                </a:rPr>
                <a:t> </a:t>
              </a:r>
              <a:r>
                <a:rPr lang="zh-CN" altLang="en-US" b="1">
                  <a:solidFill>
                    <a:srgbClr val="FF33CC"/>
                  </a:solidFill>
                </a:rPr>
                <a:t>～</a:t>
              </a:r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39552" y="1397670"/>
            <a:ext cx="1082348" cy="1152128"/>
            <a:chOff x="267829" y="1556792"/>
            <a:chExt cx="1082348" cy="1152128"/>
          </a:xfrm>
        </p:grpSpPr>
        <p:sp>
          <p:nvSpPr>
            <p:cNvPr id="92" name="TextBox 91"/>
            <p:cNvSpPr txBox="1"/>
            <p:nvPr/>
          </p:nvSpPr>
          <p:spPr>
            <a:xfrm>
              <a:off x="267829" y="1556792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3308" y="1916832"/>
              <a:ext cx="929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3308" y="224725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95" name="Rectangle 82"/>
          <p:cNvSpPr>
            <a:spLocks noChangeArrowheads="1"/>
          </p:cNvSpPr>
          <p:nvPr/>
        </p:nvSpPr>
        <p:spPr bwMode="auto">
          <a:xfrm flipH="1">
            <a:off x="109554" y="4070017"/>
            <a:ext cx="808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→A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245573" y="4077072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B←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34686" y="3150736"/>
            <a:ext cx="2093073" cy="676363"/>
            <a:chOff x="6844436" y="3387117"/>
            <a:chExt cx="2093073" cy="676363"/>
          </a:xfrm>
        </p:grpSpPr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20930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EMDR(Write)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58106" y="128942"/>
            <a:ext cx="3429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中断周期 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 （自学）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35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09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3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41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79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287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0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295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9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12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303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4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81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69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49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797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895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308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92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300913" y="5273700"/>
            <a:ext cx="0" cy="409575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143500" y="5451500"/>
            <a:ext cx="3778250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057775" y="5718200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48400" y="5684862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3314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C56DAE-D016-4D45-8790-DF84B68F5354}"/>
              </a:ext>
            </a:extLst>
          </p:cNvPr>
          <p:cNvGrpSpPr/>
          <p:nvPr/>
        </p:nvGrpSpPr>
        <p:grpSpPr>
          <a:xfrm>
            <a:off x="908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234">
              <a:extLst>
                <a:ext uri="{FF2B5EF4-FFF2-40B4-BE49-F238E27FC236}">
                  <a16:creationId xmlns:a16="http://schemas.microsoft.com/office/drawing/2014/main" id="{CED60E44-9251-4106-A97F-6BDA777ECA8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315FE30-D7E1-4A6D-B848-F602F6DB59A9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build="p" autoUpdateAnimBg="0" advAuto="0"/>
      <p:bldP spid="10" grpId="0" animBg="1"/>
      <p:bldP spid="11" grpId="0" animBg="1"/>
      <p:bldP spid="12" grpId="0" animBg="1" autoUpdateAnimBg="0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 autoUpdateAnimBg="0"/>
      <p:bldP spid="19" grpId="0" animBg="1" autoUpdateAnimBg="0"/>
      <p:bldP spid="20" grpId="0" animBg="1"/>
      <p:bldP spid="21" grpId="0" autoUpdateAnimBg="0"/>
      <p:bldP spid="22" grpId="0" animBg="1"/>
      <p:bldP spid="23" grpId="0" animBg="1"/>
      <p:bldP spid="24" grpId="0" autoUpdateAnimBg="0"/>
      <p:bldP spid="25" grpId="0" animBg="1" autoUpdateAnimBg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0271" y="818613"/>
            <a:ext cx="1208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905471" y="1526877"/>
            <a:ext cx="2111375" cy="461963"/>
            <a:chOff x="1194" y="766"/>
            <a:chExt cx="1330" cy="291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PC+1    PC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1905471" y="894814"/>
            <a:ext cx="1536700" cy="461963"/>
            <a:chOff x="1194" y="516"/>
            <a:chExt cx="968" cy="29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00088" y="2800092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627784" y="2780928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电位型微命令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996806" y="2780928"/>
            <a:ext cx="23916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脉冲型微命令</a:t>
            </a: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2397125" y="3062227"/>
            <a:ext cx="0" cy="36068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724128" y="2990790"/>
            <a:ext cx="0" cy="36131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400300" y="3433702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EMAR,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22713" y="3452752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R,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470400" y="3436877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SIR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471738" y="4757677"/>
            <a:ext cx="2460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/>
              <a:t>DM</a:t>
            </a:r>
            <a:r>
              <a:rPr lang="zh-CN" altLang="en-US" sz="2800" b="1"/>
              <a:t>（直传）</a:t>
            </a:r>
            <a:endParaRPr lang="en-US" altLang="zh-CN" sz="2800" b="1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5782865" y="3830577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CPPC</a:t>
            </a:r>
          </a:p>
        </p:txBody>
      </p:sp>
      <p:grpSp>
        <p:nvGrpSpPr>
          <p:cNvPr id="40" name="Group 124"/>
          <p:cNvGrpSpPr>
            <a:grpSpLocks/>
          </p:cNvGrpSpPr>
          <p:nvPr/>
        </p:nvGrpSpPr>
        <p:grpSpPr bwMode="auto">
          <a:xfrm>
            <a:off x="5782666" y="4271115"/>
            <a:ext cx="1755775" cy="523876"/>
            <a:chOff x="3460" y="2218"/>
            <a:chExt cx="1106" cy="330"/>
          </a:xfrm>
        </p:grpSpPr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460" y="2218"/>
              <a:ext cx="11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CPFT(P)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150" y="228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3" name="Group 120"/>
          <p:cNvGrpSpPr>
            <a:grpSpLocks/>
          </p:cNvGrpSpPr>
          <p:nvPr/>
        </p:nvGrpSpPr>
        <p:grpSpPr bwMode="auto">
          <a:xfrm>
            <a:off x="5782865" y="6119762"/>
            <a:ext cx="1793875" cy="523876"/>
            <a:chOff x="3460" y="3382"/>
            <a:chExt cx="1130" cy="330"/>
          </a:xfrm>
        </p:grpSpPr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460" y="3382"/>
              <a:ext cx="1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CPT (P)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4105" y="3444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6" name="Group 121"/>
          <p:cNvGrpSpPr>
            <a:grpSpLocks/>
          </p:cNvGrpSpPr>
          <p:nvPr/>
        </p:nvGrpSpPr>
        <p:grpSpPr bwMode="auto">
          <a:xfrm>
            <a:off x="5782865" y="5653037"/>
            <a:ext cx="1947863" cy="523876"/>
            <a:chOff x="3460" y="3088"/>
            <a:chExt cx="1227" cy="330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3460" y="3088"/>
              <a:ext cx="12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CPET(P)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4195" y="315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5782865" y="5186310"/>
            <a:ext cx="1889125" cy="523876"/>
            <a:chOff x="3460" y="2794"/>
            <a:chExt cx="1190" cy="330"/>
          </a:xfrm>
        </p:grpSpPr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3460" y="2794"/>
              <a:ext cx="11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CPDT(P)</a:t>
              </a: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4195" y="2867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2" name="Group 123"/>
          <p:cNvGrpSpPr>
            <a:grpSpLocks/>
          </p:cNvGrpSpPr>
          <p:nvPr/>
        </p:nvGrpSpPr>
        <p:grpSpPr bwMode="auto">
          <a:xfrm>
            <a:off x="5782865" y="4722759"/>
            <a:ext cx="1806575" cy="523876"/>
            <a:chOff x="3460" y="2502"/>
            <a:chExt cx="1138" cy="330"/>
          </a:xfrm>
        </p:grpSpPr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3460" y="2502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CPST(P)</a:t>
              </a: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150" y="2565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909910" y="185761"/>
            <a:ext cx="1717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取指流程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4406900" y="1410489"/>
            <a:ext cx="4737100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(FT0</a:t>
            </a:r>
            <a:r>
              <a:rPr lang="zh-CN" altLang="en-US" sz="2800" b="1"/>
              <a:t>:取指周期</a:t>
            </a:r>
            <a:r>
              <a:rPr lang="en-US" altLang="zh-CN" sz="2800" b="1"/>
              <a:t>FT</a:t>
            </a:r>
            <a:r>
              <a:rPr lang="zh-CN" altLang="en-US" sz="2800" b="1"/>
              <a:t>的</a:t>
            </a:r>
            <a:r>
              <a:rPr lang="en-US" altLang="zh-CN" sz="2800" b="1"/>
              <a:t>T</a:t>
            </a:r>
            <a:r>
              <a:rPr lang="en-US" altLang="zh-CN" sz="2800" b="1" baseline="-12000"/>
              <a:t>0</a:t>
            </a:r>
            <a:r>
              <a:rPr lang="zh-CN" altLang="en-US" sz="2800" b="1"/>
              <a:t>节拍)</a:t>
            </a:r>
          </a:p>
        </p:txBody>
      </p:sp>
      <p:sp>
        <p:nvSpPr>
          <p:cNvPr id="58" name="Text Box 78"/>
          <p:cNvSpPr txBox="1">
            <a:spLocks noChangeArrowheads="1"/>
          </p:cNvSpPr>
          <p:nvPr/>
        </p:nvSpPr>
        <p:spPr bwMode="auto">
          <a:xfrm>
            <a:off x="2474912" y="4311590"/>
            <a:ext cx="324921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/>
              <a:t>A+1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2" name="Text Box 83"/>
          <p:cNvSpPr txBox="1">
            <a:spLocks noChangeArrowheads="1"/>
          </p:cNvSpPr>
          <p:nvPr/>
        </p:nvSpPr>
        <p:spPr bwMode="auto">
          <a:xfrm>
            <a:off x="3679825" y="5138677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(逻辑式1)</a:t>
            </a:r>
          </a:p>
        </p:txBody>
      </p:sp>
      <p:sp>
        <p:nvSpPr>
          <p:cNvPr id="63" name="Text Box 84"/>
          <p:cNvSpPr txBox="1">
            <a:spLocks noChangeArrowheads="1"/>
          </p:cNvSpPr>
          <p:nvPr/>
        </p:nvSpPr>
        <p:spPr bwMode="auto">
          <a:xfrm>
            <a:off x="3689350" y="5618102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(逻辑式2)</a:t>
            </a:r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3683000" y="6065777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(逻辑式3)</a:t>
            </a:r>
          </a:p>
        </p:txBody>
      </p:sp>
      <p:grpSp>
        <p:nvGrpSpPr>
          <p:cNvPr id="65" name="Group 103"/>
          <p:cNvGrpSpPr>
            <a:grpSpLocks/>
          </p:cNvGrpSpPr>
          <p:nvPr/>
        </p:nvGrpSpPr>
        <p:grpSpPr bwMode="auto">
          <a:xfrm>
            <a:off x="384175" y="3462278"/>
            <a:ext cx="1536700" cy="461963"/>
            <a:chOff x="1194" y="516"/>
            <a:chExt cx="968" cy="291"/>
          </a:xfrm>
        </p:grpSpPr>
        <p:sp>
          <p:nvSpPr>
            <p:cNvPr id="66" name="Text Box 104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68" name="Group 106"/>
          <p:cNvGrpSpPr>
            <a:grpSpLocks/>
          </p:cNvGrpSpPr>
          <p:nvPr/>
        </p:nvGrpSpPr>
        <p:grpSpPr bwMode="auto">
          <a:xfrm>
            <a:off x="358775" y="3909953"/>
            <a:ext cx="2111375" cy="461963"/>
            <a:chOff x="1194" y="766"/>
            <a:chExt cx="1330" cy="291"/>
          </a:xfrm>
        </p:grpSpPr>
        <p:sp>
          <p:nvSpPr>
            <p:cNvPr id="69" name="Text Box 107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71" name="Group 110"/>
          <p:cNvGrpSpPr>
            <a:grpSpLocks/>
          </p:cNvGrpSpPr>
          <p:nvPr/>
        </p:nvGrpSpPr>
        <p:grpSpPr bwMode="auto">
          <a:xfrm>
            <a:off x="2449513" y="3867090"/>
            <a:ext cx="1712912" cy="533400"/>
            <a:chOff x="1543" y="1987"/>
            <a:chExt cx="1079" cy="336"/>
          </a:xfrm>
        </p:grpSpPr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1543" y="1987"/>
              <a:ext cx="10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 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1936" y="2160"/>
              <a:ext cx="199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4" name="Group 116"/>
          <p:cNvGrpSpPr>
            <a:grpSpLocks/>
          </p:cNvGrpSpPr>
          <p:nvPr/>
        </p:nvGrpSpPr>
        <p:grpSpPr bwMode="auto">
          <a:xfrm>
            <a:off x="2479675" y="5160902"/>
            <a:ext cx="1233488" cy="533400"/>
            <a:chOff x="1562" y="2794"/>
            <a:chExt cx="777" cy="336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1562" y="2794"/>
              <a:ext cx="7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ST</a:t>
              </a:r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1728" y="2976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7" name="Group 118"/>
          <p:cNvGrpSpPr>
            <a:grpSpLocks/>
          </p:cNvGrpSpPr>
          <p:nvPr/>
        </p:nvGrpSpPr>
        <p:grpSpPr bwMode="auto">
          <a:xfrm>
            <a:off x="2479675" y="6034027"/>
            <a:ext cx="1220788" cy="533400"/>
            <a:chOff x="1562" y="3344"/>
            <a:chExt cx="769" cy="336"/>
          </a:xfrm>
        </p:grpSpPr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1562" y="3344"/>
              <a:ext cx="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ET</a:t>
              </a:r>
            </a:p>
          </p:txBody>
        </p:sp>
        <p:sp>
          <p:nvSpPr>
            <p:cNvPr id="79" name="Line 114"/>
            <p:cNvSpPr>
              <a:spLocks noChangeShapeType="1"/>
            </p:cNvSpPr>
            <p:nvPr/>
          </p:nvSpPr>
          <p:spPr bwMode="auto">
            <a:xfrm>
              <a:off x="1728" y="3504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80" name="Group 117"/>
          <p:cNvGrpSpPr>
            <a:grpSpLocks/>
          </p:cNvGrpSpPr>
          <p:nvPr/>
        </p:nvGrpSpPr>
        <p:grpSpPr bwMode="auto">
          <a:xfrm>
            <a:off x="2479675" y="5599052"/>
            <a:ext cx="1182688" cy="533400"/>
            <a:chOff x="1562" y="3070"/>
            <a:chExt cx="745" cy="336"/>
          </a:xfrm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562" y="3070"/>
              <a:ext cx="7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DT</a:t>
              </a:r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1728" y="3248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5186485" y="781970"/>
            <a:ext cx="2948136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</a:t>
            </a:r>
            <a:r>
              <a:rPr lang="zh-CN" altLang="en-US" sz="2800" b="1">
                <a:solidFill>
                  <a:srgbClr val="0000FF"/>
                </a:solidFill>
              </a:rPr>
              <a:t>假设</a:t>
            </a:r>
            <a:r>
              <a:rPr lang="en-US" altLang="zh-CN" sz="2800" b="1">
                <a:solidFill>
                  <a:srgbClr val="0000FF"/>
                </a:solidFill>
              </a:rPr>
              <a:t>PC→MAR</a:t>
            </a:r>
            <a:r>
              <a:rPr lang="zh-CN" altLang="en-US" sz="28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512667" y="2132856"/>
            <a:ext cx="7875757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</a:rPr>
              <a:t>为什么这两项操作可以同时进行？数据通路和时间不冲突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314A21-5667-44E7-B256-AF3CE4A3EBDB}"/>
              </a:ext>
            </a:extLst>
          </p:cNvPr>
          <p:cNvGrpSpPr/>
          <p:nvPr/>
        </p:nvGrpSpPr>
        <p:grpSpPr>
          <a:xfrm>
            <a:off x="364596" y="177048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234">
              <a:extLst>
                <a:ext uri="{FF2B5EF4-FFF2-40B4-BE49-F238E27FC236}">
                  <a16:creationId xmlns:a16="http://schemas.microsoft.com/office/drawing/2014/main" id="{394845B1-4920-4374-9F79-7F736D231E6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AA85A28-344D-4535-A1B5-01DB5F75D41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56" grpId="0" autoUpdateAnimBg="0"/>
      <p:bldP spid="58" grpId="0"/>
      <p:bldP spid="62" grpId="0" build="p" autoUpdateAnimBg="0" advAuto="0"/>
      <p:bldP spid="63" grpId="0" build="p" autoUpdateAnimBg="0" advAuto="0"/>
      <p:bldP spid="64" grpId="0" build="p" autoUpdateAnimBg="0" advAuto="0"/>
      <p:bldP spid="83" grpId="0" autoUpdateAnimBg="0"/>
      <p:bldP spid="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73464" y="138114"/>
            <a:ext cx="187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传送指令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172931" y="1311678"/>
            <a:ext cx="2278062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符号标识: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05074" y="2057855"/>
            <a:ext cx="5933852" cy="2742289"/>
            <a:chOff x="2771799" y="1399356"/>
            <a:chExt cx="5357789" cy="2742289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774950" y="1399356"/>
              <a:ext cx="5354638" cy="2742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SR:   </a:t>
              </a:r>
              <a:r>
                <a:rPr lang="zh-CN" altLang="en-US" sz="2800" b="1">
                  <a:ea typeface="宋体" panose="02010600030101010101" pitchFamily="2" charset="-122"/>
                </a:rPr>
                <a:t>源操作数寄存器直接寻址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DR: 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目的操作数寄存器直接寻址</a:t>
              </a:r>
              <a:endParaRPr lang="en-US" altLang="zh-CN" sz="2800" b="1"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      :  </a:t>
              </a:r>
              <a:r>
                <a:rPr lang="zh-CN" altLang="en-US" sz="2800" b="1">
                  <a:ea typeface="宋体" panose="02010600030101010101" pitchFamily="2" charset="-122"/>
                </a:rPr>
                <a:t>源操作数非寄存器直接寻址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      :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目的操作数非寄存器直接寻址</a:t>
              </a:r>
              <a:endParaRPr lang="en-US" altLang="zh-CN" sz="2800" b="1"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79629" y="2738100"/>
              <a:ext cx="1586779" cy="661207"/>
              <a:chOff x="4370477" y="4168968"/>
              <a:chExt cx="1586779" cy="66120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70477" y="4168968"/>
                <a:ext cx="1586779" cy="66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SR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484092" y="4414400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71799" y="3402981"/>
              <a:ext cx="635690" cy="738664"/>
              <a:chOff x="4362647" y="4257785"/>
              <a:chExt cx="635690" cy="7386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362647" y="4257785"/>
                <a:ext cx="63569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DR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4484092" y="4486408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BB45D2-5E84-4BE2-B44E-4470E4E38176}"/>
              </a:ext>
            </a:extLst>
          </p:cNvPr>
          <p:cNvGrpSpPr/>
          <p:nvPr/>
        </p:nvGrpSpPr>
        <p:grpSpPr>
          <a:xfrm>
            <a:off x="908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234">
              <a:extLst>
                <a:ext uri="{FF2B5EF4-FFF2-40B4-BE49-F238E27FC236}">
                  <a16:creationId xmlns:a16="http://schemas.microsoft.com/office/drawing/2014/main" id="{AF4A7509-410E-4080-B673-42F45F1E706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F17BEF-64D5-4094-B845-CCEE4D8DB18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-25400" y="147427"/>
            <a:ext cx="9126538" cy="6472237"/>
            <a:chOff x="-16" y="11"/>
            <a:chExt cx="5749" cy="407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35" y="57"/>
              <a:ext cx="4813" cy="1558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66" y="23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71" y="243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49" y="234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7" y="222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57" y="225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87" y="60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100" y="66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207" y="56"/>
              <a:ext cx="0" cy="16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133" y="6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4" y="36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80" y="24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91" y="12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246" y="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41" y="24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154" y="2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987" y="44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136" y="441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219" y="42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109" y="44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68" y="524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577" y="521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755" y="501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22" y="508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675" y="503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217" y="70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775" y="782"/>
              <a:ext cx="80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45" y="714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751" y="780"/>
              <a:ext cx="81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99" y="786"/>
              <a:ext cx="82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146" y="98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42" y="1061"/>
              <a:ext cx="817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00" y="1065"/>
              <a:ext cx="100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C+ R</a:t>
              </a:r>
              <a:r>
                <a:rPr lang="en-US" altLang="zh-CN" sz="1400" b="1"/>
                <a:t>i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145" y="126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605" y="1347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706" y="1344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2859" y="1618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40" y="1711"/>
              <a:ext cx="4805" cy="1240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" y="218"/>
              <a:ext cx="495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ST0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ST1</a:t>
              </a:r>
            </a:p>
            <a:p>
              <a:pPr>
                <a:spcBef>
                  <a:spcPct val="75000"/>
                </a:spcBef>
              </a:pPr>
              <a:r>
                <a:rPr lang="en-US" altLang="zh-CN" sz="1800" b="1"/>
                <a:t>ST2 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ST3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ST4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038" y="1715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2151" y="172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3210" y="1717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4134" y="1714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75" y="169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1047" y="167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142" y="166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28" y="167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143" y="1670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134" y="167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71" y="1892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532" y="1897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828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37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4637" y="189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217" y="2093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828" y="2169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4131" y="208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734" y="2157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652" y="2158"/>
              <a:ext cx="798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V="1">
              <a:off x="4127" y="2366"/>
              <a:ext cx="0" cy="7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296" y="2432"/>
              <a:ext cx="1233" cy="19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MAR</a:t>
              </a: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4634" y="2413"/>
              <a:ext cx="969" cy="19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D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4625" y="2683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D+ R</a:t>
              </a:r>
              <a:r>
                <a:rPr lang="en-US" altLang="zh-CN" sz="1400" b="1"/>
                <a:t>j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817" y="2952"/>
              <a:ext cx="0" cy="8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-16" y="1870"/>
              <a:ext cx="495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DT1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DT2 </a:t>
              </a:r>
            </a:p>
            <a:p>
              <a:pPr>
                <a:spcBef>
                  <a:spcPct val="55000"/>
                </a:spcBef>
              </a:pPr>
              <a:r>
                <a:rPr lang="en-US" altLang="zh-CN" sz="1800" b="1"/>
                <a:t>DT3</a:t>
              </a: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855" y="3028"/>
              <a:ext cx="4131" cy="771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2208" y="3063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3648" y="3068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545" y="3231"/>
              <a:ext cx="627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775" y="323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800" b="1"/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3347" y="3234"/>
              <a:ext cx="582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4" name="Text Box 76"/>
            <p:cNvSpPr txBox="1">
              <a:spLocks noChangeArrowheads="1"/>
            </p:cNvSpPr>
            <p:nvPr/>
          </p:nvSpPr>
          <p:spPr bwMode="auto">
            <a:xfrm>
              <a:off x="4541" y="3196"/>
              <a:ext cx="735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600" b="1"/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855" y="3051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6" name="Text Box 79"/>
            <p:cNvSpPr txBox="1">
              <a:spLocks noChangeArrowheads="1"/>
            </p:cNvSpPr>
            <p:nvPr/>
          </p:nvSpPr>
          <p:spPr bwMode="auto">
            <a:xfrm>
              <a:off x="2184" y="30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2457" y="309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3675" y="30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32" y="308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4962" y="3009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5235" y="3056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5025" y="3054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V="1">
              <a:off x="2208" y="3450"/>
              <a:ext cx="0" cy="9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1763" y="3522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4532" y="347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V="1">
              <a:off x="2204" y="372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648" y="3438"/>
              <a:ext cx="0" cy="363"/>
            </a:xfrm>
            <a:prstGeom prst="line">
              <a:avLst/>
            </a:prstGeom>
            <a:noFill/>
            <a:ln w="95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2468" y="3890"/>
              <a:ext cx="816" cy="198"/>
            </a:xfrm>
            <a:prstGeom prst="rect">
              <a:avLst/>
            </a:prstGeom>
            <a:solidFill>
              <a:srgbClr val="5EE5FC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9" y="3216"/>
              <a:ext cx="4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ET1</a:t>
              </a:r>
            </a:p>
            <a:p>
              <a:pPr>
                <a:spcBef>
                  <a:spcPct val="85000"/>
                </a:spcBef>
              </a:pPr>
              <a:r>
                <a:rPr lang="en-US" altLang="zh-CN" sz="1800" b="1"/>
                <a:t>ET2 </a:t>
              </a:r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2895" y="3797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2483768" y="558619"/>
            <a:ext cx="18097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R</a:t>
            </a:r>
            <a:r>
              <a:rPr lang="en-US" altLang="zh-CN" sz="1400" b="1"/>
              <a:t>i</a:t>
            </a:r>
            <a:r>
              <a:rPr lang="en-US" altLang="zh-CN" sz="1800" b="1">
                <a:cs typeface="Times New Roman" pitchFamily="18" charset="0"/>
              </a:rPr>
              <a:t>–</a:t>
            </a:r>
            <a:r>
              <a:rPr lang="en-US" altLang="zh-CN" sz="1800" b="1"/>
              <a:t>1</a:t>
            </a:r>
            <a:r>
              <a:rPr lang="en-US" altLang="zh-CN" sz="1800" b="1">
                <a:sym typeface="Symbol" pitchFamily="18" charset="2"/>
              </a:rPr>
              <a:t> </a:t>
            </a:r>
            <a:r>
              <a:rPr lang="en-US" altLang="zh-CN" sz="1800" b="1"/>
              <a:t>R</a:t>
            </a:r>
            <a:r>
              <a:rPr lang="en-US" altLang="zh-CN" sz="1400" b="1"/>
              <a:t>i,</a:t>
            </a:r>
            <a:r>
              <a:rPr lang="en-US" altLang="zh-CN" sz="1800" b="1">
                <a:sym typeface="Symbol" pitchFamily="18" charset="2"/>
              </a:rPr>
              <a:t> MAR</a:t>
            </a: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755576" y="960850"/>
            <a:ext cx="1538288" cy="314325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3913989" y="6301816"/>
            <a:ext cx="1295400" cy="314325"/>
          </a:xfrm>
          <a:prstGeom prst="rect">
            <a:avLst/>
          </a:prstGeom>
          <a:solidFill>
            <a:srgbClr val="FF000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PC</a:t>
            </a:r>
            <a:r>
              <a:rPr lang="en-US" altLang="zh-CN" sz="1800" b="1">
                <a:sym typeface="Symbol" pitchFamily="18" charset="2"/>
              </a:rPr>
              <a:t>MAR</a:t>
            </a:r>
            <a:endParaRPr lang="en-US" altLang="zh-CN" sz="1800" b="1"/>
          </a:p>
        </p:txBody>
      </p:sp>
      <p:sp>
        <p:nvSpPr>
          <p:cNvPr id="95" name="文本框 94"/>
          <p:cNvSpPr txBox="1"/>
          <p:nvPr/>
        </p:nvSpPr>
        <p:spPr>
          <a:xfrm>
            <a:off x="862988" y="227687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MA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511605" y="227687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89233" y="224725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</a:t>
            </a:r>
            <a:r>
              <a:rPr lang="zh-CN" altLang="en-US" sz="2400" b="1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solidFill>
                  <a:srgbClr val="0000FF"/>
                </a:solidFill>
              </a:rPr>
              <a:t>MDR</a:t>
            </a:r>
            <a:r>
              <a:rPr lang="zh-CN" altLang="en-US" sz="2400" b="1">
                <a:solidFill>
                  <a:srgbClr val="0000FF"/>
                </a:solidFill>
              </a:rPr>
              <a:t> → </a:t>
            </a:r>
            <a:r>
              <a:rPr lang="en-US" altLang="zh-CN" sz="2400" b="1">
                <a:solidFill>
                  <a:srgbClr val="0000FF"/>
                </a:solidFill>
              </a:rPr>
              <a:t>C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7584" y="4335487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目的地址→</a:t>
            </a:r>
            <a:r>
              <a:rPr lang="en-US" altLang="zh-CN" sz="2400" b="1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568" y="620769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源操作数→目的地</a:t>
            </a:r>
          </a:p>
        </p:txBody>
      </p:sp>
      <p:sp>
        <p:nvSpPr>
          <p:cNvPr id="101" name="流程图: 接点 100"/>
          <p:cNvSpPr/>
          <p:nvPr/>
        </p:nvSpPr>
        <p:spPr>
          <a:xfrm>
            <a:off x="4065686" y="1268760"/>
            <a:ext cx="5078313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/>
          <p:cNvSpPr/>
          <p:nvPr/>
        </p:nvSpPr>
        <p:spPr>
          <a:xfrm>
            <a:off x="4202782" y="3454921"/>
            <a:ext cx="4754811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897961" y="928598"/>
            <a:ext cx="1538288" cy="1204258"/>
            <a:chOff x="5897961" y="928598"/>
            <a:chExt cx="1538288" cy="1204258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897961" y="928598"/>
              <a:ext cx="15382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5940152" y="1832819"/>
              <a:ext cx="12969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4" grpId="0" animBg="1"/>
      <p:bldP spid="95" grpId="0"/>
      <p:bldP spid="97" grpId="0"/>
      <p:bldP spid="98" grpId="0"/>
      <p:bldP spid="99" grpId="0"/>
      <p:bldP spid="100" grpId="0"/>
      <p:bldP spid="101" grpId="0" animBg="1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16621" y="1077318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FT0: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6646" y="548680"/>
            <a:ext cx="64176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/>
              <a:t>例1:  </a:t>
            </a:r>
            <a:r>
              <a:rPr lang="en-US" altLang="zh-CN" sz="3000" b="1" dirty="0"/>
              <a:t>MOV R</a:t>
            </a:r>
            <a:r>
              <a:rPr lang="en-US" altLang="zh-CN" sz="3000" b="1" baseline="-14000" dirty="0"/>
              <a:t>1</a:t>
            </a:r>
            <a:r>
              <a:rPr lang="en-US" altLang="zh-CN" sz="3000" b="1" baseline="-18000" dirty="0"/>
              <a:t> </a:t>
            </a:r>
            <a:r>
              <a:rPr lang="en-US" altLang="zh-CN" sz="3000" b="1" dirty="0"/>
              <a:t>,  R</a:t>
            </a:r>
            <a:r>
              <a:rPr lang="en-US" altLang="zh-CN" sz="3000" b="1" baseline="-14000" dirty="0"/>
              <a:t>0</a:t>
            </a:r>
            <a:r>
              <a:rPr lang="en-US" altLang="zh-CN" sz="3000" b="1" dirty="0"/>
              <a:t> </a:t>
            </a:r>
            <a:r>
              <a:rPr lang="zh-CN" altLang="en-US" sz="3000" b="1" dirty="0"/>
              <a:t>的读取与执行流程</a:t>
            </a:r>
            <a:r>
              <a:rPr lang="en-US" altLang="zh-CN" sz="3000" b="1" dirty="0"/>
              <a:t>;</a:t>
            </a:r>
            <a:endParaRPr lang="zh-CN" altLang="en-US" sz="30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16621" y="1502768"/>
            <a:ext cx="1130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988196" y="1572619"/>
            <a:ext cx="1885950" cy="461963"/>
            <a:chOff x="1621" y="837"/>
            <a:chExt cx="1188" cy="29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21" y="837"/>
              <a:ext cx="11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2000"/>
                <a:t>0</a:t>
              </a:r>
              <a:r>
                <a:rPr lang="en-US" altLang="zh-CN" sz="3000" b="1"/>
                <a:t>      R</a:t>
              </a:r>
              <a:r>
                <a:rPr lang="en-US" altLang="zh-CN" sz="3000" b="1" baseline="-12000"/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70" y="981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72321" y="2010770"/>
            <a:ext cx="2332037" cy="461963"/>
            <a:chOff x="1611" y="1153"/>
            <a:chExt cx="1469" cy="291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11" y="1153"/>
              <a:ext cx="1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      MAR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023" y="1297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6621" y="1947268"/>
            <a:ext cx="12715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988196" y="1143994"/>
            <a:ext cx="3795712" cy="474663"/>
            <a:chOff x="1621" y="527"/>
            <a:chExt cx="2391" cy="299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621" y="527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IR,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915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581" y="535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200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2835796" y="1244005"/>
            <a:ext cx="0" cy="12017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6118746" y="4136727"/>
            <a:ext cx="2125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754582" y="2901652"/>
            <a:ext cx="7705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/>
              <a:t>例2: </a:t>
            </a:r>
            <a:r>
              <a:rPr lang="en-US" altLang="zh-CN" sz="3000" b="1" dirty="0"/>
              <a:t>MOV  (R</a:t>
            </a:r>
            <a:r>
              <a:rPr lang="en-US" altLang="zh-CN" sz="3000" b="1" baseline="-14000" dirty="0"/>
              <a:t>1</a:t>
            </a:r>
            <a:r>
              <a:rPr lang="en-US" altLang="zh-CN" sz="3000" b="1" dirty="0"/>
              <a:t>),  (R</a:t>
            </a:r>
            <a:r>
              <a:rPr lang="en-US" altLang="zh-CN" sz="3000" b="1" baseline="-14000" dirty="0"/>
              <a:t>0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的读取与执行流程</a:t>
            </a:r>
            <a:r>
              <a:rPr lang="en-US" altLang="zh-CN" sz="3000" b="1" dirty="0"/>
              <a:t>;</a:t>
            </a:r>
            <a:endParaRPr lang="zh-CN" altLang="en-US" sz="3000" b="1" dirty="0"/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1718196" y="3373140"/>
            <a:ext cx="5046662" cy="554038"/>
            <a:chOff x="941" y="588"/>
            <a:chExt cx="3179" cy="349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941" y="588"/>
              <a:ext cx="9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FT0:</a:t>
              </a: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665" y="636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IR,</a:t>
              </a: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1983" y="78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2628" y="636"/>
              <a:ext cx="1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  PC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289" y="77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718196" y="3811289"/>
            <a:ext cx="1054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ST0:</a:t>
            </a:r>
          </a:p>
        </p:txBody>
      </p:sp>
      <p:grpSp>
        <p:nvGrpSpPr>
          <p:cNvPr id="27" name="Group 45"/>
          <p:cNvGrpSpPr>
            <a:grpSpLocks/>
          </p:cNvGrpSpPr>
          <p:nvPr/>
        </p:nvGrpSpPr>
        <p:grpSpPr bwMode="auto">
          <a:xfrm>
            <a:off x="2911996" y="3887491"/>
            <a:ext cx="2271712" cy="461963"/>
            <a:chOff x="1693" y="920"/>
            <a:chExt cx="1431" cy="291"/>
          </a:xfrm>
        </p:grpSpPr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1693" y="920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0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2056" y="10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1718196" y="4249439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ST1:</a:t>
            </a: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2911996" y="4312941"/>
            <a:ext cx="2832100" cy="461963"/>
            <a:chOff x="1693" y="1220"/>
            <a:chExt cx="1784" cy="291"/>
          </a:xfrm>
        </p:grpSpPr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1693" y="1220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MDR     C</a:t>
              </a: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2009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2947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Line 53"/>
          <p:cNvSpPr>
            <a:spLocks noChangeShapeType="1"/>
          </p:cNvSpPr>
          <p:nvPr/>
        </p:nvSpPr>
        <p:spPr bwMode="auto">
          <a:xfrm flipV="1">
            <a:off x="5652021" y="4457402"/>
            <a:ext cx="508000" cy="714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18196" y="4703464"/>
            <a:ext cx="1143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DT0:</a:t>
            </a:r>
          </a:p>
        </p:txBody>
      </p: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2911996" y="4766967"/>
            <a:ext cx="2103437" cy="461963"/>
            <a:chOff x="1693" y="1514"/>
            <a:chExt cx="1325" cy="291"/>
          </a:xfrm>
        </p:grpSpPr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1693" y="151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1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2044" y="1658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0" name="Line 58"/>
          <p:cNvSpPr>
            <a:spLocks noChangeShapeType="1"/>
          </p:cNvSpPr>
          <p:nvPr/>
        </p:nvSpPr>
        <p:spPr bwMode="auto">
          <a:xfrm>
            <a:off x="4899546" y="4986039"/>
            <a:ext cx="844550" cy="9528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5673204" y="4714752"/>
            <a:ext cx="1752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1718196" y="51416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2911996" y="5205117"/>
            <a:ext cx="2055812" cy="461963"/>
            <a:chOff x="1693" y="1830"/>
            <a:chExt cx="1295" cy="291"/>
          </a:xfrm>
        </p:grpSpPr>
        <p:sp>
          <p:nvSpPr>
            <p:cNvPr id="44" name="Text Box 62"/>
            <p:cNvSpPr txBox="1">
              <a:spLocks noChangeArrowheads="1"/>
            </p:cNvSpPr>
            <p:nvPr/>
          </p:nvSpPr>
          <p:spPr bwMode="auto">
            <a:xfrm>
              <a:off x="1693" y="1830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C      MDR</a:t>
              </a: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953" y="1966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1718196" y="557976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2911996" y="5643268"/>
            <a:ext cx="2159000" cy="461963"/>
            <a:chOff x="1693" y="2130"/>
            <a:chExt cx="1360" cy="291"/>
          </a:xfrm>
        </p:grpSpPr>
        <p:sp>
          <p:nvSpPr>
            <p:cNvPr id="48" name="Text Box 66"/>
            <p:cNvSpPr txBox="1">
              <a:spLocks noChangeArrowheads="1"/>
            </p:cNvSpPr>
            <p:nvPr/>
          </p:nvSpPr>
          <p:spPr bwMode="auto">
            <a:xfrm>
              <a:off x="1693" y="2130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MDR      M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33" y="2274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718196" y="60179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ET2:</a:t>
            </a:r>
          </a:p>
        </p:txBody>
      </p: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2911996" y="6081418"/>
            <a:ext cx="2252662" cy="461963"/>
            <a:chOff x="1693" y="2430"/>
            <a:chExt cx="1419" cy="291"/>
          </a:xfrm>
        </p:grpSpPr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1693" y="2430"/>
              <a:ext cx="1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     MAR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2084" y="2566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4" name="Line 72"/>
          <p:cNvSpPr>
            <a:spLocks noChangeShapeType="1"/>
          </p:cNvSpPr>
          <p:nvPr/>
        </p:nvSpPr>
        <p:spPr bwMode="auto">
          <a:xfrm>
            <a:off x="2784996" y="3560464"/>
            <a:ext cx="0" cy="303688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1" grpId="0" build="p" autoUpdateAnimBg="0"/>
      <p:bldP spid="17" grpId="0" animBg="1"/>
      <p:bldP spid="18" grpId="0" build="p" autoUpdateAnimBg="0" advAuto="0"/>
      <p:bldP spid="19" grpId="0" build="p" autoUpdateAnimBg="0"/>
      <p:bldP spid="26" grpId="0" build="p" autoUpdateAnimBg="0"/>
      <p:bldP spid="30" grpId="0" build="p" autoUpdateAnimBg="0"/>
      <p:bldP spid="35" grpId="0" animBg="1"/>
      <p:bldP spid="36" grpId="0" build="p" autoUpdateAnimBg="0"/>
      <p:bldP spid="40" grpId="0" animBg="1"/>
      <p:bldP spid="41" grpId="0" build="p" autoUpdateAnimBg="0" advAuto="0"/>
      <p:bldP spid="42" grpId="0" build="p" autoUpdateAnimBg="0"/>
      <p:bldP spid="46" grpId="0" build="p" autoUpdateAnimBg="0"/>
      <p:bldP spid="50" grpId="0" build="p" autoUpdateAnimBg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804025" y="682649"/>
            <a:ext cx="2100263" cy="433388"/>
            <a:chOff x="4286" y="254"/>
            <a:chExt cx="1323" cy="27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286" y="254"/>
              <a:ext cx="132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886" y="380"/>
              <a:ext cx="249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063" y="320699"/>
            <a:ext cx="445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例3: </a:t>
            </a:r>
            <a:r>
              <a:rPr lang="en-US" altLang="zh-CN" sz="2800" b="1"/>
              <a:t>MOV X(R</a:t>
            </a:r>
            <a:r>
              <a:rPr lang="en-US" altLang="zh-CN" sz="2800" b="1" baseline="-12000"/>
              <a:t>1</a:t>
            </a:r>
            <a:r>
              <a:rPr lang="en-US" altLang="zh-CN" sz="2800" b="1"/>
              <a:t>),  X(R</a:t>
            </a:r>
            <a:r>
              <a:rPr lang="en-US" altLang="zh-CN" sz="2800" b="1" baseline="-12000"/>
              <a:t>0</a:t>
            </a:r>
            <a:r>
              <a:rPr lang="en-US" altLang="zh-CN" sz="2800" b="1"/>
              <a:t>) ;</a:t>
            </a:r>
            <a:endParaRPr lang="zh-CN" altLang="en-US" sz="2800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51525" y="28259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6804025" y="307999"/>
            <a:ext cx="1892300" cy="433388"/>
            <a:chOff x="4286" y="18"/>
            <a:chExt cx="1192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286" y="18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 IR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74" y="162"/>
              <a:ext cx="26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73863" y="390549"/>
            <a:ext cx="0" cy="658813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680967" y="1624037"/>
            <a:ext cx="2579687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 dirty="0"/>
              <a:t>取源操作数, 暂存于</a:t>
            </a:r>
            <a:r>
              <a:rPr lang="en-US" altLang="zh-CN" sz="2800" b="1" dirty="0"/>
              <a:t>C, </a:t>
            </a:r>
            <a:r>
              <a:rPr lang="zh-CN" altLang="en-US" sz="2800" b="1" dirty="0"/>
              <a:t>需5个</a:t>
            </a:r>
            <a:r>
              <a:rPr lang="en-US" altLang="zh-CN" sz="2800" b="1" dirty="0"/>
              <a:t>T</a:t>
            </a:r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576388" y="1827609"/>
            <a:ext cx="2171700" cy="449263"/>
            <a:chOff x="1017" y="992"/>
            <a:chExt cx="1368" cy="283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17" y="992"/>
              <a:ext cx="13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PC+1     PC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41" y="112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8313" y="850924"/>
            <a:ext cx="113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1563688" y="914425"/>
            <a:ext cx="2276475" cy="449263"/>
            <a:chOff x="1017" y="432"/>
            <a:chExt cx="1434" cy="283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17" y="432"/>
              <a:ext cx="14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16" y="570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8313" y="34417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1576388" y="1371625"/>
            <a:ext cx="2692400" cy="449263"/>
            <a:chOff x="1017" y="720"/>
            <a:chExt cx="1696" cy="283"/>
          </a:xfrm>
        </p:grpSpPr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017" y="720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330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162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68313" y="30353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1576388" y="4813329"/>
            <a:ext cx="2106612" cy="449263"/>
            <a:chOff x="1017" y="3024"/>
            <a:chExt cx="1327" cy="283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017" y="3024"/>
              <a:ext cx="132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      MDR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268" y="3168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68313" y="4749824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1563688" y="2222526"/>
            <a:ext cx="2678112" cy="449263"/>
            <a:chOff x="1009" y="1272"/>
            <a:chExt cx="1687" cy="283"/>
          </a:xfrm>
        </p:grpSpPr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009" y="1272"/>
              <a:ext cx="168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C+R</a:t>
              </a:r>
              <a:r>
                <a:rPr lang="en-US" altLang="zh-CN" sz="2800" b="1" baseline="-14000"/>
                <a:t>0</a:t>
              </a:r>
              <a:r>
                <a:rPr lang="en-US" altLang="zh-CN" sz="2800" b="1"/>
                <a:t>      MAR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665" y="1408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68313" y="51689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1576388" y="5232430"/>
            <a:ext cx="2178050" cy="449263"/>
            <a:chOff x="1017" y="3304"/>
            <a:chExt cx="1372" cy="283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017" y="3304"/>
              <a:ext cx="137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MDR     M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632" y="344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68313" y="55626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41" name="Group 101"/>
          <p:cNvGrpSpPr>
            <a:grpSpLocks/>
          </p:cNvGrpSpPr>
          <p:nvPr/>
        </p:nvGrpSpPr>
        <p:grpSpPr bwMode="auto">
          <a:xfrm>
            <a:off x="1563688" y="5664230"/>
            <a:ext cx="2220912" cy="449263"/>
            <a:chOff x="1017" y="3584"/>
            <a:chExt cx="1399" cy="283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017" y="3584"/>
              <a:ext cx="139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405" y="3728"/>
              <a:ext cx="25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4" name="Group 94"/>
          <p:cNvGrpSpPr>
            <a:grpSpLocks/>
          </p:cNvGrpSpPr>
          <p:nvPr/>
        </p:nvGrpSpPr>
        <p:grpSpPr bwMode="auto">
          <a:xfrm>
            <a:off x="1576388" y="2667027"/>
            <a:ext cx="2844800" cy="449263"/>
            <a:chOff x="1017" y="1576"/>
            <a:chExt cx="1792" cy="283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1017" y="1576"/>
              <a:ext cx="17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13" y="1722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70" y="1714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68313" y="13081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468313" y="1727224"/>
            <a:ext cx="107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68313" y="2159024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68313" y="2603524"/>
            <a:ext cx="1031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ST4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52" name="Group 95"/>
          <p:cNvGrpSpPr>
            <a:grpSpLocks/>
          </p:cNvGrpSpPr>
          <p:nvPr/>
        </p:nvGrpSpPr>
        <p:grpSpPr bwMode="auto">
          <a:xfrm>
            <a:off x="1576388" y="3111527"/>
            <a:ext cx="2225675" cy="449263"/>
            <a:chOff x="1017" y="1856"/>
            <a:chExt cx="1402" cy="283"/>
          </a:xfrm>
        </p:grpSpPr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1017" y="1856"/>
              <a:ext cx="140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427" y="1986"/>
              <a:ext cx="26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5" name="Group 97"/>
          <p:cNvGrpSpPr>
            <a:grpSpLocks/>
          </p:cNvGrpSpPr>
          <p:nvPr/>
        </p:nvGrpSpPr>
        <p:grpSpPr bwMode="auto">
          <a:xfrm>
            <a:off x="1563688" y="3925916"/>
            <a:ext cx="2692400" cy="449263"/>
            <a:chOff x="1009" y="2433"/>
            <a:chExt cx="1696" cy="283"/>
          </a:xfrm>
        </p:grpSpPr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1009" y="2433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D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1307" y="2587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135" y="257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9" name="Group 96"/>
          <p:cNvGrpSpPr>
            <a:grpSpLocks/>
          </p:cNvGrpSpPr>
          <p:nvPr/>
        </p:nvGrpSpPr>
        <p:grpSpPr bwMode="auto">
          <a:xfrm>
            <a:off x="1576388" y="3495703"/>
            <a:ext cx="2122487" cy="449263"/>
            <a:chOff x="1017" y="2146"/>
            <a:chExt cx="1337" cy="283"/>
          </a:xfrm>
        </p:grpSpPr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017" y="2146"/>
              <a:ext cx="133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657" y="2284"/>
              <a:ext cx="23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68313" y="38735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68313" y="43180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1576388" y="4372004"/>
            <a:ext cx="2517775" cy="449263"/>
            <a:chOff x="1017" y="2746"/>
            <a:chExt cx="1586" cy="283"/>
          </a:xfrm>
        </p:grpSpPr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1017" y="2746"/>
              <a:ext cx="158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D+R</a:t>
              </a:r>
              <a:r>
                <a:rPr lang="en-US" altLang="zh-CN" sz="2800" b="1" baseline="-14000"/>
                <a:t>1</a:t>
              </a:r>
              <a:r>
                <a:rPr lang="en-US" altLang="zh-CN" sz="2800" b="1"/>
                <a:t>     MAR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645" y="289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9" name="AutoShape 70"/>
          <p:cNvSpPr>
            <a:spLocks/>
          </p:cNvSpPr>
          <p:nvPr/>
        </p:nvSpPr>
        <p:spPr bwMode="auto">
          <a:xfrm>
            <a:off x="4499992" y="1104924"/>
            <a:ext cx="169862" cy="1824038"/>
          </a:xfrm>
          <a:prstGeom prst="rightBrace">
            <a:avLst>
              <a:gd name="adj1" fmla="val 89486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0" name="AutoShape 71"/>
          <p:cNvSpPr>
            <a:spLocks/>
          </p:cNvSpPr>
          <p:nvPr/>
        </p:nvSpPr>
        <p:spPr bwMode="auto">
          <a:xfrm>
            <a:off x="4529733" y="3251224"/>
            <a:ext cx="153987" cy="1549400"/>
          </a:xfrm>
          <a:prstGeom prst="rightBrace">
            <a:avLst>
              <a:gd name="adj1" fmla="val 83849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4671020" y="3657624"/>
            <a:ext cx="2781300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取目的地址, 暂存于</a:t>
            </a:r>
            <a:r>
              <a:rPr lang="en-US" altLang="zh-CN" sz="2800" b="1"/>
              <a:t>MAR, </a:t>
            </a:r>
            <a:r>
              <a:rPr lang="zh-CN" altLang="en-US" sz="2800" b="1"/>
              <a:t>需4个</a:t>
            </a:r>
            <a:r>
              <a:rPr lang="en-US" altLang="zh-CN" sz="2800" b="1"/>
              <a:t>T</a:t>
            </a:r>
          </a:p>
        </p:txBody>
      </p:sp>
      <p:sp>
        <p:nvSpPr>
          <p:cNvPr id="72" name="AutoShape 73"/>
          <p:cNvSpPr>
            <a:spLocks/>
          </p:cNvSpPr>
          <p:nvPr/>
        </p:nvSpPr>
        <p:spPr bwMode="auto">
          <a:xfrm>
            <a:off x="4539258" y="5051449"/>
            <a:ext cx="168275" cy="1073150"/>
          </a:xfrm>
          <a:prstGeom prst="rightBrace">
            <a:avLst>
              <a:gd name="adj1" fmla="val 53145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4693245" y="5130824"/>
            <a:ext cx="2568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源操作数送存储器, 需3个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1476375" y="976337"/>
            <a:ext cx="0" cy="5260975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0" grpId="0" animBg="1"/>
      <p:bldP spid="11" grpId="0" autoUpdateAnimBg="0"/>
      <p:bldP spid="16" grpId="0" build="p" autoUpdateAnimBg="0"/>
      <p:bldP spid="20" grpId="0" build="p" autoUpdateAnimBg="0"/>
      <p:bldP spid="26" grpId="0" build="p" autoUpdateAnimBg="0"/>
      <p:bldP spid="31" grpId="0" build="p" autoUpdateAnimBg="0"/>
      <p:bldP spid="36" grpId="0" build="p" autoUpdateAnimBg="0"/>
      <p:bldP spid="40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62" grpId="0" build="p" autoUpdateAnimBg="0"/>
      <p:bldP spid="63" grpId="0" build="p" autoUpdateAnimBg="0"/>
      <p:bldP spid="69" grpId="0" animBg="1"/>
      <p:bldP spid="70" grpId="0" animBg="1"/>
      <p:bldP spid="71" grpId="0" build="p" autoUpdateAnimBg="0" advAuto="0"/>
      <p:bldP spid="72" grpId="0" animBg="1"/>
      <p:bldP spid="73" grpId="0" autoUpdateAnimBg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515" y="1355873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FT0:</a:t>
            </a:r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956815" y="1419374"/>
            <a:ext cx="1506538" cy="449263"/>
            <a:chOff x="576" y="506"/>
            <a:chExt cx="949" cy="28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76" y="506"/>
              <a:ext cx="94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 IR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3" y="63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60364" y="188640"/>
            <a:ext cx="414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00" b="1"/>
              <a:t>例: </a:t>
            </a:r>
            <a:r>
              <a:rPr lang="en-US" altLang="zh-CN" sz="2900" b="1"/>
              <a:t>MOV (R</a:t>
            </a:r>
            <a:r>
              <a:rPr lang="en-US" altLang="zh-CN" sz="3200" b="1" baseline="-12000"/>
              <a:t>1</a:t>
            </a:r>
            <a:r>
              <a:rPr lang="en-US" altLang="zh-CN" sz="2900" b="1"/>
              <a:t>),  (SP)+ ;</a:t>
            </a:r>
            <a:endParaRPr lang="zh-CN" altLang="en-US" sz="2900" b="1"/>
          </a:p>
        </p:txBody>
      </p: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886965" y="2746523"/>
            <a:ext cx="1885950" cy="433388"/>
            <a:chOff x="548" y="1342"/>
            <a:chExt cx="1188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48" y="1342"/>
              <a:ext cx="11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     MAR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6" y="1478"/>
              <a:ext cx="206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842515" y="3273573"/>
            <a:ext cx="2174875" cy="420688"/>
            <a:chOff x="504" y="1666"/>
            <a:chExt cx="1370" cy="2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04" y="1666"/>
              <a:ext cx="1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M   MDR 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7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44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956815" y="1889274"/>
            <a:ext cx="1997075" cy="449263"/>
            <a:chOff x="576" y="794"/>
            <a:chExt cx="1258" cy="283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76" y="794"/>
              <a:ext cx="12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95" y="920"/>
              <a:ext cx="20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909440" y="1551136"/>
            <a:ext cx="0" cy="49022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33640" y="1813073"/>
            <a:ext cx="1368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CPPC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2415" y="2676673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0" name="Group 161"/>
          <p:cNvGrpSpPr>
            <a:grpSpLocks/>
          </p:cNvGrpSpPr>
          <p:nvPr/>
        </p:nvGrpSpPr>
        <p:grpSpPr bwMode="auto">
          <a:xfrm>
            <a:off x="893315" y="4111773"/>
            <a:ext cx="1824038" cy="433388"/>
            <a:chOff x="536" y="2194"/>
            <a:chExt cx="1149" cy="273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36" y="2194"/>
              <a:ext cx="114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SP+1    SP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097" y="2320"/>
              <a:ext cx="20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47540" y="3168798"/>
            <a:ext cx="131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79440" y="31687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535040" y="3181498"/>
            <a:ext cx="1290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SMDR</a:t>
            </a:r>
          </a:p>
        </p:txBody>
      </p: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5665340" y="3232298"/>
            <a:ext cx="1847850" cy="433388"/>
            <a:chOff x="3542" y="1640"/>
            <a:chExt cx="1164" cy="273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42" y="1640"/>
              <a:ext cx="1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B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48" y="1776"/>
              <a:ext cx="18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224265" y="3162448"/>
            <a:ext cx="1301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297415" y="3165623"/>
            <a:ext cx="102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985640" y="3562498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CPC</a:t>
            </a:r>
          </a:p>
        </p:txBody>
      </p:sp>
      <p:grpSp>
        <p:nvGrpSpPr>
          <p:cNvPr id="32" name="Group 162"/>
          <p:cNvGrpSpPr>
            <a:grpSpLocks/>
          </p:cNvGrpSpPr>
          <p:nvPr/>
        </p:nvGrpSpPr>
        <p:grpSpPr bwMode="auto">
          <a:xfrm>
            <a:off x="2947540" y="4095898"/>
            <a:ext cx="1295400" cy="433388"/>
            <a:chOff x="1830" y="2184"/>
            <a:chExt cx="816" cy="273"/>
          </a:xfrm>
        </p:grpSpPr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830" y="2184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    A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56" y="2316"/>
              <a:ext cx="16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128640" y="401969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A+1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966840" y="40323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741540" y="4032398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CPSP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957065" y="1393973"/>
            <a:ext cx="14906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EMAR</a:t>
            </a:r>
          </a:p>
        </p:txBody>
      </p:sp>
      <p:grpSp>
        <p:nvGrpSpPr>
          <p:cNvPr id="39" name="Group 148"/>
          <p:cNvGrpSpPr>
            <a:grpSpLocks/>
          </p:cNvGrpSpPr>
          <p:nvPr/>
        </p:nvGrpSpPr>
        <p:grpSpPr bwMode="auto">
          <a:xfrm>
            <a:off x="2985640" y="1889273"/>
            <a:ext cx="1409700" cy="420688"/>
            <a:chOff x="1878" y="786"/>
            <a:chExt cx="888" cy="265"/>
          </a:xfrm>
        </p:grpSpPr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878" y="786"/>
              <a:ext cx="8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PC    A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242" y="91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312790" y="1813073"/>
            <a:ext cx="1066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A+1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63590" y="1393973"/>
            <a:ext cx="842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R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928740" y="13939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SIR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189090" y="18130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DM</a:t>
            </a:r>
          </a:p>
        </p:txBody>
      </p:sp>
      <p:grpSp>
        <p:nvGrpSpPr>
          <p:cNvPr id="46" name="Group 149"/>
          <p:cNvGrpSpPr>
            <a:grpSpLocks/>
          </p:cNvGrpSpPr>
          <p:nvPr/>
        </p:nvGrpSpPr>
        <p:grpSpPr bwMode="auto">
          <a:xfrm>
            <a:off x="3638266" y="2320279"/>
            <a:ext cx="1295400" cy="420688"/>
            <a:chOff x="4570" y="778"/>
            <a:chExt cx="816" cy="265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70" y="778"/>
              <a:ext cx="8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1    </a:t>
              </a:r>
              <a:r>
                <a:rPr lang="en-US" altLang="zh-CN" sz="2700" b="1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ST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4748" y="894"/>
              <a:ext cx="192" cy="0"/>
            </a:xfrm>
            <a:prstGeom prst="line">
              <a:avLst/>
            </a:prstGeom>
            <a:noFill/>
            <a:ln w="22225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150"/>
          <p:cNvGrpSpPr>
            <a:grpSpLocks/>
          </p:cNvGrpSpPr>
          <p:nvPr/>
        </p:nvGrpSpPr>
        <p:grpSpPr bwMode="auto">
          <a:xfrm>
            <a:off x="4917033" y="2244873"/>
            <a:ext cx="1527175" cy="503238"/>
            <a:chOff x="1878" y="1018"/>
            <a:chExt cx="994" cy="317"/>
          </a:xfrm>
        </p:grpSpPr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1878" y="1018"/>
              <a:ext cx="99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 dirty="0">
                  <a:solidFill>
                    <a:schemeClr val="bg1">
                      <a:lumMod val="65000"/>
                    </a:schemeClr>
                  </a:solidFill>
                </a:rPr>
                <a:t>CPST(P)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619" y="1084"/>
              <a:ext cx="111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106540" y="2695723"/>
            <a:ext cx="9271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DM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805040" y="2692548"/>
            <a:ext cx="1604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CPMAR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033390" y="2708423"/>
            <a:ext cx="121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A</a:t>
            </a:r>
          </a:p>
        </p:txBody>
      </p:sp>
      <p:grpSp>
        <p:nvGrpSpPr>
          <p:cNvPr id="61" name="Group 153"/>
          <p:cNvGrpSpPr>
            <a:grpSpLocks/>
          </p:cNvGrpSpPr>
          <p:nvPr/>
        </p:nvGrpSpPr>
        <p:grpSpPr bwMode="auto">
          <a:xfrm>
            <a:off x="2960240" y="2746523"/>
            <a:ext cx="1376363" cy="433388"/>
            <a:chOff x="1846" y="1350"/>
            <a:chExt cx="867" cy="273"/>
          </a:xfrm>
        </p:grpSpPr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846" y="1350"/>
              <a:ext cx="86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SP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A</a:t>
              </a: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2193" y="1494"/>
              <a:ext cx="17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7186165" y="2689373"/>
            <a:ext cx="81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 dirty="0">
                <a:solidFill>
                  <a:schemeClr val="bg1">
                    <a:lumMod val="65000"/>
                  </a:schemeClr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5" name="Group 155"/>
          <p:cNvGrpSpPr>
            <a:grpSpLocks/>
          </p:cNvGrpSpPr>
          <p:nvPr/>
        </p:nvGrpSpPr>
        <p:grpSpPr bwMode="auto">
          <a:xfrm>
            <a:off x="7875140" y="2665561"/>
            <a:ext cx="1325562" cy="503238"/>
            <a:chOff x="4989" y="1284"/>
            <a:chExt cx="835" cy="317"/>
          </a:xfrm>
        </p:grpSpPr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4989" y="1284"/>
              <a:ext cx="83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5553" y="1342"/>
              <a:ext cx="133" cy="0"/>
            </a:xfrm>
            <a:prstGeom prst="line">
              <a:avLst/>
            </a:prstGeom>
            <a:noFill/>
            <a:ln w="2540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811140" y="3562498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9" name="Group 158"/>
          <p:cNvGrpSpPr>
            <a:grpSpLocks/>
          </p:cNvGrpSpPr>
          <p:nvPr/>
        </p:nvGrpSpPr>
        <p:grpSpPr bwMode="auto">
          <a:xfrm>
            <a:off x="4598540" y="3549798"/>
            <a:ext cx="1354138" cy="519113"/>
            <a:chOff x="2870" y="1840"/>
            <a:chExt cx="853" cy="327"/>
          </a:xfrm>
        </p:grpSpPr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2870" y="1840"/>
              <a:ext cx="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3436" y="1902"/>
              <a:ext cx="136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42415" y="3194198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415" y="4029223"/>
            <a:ext cx="114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ST2:</a:t>
            </a:r>
          </a:p>
        </p:txBody>
      </p:sp>
      <p:grpSp>
        <p:nvGrpSpPr>
          <p:cNvPr id="74" name="Group 163"/>
          <p:cNvGrpSpPr>
            <a:grpSpLocks/>
          </p:cNvGrpSpPr>
          <p:nvPr/>
        </p:nvGrpSpPr>
        <p:grpSpPr bwMode="auto">
          <a:xfrm>
            <a:off x="3782565" y="4531667"/>
            <a:ext cx="1244600" cy="433388"/>
            <a:chOff x="4262" y="2184"/>
            <a:chExt cx="784" cy="273"/>
          </a:xfrm>
        </p:grpSpPr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4262" y="2184"/>
              <a:ext cx="78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1    </a:t>
              </a:r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DT</a:t>
              </a: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442" y="2306"/>
              <a:ext cx="192" cy="0"/>
            </a:xfrm>
            <a:prstGeom prst="line">
              <a:avLst/>
            </a:prstGeom>
            <a:noFill/>
            <a:ln w="22225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179"/>
          <p:cNvGrpSpPr>
            <a:grpSpLocks/>
          </p:cNvGrpSpPr>
          <p:nvPr/>
        </p:nvGrpSpPr>
        <p:grpSpPr bwMode="auto">
          <a:xfrm>
            <a:off x="5076056" y="4438798"/>
            <a:ext cx="1500188" cy="519113"/>
            <a:chOff x="3284" y="2384"/>
            <a:chExt cx="945" cy="327"/>
          </a:xfrm>
        </p:grpSpPr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3284" y="2384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CPDT(P)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016" y="2446"/>
              <a:ext cx="132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42415" y="4915048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8" name="Group 167"/>
          <p:cNvGrpSpPr>
            <a:grpSpLocks/>
          </p:cNvGrpSpPr>
          <p:nvPr/>
        </p:nvGrpSpPr>
        <p:grpSpPr bwMode="auto">
          <a:xfrm>
            <a:off x="906015" y="4997598"/>
            <a:ext cx="1997075" cy="433388"/>
            <a:chOff x="544" y="2752"/>
            <a:chExt cx="1258" cy="273"/>
          </a:xfrm>
        </p:grpSpPr>
        <p:sp>
          <p:nvSpPr>
            <p:cNvPr id="89" name="Text Box 91"/>
            <p:cNvSpPr txBox="1">
              <a:spLocks noChangeArrowheads="1"/>
            </p:cNvSpPr>
            <p:nvPr/>
          </p:nvSpPr>
          <p:spPr bwMode="auto">
            <a:xfrm>
              <a:off x="544" y="2752"/>
              <a:ext cx="12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/>
                <a:t>1</a:t>
              </a:r>
              <a:r>
                <a:rPr lang="en-US" altLang="zh-CN" sz="2800" b="1" baseline="-18000"/>
                <a:t>  </a:t>
              </a:r>
              <a:r>
                <a:rPr lang="en-US" altLang="zh-CN" sz="2800" b="1">
                  <a:ea typeface="黑体" pitchFamily="2" charset="-122"/>
                </a:rPr>
                <a:t>    MAR</a:t>
              </a:r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887" y="2896"/>
              <a:ext cx="22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5309740" y="495949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6097140" y="4959498"/>
            <a:ext cx="155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4141340" y="49594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94" name="Group 168"/>
          <p:cNvGrpSpPr>
            <a:grpSpLocks/>
          </p:cNvGrpSpPr>
          <p:nvPr/>
        </p:nvGrpSpPr>
        <p:grpSpPr bwMode="auto">
          <a:xfrm>
            <a:off x="2985640" y="4997598"/>
            <a:ext cx="1349375" cy="433388"/>
            <a:chOff x="1854" y="2752"/>
            <a:chExt cx="850" cy="273"/>
          </a:xfrm>
        </p:grpSpPr>
        <p:sp>
          <p:nvSpPr>
            <p:cNvPr id="95" name="Text Box 97"/>
            <p:cNvSpPr txBox="1">
              <a:spLocks noChangeArrowheads="1"/>
            </p:cNvSpPr>
            <p:nvPr/>
          </p:nvSpPr>
          <p:spPr bwMode="auto">
            <a:xfrm>
              <a:off x="1854" y="2752"/>
              <a:ext cx="85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800" b="1" baseline="-14000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A</a:t>
              </a: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2186" y="2896"/>
              <a:ext cx="17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7062340" y="5840561"/>
            <a:ext cx="1125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98" name="Group 169"/>
          <p:cNvGrpSpPr>
            <a:grpSpLocks/>
          </p:cNvGrpSpPr>
          <p:nvPr/>
        </p:nvGrpSpPr>
        <p:grpSpPr bwMode="auto">
          <a:xfrm>
            <a:off x="3821298" y="5454798"/>
            <a:ext cx="1358900" cy="433388"/>
            <a:chOff x="4774" y="2760"/>
            <a:chExt cx="856" cy="273"/>
          </a:xfrm>
        </p:grpSpPr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774" y="2760"/>
              <a:ext cx="8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1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ET</a:t>
              </a:r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>
              <a:off x="4966" y="2898"/>
              <a:ext cx="192" cy="0"/>
            </a:xfrm>
            <a:prstGeom prst="line">
              <a:avLst/>
            </a:prstGeom>
            <a:noFill/>
            <a:ln w="22225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1" name="Group 180"/>
          <p:cNvGrpSpPr>
            <a:grpSpLocks/>
          </p:cNvGrpSpPr>
          <p:nvPr/>
        </p:nvGrpSpPr>
        <p:grpSpPr bwMode="auto">
          <a:xfrm>
            <a:off x="5297041" y="5378598"/>
            <a:ext cx="1544638" cy="519113"/>
            <a:chOff x="3310" y="2976"/>
            <a:chExt cx="973" cy="327"/>
          </a:xfrm>
        </p:grpSpPr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3310" y="2976"/>
              <a:ext cx="9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CPET(P)</a:t>
              </a:r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048" y="3038"/>
              <a:ext cx="113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42415" y="5840561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925065" y="5921523"/>
            <a:ext cx="1817688" cy="433388"/>
            <a:chOff x="556" y="3334"/>
            <a:chExt cx="1145" cy="273"/>
          </a:xfrm>
        </p:grpSpPr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556" y="3334"/>
              <a:ext cx="114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  MDR</a:t>
              </a:r>
            </a:p>
          </p:txBody>
        </p:sp>
        <p:sp>
          <p:nvSpPr>
            <p:cNvPr id="112" name="Line 116"/>
            <p:cNvSpPr>
              <a:spLocks noChangeShapeType="1"/>
            </p:cNvSpPr>
            <p:nvPr/>
          </p:nvSpPr>
          <p:spPr bwMode="auto">
            <a:xfrm>
              <a:off x="791" y="3458"/>
              <a:ext cx="24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74"/>
          <p:cNvGrpSpPr>
            <a:grpSpLocks/>
          </p:cNvGrpSpPr>
          <p:nvPr/>
        </p:nvGrpSpPr>
        <p:grpSpPr bwMode="auto">
          <a:xfrm>
            <a:off x="2947540" y="5911998"/>
            <a:ext cx="1009650" cy="433388"/>
            <a:chOff x="1830" y="3328"/>
            <a:chExt cx="636" cy="273"/>
          </a:xfrm>
        </p:grpSpPr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1830" y="3328"/>
              <a:ext cx="6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B</a:t>
              </a:r>
            </a:p>
          </p:txBody>
        </p:sp>
        <p:sp>
          <p:nvSpPr>
            <p:cNvPr id="115" name="Line 119"/>
            <p:cNvSpPr>
              <a:spLocks noChangeShapeType="1"/>
            </p:cNvSpPr>
            <p:nvPr/>
          </p:nvSpPr>
          <p:spPr bwMode="auto">
            <a:xfrm>
              <a:off x="2051" y="3472"/>
              <a:ext cx="17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6" name="Text Box 120"/>
          <p:cNvSpPr txBox="1">
            <a:spLocks noChangeArrowheads="1"/>
          </p:cNvSpPr>
          <p:nvPr/>
        </p:nvSpPr>
        <p:spPr bwMode="auto">
          <a:xfrm>
            <a:off x="3861940" y="5853261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B</a:t>
            </a:r>
          </a:p>
        </p:txBody>
      </p: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4992240" y="585643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18" name="Text Box 122"/>
          <p:cNvSpPr txBox="1">
            <a:spLocks noChangeArrowheads="1"/>
          </p:cNvSpPr>
          <p:nvPr/>
        </p:nvSpPr>
        <p:spPr bwMode="auto">
          <a:xfrm>
            <a:off x="5652640" y="5856436"/>
            <a:ext cx="162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CPMDR</a:t>
            </a:r>
          </a:p>
        </p:txBody>
      </p:sp>
      <p:grpSp>
        <p:nvGrpSpPr>
          <p:cNvPr id="119" name="Group 181"/>
          <p:cNvGrpSpPr>
            <a:grpSpLocks/>
          </p:cNvGrpSpPr>
          <p:nvPr/>
        </p:nvGrpSpPr>
        <p:grpSpPr bwMode="auto">
          <a:xfrm>
            <a:off x="7751315" y="5840561"/>
            <a:ext cx="1460500" cy="519112"/>
            <a:chOff x="4856" y="3267"/>
            <a:chExt cx="920" cy="327"/>
          </a:xfrm>
        </p:grpSpPr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4856" y="32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121" name="Line 125"/>
            <p:cNvSpPr>
              <a:spLocks noChangeShapeType="1"/>
            </p:cNvSpPr>
            <p:nvPr/>
          </p:nvSpPr>
          <p:spPr bwMode="auto">
            <a:xfrm>
              <a:off x="5423" y="3337"/>
              <a:ext cx="137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1136489" y="894645"/>
            <a:ext cx="738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执行流程                     微命令序列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包含时序切换</a:t>
            </a:r>
            <a:r>
              <a:rPr lang="zh-CN" altLang="en-US" sz="2000" b="1" dirty="0"/>
              <a:t>），即控制信号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17" grpId="0" animBg="1"/>
      <p:bldP spid="18" grpId="0" build="p" autoUpdateAnimBg="0"/>
      <p:bldP spid="19" grpId="0" build="p" autoUpdateAnimBg="0"/>
      <p:bldP spid="23" grpId="0" build="p" autoUpdateAnimBg="0"/>
      <p:bldP spid="24" grpId="0" build="p" autoUpdateAnimBg="0"/>
      <p:bldP spid="25" grpId="0" build="p" autoUpdateAnimBg="0"/>
      <p:bldP spid="29" grpId="0" build="p" autoUpdateAnimBg="0"/>
      <p:bldP spid="30" grpId="0" build="p" autoUpdateAnimBg="0"/>
      <p:bldP spid="31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58" grpId="0" build="p" autoUpdateAnimBg="0"/>
      <p:bldP spid="59" grpId="0" build="p" autoUpdateAnimBg="0"/>
      <p:bldP spid="60" grpId="0" build="p" autoUpdateAnimBg="0"/>
      <p:bldP spid="64" grpId="0" build="p" autoUpdateAnimBg="0"/>
      <p:bldP spid="68" grpId="0" build="p" autoUpdateAnimBg="0"/>
      <p:bldP spid="72" grpId="0" build="p" autoUpdateAnimBg="0"/>
      <p:bldP spid="73" grpId="0" build="p" autoUpdateAnimBg="0"/>
      <p:bldP spid="87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build="p" autoUpdateAnimBg="0"/>
      <p:bldP spid="109" grpId="0" build="p" autoUpdateAnimBg="0"/>
      <p:bldP spid="116" grpId="0" build="p" autoUpdateAnimBg="0"/>
      <p:bldP spid="117" grpId="0" build="p" autoUpdateAnimBg="0"/>
      <p:bldP spid="118" grpId="0" build="p" autoUpdateAnimBg="0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767531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71104" y="856431"/>
            <a:ext cx="1916112" cy="433388"/>
            <a:chOff x="559" y="1416"/>
            <a:chExt cx="1207" cy="27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59" y="1416"/>
              <a:ext cx="120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华文新魏" pitchFamily="2" charset="-122"/>
                </a:rPr>
                <a:t>MDR  </a:t>
              </a:r>
              <a:r>
                <a:rPr lang="en-US" altLang="zh-CN" sz="2400" b="1">
                  <a:ea typeface="华文新魏" pitchFamily="2" charset="-122"/>
                </a:rPr>
                <a:t>   </a:t>
              </a:r>
              <a:r>
                <a:rPr lang="en-US" altLang="zh-CN" sz="2800" b="1">
                  <a:ea typeface="华文新魏" pitchFamily="2" charset="-122"/>
                </a:rPr>
                <a:t>M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170" y="1553"/>
              <a:ext cx="20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971104" y="1408881"/>
            <a:ext cx="2008187" cy="433388"/>
            <a:chOff x="559" y="1796"/>
            <a:chExt cx="1265" cy="27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9" y="1796"/>
              <a:ext cx="126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36" y="1924"/>
              <a:ext cx="21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95154" y="764704"/>
            <a:ext cx="0" cy="2060139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504" y="1332681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01504" y="805631"/>
            <a:ext cx="139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5954" y="824681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W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19204" y="818331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5682804" y="805631"/>
            <a:ext cx="1444625" cy="519113"/>
            <a:chOff x="3559" y="1248"/>
            <a:chExt cx="910" cy="32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59" y="1248"/>
              <a:ext cx="9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41" y="1312"/>
              <a:ext cx="113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65304" y="1332681"/>
            <a:ext cx="93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01904" y="1332681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71504" y="1345381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2926904" y="1408881"/>
            <a:ext cx="1362075" cy="433388"/>
            <a:chOff x="1887" y="1796"/>
            <a:chExt cx="858" cy="273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87" y="1796"/>
              <a:ext cx="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    A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6" y="1932"/>
              <a:ext cx="20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3309193" y="1915492"/>
            <a:ext cx="1309687" cy="433388"/>
            <a:chOff x="4935" y="1796"/>
            <a:chExt cx="825" cy="273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935" y="1796"/>
              <a:ext cx="8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FT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111" y="1932"/>
              <a:ext cx="192" cy="0"/>
            </a:xfrm>
            <a:prstGeom prst="line">
              <a:avLst/>
            </a:prstGeom>
            <a:noFill/>
            <a:ln w="22225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 106"/>
          <p:cNvGrpSpPr>
            <a:grpSpLocks/>
          </p:cNvGrpSpPr>
          <p:nvPr/>
        </p:nvGrpSpPr>
        <p:grpSpPr bwMode="auto">
          <a:xfrm>
            <a:off x="4623792" y="1829767"/>
            <a:ext cx="1676400" cy="519113"/>
            <a:chOff x="1895" y="2036"/>
            <a:chExt cx="1056" cy="327"/>
          </a:xfrm>
        </p:grpSpPr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95" y="20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a typeface="黑体" pitchFamily="2" charset="-122"/>
                </a:rPr>
                <a:t>CPFT(P)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13" y="2098"/>
              <a:ext cx="131" cy="0"/>
            </a:xfrm>
            <a:prstGeom prst="line">
              <a:avLst/>
            </a:prstGeom>
            <a:noFill/>
            <a:ln w="15875" cap="sq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5" name="Text Box 139"/>
          <p:cNvSpPr txBox="1">
            <a:spLocks noChangeArrowheads="1"/>
          </p:cNvSpPr>
          <p:nvPr/>
        </p:nvSpPr>
        <p:spPr bwMode="auto">
          <a:xfrm>
            <a:off x="32575" y="3114937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时序切换微命令小结：</a:t>
            </a:r>
          </a:p>
        </p:txBody>
      </p:sp>
      <p:sp>
        <p:nvSpPr>
          <p:cNvPr id="79" name="Text Box 141"/>
          <p:cNvSpPr txBox="1">
            <a:spLocks noChangeArrowheads="1"/>
          </p:cNvSpPr>
          <p:nvPr/>
        </p:nvSpPr>
        <p:spPr bwMode="auto">
          <a:xfrm>
            <a:off x="358775" y="4653136"/>
            <a:ext cx="8785225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工作周期结束</a:t>
            </a:r>
            <a:r>
              <a:rPr lang="zh-CN" altLang="en-US" sz="2800" b="1" dirty="0">
                <a:ea typeface="宋体" panose="02010600030101010101" pitchFamily="2" charset="-122"/>
              </a:rPr>
              <a:t>发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CPFT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CPST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CPDT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CPET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反向工作脉冲信号。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0" name="Text Box 140"/>
          <p:cNvSpPr txBox="1">
            <a:spLocks noChangeArrowheads="1"/>
          </p:cNvSpPr>
          <p:nvPr/>
        </p:nvSpPr>
        <p:spPr bwMode="auto">
          <a:xfrm>
            <a:off x="323528" y="391389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>
                <a:ea typeface="宋体" panose="02010600030101010101" pitchFamily="2" charset="-122"/>
              </a:rPr>
              <a:t>时发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T+1  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工作周期状态标志</a:t>
            </a:r>
            <a:r>
              <a:rPr lang="zh-CN" altLang="en-US" sz="2800" b="1">
                <a:ea typeface="宋体" panose="02010600030101010101" pitchFamily="2" charset="-122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7" grpId="0" build="p" autoUpdateAnimBg="0"/>
      <p:bldP spid="18" grpId="0" build="p" autoUpdateAnimBg="0"/>
      <p:bldP spid="19" grpId="0" build="p" autoUpdateAnimBg="0"/>
      <p:bldP spid="75" grpId="0"/>
      <p:bldP spid="79" grpId="0"/>
      <p:bldP spid="8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1822</Words>
  <Application>Microsoft Office PowerPoint</Application>
  <PresentationFormat>全屏显示(4:3)</PresentationFormat>
  <Paragraphs>584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MingLiU</vt:lpstr>
      <vt:lpstr>黑体</vt:lpstr>
      <vt:lpstr>华文新魏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509</cp:revision>
  <dcterms:created xsi:type="dcterms:W3CDTF">2017-01-15T07:54:50Z</dcterms:created>
  <dcterms:modified xsi:type="dcterms:W3CDTF">2022-10-19T08:16:32Z</dcterms:modified>
</cp:coreProperties>
</file>