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77" r:id="rId3"/>
    <p:sldId id="291" r:id="rId4"/>
    <p:sldId id="279" r:id="rId5"/>
    <p:sldId id="278" r:id="rId6"/>
    <p:sldId id="280" r:id="rId7"/>
    <p:sldId id="283" r:id="rId8"/>
    <p:sldId id="293" r:id="rId9"/>
    <p:sldId id="292" r:id="rId10"/>
    <p:sldId id="285" r:id="rId11"/>
    <p:sldId id="29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5EBB57"/>
    <a:srgbClr val="990099"/>
    <a:srgbClr val="18EFFA"/>
    <a:srgbClr val="000000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4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431192" y="1916832"/>
            <a:ext cx="8281615" cy="32421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/>
              <a:t>中断方式消除了程序查询方式中</a:t>
            </a:r>
            <a:r>
              <a:rPr lang="en-US" altLang="zh-CN" sz="2800" b="1"/>
              <a:t>CPU</a:t>
            </a:r>
            <a:r>
              <a:rPr lang="zh-CN" altLang="en-US" sz="2800" b="1"/>
              <a:t>空闲等待现象，并且在没有中断处理任务时，</a:t>
            </a:r>
            <a:r>
              <a:rPr lang="en-US" altLang="zh-CN" sz="2800" b="1"/>
              <a:t>CPU</a:t>
            </a:r>
            <a:r>
              <a:rPr lang="zh-CN" altLang="en-US" sz="2800" b="1"/>
              <a:t>和外设可以并行工作。但在中断响应和执行中断服务程序时仍然需要依靠</a:t>
            </a:r>
            <a:r>
              <a:rPr lang="en-US" altLang="zh-CN" sz="2800" b="1"/>
              <a:t>CPU</a:t>
            </a:r>
            <a:r>
              <a:rPr lang="zh-CN" altLang="en-US" sz="2800" b="1"/>
              <a:t>来完成。为了解决高速设备与主存间的大数据量传输问题，因此采用</a:t>
            </a:r>
            <a:r>
              <a:rPr lang="en-US" altLang="zh-CN" sz="2800" b="1"/>
              <a:t>DMA</a:t>
            </a:r>
            <a:r>
              <a:rPr lang="zh-CN" altLang="en-US" sz="2800" b="1"/>
              <a:t>的传送方式。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3859DA-E83C-4FB7-9B97-1FD011120522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5E907850-4D19-4F93-9624-9CA4752E3B06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9.5   DMA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方式与接口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4B38ABF-083B-4F71-9C5C-41578595F6D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15">
                <a:extLst>
                  <a:ext uri="{FF2B5EF4-FFF2-40B4-BE49-F238E27FC236}">
                    <a16:creationId xmlns:a16="http://schemas.microsoft.com/office/drawing/2014/main" id="{22DA77CA-6917-43D8-B99F-DA2A917B41A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262C1A5-1B21-4EC4-B7B6-43984151789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B0566C-4CAE-4663-A619-818F0377033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20">
                <a:extLst>
                  <a:ext uri="{FF2B5EF4-FFF2-40B4-BE49-F238E27FC236}">
                    <a16:creationId xmlns:a16="http://schemas.microsoft.com/office/drawing/2014/main" id="{8F936FC5-4ABD-483F-9EB7-BCC870E70FD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59E3E8-4723-4064-AA80-1D136761D45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5282AA47-5815-4DC7-B580-AC7C763C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046" y="6150247"/>
            <a:ext cx="360283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执行中断处理程序。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8AB94CC6-5A3D-4623-A1DC-499B7419C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5407287"/>
            <a:ext cx="2262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(硬件实现)</a:t>
            </a:r>
            <a:endParaRPr lang="en-US" altLang="zh-CN" sz="2800" b="1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50B8DBF-47FE-4FFD-8526-905688B8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063" y="5421575"/>
            <a:ext cx="2790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/>
              <a:t>DMA</a:t>
            </a:r>
            <a:r>
              <a:rPr lang="zh-CN" altLang="en-US" sz="2800" b="1"/>
              <a:t>传送: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0CA4FF88-BC79-471F-B6B9-5674344F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69" y="6150247"/>
            <a:ext cx="229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善后处理: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20491DF4-39CD-48D6-9C54-3F9CE491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458" y="5423162"/>
            <a:ext cx="62360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/>
              <a:t>存储器                </a:t>
            </a:r>
            <a:r>
              <a:rPr lang="en-US" altLang="zh-CN" sz="2800" b="1"/>
              <a:t>I/O</a:t>
            </a:r>
            <a:endParaRPr lang="zh-CN" altLang="en-US" sz="2800" b="1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D99E43C8-6239-45EF-AEC4-D5C2FA963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6134" y="5770460"/>
            <a:ext cx="1309687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31">
            <a:extLst>
              <a:ext uri="{FF2B5EF4-FFF2-40B4-BE49-F238E27FC236}">
                <a16:creationId xmlns:a16="http://schemas.microsoft.com/office/drawing/2014/main" id="{E3311FB3-2805-4666-826A-028C11986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259" y="5301208"/>
            <a:ext cx="1071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</a:rPr>
              <a:t>直传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FB8F242-4FF7-4FA8-B589-E0EB84299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4653136"/>
            <a:ext cx="6332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/>
              <a:t>DRQ→HRQ →HLDA →DACK</a:t>
            </a:r>
            <a:endParaRPr lang="zh-CN" altLang="en-US" sz="2800" b="1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59360F0F-96F9-4F81-992F-0408F1BD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653136"/>
            <a:ext cx="2290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传送请求:</a:t>
            </a:r>
          </a:p>
        </p:txBody>
      </p:sp>
      <p:grpSp>
        <p:nvGrpSpPr>
          <p:cNvPr id="11" name="Group 54">
            <a:extLst>
              <a:ext uri="{FF2B5EF4-FFF2-40B4-BE49-F238E27FC236}">
                <a16:creationId xmlns:a16="http://schemas.microsoft.com/office/drawing/2014/main" id="{E3BAB11B-7BFE-4F0A-94C2-6B1B19B88BF3}"/>
              </a:ext>
            </a:extLst>
          </p:cNvPr>
          <p:cNvGrpSpPr>
            <a:grpSpLocks/>
          </p:cNvGrpSpPr>
          <p:nvPr/>
        </p:nvGrpSpPr>
        <p:grpSpPr bwMode="auto">
          <a:xfrm>
            <a:off x="1226914" y="773415"/>
            <a:ext cx="7467600" cy="3579813"/>
            <a:chOff x="249" y="1660"/>
            <a:chExt cx="4704" cy="2255"/>
          </a:xfrm>
        </p:grpSpPr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E501C2CA-A847-4C92-AFC3-8B3967B00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6F13207D-9E9C-4A89-B031-F84245002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DDE95824-667E-4E5F-8412-2BC488ABB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2ADBFFA-FEAB-4C54-B650-43713B449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BEC7BCC3-17F2-453A-BA4A-4972B1985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333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9402325B-FDD3-45A2-AC36-28045417B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E00A24D7-B74A-4D7A-9BEB-74471A7F7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1F11D6E4-B95D-413C-99E5-6DB9B371E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7A4EFC86-E4E4-4813-9C3E-362D0734D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D464A05A-5E66-4AFA-8EB0-80880925D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E38A4262-B8CE-48D9-9BAB-F8E87DB6C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BA07E8E5-50B7-4C08-8D49-3684892B0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2461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ea typeface="黑体" pitchFamily="2" charset="-122"/>
                </a:rPr>
                <a:t>总线请求</a:t>
              </a: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EB42C349-E6F2-4F5D-AB26-90F2822A5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2888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总线应答</a:t>
              </a: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C0B0D48B-D54A-45EE-ACF9-0F7A355CD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9FA0D34D-0B6C-418F-A491-95B8D48D4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6" y="333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27" name="Text Box 29">
              <a:extLst>
                <a:ext uri="{FF2B5EF4-FFF2-40B4-BE49-F238E27FC236}">
                  <a16:creationId xmlns:a16="http://schemas.microsoft.com/office/drawing/2014/main" id="{AC0C80A4-F3E6-47E9-AF83-E1ABEB2D4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845BB685-A36E-48D4-A41C-88B2ED59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7DAED510-FF8B-4782-AE06-29D738BEA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0" y="2324"/>
              <a:ext cx="9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F4E87757-ADB9-4652-A617-20E09C79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C41222F6-AEB4-447D-AEBA-A677B09B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41EA47E1-2AE3-413D-9F7F-16C81259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82F9986E-9D42-4118-912E-8B2790AB2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324"/>
              <a:ext cx="9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9EF6455F-CD79-4D19-8CFE-1CEC8BDF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BA551A85-1477-4CFB-874F-18316ACF7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41">
              <a:extLst>
                <a:ext uri="{FF2B5EF4-FFF2-40B4-BE49-F238E27FC236}">
                  <a16:creationId xmlns:a16="http://schemas.microsoft.com/office/drawing/2014/main" id="{4D88EE5C-329F-414E-A799-D705AE6A0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42">
              <a:extLst>
                <a:ext uri="{FF2B5EF4-FFF2-40B4-BE49-F238E27FC236}">
                  <a16:creationId xmlns:a16="http://schemas.microsoft.com/office/drawing/2014/main" id="{9777695A-B77D-4F9E-A692-EEC5C4B5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Text Box 43">
              <a:extLst>
                <a:ext uri="{FF2B5EF4-FFF2-40B4-BE49-F238E27FC236}">
                  <a16:creationId xmlns:a16="http://schemas.microsoft.com/office/drawing/2014/main" id="{BF2DF1FE-2FEC-49E8-B3F5-D9B45A461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2681"/>
              <a:ext cx="362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DRQ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9" name="Text Box 44">
              <a:extLst>
                <a:ext uri="{FF2B5EF4-FFF2-40B4-BE49-F238E27FC236}">
                  <a16:creationId xmlns:a16="http://schemas.microsoft.com/office/drawing/2014/main" id="{CF73D504-4898-4726-AD81-7F9C66605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7" y="2686"/>
              <a:ext cx="443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DACK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0" name="Line 49">
              <a:extLst>
                <a:ext uri="{FF2B5EF4-FFF2-40B4-BE49-F238E27FC236}">
                  <a16:creationId xmlns:a16="http://schemas.microsoft.com/office/drawing/2014/main" id="{5322F9BF-1CA8-4AB6-8472-C0BB73EFC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3839652-BB92-4AC5-9994-57A5C10DEF14}"/>
              </a:ext>
            </a:extLst>
          </p:cNvPr>
          <p:cNvGrpSpPr/>
          <p:nvPr/>
        </p:nvGrpSpPr>
        <p:grpSpPr>
          <a:xfrm>
            <a:off x="1908075" y="1824223"/>
            <a:ext cx="3825849" cy="1967716"/>
            <a:chOff x="1908076" y="2040246"/>
            <a:chExt cx="2459124" cy="2035665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1349CD83-EFE1-4F3B-B4F7-3C2FBF194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076" y="3645024"/>
              <a:ext cx="24479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DB65E42E-94F5-4FA9-A991-C3179BEAE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5976" y="2040246"/>
              <a:ext cx="11224" cy="16047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63FB9BF8-5FF6-4ED5-AD87-387596BB8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076" y="3068960"/>
              <a:ext cx="0" cy="575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TextBox 53">
              <a:extLst>
                <a:ext uri="{FF2B5EF4-FFF2-40B4-BE49-F238E27FC236}">
                  <a16:creationId xmlns:a16="http://schemas.microsoft.com/office/drawing/2014/main" id="{7FD7ADB9-E964-4492-BD46-09EA22935081}"/>
                </a:ext>
              </a:extLst>
            </p:cNvPr>
            <p:cNvSpPr txBox="1"/>
            <p:nvPr/>
          </p:nvSpPr>
          <p:spPr>
            <a:xfrm>
              <a:off x="2483768" y="3645024"/>
              <a:ext cx="13195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>
                  <a:latin typeface="黑体" pitchFamily="49" charset="-122"/>
                  <a:ea typeface="黑体" pitchFamily="49" charset="-122"/>
                </a:rPr>
                <a:t>中断请求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 advAuto="2000"/>
      <p:bldP spid="4" grpId="0" build="p" autoUpdateAnimBg="0"/>
      <p:bldP spid="5" grpId="0" build="p" autoUpdateAnimBg="0"/>
      <p:bldP spid="6" grpId="0" autoUpdateAnimBg="0"/>
      <p:bldP spid="7" grpId="0" animBg="1"/>
      <p:bldP spid="8" grpId="0"/>
      <p:bldP spid="9" grpId="0" build="p" autoUpdateAnimBg="0"/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6">
            <a:extLst>
              <a:ext uri="{FF2B5EF4-FFF2-40B4-BE49-F238E27FC236}">
                <a16:creationId xmlns:a16="http://schemas.microsoft.com/office/drawing/2014/main" id="{026BD91E-ACA3-4914-9DC2-FF3F85B4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888"/>
            <a:ext cx="8569325" cy="19495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/>
              <a:t>    直接依靠硬件系统来控制主存与设备之间的数据传送</a:t>
            </a:r>
            <a:r>
              <a:rPr lang="en-US" altLang="zh-CN" sz="2800" b="1"/>
              <a:t>,</a:t>
            </a:r>
            <a:r>
              <a:rPr lang="zh-CN" altLang="en-US" sz="2800" b="1">
                <a:solidFill>
                  <a:srgbClr val="0000FF"/>
                </a:solidFill>
              </a:rPr>
              <a:t>传送期间</a:t>
            </a:r>
            <a:r>
              <a:rPr lang="zh-CN" altLang="en-US" sz="2800" b="1"/>
              <a:t>无需</a:t>
            </a:r>
            <a:r>
              <a:rPr lang="en-US" altLang="zh-CN" sz="2800" b="1"/>
              <a:t>CPU</a:t>
            </a:r>
            <a:r>
              <a:rPr lang="zh-CN" altLang="en-US" sz="2800" b="1"/>
              <a:t>干预，传送结束后通常用中断方式通知</a:t>
            </a:r>
            <a:r>
              <a:rPr lang="en-US" altLang="zh-CN" sz="2800" b="1"/>
              <a:t>CPU</a:t>
            </a:r>
            <a:r>
              <a:rPr lang="zh-CN" altLang="en-US" sz="2800" b="1"/>
              <a:t>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D89B5DE-5DBD-48C7-9DE2-41B8C777C4BE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6" name="六边形 5">
              <a:extLst>
                <a:ext uri="{FF2B5EF4-FFF2-40B4-BE49-F238E27FC236}">
                  <a16:creationId xmlns:a16="http://schemas.microsoft.com/office/drawing/2014/main" id="{EE8B9BCD-AF43-499B-8881-4796832BC203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9.5.1   DMA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基本概念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F984946-0D60-48F5-A325-689912CC748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215">
                <a:extLst>
                  <a:ext uri="{FF2B5EF4-FFF2-40B4-BE49-F238E27FC236}">
                    <a16:creationId xmlns:a16="http://schemas.microsoft.com/office/drawing/2014/main" id="{67764953-83B9-40C3-8218-BCBDFF99AC7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037DC8C-B338-4230-A940-A319A5A501D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C536C10-CBE5-4CE5-93DA-8C8DC30C90E5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20">
                <a:extLst>
                  <a:ext uri="{FF2B5EF4-FFF2-40B4-BE49-F238E27FC236}">
                    <a16:creationId xmlns:a16="http://schemas.microsoft.com/office/drawing/2014/main" id="{9D26DECE-20A6-4687-89E9-A08A9EB284D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C5E8E0F-2AC4-443C-8375-B8A9A91AF98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DC82606-D6DC-44D4-8607-FC84E10AFAA4}"/>
              </a:ext>
            </a:extLst>
          </p:cNvPr>
          <p:cNvSpPr txBox="1"/>
          <p:nvPr/>
        </p:nvSpPr>
        <p:spPr>
          <a:xfrm>
            <a:off x="683568" y="143832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、定义</a:t>
            </a:r>
          </a:p>
        </p:txBody>
      </p:sp>
    </p:spTree>
    <p:extLst>
      <p:ext uri="{BB962C8B-B14F-4D97-AF65-F5344CB8AC3E}">
        <p14:creationId xmlns:p14="http://schemas.microsoft.com/office/powerpoint/2010/main" val="17444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35696" y="1779414"/>
            <a:ext cx="252412" cy="349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46150" y="1196752"/>
            <a:ext cx="2806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逻辑断开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3707904" y="1796107"/>
            <a:ext cx="767333" cy="47657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067944" y="1254199"/>
            <a:ext cx="2365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黑体" pitchFamily="49" charset="-122"/>
                <a:ea typeface="黑体" pitchFamily="49" charset="-122"/>
              </a:rPr>
              <a:t>DMA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传送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802556" y="157149"/>
            <a:ext cx="54086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DMA</a:t>
            </a:r>
            <a:r>
              <a:rPr lang="zh-CN" altLang="en-US" sz="2800" b="1"/>
              <a:t>传送过程示意图:</a:t>
            </a:r>
          </a:p>
        </p:txBody>
      </p:sp>
      <p:sp>
        <p:nvSpPr>
          <p:cNvPr id="59" name="Line 35"/>
          <p:cNvSpPr>
            <a:spLocks noChangeShapeType="1"/>
          </p:cNvSpPr>
          <p:nvPr/>
        </p:nvSpPr>
        <p:spPr bwMode="auto">
          <a:xfrm flipH="1">
            <a:off x="1979712" y="4072880"/>
            <a:ext cx="151288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 flipH="1">
            <a:off x="2051000" y="4360912"/>
            <a:ext cx="1512888" cy="0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stealth" w="lg" len="lg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434F-8546-40D3-B6CF-A81EB9608355}"/>
              </a:ext>
            </a:extLst>
          </p:cNvPr>
          <p:cNvGrpSpPr/>
          <p:nvPr/>
        </p:nvGrpSpPr>
        <p:grpSpPr>
          <a:xfrm>
            <a:off x="920825" y="1831305"/>
            <a:ext cx="7467600" cy="4785211"/>
            <a:chOff x="920825" y="1831305"/>
            <a:chExt cx="7467600" cy="4785211"/>
          </a:xfrm>
        </p:grpSpPr>
        <p:grpSp>
          <p:nvGrpSpPr>
            <p:cNvPr id="29" name="Group 42"/>
            <p:cNvGrpSpPr>
              <a:grpSpLocks/>
            </p:cNvGrpSpPr>
            <p:nvPr/>
          </p:nvGrpSpPr>
          <p:grpSpPr bwMode="auto">
            <a:xfrm>
              <a:off x="920825" y="1831305"/>
              <a:ext cx="7467600" cy="4041775"/>
              <a:chOff x="480" y="956"/>
              <a:chExt cx="4704" cy="2546"/>
            </a:xfrm>
          </p:grpSpPr>
          <p:sp>
            <p:nvSpPr>
              <p:cNvPr id="30" name="Line 6"/>
              <p:cNvSpPr>
                <a:spLocks noChangeShapeType="1"/>
              </p:cNvSpPr>
              <p:nvPr/>
            </p:nvSpPr>
            <p:spPr bwMode="auto">
              <a:xfrm>
                <a:off x="480" y="1297"/>
                <a:ext cx="470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3334" y="956"/>
                <a:ext cx="1392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600" b="1">
                    <a:solidFill>
                      <a:schemeClr val="folHlink"/>
                    </a:solidFill>
                    <a:latin typeface="黑体" pitchFamily="2" charset="-122"/>
                    <a:ea typeface="黑体" pitchFamily="2" charset="-122"/>
                  </a:rPr>
                  <a:t>系统总线</a:t>
                </a:r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576" y="1633"/>
                <a:ext cx="576" cy="989"/>
              </a:xfrm>
              <a:prstGeom prst="rect">
                <a:avLst/>
              </a:prstGeom>
              <a:solidFill>
                <a:srgbClr val="6699FF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zh-CN" sz="24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bg2"/>
                    </a:solidFill>
                    <a:ea typeface="黑体" pitchFamily="2" charset="-122"/>
                  </a:rPr>
                  <a:t>CPU</a:t>
                </a:r>
              </a:p>
              <a:p>
                <a:pPr algn="ctr">
                  <a:spcBef>
                    <a:spcPct val="50000"/>
                  </a:spcBef>
                </a:pPr>
                <a:endParaRPr lang="en-US" altLang="zh-CN" sz="24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1344" y="1633"/>
                <a:ext cx="576" cy="351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2"/>
                    </a:solidFill>
                    <a:ea typeface="黑体" pitchFamily="2" charset="-122"/>
                  </a:rPr>
                  <a:t>M</a:t>
                </a:r>
              </a:p>
            </p:txBody>
          </p:sp>
          <p:sp>
            <p:nvSpPr>
              <p:cNvPr id="34" name="Rectangle 11"/>
              <p:cNvSpPr>
                <a:spLocks noChangeArrowheads="1"/>
              </p:cNvSpPr>
              <p:nvPr/>
            </p:nvSpPr>
            <p:spPr bwMode="auto">
              <a:xfrm>
                <a:off x="2112" y="1633"/>
                <a:ext cx="2809" cy="11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871" y="3170"/>
                <a:ext cx="1180" cy="332"/>
              </a:xfrm>
              <a:prstGeom prst="rect">
                <a:avLst/>
              </a:prstGeom>
              <a:solidFill>
                <a:srgbClr val="33CC33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600" b="1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外围设备</a:t>
                </a:r>
              </a:p>
            </p:txBody>
          </p:sp>
          <p:sp>
            <p:nvSpPr>
              <p:cNvPr id="36" name="Line 17"/>
              <p:cNvSpPr>
                <a:spLocks noChangeShapeType="1"/>
              </p:cNvSpPr>
              <p:nvPr/>
            </p:nvSpPr>
            <p:spPr bwMode="auto">
              <a:xfrm>
                <a:off x="879" y="1297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1629" y="1297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3152" y="12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31"/>
              <p:cNvSpPr txBox="1">
                <a:spLocks noChangeArrowheads="1"/>
              </p:cNvSpPr>
              <p:nvPr/>
            </p:nvSpPr>
            <p:spPr bwMode="auto">
              <a:xfrm>
                <a:off x="2835" y="2378"/>
                <a:ext cx="1166" cy="326"/>
              </a:xfrm>
              <a:prstGeom prst="rect">
                <a:avLst/>
              </a:prstGeom>
              <a:solidFill>
                <a:srgbClr val="6699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600" b="1">
                    <a:solidFill>
                      <a:schemeClr val="bg2"/>
                    </a:solidFill>
                    <a:latin typeface="黑体" pitchFamily="2" charset="-122"/>
                    <a:ea typeface="黑体" pitchFamily="2" charset="-122"/>
                  </a:rPr>
                  <a:t>设备接口</a:t>
                </a: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2562" y="1728"/>
                <a:ext cx="1710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200" b="1">
                    <a:latin typeface="黑体" pitchFamily="2" charset="-122"/>
                    <a:ea typeface="黑体" pitchFamily="2" charset="-122"/>
                  </a:rPr>
                  <a:t>DMA</a:t>
                </a:r>
                <a:r>
                  <a:rPr lang="zh-CN" altLang="en-US" sz="3200" b="1">
                    <a:latin typeface="黑体" pitchFamily="2" charset="-122"/>
                    <a:ea typeface="黑体" pitchFamily="2" charset="-122"/>
                  </a:rPr>
                  <a:t>控制器</a:t>
                </a:r>
              </a:p>
            </p:txBody>
          </p:sp>
          <p:sp>
            <p:nvSpPr>
              <p:cNvPr id="41" name="AutoShape 34"/>
              <p:cNvSpPr>
                <a:spLocks noChangeArrowheads="1"/>
              </p:cNvSpPr>
              <p:nvPr/>
            </p:nvSpPr>
            <p:spPr bwMode="auto">
              <a:xfrm>
                <a:off x="3334" y="2816"/>
                <a:ext cx="91" cy="317"/>
              </a:xfrm>
              <a:prstGeom prst="upDownArrow">
                <a:avLst>
                  <a:gd name="adj1" fmla="val 50000"/>
                  <a:gd name="adj2" fmla="val 23309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 flipH="1">
                <a:off x="1156" y="2363"/>
                <a:ext cx="953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 type="none" w="sm" len="sm"/>
                <a:tailEnd type="stealth" w="lg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 flipH="1">
                <a:off x="1156" y="2544"/>
                <a:ext cx="953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stealth" w="lg" len="lg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1247" y="2090"/>
                <a:ext cx="907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latin typeface="黑体" pitchFamily="2" charset="-122"/>
                    <a:ea typeface="黑体" pitchFamily="2" charset="-122"/>
                  </a:rPr>
                  <a:t>总线请求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1247" y="2508"/>
                <a:ext cx="99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latin typeface="黑体" pitchFamily="2" charset="-122"/>
                    <a:ea typeface="黑体" pitchFamily="2" charset="-122"/>
                  </a:rPr>
                  <a:t>总线批准</a:t>
                </a:r>
                <a:endParaRPr lang="en-US" altLang="zh-CN" b="1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4014" y="12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2736156" y="6093296"/>
              <a:ext cx="40680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单路型</a:t>
              </a:r>
              <a:r>
                <a:rPr lang="en-US" altLang="zh-CN" sz="2800" b="1"/>
                <a:t>DMA</a:t>
              </a:r>
              <a:r>
                <a:rPr lang="zh-CN" altLang="en-US" sz="2800" b="1"/>
                <a:t>控制器接口</a:t>
              </a:r>
            </a:p>
          </p:txBody>
        </p:sp>
      </p:grpSp>
      <p:sp>
        <p:nvSpPr>
          <p:cNvPr id="14" name="AutoShape 14"/>
          <p:cNvSpPr>
            <a:spLocks noChangeArrowheads="1"/>
          </p:cNvSpPr>
          <p:nvPr/>
        </p:nvSpPr>
        <p:spPr bwMode="auto">
          <a:xfrm rot="16200000">
            <a:off x="2006973" y="2073184"/>
            <a:ext cx="711487" cy="293687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utoUpdateAnimBg="0"/>
      <p:bldP spid="17" grpId="0" animBg="1"/>
      <p:bldP spid="18" grpId="0" autoUpdateAnimBg="0"/>
      <p:bldP spid="59" grpId="0" animBg="1"/>
      <p:bldP spid="60" grpId="0" animBg="1"/>
      <p:bldP spid="1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/>
          <p:cNvSpPr txBox="1">
            <a:spLocks noChangeArrowheads="1"/>
          </p:cNvSpPr>
          <p:nvPr/>
        </p:nvSpPr>
        <p:spPr bwMode="auto">
          <a:xfrm>
            <a:off x="107504" y="823352"/>
            <a:ext cx="8784976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、特点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响应随机请求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不影响</a:t>
            </a:r>
            <a:r>
              <a:rPr lang="en-US" altLang="zh-CN" sz="2800" b="1"/>
              <a:t>CPU</a:t>
            </a:r>
            <a:r>
              <a:rPr lang="zh-CN" altLang="en-US" sz="2800" b="1"/>
              <a:t>程序的执行，仅占用总线、无程序切换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大批量数据的简单传送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717" y="3715097"/>
            <a:ext cx="8640763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、典型的应用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主存与高速</a:t>
            </a:r>
            <a:r>
              <a:rPr lang="en-US" altLang="zh-CN" sz="2800" b="1"/>
              <a:t>I/O</a:t>
            </a:r>
            <a:r>
              <a:rPr lang="zh-CN" altLang="en-US" sz="2800" b="1"/>
              <a:t>设备之间的简单数据传送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大批量数据采集系统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ü"/>
            </a:pPr>
            <a:r>
              <a:rPr lang="zh-CN" altLang="en-US" sz="2800" b="1"/>
              <a:t>动态存储器（</a:t>
            </a:r>
            <a:r>
              <a:rPr lang="en-US" altLang="zh-CN" sz="2800" b="1"/>
              <a:t>DRAM</a:t>
            </a:r>
            <a:r>
              <a:rPr lang="zh-CN" altLang="en-US" sz="2800" b="1"/>
              <a:t>）的自动刷新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4925" y="836712"/>
            <a:ext cx="8713788" cy="49398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800" b="1"/>
              <a:t>4</a:t>
            </a:r>
            <a:r>
              <a:rPr lang="zh-CN" altLang="en-US" sz="2800" b="1"/>
              <a:t>、</a:t>
            </a:r>
            <a:r>
              <a:rPr lang="en-US" altLang="zh-CN" sz="2800" b="1"/>
              <a:t>DMA</a:t>
            </a:r>
            <a:r>
              <a:rPr lang="zh-CN" altLang="en-US" sz="2800" b="1"/>
              <a:t>的数据传送模式</a:t>
            </a: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1</a:t>
            </a:r>
            <a:r>
              <a:rPr lang="zh-CN" altLang="en-US" sz="2800" b="1">
                <a:solidFill>
                  <a:srgbClr val="0000FF"/>
                </a:solidFill>
              </a:rPr>
              <a:t>）单字传送</a:t>
            </a: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/>
              <a:t>DMA</a:t>
            </a:r>
            <a:r>
              <a:rPr lang="zh-CN" altLang="en-US" sz="2800" b="1"/>
              <a:t>请求获得批准后，</a:t>
            </a:r>
            <a:r>
              <a:rPr lang="en-US" altLang="zh-CN" sz="2800" b="1"/>
              <a:t>CPU</a:t>
            </a:r>
            <a:r>
              <a:rPr lang="zh-CN" altLang="en-US" sz="2800" b="1"/>
              <a:t>让出一个总线周期用于字或字节的传送，再回收并重新判断下一个周期的总线控制权，也称为周期挪用或窃取。</a:t>
            </a:r>
            <a:endParaRPr lang="en-US" altLang="zh-CN" sz="2800" b="1"/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endParaRPr lang="zh-CN" altLang="en-US" sz="2800" b="1"/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</a:rPr>
              <a:t>（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）块传送方式（成组连续传送）</a:t>
            </a:r>
          </a:p>
          <a:p>
            <a:pPr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b="1"/>
              <a:t>DMA</a:t>
            </a:r>
            <a:r>
              <a:rPr lang="zh-CN" altLang="en-US" sz="2800" b="1"/>
              <a:t>被批准后，连续占用若干个总线周期，连续批量地传送数据，结束后将总线的控制权交回给</a:t>
            </a:r>
            <a:r>
              <a:rPr lang="en-US" altLang="zh-CN" sz="2800" b="1"/>
              <a:t>CPU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842963" y="1196752"/>
            <a:ext cx="7707313" cy="4464050"/>
            <a:chOff x="249" y="1253"/>
            <a:chExt cx="4855" cy="2812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36" y="1253"/>
              <a:ext cx="139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系统总线</a:t>
              </a: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2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6" y="2461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ea typeface="黑体" pitchFamily="2" charset="-122"/>
                </a:rPr>
                <a:t>总线请求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016" y="2888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总线批准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856" y="348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3239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182" y="232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284" y="2681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请求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417" y="2686"/>
              <a:ext cx="68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DMA</a:t>
              </a:r>
              <a:r>
                <a:rPr lang="zh-CN" altLang="en-US" sz="20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批准</a:t>
              </a: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2627784" y="6021288"/>
            <a:ext cx="43647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多路型</a:t>
            </a:r>
            <a:r>
              <a:rPr lang="en-US" altLang="zh-CN" sz="2800" b="1"/>
              <a:t>DMA</a:t>
            </a:r>
            <a:r>
              <a:rPr lang="zh-CN" altLang="en-US" sz="2800" b="1"/>
              <a:t>控制器接口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6071D2E-ED31-4FD2-92A9-0DC82AA9D0C3}"/>
              </a:ext>
            </a:extLst>
          </p:cNvPr>
          <p:cNvGrpSpPr/>
          <p:nvPr/>
        </p:nvGrpSpPr>
        <p:grpSpPr>
          <a:xfrm>
            <a:off x="827584" y="0"/>
            <a:ext cx="6632080" cy="839639"/>
            <a:chOff x="827584" y="0"/>
            <a:chExt cx="6632080" cy="839639"/>
          </a:xfrm>
        </p:grpSpPr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353B3DCB-8662-4954-8B57-C0DE3608C930}"/>
                </a:ext>
              </a:extLst>
            </p:cNvPr>
            <p:cNvSpPr/>
            <p:nvPr/>
          </p:nvSpPr>
          <p:spPr>
            <a:xfrm>
              <a:off x="1119858" y="93956"/>
              <a:ext cx="6339806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9.5.2   DMA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控制器与接口功能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17775-192D-4D44-B917-4DEA73F325F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215">
                <a:extLst>
                  <a:ext uri="{FF2B5EF4-FFF2-40B4-BE49-F238E27FC236}">
                    <a16:creationId xmlns:a16="http://schemas.microsoft.com/office/drawing/2014/main" id="{E680B8AB-789D-4B58-BE4B-9445FCD8E591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6EF65B0-C128-463D-95CF-36641AC67CB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FEEE3C0-C470-482A-9621-B87EB934BEAE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9" name="同心圆 220">
                <a:extLst>
                  <a:ext uri="{FF2B5EF4-FFF2-40B4-BE49-F238E27FC236}">
                    <a16:creationId xmlns:a16="http://schemas.microsoft.com/office/drawing/2014/main" id="{C678911F-9A8A-4E5C-8DA2-41BD00D0CB5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FB923708-FBC5-45ED-A528-E58E9B146C1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6">
            <a:extLst>
              <a:ext uri="{FF2B5EF4-FFF2-40B4-BE49-F238E27FC236}">
                <a16:creationId xmlns:a16="http://schemas.microsoft.com/office/drawing/2014/main" id="{A014FFD0-5D08-4146-9661-D6060B40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049796"/>
            <a:ext cx="403244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接收</a:t>
            </a:r>
            <a:r>
              <a:rPr lang="en-US" altLang="zh-CN" sz="2800" b="1"/>
              <a:t>CPU</a:t>
            </a:r>
            <a:r>
              <a:rPr lang="zh-CN" altLang="en-US" sz="2800" b="1"/>
              <a:t>初始化信息</a:t>
            </a:r>
          </a:p>
        </p:txBody>
      </p:sp>
      <p:sp>
        <p:nvSpPr>
          <p:cNvPr id="4" name="Text Box 57">
            <a:extLst>
              <a:ext uri="{FF2B5EF4-FFF2-40B4-BE49-F238E27FC236}">
                <a16:creationId xmlns:a16="http://schemas.microsoft.com/office/drawing/2014/main" id="{78DBC90D-64D8-4B81-B524-277B12EF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3049796"/>
            <a:ext cx="518457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(传送方向、主存首址、交换量)</a:t>
            </a:r>
          </a:p>
        </p:txBody>
      </p:sp>
      <p:sp>
        <p:nvSpPr>
          <p:cNvPr id="5" name="Line 58">
            <a:extLst>
              <a:ext uri="{FF2B5EF4-FFF2-40B4-BE49-F238E27FC236}">
                <a16:creationId xmlns:a16="http://schemas.microsoft.com/office/drawing/2014/main" id="{4D518979-1020-4DD9-A69C-558D6C7EF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476" y="2835533"/>
            <a:ext cx="645863" cy="229319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6" name="Text Box 59">
            <a:extLst>
              <a:ext uri="{FF2B5EF4-FFF2-40B4-BE49-F238E27FC236}">
                <a16:creationId xmlns:a16="http://schemas.microsoft.com/office/drawing/2014/main" id="{76B651F5-FBD4-47B1-A1C2-E7C77940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747" y="2526576"/>
            <a:ext cx="161766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初始化</a:t>
            </a:r>
          </a:p>
        </p:txBody>
      </p:sp>
      <p:sp>
        <p:nvSpPr>
          <p:cNvPr id="7" name="Text Box 60">
            <a:extLst>
              <a:ext uri="{FF2B5EF4-FFF2-40B4-BE49-F238E27FC236}">
                <a16:creationId xmlns:a16="http://schemas.microsoft.com/office/drawing/2014/main" id="{81061BB9-D1DC-4F29-8835-20D4DA81D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769876"/>
            <a:ext cx="75834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接收外设</a:t>
            </a:r>
            <a:r>
              <a:rPr lang="en-US" altLang="zh-CN" sz="2800" b="1"/>
              <a:t>DMA</a:t>
            </a:r>
            <a:r>
              <a:rPr lang="zh-CN" altLang="en-US" sz="2800" b="1"/>
              <a:t>请求, 判优, 向</a:t>
            </a:r>
            <a:r>
              <a:rPr lang="en-US" altLang="zh-CN" sz="2800" b="1"/>
              <a:t>CPU</a:t>
            </a:r>
            <a:r>
              <a:rPr lang="zh-CN" altLang="en-US" sz="2800" b="1"/>
              <a:t>申请总线</a:t>
            </a:r>
          </a:p>
        </p:txBody>
      </p:sp>
      <p:sp>
        <p:nvSpPr>
          <p:cNvPr id="8" name="Line 61">
            <a:extLst>
              <a:ext uri="{FF2B5EF4-FFF2-40B4-BE49-F238E27FC236}">
                <a16:creationId xmlns:a16="http://schemas.microsoft.com/office/drawing/2014/main" id="{EBBB7187-290D-4A25-A739-27BF8E017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872" y="4041338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9" name="Text Box 62">
            <a:extLst>
              <a:ext uri="{FF2B5EF4-FFF2-40B4-BE49-F238E27FC236}">
                <a16:creationId xmlns:a16="http://schemas.microsoft.com/office/drawing/2014/main" id="{BE12EAFE-5E61-4CB7-9BC0-DFC74F01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986" y="3753306"/>
            <a:ext cx="170956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传送前</a:t>
            </a:r>
          </a:p>
        </p:txBody>
      </p:sp>
      <p:sp>
        <p:nvSpPr>
          <p:cNvPr id="10" name="Text Box 63">
            <a:extLst>
              <a:ext uri="{FF2B5EF4-FFF2-40B4-BE49-F238E27FC236}">
                <a16:creationId xmlns:a16="http://schemas.microsoft.com/office/drawing/2014/main" id="{DA11E7D3-B8D7-4F50-850E-2EDD32AA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64" y="4581128"/>
            <a:ext cx="6652543" cy="820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zh-CN" altLang="en-US" sz="2800" b="1"/>
              <a:t>(3) 接管总线权,发总线地址、读/写命令</a:t>
            </a:r>
            <a:endParaRPr lang="en-US" altLang="zh-CN" sz="2800" b="1"/>
          </a:p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并向</a:t>
            </a:r>
            <a:r>
              <a:rPr lang="en-US" altLang="zh-CN" sz="2800" b="1"/>
              <a:t>I/O</a:t>
            </a:r>
            <a:r>
              <a:rPr lang="zh-CN" altLang="en-US" sz="2800" b="1"/>
              <a:t>接口发出响应信号</a:t>
            </a:r>
          </a:p>
        </p:txBody>
      </p:sp>
      <p:sp>
        <p:nvSpPr>
          <p:cNvPr id="11" name="Line 64">
            <a:extLst>
              <a:ext uri="{FF2B5EF4-FFF2-40B4-BE49-F238E27FC236}">
                <a16:creationId xmlns:a16="http://schemas.microsoft.com/office/drawing/2014/main" id="{2C2A2627-9546-4FEF-8F67-584C22CD6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4848" y="4910262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Text Box 65">
            <a:extLst>
              <a:ext uri="{FF2B5EF4-FFF2-40B4-BE49-F238E27FC236}">
                <a16:creationId xmlns:a16="http://schemas.microsoft.com/office/drawing/2014/main" id="{38428166-82B1-4E62-AACC-5F127FF78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665" y="4630515"/>
            <a:ext cx="175418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传送期间</a:t>
            </a:r>
          </a:p>
        </p:txBody>
      </p:sp>
      <p:sp>
        <p:nvSpPr>
          <p:cNvPr id="13" name="Text Box 76">
            <a:extLst>
              <a:ext uri="{FF2B5EF4-FFF2-40B4-BE49-F238E27FC236}">
                <a16:creationId xmlns:a16="http://schemas.microsoft.com/office/drawing/2014/main" id="{7C57A6D1-6157-473F-BFD5-ED056C7F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65" y="1052736"/>
            <a:ext cx="88868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现代计算机一般设置专用</a:t>
            </a:r>
            <a:r>
              <a:rPr lang="en-US" altLang="zh-CN" sz="2800" b="1"/>
              <a:t>DMA</a:t>
            </a:r>
            <a:r>
              <a:rPr lang="zh-CN" altLang="en-US" sz="2800" b="1"/>
              <a:t>控制器, </a:t>
            </a:r>
            <a:r>
              <a:rPr lang="en-US" altLang="zh-CN" sz="2800" b="1"/>
              <a:t>DMA</a:t>
            </a:r>
            <a:r>
              <a:rPr lang="zh-CN" altLang="en-US" sz="2800" b="1"/>
              <a:t>控制器和接口各自的功能是:</a:t>
            </a:r>
          </a:p>
        </p:txBody>
      </p:sp>
      <p:sp>
        <p:nvSpPr>
          <p:cNvPr id="14" name="Text Box 56">
            <a:extLst>
              <a:ext uri="{FF2B5EF4-FFF2-40B4-BE49-F238E27FC236}">
                <a16:creationId xmlns:a16="http://schemas.microsoft.com/office/drawing/2014/main" id="{7003A170-EC00-4FC3-87E2-4E198ADB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570076"/>
            <a:ext cx="701734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en-US" altLang="zh-CN" sz="2800" b="1"/>
              <a:t>4</a:t>
            </a:r>
            <a:r>
              <a:rPr lang="zh-CN" altLang="en-US" sz="2800" b="1"/>
              <a:t>) 向</a:t>
            </a:r>
            <a:r>
              <a:rPr lang="en-US" altLang="zh-CN" sz="2800" b="1"/>
              <a:t>CPU</a:t>
            </a:r>
            <a:r>
              <a:rPr lang="zh-CN" altLang="en-US" sz="2800" b="1"/>
              <a:t>撤销请求，并向</a:t>
            </a:r>
            <a:r>
              <a:rPr lang="en-US" altLang="zh-CN" sz="2800" b="1"/>
              <a:t>I/O</a:t>
            </a:r>
            <a:r>
              <a:rPr lang="zh-CN" altLang="en-US" sz="2800" b="1"/>
              <a:t>发结束信号</a:t>
            </a:r>
          </a:p>
        </p:txBody>
      </p:sp>
      <p:sp>
        <p:nvSpPr>
          <p:cNvPr id="15" name="Line 61">
            <a:extLst>
              <a:ext uri="{FF2B5EF4-FFF2-40B4-BE49-F238E27FC236}">
                <a16:creationId xmlns:a16="http://schemas.microsoft.com/office/drawing/2014/main" id="{8114A83B-56C1-4DA4-AC37-01AFFEA03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5838944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6" name="Text Box 62">
            <a:extLst>
              <a:ext uri="{FF2B5EF4-FFF2-40B4-BE49-F238E27FC236}">
                <a16:creationId xmlns:a16="http://schemas.microsoft.com/office/drawing/2014/main" id="{EB48C976-4825-4756-A6E5-C744C9E5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553" y="5550912"/>
            <a:ext cx="18519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传送结束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C82558-884F-4F29-BBD4-264B2F33029A}"/>
              </a:ext>
            </a:extLst>
          </p:cNvPr>
          <p:cNvGrpSpPr/>
          <p:nvPr/>
        </p:nvGrpSpPr>
        <p:grpSpPr>
          <a:xfrm>
            <a:off x="396999" y="2213149"/>
            <a:ext cx="3958977" cy="519112"/>
            <a:chOff x="396999" y="2213149"/>
            <a:chExt cx="3958977" cy="519112"/>
          </a:xfrm>
        </p:grpSpPr>
        <p:sp>
          <p:nvSpPr>
            <p:cNvPr id="2" name="Text Box 55">
              <a:extLst>
                <a:ext uri="{FF2B5EF4-FFF2-40B4-BE49-F238E27FC236}">
                  <a16:creationId xmlns:a16="http://schemas.microsoft.com/office/drawing/2014/main" id="{C156B790-2C00-4B72-858F-56D6F3BB0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304" y="2213149"/>
              <a:ext cx="3418672" cy="5191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DMA</a:t>
              </a:r>
              <a:r>
                <a:rPr lang="zh-CN" altLang="en-US" sz="2800" b="1"/>
                <a:t>控制器的功能</a:t>
              </a:r>
            </a:p>
          </p:txBody>
        </p:sp>
        <p:pic>
          <p:nvPicPr>
            <p:cNvPr id="17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B9360B51-16DC-448A-9DC8-42AB3AEFB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999" y="221977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53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 advAuto="2000"/>
      <p:bldP spid="5" grpId="0" animBg="1"/>
      <p:bldP spid="6" grpId="0" build="p" autoUpdateAnimBg="0" advAuto="0"/>
      <p:bldP spid="7" grpId="0" build="p" autoUpdateAnimBg="0"/>
      <p:bldP spid="8" grpId="0" animBg="1"/>
      <p:bldP spid="9" grpId="0" build="p" autoUpdateAnimBg="0" advAuto="0"/>
      <p:bldP spid="10" grpId="0" build="p" autoUpdateAnimBg="0"/>
      <p:bldP spid="11" grpId="0" animBg="1"/>
      <p:bldP spid="12" grpId="0" build="p" autoUpdateAnimBg="0" advAuto="0"/>
      <p:bldP spid="14" grpId="0" build="p" autoUpdateAnimBg="0"/>
      <p:bldP spid="15" grpId="0" animBg="1"/>
      <p:bldP spid="1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7">
            <a:extLst>
              <a:ext uri="{FF2B5EF4-FFF2-40B4-BE49-F238E27FC236}">
                <a16:creationId xmlns:a16="http://schemas.microsoft.com/office/drawing/2014/main" id="{A25505E0-D313-48E8-9FD3-5D4CECA0C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08" y="1988840"/>
            <a:ext cx="698976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(1) 接收</a:t>
            </a:r>
            <a:r>
              <a:rPr lang="en-US" altLang="zh-CN" sz="2800" b="1"/>
              <a:t>CPU</a:t>
            </a:r>
            <a:r>
              <a:rPr lang="zh-CN" altLang="en-US" sz="2800" b="1"/>
              <a:t>初始化信息(外设寻址信息)</a:t>
            </a:r>
          </a:p>
        </p:txBody>
      </p:sp>
      <p:sp>
        <p:nvSpPr>
          <p:cNvPr id="4" name="Line 68">
            <a:extLst>
              <a:ext uri="{FF2B5EF4-FFF2-40B4-BE49-F238E27FC236}">
                <a16:creationId xmlns:a16="http://schemas.microsoft.com/office/drawing/2014/main" id="{A64A7EC3-A1B3-4B57-828A-36D846E5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2783" y="2266652"/>
            <a:ext cx="471487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5" name="Text Box 69">
            <a:extLst>
              <a:ext uri="{FF2B5EF4-FFF2-40B4-BE49-F238E27FC236}">
                <a16:creationId xmlns:a16="http://schemas.microsoft.com/office/drawing/2014/main" id="{A48A7BF0-9216-4E93-92E4-122C71E5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970" y="2011521"/>
            <a:ext cx="1617663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初始化</a:t>
            </a:r>
          </a:p>
        </p:txBody>
      </p:sp>
      <p:sp>
        <p:nvSpPr>
          <p:cNvPr id="6" name="Text Box 70">
            <a:extLst>
              <a:ext uri="{FF2B5EF4-FFF2-40B4-BE49-F238E27FC236}">
                <a16:creationId xmlns:a16="http://schemas.microsoft.com/office/drawing/2014/main" id="{A7C85FE9-43F1-479F-A281-6568B63E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208" y="2614212"/>
            <a:ext cx="43830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向</a:t>
            </a:r>
            <a:r>
              <a:rPr lang="en-US" altLang="zh-CN" sz="2800" b="1"/>
              <a:t>DMA</a:t>
            </a:r>
            <a:r>
              <a:rPr lang="zh-CN" altLang="en-US" sz="2800" b="1"/>
              <a:t>控制器发请求</a:t>
            </a:r>
          </a:p>
        </p:txBody>
      </p:sp>
      <p:sp>
        <p:nvSpPr>
          <p:cNvPr id="7" name="Line 71">
            <a:extLst>
              <a:ext uri="{FF2B5EF4-FFF2-40B4-BE49-F238E27FC236}">
                <a16:creationId xmlns:a16="http://schemas.microsoft.com/office/drawing/2014/main" id="{74AE3428-7276-4129-8264-DAE32C347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938" y="2920837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" name="Text Box 72">
            <a:extLst>
              <a:ext uri="{FF2B5EF4-FFF2-40B4-BE49-F238E27FC236}">
                <a16:creationId xmlns:a16="http://schemas.microsoft.com/office/drawing/2014/main" id="{19606AFC-4523-4F24-8CD9-8D8DA2FE7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002" y="2632805"/>
            <a:ext cx="379965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传送前, 外设准备好</a:t>
            </a:r>
          </a:p>
        </p:txBody>
      </p:sp>
      <p:sp>
        <p:nvSpPr>
          <p:cNvPr id="9" name="Text Box 73">
            <a:extLst>
              <a:ext uri="{FF2B5EF4-FFF2-40B4-BE49-F238E27FC236}">
                <a16:creationId xmlns:a16="http://schemas.microsoft.com/office/drawing/2014/main" id="{185FA5BA-4F16-4C43-BDBE-D2F7DAF0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58" y="3198213"/>
            <a:ext cx="375634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(3) 向总线传送数据</a:t>
            </a:r>
          </a:p>
        </p:txBody>
      </p:sp>
      <p:sp>
        <p:nvSpPr>
          <p:cNvPr id="10" name="Line 74">
            <a:extLst>
              <a:ext uri="{FF2B5EF4-FFF2-40B4-BE49-F238E27FC236}">
                <a16:creationId xmlns:a16="http://schemas.microsoft.com/office/drawing/2014/main" id="{1B2A24F4-0C3D-4E5C-9BBD-4FF23E455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938" y="3564926"/>
            <a:ext cx="471487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Text Box 75">
            <a:extLst>
              <a:ext uri="{FF2B5EF4-FFF2-40B4-BE49-F238E27FC236}">
                <a16:creationId xmlns:a16="http://schemas.microsoft.com/office/drawing/2014/main" id="{378DBEAF-C4DD-4BC2-9768-6729862A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858" y="3261713"/>
            <a:ext cx="2311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传送期间</a:t>
            </a:r>
          </a:p>
        </p:txBody>
      </p:sp>
      <p:sp>
        <p:nvSpPr>
          <p:cNvPr id="12" name="Text Box 56">
            <a:extLst>
              <a:ext uri="{FF2B5EF4-FFF2-40B4-BE49-F238E27FC236}">
                <a16:creationId xmlns:a16="http://schemas.microsoft.com/office/drawing/2014/main" id="{76A2AF1D-342F-4316-A44A-EE1F06941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90" y="3822720"/>
            <a:ext cx="37719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</a:t>
            </a:r>
            <a:r>
              <a:rPr lang="en-US" altLang="zh-CN" sz="2800" b="1"/>
              <a:t>4</a:t>
            </a:r>
            <a:r>
              <a:rPr lang="zh-CN" altLang="en-US" sz="2800" b="1"/>
              <a:t>) 向</a:t>
            </a:r>
            <a:r>
              <a:rPr lang="en-US" altLang="zh-CN" sz="2800" b="1"/>
              <a:t>CPU</a:t>
            </a:r>
            <a:r>
              <a:rPr lang="zh-CN" altLang="en-US" sz="2800" b="1"/>
              <a:t>发中断请求</a:t>
            </a:r>
          </a:p>
        </p:txBody>
      </p:sp>
      <p:sp>
        <p:nvSpPr>
          <p:cNvPr id="13" name="Line 61">
            <a:extLst>
              <a:ext uri="{FF2B5EF4-FFF2-40B4-BE49-F238E27FC236}">
                <a16:creationId xmlns:a16="http://schemas.microsoft.com/office/drawing/2014/main" id="{301FBB44-EA41-4CBF-A211-901A063DA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938" y="4129916"/>
            <a:ext cx="471488" cy="0"/>
          </a:xfrm>
          <a:prstGeom prst="line">
            <a:avLst/>
          </a:prstGeom>
          <a:noFill/>
          <a:ln w="25400">
            <a:solidFill>
              <a:srgbClr val="99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4" name="Text Box 62">
            <a:extLst>
              <a:ext uri="{FF2B5EF4-FFF2-40B4-BE49-F238E27FC236}">
                <a16:creationId xmlns:a16="http://schemas.microsoft.com/office/drawing/2014/main" id="{39F5E9C5-151D-46C6-A689-6B8FF75E4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243" y="3841884"/>
            <a:ext cx="18519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传送结束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B38057-CBEA-4E48-8CA9-7B46573B4DDB}"/>
              </a:ext>
            </a:extLst>
          </p:cNvPr>
          <p:cNvGrpSpPr/>
          <p:nvPr/>
        </p:nvGrpSpPr>
        <p:grpSpPr>
          <a:xfrm>
            <a:off x="650964" y="1196752"/>
            <a:ext cx="2336860" cy="519113"/>
            <a:chOff x="650964" y="1196752"/>
            <a:chExt cx="2336860" cy="519113"/>
          </a:xfrm>
        </p:grpSpPr>
        <p:sp>
          <p:nvSpPr>
            <p:cNvPr id="2" name="Text Box 66">
              <a:extLst>
                <a:ext uri="{FF2B5EF4-FFF2-40B4-BE49-F238E27FC236}">
                  <a16:creationId xmlns:a16="http://schemas.microsoft.com/office/drawing/2014/main" id="{90A75927-A394-4C41-BAEA-7E014052B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1196752"/>
              <a:ext cx="1872208" cy="5191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接口功能</a:t>
              </a:r>
            </a:p>
          </p:txBody>
        </p:sp>
        <p:pic>
          <p:nvPicPr>
            <p:cNvPr id="15" name="Picture 4" descr="C:\Users\Administrator\Desktop\微立体创业计划\004.png">
              <a:extLst>
                <a:ext uri="{FF2B5EF4-FFF2-40B4-BE49-F238E27FC236}">
                  <a16:creationId xmlns:a16="http://schemas.microsoft.com/office/drawing/2014/main" id="{60DCE431-E59B-4F71-8FB9-6D61D7CA9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964" y="1214160"/>
              <a:ext cx="457340" cy="457340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55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 build="p" autoUpdateAnimBg="0" advAuto="0"/>
      <p:bldP spid="6" grpId="0" build="p" autoUpdateAnimBg="0"/>
      <p:bldP spid="7" grpId="0" animBg="1"/>
      <p:bldP spid="8" grpId="0" build="p" autoUpdateAnimBg="0" advAuto="0"/>
      <p:bldP spid="9" grpId="0" build="p" autoUpdateAnimBg="0"/>
      <p:bldP spid="10" grpId="0" animBg="1"/>
      <p:bldP spid="11" grpId="0" build="p" autoUpdateAnimBg="0" advAuto="0"/>
      <p:bldP spid="12" grpId="0" build="p" autoUpdateAnimBg="0"/>
      <p:bldP spid="13" grpId="0" animBg="1"/>
      <p:bldP spid="14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115616" y="1268760"/>
            <a:ext cx="7467600" cy="3579813"/>
            <a:chOff x="249" y="1660"/>
            <a:chExt cx="4704" cy="2255"/>
          </a:xfrm>
        </p:grpSpPr>
        <p:sp>
          <p:nvSpPr>
            <p:cNvPr id="3" name="Line 5"/>
            <p:cNvSpPr>
              <a:spLocks noChangeShapeType="1"/>
            </p:cNvSpPr>
            <p:nvPr/>
          </p:nvSpPr>
          <p:spPr bwMode="auto">
            <a:xfrm>
              <a:off x="249" y="1660"/>
              <a:ext cx="470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45" y="1996"/>
              <a:ext cx="576" cy="998"/>
            </a:xfrm>
            <a:prstGeom prst="rect">
              <a:avLst/>
            </a:prstGeom>
            <a:solidFill>
              <a:srgbClr val="6699FF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chemeClr val="bg2"/>
                  </a:solidFill>
                  <a:ea typeface="黑体" pitchFamily="2" charset="-122"/>
                </a:rPr>
                <a:t>CPU</a:t>
              </a:r>
            </a:p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solidFill>
                  <a:schemeClr val="bg2"/>
                </a:solidFill>
                <a:ea typeface="黑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113" y="1996"/>
              <a:ext cx="576" cy="351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  <a:ea typeface="黑体" pitchFamily="2" charset="-122"/>
                </a:rPr>
                <a:t>M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81" y="1996"/>
              <a:ext cx="723" cy="11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>
                  <a:solidFill>
                    <a:schemeClr val="folHlink"/>
                  </a:solidFill>
                  <a:ea typeface="黑体" pitchFamily="2" charset="-122"/>
                </a:rPr>
                <a:t>DMA</a:t>
              </a:r>
            </a:p>
            <a:p>
              <a:pPr algn="ctr">
                <a:defRPr/>
              </a:pPr>
              <a:r>
                <a:rPr lang="zh-CN" altLang="en-US" b="1">
                  <a:solidFill>
                    <a:schemeClr val="folHlink"/>
                  </a:solidFill>
                  <a:latin typeface="黑体" pitchFamily="2" charset="-122"/>
                  <a:ea typeface="黑体" pitchFamily="2" charset="-122"/>
                </a:rPr>
                <a:t>控制器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912" y="3333"/>
              <a:ext cx="635" cy="582"/>
            </a:xfrm>
            <a:prstGeom prst="rect">
              <a:avLst/>
            </a:prstGeom>
            <a:solidFill>
              <a:srgbClr val="33CC33"/>
            </a:solidFill>
            <a:ln w="381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64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1398" y="166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239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912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925" y="2726"/>
              <a:ext cx="953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925" y="2907"/>
              <a:ext cx="95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016" y="2461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ea typeface="黑体" pitchFamily="2" charset="-122"/>
                </a:rPr>
                <a:t>总线请求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016" y="2888"/>
              <a:ext cx="831" cy="2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200" b="1">
                  <a:latin typeface="黑体" pitchFamily="2" charset="-122"/>
                  <a:ea typeface="黑体" pitchFamily="2" charset="-122"/>
                </a:rPr>
                <a:t>总线应答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19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856" y="3333"/>
              <a:ext cx="635" cy="582"/>
            </a:xfrm>
            <a:prstGeom prst="rect">
              <a:avLst/>
            </a:prstGeom>
            <a:solidFill>
              <a:srgbClr val="33CC33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外围设备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3874" y="1997"/>
              <a:ext cx="635" cy="326"/>
            </a:xfrm>
            <a:prstGeom prst="rect">
              <a:avLst/>
            </a:prstGeom>
            <a:solidFill>
              <a:srgbClr val="66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b="1">
                  <a:solidFill>
                    <a:schemeClr val="bg2"/>
                  </a:solidFill>
                  <a:latin typeface="黑体" pitchFamily="2" charset="-122"/>
                  <a:ea typeface="黑体" pitchFamily="2" charset="-122"/>
                </a:rPr>
                <a:t>接口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622" y="2523"/>
              <a:ext cx="40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3230" y="2324"/>
              <a:ext cx="9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3030" y="2342"/>
              <a:ext cx="0" cy="18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604" y="2659"/>
              <a:ext cx="81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3420" y="2342"/>
              <a:ext cx="0" cy="31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182" y="2324"/>
              <a:ext cx="9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2622" y="2931"/>
              <a:ext cx="136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lg" len="lg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3982" y="2342"/>
              <a:ext cx="0" cy="589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2604" y="3067"/>
              <a:ext cx="181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4418" y="2342"/>
              <a:ext cx="0" cy="7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lg" len="lg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284" y="2681"/>
              <a:ext cx="362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DRQ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417" y="2686"/>
              <a:ext cx="443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DACK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2241" y="166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05069" y="4998912"/>
            <a:ext cx="520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sym typeface="Symbol" pitchFamily="18" charset="2"/>
              </a:rPr>
              <a:t> 操作</a:t>
            </a:r>
            <a:r>
              <a:rPr lang="zh-CN" altLang="en-US" sz="2800" b="1">
                <a:solidFill>
                  <a:schemeClr val="tx1"/>
                </a:solidFill>
              </a:rPr>
              <a:t>过程 (四个阶段) 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09961" y="5733256"/>
            <a:ext cx="665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/>
              <a:t>主程序实现初始化(对</a:t>
            </a:r>
            <a:r>
              <a:rPr lang="en-US" altLang="zh-CN" sz="2800" b="1"/>
              <a:t>DMA</a:t>
            </a:r>
            <a:r>
              <a:rPr lang="zh-CN" altLang="en-US" sz="2800" b="1"/>
              <a:t>控制器和接口);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11560" y="5733257"/>
            <a:ext cx="2527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/>
              <a:t>程序准备: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13FED34-BE9C-426A-B132-532EB3371E56}"/>
              </a:ext>
            </a:extLst>
          </p:cNvPr>
          <p:cNvGrpSpPr/>
          <p:nvPr/>
        </p:nvGrpSpPr>
        <p:grpSpPr>
          <a:xfrm>
            <a:off x="827584" y="0"/>
            <a:ext cx="5328592" cy="839639"/>
            <a:chOff x="827584" y="0"/>
            <a:chExt cx="5328592" cy="839639"/>
          </a:xfrm>
        </p:grpSpPr>
        <p:sp>
          <p:nvSpPr>
            <p:cNvPr id="67" name="六边形 66">
              <a:extLst>
                <a:ext uri="{FF2B5EF4-FFF2-40B4-BE49-F238E27FC236}">
                  <a16:creationId xmlns:a16="http://schemas.microsoft.com/office/drawing/2014/main" id="{197023AE-3A1B-4EDB-88BF-3BAAD2BAACBC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9.5.2   DMA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传送过程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3B576F9-B2DB-4C1F-8D9C-CE5331E36A62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2" name="同心圆 215">
                <a:extLst>
                  <a:ext uri="{FF2B5EF4-FFF2-40B4-BE49-F238E27FC236}">
                    <a16:creationId xmlns:a16="http://schemas.microsoft.com/office/drawing/2014/main" id="{DD8FCDA2-4286-4280-B52E-76F8E9ABEBD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1EA3A05B-2737-44A3-8BA8-0E2DD56E9083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9661A71F-D752-4BBB-93F0-A478386FB709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0" name="同心圆 220">
                <a:extLst>
                  <a:ext uri="{FF2B5EF4-FFF2-40B4-BE49-F238E27FC236}">
                    <a16:creationId xmlns:a16="http://schemas.microsoft.com/office/drawing/2014/main" id="{D7752327-C74C-43A7-8124-EFFAEF3FD9E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106D21E1-231A-4312-A3A8-E5EA9BBB49F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  <p:bldP spid="42" grpId="0" build="p" autoUpdateAnimBg="0"/>
      <p:bldP spid="4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540</Words>
  <Application>Microsoft Office PowerPoint</Application>
  <PresentationFormat>全屏显示(4:3)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210</cp:revision>
  <dcterms:created xsi:type="dcterms:W3CDTF">2017-01-15T07:54:50Z</dcterms:created>
  <dcterms:modified xsi:type="dcterms:W3CDTF">2020-07-13T09:22:02Z</dcterms:modified>
</cp:coreProperties>
</file>