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0"/>
  </p:notesMasterIdLst>
  <p:handoutMasterIdLst>
    <p:handoutMasterId r:id="rId71"/>
  </p:handoutMasterIdLst>
  <p:sldIdLst>
    <p:sldId id="265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56" r:id="rId18"/>
    <p:sldId id="357" r:id="rId19"/>
    <p:sldId id="304" r:id="rId20"/>
    <p:sldId id="305" r:id="rId21"/>
    <p:sldId id="306" r:id="rId22"/>
    <p:sldId id="307" r:id="rId23"/>
    <p:sldId id="308" r:id="rId24"/>
    <p:sldId id="327" r:id="rId25"/>
    <p:sldId id="355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7" r:id="rId34"/>
    <p:sldId id="318" r:id="rId35"/>
    <p:sldId id="319" r:id="rId36"/>
    <p:sldId id="320" r:id="rId37"/>
    <p:sldId id="324" r:id="rId38"/>
    <p:sldId id="321" r:id="rId39"/>
    <p:sldId id="322" r:id="rId40"/>
    <p:sldId id="323" r:id="rId41"/>
    <p:sldId id="326" r:id="rId42"/>
    <p:sldId id="325" r:id="rId43"/>
    <p:sldId id="328" r:id="rId44"/>
    <p:sldId id="329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E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2021/11/26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1A24F84-1F4D-45DE-9D80-E48D31762975}"/>
              </a:ext>
            </a:extLst>
          </p:cNvPr>
          <p:cNvGrpSpPr/>
          <p:nvPr/>
        </p:nvGrpSpPr>
        <p:grpSpPr>
          <a:xfrm>
            <a:off x="827584" y="0"/>
            <a:ext cx="5328592" cy="839639"/>
            <a:chOff x="827584" y="0"/>
            <a:chExt cx="5328592" cy="839639"/>
          </a:xfrm>
        </p:grpSpPr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6A627AC9-2BDC-415A-9D0C-8D883729EF6A}"/>
                </a:ext>
              </a:extLst>
            </p:cNvPr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12.3.2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算术运算指令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A9C0FDA-AF6A-4D3E-8977-D480C169942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215">
                <a:extLst>
                  <a:ext uri="{FF2B5EF4-FFF2-40B4-BE49-F238E27FC236}">
                    <a16:creationId xmlns:a16="http://schemas.microsoft.com/office/drawing/2014/main" id="{1935F946-9E6B-45E8-AF52-674848D263F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A75BD45-79AA-426E-9CB0-8701148BF1D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E18C025-7682-462F-80A1-67735FA9F59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220">
                <a:extLst>
                  <a:ext uri="{FF2B5EF4-FFF2-40B4-BE49-F238E27FC236}">
                    <a16:creationId xmlns:a16="http://schemas.microsoft.com/office/drawing/2014/main" id="{D58B2A80-58D6-47E3-BFB2-828B4F51C01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7F9948D-48B8-4DB7-90DE-7334B643DF1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71A5454C-AA65-45E6-A4AF-D427C9701277}"/>
              </a:ext>
            </a:extLst>
          </p:cNvPr>
          <p:cNvSpPr txBox="1">
            <a:spLocks noChangeArrowheads="1"/>
          </p:cNvSpPr>
          <p:nvPr/>
        </p:nvSpPr>
        <p:spPr>
          <a:xfrm>
            <a:off x="2915816" y="1551918"/>
            <a:ext cx="4038600" cy="2667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/>
              <a:t>加法运算指令</a:t>
            </a:r>
          </a:p>
          <a:p>
            <a:pPr>
              <a:lnSpc>
                <a:spcPct val="150000"/>
              </a:lnSpc>
            </a:pPr>
            <a:r>
              <a:rPr lang="zh-CN" altLang="en-US" sz="2800" b="1"/>
              <a:t>减法运算指令</a:t>
            </a:r>
          </a:p>
          <a:p>
            <a:pPr>
              <a:lnSpc>
                <a:spcPct val="150000"/>
              </a:lnSpc>
            </a:pPr>
            <a:r>
              <a:rPr lang="zh-CN" altLang="en-US" sz="2800" b="1"/>
              <a:t>乘法指令</a:t>
            </a:r>
          </a:p>
          <a:p>
            <a:pPr>
              <a:lnSpc>
                <a:spcPct val="150000"/>
              </a:lnSpc>
            </a:pPr>
            <a:r>
              <a:rPr lang="zh-CN" altLang="en-US" sz="2800" b="1"/>
              <a:t>除法指令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414881-9441-4E1C-BB39-C0F5DEA96765}"/>
              </a:ext>
            </a:extLst>
          </p:cNvPr>
          <p:cNvSpPr txBox="1"/>
          <p:nvPr/>
        </p:nvSpPr>
        <p:spPr>
          <a:xfrm>
            <a:off x="1043608" y="692696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EDCC024-1252-4129-B00F-69A4FFF7CA43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1779270"/>
            <a:ext cx="5621337" cy="27066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SUB  OPRD1，OPRD2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OPRD1</a:t>
            </a:r>
            <a:r>
              <a:rPr lang="en-US" altLang="zh-CN" b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OPRD2→OPRD1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DD3C3B5-3615-4D2F-9268-B634AEE0F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13325"/>
            <a:ext cx="7993063" cy="559897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SUB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指令的执行对全部6个状态标志位都产生影响</a:t>
            </a:r>
          </a:p>
        </p:txBody>
      </p:sp>
    </p:spTree>
    <p:extLst>
      <p:ext uri="{BB962C8B-B14F-4D97-AF65-F5344CB8AC3E}">
        <p14:creationId xmlns:p14="http://schemas.microsoft.com/office/powerpoint/2010/main" val="383108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3E1EA1-4C36-42F8-84D9-8CE6DECA889B}"/>
              </a:ext>
            </a:extLst>
          </p:cNvPr>
          <p:cNvSpPr txBox="1"/>
          <p:nvPr/>
        </p:nvSpPr>
        <p:spPr>
          <a:xfrm>
            <a:off x="1043608" y="116632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SBB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696F52-508C-4B4D-AEFD-56C799A60B3F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654988"/>
            <a:ext cx="6696744" cy="27066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SBB  OPRD1，OPRD2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OPRD1</a:t>
            </a:r>
            <a:r>
              <a:rPr lang="en-US" altLang="zh-CN" b="1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OPRD2</a:t>
            </a:r>
            <a:r>
              <a:rPr lang="en-US" altLang="zh-CN" b="1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CF→OPRD1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3733F2-CCDF-40B3-B3F6-72FFD39360CB}"/>
              </a:ext>
            </a:extLst>
          </p:cNvPr>
          <p:cNvSpPr txBox="1"/>
          <p:nvPr/>
        </p:nvSpPr>
        <p:spPr>
          <a:xfrm>
            <a:off x="827584" y="3896896"/>
            <a:ext cx="7848872" cy="171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SBB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指令主要用于多字节减法运算，高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位（或高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位）相减时，必须要考虑低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位（低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位）产生的借位。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CF279F0-7DCC-4AA0-930F-7A9C59549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68" y="5864688"/>
            <a:ext cx="7993063" cy="559897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SBB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指令的执行对全部6个状态标志位都产生影响</a:t>
            </a:r>
          </a:p>
        </p:txBody>
      </p:sp>
    </p:spTree>
    <p:extLst>
      <p:ext uri="{BB962C8B-B14F-4D97-AF65-F5344CB8AC3E}">
        <p14:creationId xmlns:p14="http://schemas.microsoft.com/office/powerpoint/2010/main" val="413226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3338DE-E8ED-49A3-A61E-92BA685EAF33}"/>
              </a:ext>
            </a:extLst>
          </p:cNvPr>
          <p:cNvSpPr txBox="1"/>
          <p:nvPr/>
        </p:nvSpPr>
        <p:spPr>
          <a:xfrm>
            <a:off x="1043608" y="973695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CB6C2F-5255-4915-B385-0653B8FE9BC9}"/>
              </a:ext>
            </a:extLst>
          </p:cNvPr>
          <p:cNvSpPr/>
          <p:nvPr/>
        </p:nvSpPr>
        <p:spPr>
          <a:xfrm>
            <a:off x="2123728" y="1917563"/>
            <a:ext cx="4896544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  OPRD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OPRD</a:t>
            </a:r>
            <a:r>
              <a:rPr lang="en-US" altLang="zh-CN" sz="2800" b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1→OPRD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16F7A9-5190-46B9-894C-DE71387165D2}"/>
              </a:ext>
            </a:extLst>
          </p:cNvPr>
          <p:cNvSpPr txBox="1"/>
          <p:nvPr/>
        </p:nvSpPr>
        <p:spPr>
          <a:xfrm>
            <a:off x="971600" y="3565983"/>
            <a:ext cx="7416824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该指令对操作数的要求及对标志位的影响与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指令相同。</a:t>
            </a:r>
          </a:p>
        </p:txBody>
      </p:sp>
    </p:spTree>
    <p:extLst>
      <p:ext uri="{BB962C8B-B14F-4D97-AF65-F5344CB8AC3E}">
        <p14:creationId xmlns:p14="http://schemas.microsoft.com/office/powerpoint/2010/main" val="70218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C06D15-A7E7-4E3E-A289-65F3DDAF9F56}"/>
              </a:ext>
            </a:extLst>
          </p:cNvPr>
          <p:cNvSpPr txBox="1"/>
          <p:nvPr/>
        </p:nvSpPr>
        <p:spPr>
          <a:xfrm>
            <a:off x="1043608" y="692696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求补指令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7F4FC0A-A494-4D45-BFA1-A2135AB6FE1C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1412776"/>
            <a:ext cx="6696744" cy="27066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NEG OPRD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OPRD→OPRD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33ADE90-B6E6-4005-B815-CB330E5F0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68" y="4885327"/>
            <a:ext cx="7993063" cy="559897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NEG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指令的执行对全部6个状态标志位都产生影响</a:t>
            </a:r>
          </a:p>
        </p:txBody>
      </p:sp>
    </p:spTree>
    <p:extLst>
      <p:ext uri="{BB962C8B-B14F-4D97-AF65-F5344CB8AC3E}">
        <p14:creationId xmlns:p14="http://schemas.microsoft.com/office/powerpoint/2010/main" val="76342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B828C8D-7B50-4575-B535-11DD62BBED06}"/>
              </a:ext>
            </a:extLst>
          </p:cNvPr>
          <p:cNvSpPr/>
          <p:nvPr/>
        </p:nvSpPr>
        <p:spPr>
          <a:xfrm>
            <a:off x="467544" y="1307009"/>
            <a:ext cx="8208912" cy="4534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对进位标志CF的影响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只有当操作数为零时，进位标志CF被置零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其它情况都被置1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，即均有借位。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对溢出标志OF的影响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当字节操作数为-128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80H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，或字操作数为-32768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8000H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时，结果将无变化，但溢出标志OF被置1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16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DCB7A7-068F-465D-8373-B35AC48861DE}"/>
              </a:ext>
            </a:extLst>
          </p:cNvPr>
          <p:cNvSpPr txBox="1"/>
          <p:nvPr/>
        </p:nvSpPr>
        <p:spPr>
          <a:xfrm>
            <a:off x="1043608" y="692696"/>
            <a:ext cx="298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比较指令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FDF41F5-E3B3-44A4-8851-4961062838CD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1412776"/>
            <a:ext cx="5621337" cy="27066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CMP  OPRD1，OPRD2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OPRD1</a:t>
            </a:r>
            <a:r>
              <a:rPr lang="en-US" altLang="zh-CN" b="1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OPRD2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8DB0E1B-2B0B-4E28-BE44-52FDEE623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09120"/>
            <a:ext cx="7993063" cy="559897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CMP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指令的执行对全部6个状态标志位都产生影响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A0864E-A99B-45DB-AC71-24BF833999BF}"/>
              </a:ext>
            </a:extLst>
          </p:cNvPr>
          <p:cNvSpPr/>
          <p:nvPr/>
        </p:nvSpPr>
        <p:spPr>
          <a:xfrm>
            <a:off x="179511" y="5301208"/>
            <a:ext cx="8353301" cy="123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40000"/>
              </a:lnSpc>
              <a:spcAft>
                <a:spcPct val="40000"/>
              </a:spcAft>
            </a:pPr>
            <a:r>
              <a:rPr lang="zh-CN" altLang="en-US" sz="2800" b="1"/>
              <a:t>用于比较两个数的大小，可作为条件转移指令的转移条件。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02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12E8D6-D31F-46C8-A646-896C3D879AC8}"/>
              </a:ext>
            </a:extLst>
          </p:cNvPr>
          <p:cNvSpPr txBox="1"/>
          <p:nvPr/>
        </p:nvSpPr>
        <p:spPr>
          <a:xfrm>
            <a:off x="3242149" y="980728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简单条件转移指令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74B35E5-9837-4259-A83B-304AF7FE7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79417"/>
              </p:ext>
            </p:extLst>
          </p:nvPr>
        </p:nvGraphicFramePr>
        <p:xfrm>
          <a:off x="251520" y="1669795"/>
          <a:ext cx="8640960" cy="463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52311671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2367565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88674947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3119442719"/>
                    </a:ext>
                  </a:extLst>
                </a:gridCol>
              </a:tblGrid>
              <a:tr h="421775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标志位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转移条件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994715"/>
                  </a:ext>
                </a:extLst>
              </a:tr>
              <a:tr h="42177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JC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CF=1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有进位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借位转移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131341"/>
                  </a:ext>
                </a:extLst>
              </a:tr>
              <a:tr h="42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JNC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CF=0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无进位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借位转移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17147"/>
                  </a:ext>
                </a:extLst>
              </a:tr>
              <a:tr h="42177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JE/JZ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相等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等于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289655"/>
                  </a:ext>
                </a:extLst>
              </a:tr>
              <a:tr h="42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JNE/JNZ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不相等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不等于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982945"/>
                  </a:ext>
                </a:extLst>
              </a:tr>
              <a:tr h="42177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SF=1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负数转移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5275"/>
                  </a:ext>
                </a:extLst>
              </a:tr>
              <a:tr h="42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JNS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SF=0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正数转移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537044"/>
                  </a:ext>
                </a:extLst>
              </a:tr>
              <a:tr h="42177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OF=1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有溢出转移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32875"/>
                  </a:ext>
                </a:extLst>
              </a:tr>
              <a:tr h="42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JNO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OF=0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无溢出转移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95550"/>
                  </a:ext>
                </a:extLst>
              </a:tr>
              <a:tr h="42177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PF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JP/JPE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PF=1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偶数个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049279"/>
                  </a:ext>
                </a:extLst>
              </a:tr>
              <a:tr h="42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JNP/JPO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PF=0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奇数个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0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46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236653-4193-4AD8-8084-7D42941366C8}"/>
              </a:ext>
            </a:extLst>
          </p:cNvPr>
          <p:cNvSpPr txBox="1"/>
          <p:nvPr/>
        </p:nvSpPr>
        <p:spPr>
          <a:xfrm>
            <a:off x="2699792" y="533871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无符号数条件转移指令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DFD21AF-50EC-4B1E-8CAF-AE5BCC566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72704"/>
              </p:ext>
            </p:extLst>
          </p:nvPr>
        </p:nvGraphicFramePr>
        <p:xfrm>
          <a:off x="1524000" y="110896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459180785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418559680"/>
                    </a:ext>
                  </a:extLst>
                </a:gridCol>
                <a:gridCol w="1607840">
                  <a:extLst>
                    <a:ext uri="{9D8B030D-6E8A-4147-A177-3AD203B41FA5}">
                      <a16:colId xmlns:a16="http://schemas.microsoft.com/office/drawing/2014/main" val="916749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转移条件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0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JA/JNBE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CF=0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且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A&gt;B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44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JAE/JNB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CF=0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JB/JNAE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CF=1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A&lt;B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JBE/JNA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CF=1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≤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5058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EC9E76D-F78B-4E3D-AEA5-4F078A336B9C}"/>
              </a:ext>
            </a:extLst>
          </p:cNvPr>
          <p:cNvSpPr txBox="1"/>
          <p:nvPr/>
        </p:nvSpPr>
        <p:spPr>
          <a:xfrm>
            <a:off x="2771800" y="366400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有符号数条件转移指令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A0DB6BE-35C9-4754-9111-1C43C0E6F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7595"/>
              </p:ext>
            </p:extLst>
          </p:nvPr>
        </p:nvGraphicFramePr>
        <p:xfrm>
          <a:off x="1547664" y="4239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459180785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418559680"/>
                    </a:ext>
                  </a:extLst>
                </a:gridCol>
                <a:gridCol w="1607840">
                  <a:extLst>
                    <a:ext uri="{9D8B030D-6E8A-4147-A177-3AD203B41FA5}">
                      <a16:colId xmlns:a16="http://schemas.microsoft.com/office/drawing/2014/main" val="916749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转移条件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0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JG/JNLE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SF=OF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且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A&gt;B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44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JGE/JNL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SF=OF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JL/JNGE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SF≠OF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且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A&lt;B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JLE/JNG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SF≠OF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≤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5058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7B5B25D-D474-451B-A060-DE85DE00728C}"/>
              </a:ext>
            </a:extLst>
          </p:cNvPr>
          <p:cNvSpPr/>
          <p:nvPr/>
        </p:nvSpPr>
        <p:spPr>
          <a:xfrm>
            <a:off x="900628" y="223470"/>
            <a:ext cx="1294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  A, 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25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8FFA5103-1243-420D-8AA2-6330818C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2" y="994744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4EB017-B0C7-4954-A8FE-5B65CF99B0C9}"/>
              </a:ext>
            </a:extLst>
          </p:cNvPr>
          <p:cNvSpPr txBox="1"/>
          <p:nvPr/>
        </p:nvSpPr>
        <p:spPr>
          <a:xfrm flipH="1">
            <a:off x="725894" y="987288"/>
            <a:ext cx="658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两个无符号数的大小关系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  A,  B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519CFD6-F801-4CF7-859C-8EA3C134050B}"/>
              </a:ext>
            </a:extLst>
          </p:cNvPr>
          <p:cNvGrpSpPr/>
          <p:nvPr/>
        </p:nvGrpSpPr>
        <p:grpSpPr>
          <a:xfrm>
            <a:off x="725894" y="1873682"/>
            <a:ext cx="7734538" cy="1000980"/>
            <a:chOff x="725894" y="1873682"/>
            <a:chExt cx="7734538" cy="100098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EA3264D-81BF-43C7-B199-D5F8E742F43A}"/>
                </a:ext>
              </a:extLst>
            </p:cNvPr>
            <p:cNvGrpSpPr/>
            <p:nvPr/>
          </p:nvGrpSpPr>
          <p:grpSpPr>
            <a:xfrm>
              <a:off x="725894" y="1916832"/>
              <a:ext cx="571674" cy="464371"/>
              <a:chOff x="200731" y="3756717"/>
              <a:chExt cx="571674" cy="464371"/>
            </a:xfrm>
          </p:grpSpPr>
          <p:pic>
            <p:nvPicPr>
              <p:cNvPr id="4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E0928500-EA92-4444-82C4-70068B0B27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024A97ED-6DCB-44B5-9691-E6972DD6F1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3EF34B6-063A-40D0-A7F9-4DF9A08CDCEA}"/>
                </a:ext>
              </a:extLst>
            </p:cNvPr>
            <p:cNvSpPr/>
            <p:nvPr/>
          </p:nvSpPr>
          <p:spPr>
            <a:xfrm>
              <a:off x="1297568" y="1873682"/>
              <a:ext cx="7162864" cy="1000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A&gt;B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时，此时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A-B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不产生借位，并且结果不为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，即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CF=0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并且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ZF=0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7D664C1-729D-4286-8B9C-66FDB6ACC3E3}"/>
              </a:ext>
            </a:extLst>
          </p:cNvPr>
          <p:cNvGrpSpPr/>
          <p:nvPr/>
        </p:nvGrpSpPr>
        <p:grpSpPr>
          <a:xfrm>
            <a:off x="725894" y="3039872"/>
            <a:ext cx="3888432" cy="520848"/>
            <a:chOff x="725894" y="3039872"/>
            <a:chExt cx="3888432" cy="52084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8A88B9-12D9-4E92-ADCC-347215CAC8D6}"/>
                </a:ext>
              </a:extLst>
            </p:cNvPr>
            <p:cNvGrpSpPr/>
            <p:nvPr/>
          </p:nvGrpSpPr>
          <p:grpSpPr>
            <a:xfrm>
              <a:off x="725894" y="3075991"/>
              <a:ext cx="571674" cy="464371"/>
              <a:chOff x="200731" y="3756717"/>
              <a:chExt cx="571674" cy="464371"/>
            </a:xfrm>
          </p:grpSpPr>
          <p:pic>
            <p:nvPicPr>
              <p:cNvPr id="10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7AB4D292-16C4-47F5-9D49-A521EEF5CB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EC9EA792-BF3F-4E01-9725-4C93AB845A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176AAC-88C4-449D-B134-4A88E773B2DB}"/>
                </a:ext>
              </a:extLst>
            </p:cNvPr>
            <p:cNvSpPr/>
            <p:nvPr/>
          </p:nvSpPr>
          <p:spPr>
            <a:xfrm>
              <a:off x="1377768" y="3039872"/>
              <a:ext cx="3236558" cy="520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A=B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时，则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ZF=1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3623464-3805-4AB7-8B92-C61E53B8D87C}"/>
              </a:ext>
            </a:extLst>
          </p:cNvPr>
          <p:cNvGrpSpPr/>
          <p:nvPr/>
        </p:nvGrpSpPr>
        <p:grpSpPr>
          <a:xfrm>
            <a:off x="725894" y="4077072"/>
            <a:ext cx="7734538" cy="1000980"/>
            <a:chOff x="725894" y="4077072"/>
            <a:chExt cx="7734538" cy="100098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071B885-B500-4307-BB65-F2393C4555A6}"/>
                </a:ext>
              </a:extLst>
            </p:cNvPr>
            <p:cNvGrpSpPr/>
            <p:nvPr/>
          </p:nvGrpSpPr>
          <p:grpSpPr>
            <a:xfrm>
              <a:off x="725894" y="4120222"/>
              <a:ext cx="571674" cy="464371"/>
              <a:chOff x="200731" y="3756717"/>
              <a:chExt cx="571674" cy="464371"/>
            </a:xfrm>
          </p:grpSpPr>
          <p:pic>
            <p:nvPicPr>
              <p:cNvPr id="14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CD3A27E0-388E-4DD1-9AB1-2D8AA3F40B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9255C8D8-556C-4EEC-9AA0-59B530DE94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A467CF5-9078-41BD-9352-AC18ABB29536}"/>
                </a:ext>
              </a:extLst>
            </p:cNvPr>
            <p:cNvSpPr/>
            <p:nvPr/>
          </p:nvSpPr>
          <p:spPr>
            <a:xfrm>
              <a:off x="1297568" y="4077072"/>
              <a:ext cx="7162864" cy="1000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A&lt;B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时，此时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A-B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产生借位，并且结果不为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，即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CF=1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并且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ZF=0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816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99A3E50B-888C-4D8A-BE11-4F01BB1C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2" y="994744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7252BC-6D0B-4CD6-8CD4-65984AE750A4}"/>
              </a:ext>
            </a:extLst>
          </p:cNvPr>
          <p:cNvSpPr txBox="1"/>
          <p:nvPr/>
        </p:nvSpPr>
        <p:spPr>
          <a:xfrm flipH="1">
            <a:off x="725894" y="987288"/>
            <a:ext cx="6510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两个有符号数的大小关系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CMP  A,  B</a:t>
            </a:r>
            <a:endParaRPr lang="zh-CN" altLang="en-US" sz="2800" b="1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F5BCA83-5570-4E01-88D9-CAEA3C1D4D1C}"/>
              </a:ext>
            </a:extLst>
          </p:cNvPr>
          <p:cNvGrpSpPr/>
          <p:nvPr/>
        </p:nvGrpSpPr>
        <p:grpSpPr>
          <a:xfrm>
            <a:off x="611560" y="1808176"/>
            <a:ext cx="1473403" cy="468696"/>
            <a:chOff x="611560" y="1808176"/>
            <a:chExt cx="1473403" cy="46869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A117FEF-B9A5-4240-B5E2-783DD41EBCA2}"/>
                </a:ext>
              </a:extLst>
            </p:cNvPr>
            <p:cNvGrpSpPr/>
            <p:nvPr/>
          </p:nvGrpSpPr>
          <p:grpSpPr>
            <a:xfrm>
              <a:off x="611560" y="1812501"/>
              <a:ext cx="571674" cy="464371"/>
              <a:chOff x="200731" y="3756717"/>
              <a:chExt cx="571674" cy="464371"/>
            </a:xfrm>
          </p:grpSpPr>
          <p:pic>
            <p:nvPicPr>
              <p:cNvPr id="5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2F1E1FA1-0B04-423B-B34A-70370306F5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00CE5080-453C-4478-9CC3-6C335F411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08C5C28-EB81-4D0E-A820-D52AB343A59F}"/>
                </a:ext>
              </a:extLst>
            </p:cNvPr>
            <p:cNvSpPr txBox="1"/>
            <p:nvPr/>
          </p:nvSpPr>
          <p:spPr>
            <a:xfrm>
              <a:off x="1297568" y="1808176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A&gt;B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82611F8-B589-43B1-8E09-843FBBEF5ECC}"/>
              </a:ext>
            </a:extLst>
          </p:cNvPr>
          <p:cNvSpPr txBox="1"/>
          <p:nvPr/>
        </p:nvSpPr>
        <p:spPr>
          <a:xfrm>
            <a:off x="724222" y="2559269"/>
            <a:ext cx="7487308" cy="148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都为负数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此时，若要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A&gt;B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A-B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的结果一定是正数（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SF=0),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并且不发生溢出（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），并且结果不为零（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F358F6-6D8B-4795-B729-F96E7BEEE6A4}"/>
              </a:ext>
            </a:extLst>
          </p:cNvPr>
          <p:cNvSpPr/>
          <p:nvPr/>
        </p:nvSpPr>
        <p:spPr>
          <a:xfrm>
            <a:off x="724222" y="4290377"/>
            <a:ext cx="7592194" cy="1481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都为正数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此时，若要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A&gt;B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A-B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的结果一定是正数（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），并且不发生溢出（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），并且结果不为零（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5518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ADB6AB-2DA4-47E9-ABD9-673776CB945D}"/>
              </a:ext>
            </a:extLst>
          </p:cNvPr>
          <p:cNvSpPr/>
          <p:nvPr/>
        </p:nvSpPr>
        <p:spPr>
          <a:xfrm>
            <a:off x="899592" y="126214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78E5E-822E-427D-AA9B-0372888B6759}"/>
              </a:ext>
            </a:extLst>
          </p:cNvPr>
          <p:cNvSpPr txBox="1"/>
          <p:nvPr/>
        </p:nvSpPr>
        <p:spPr>
          <a:xfrm>
            <a:off x="1399198" y="11663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加法指令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4CE19E-B68B-4F00-970C-6F661227EC41}"/>
              </a:ext>
            </a:extLst>
          </p:cNvPr>
          <p:cNvSpPr txBox="1">
            <a:spLocks noChangeArrowheads="1"/>
          </p:cNvSpPr>
          <p:nvPr/>
        </p:nvSpPr>
        <p:spPr>
          <a:xfrm>
            <a:off x="2051720" y="965096"/>
            <a:ext cx="5410200" cy="2438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普通加法指令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带进位位的加法指令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加1指令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22C9736-12E2-4381-BDB3-4323FD287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8" y="3695571"/>
            <a:ext cx="7952083" cy="225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加法指令的源操作数可以是通用寄存器、存储单元或立即数，但目的操作数只能是通用寄存器或存储单元，不能是立即数，并且源操作数和目的操作数不能同时为存储器操作数。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96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A5B69C-F2A5-41EE-8E02-F04DA4A653A8}"/>
              </a:ext>
            </a:extLst>
          </p:cNvPr>
          <p:cNvSpPr/>
          <p:nvPr/>
        </p:nvSpPr>
        <p:spPr>
          <a:xfrm>
            <a:off x="611560" y="980728"/>
            <a:ext cx="7920880" cy="340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为正数，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为负数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不发生溢出（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），这时结果为正数（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），并且结果不为零（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发生溢出（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），这时结果变为负数（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），并且结果不为零（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  <a:p>
            <a:pPr>
              <a:lnSpc>
                <a:spcPct val="130000"/>
              </a:lnSpc>
            </a:pP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C74AC6-BE63-4D77-A7E9-544D22D2F6FC}"/>
              </a:ext>
            </a:extLst>
          </p:cNvPr>
          <p:cNvSpPr txBox="1"/>
          <p:nvPr/>
        </p:nvSpPr>
        <p:spPr>
          <a:xfrm>
            <a:off x="1475656" y="4293096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SF⊕OF=0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时，则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A&gt;B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68804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9864F81-C2FE-4CFF-85EA-AF4680B7A476}"/>
              </a:ext>
            </a:extLst>
          </p:cNvPr>
          <p:cNvGrpSpPr/>
          <p:nvPr/>
        </p:nvGrpSpPr>
        <p:grpSpPr>
          <a:xfrm>
            <a:off x="570906" y="1121872"/>
            <a:ext cx="1473403" cy="468696"/>
            <a:chOff x="570906" y="1121872"/>
            <a:chExt cx="1473403" cy="46869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98D5883-1574-4C21-AA9C-AEC904DA1057}"/>
                </a:ext>
              </a:extLst>
            </p:cNvPr>
            <p:cNvGrpSpPr/>
            <p:nvPr/>
          </p:nvGrpSpPr>
          <p:grpSpPr>
            <a:xfrm>
              <a:off x="570906" y="1126197"/>
              <a:ext cx="571674" cy="464371"/>
              <a:chOff x="200731" y="3756717"/>
              <a:chExt cx="571674" cy="464371"/>
            </a:xfrm>
          </p:grpSpPr>
          <p:pic>
            <p:nvPicPr>
              <p:cNvPr id="3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5853F45A-4DFF-478C-B379-BDB647F658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A852F3AE-007F-437F-9A8A-D19D282265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614B126-84FC-4C9F-9411-74B6217E52B1}"/>
                </a:ext>
              </a:extLst>
            </p:cNvPr>
            <p:cNvSpPr txBox="1"/>
            <p:nvPr/>
          </p:nvSpPr>
          <p:spPr>
            <a:xfrm>
              <a:off x="1256914" y="1121872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A&lt;B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C8C513B-2B19-48C4-AF20-54249CA0BF80}"/>
              </a:ext>
            </a:extLst>
          </p:cNvPr>
          <p:cNvSpPr txBox="1"/>
          <p:nvPr/>
        </p:nvSpPr>
        <p:spPr>
          <a:xfrm>
            <a:off x="683568" y="1872965"/>
            <a:ext cx="7487308" cy="148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都为负数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此时，若要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A&lt;B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A-B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的结果一定是负数（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SF=1),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并且不发生溢出（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），并且结果不为零（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4A826B-76C6-4F35-9311-1AF05DC5C915}"/>
              </a:ext>
            </a:extLst>
          </p:cNvPr>
          <p:cNvSpPr/>
          <p:nvPr/>
        </p:nvSpPr>
        <p:spPr>
          <a:xfrm>
            <a:off x="683568" y="3604073"/>
            <a:ext cx="7592194" cy="1481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都为正数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此时，若要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A&lt;B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A-B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的结果一定是负数（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），并且不发生溢出（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），并且结果不为零（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24338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D362D82-5FB0-4ACC-B60B-C050EBD9E4D4}"/>
              </a:ext>
            </a:extLst>
          </p:cNvPr>
          <p:cNvSpPr/>
          <p:nvPr/>
        </p:nvSpPr>
        <p:spPr>
          <a:xfrm>
            <a:off x="611560" y="980728"/>
            <a:ext cx="7920880" cy="340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为负数，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为正数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不发生溢出（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），这时结果为负数（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），并且结果不为零（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发生溢出（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），这时结果变为正数（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），并且结果不为零（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  <a:p>
            <a:pPr>
              <a:lnSpc>
                <a:spcPct val="130000"/>
              </a:lnSpc>
            </a:pP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6382E2-DC50-44DD-B982-DC7915E5929D}"/>
              </a:ext>
            </a:extLst>
          </p:cNvPr>
          <p:cNvSpPr txBox="1"/>
          <p:nvPr/>
        </p:nvSpPr>
        <p:spPr>
          <a:xfrm>
            <a:off x="1619672" y="414908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因此，当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 ⊕ OF=1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时，则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A&lt;B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38D497-0F17-4C9A-88E5-1490CF3FFD25}"/>
              </a:ext>
            </a:extLst>
          </p:cNvPr>
          <p:cNvGrpSpPr/>
          <p:nvPr/>
        </p:nvGrpSpPr>
        <p:grpSpPr>
          <a:xfrm>
            <a:off x="814760" y="5085184"/>
            <a:ext cx="3888432" cy="520848"/>
            <a:chOff x="725894" y="3039872"/>
            <a:chExt cx="3888432" cy="52084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9748A64-5FDD-4FAF-BFD8-3DB6C90117BF}"/>
                </a:ext>
              </a:extLst>
            </p:cNvPr>
            <p:cNvGrpSpPr/>
            <p:nvPr/>
          </p:nvGrpSpPr>
          <p:grpSpPr>
            <a:xfrm>
              <a:off x="725894" y="3075991"/>
              <a:ext cx="571674" cy="464371"/>
              <a:chOff x="200731" y="3756717"/>
              <a:chExt cx="571674" cy="464371"/>
            </a:xfrm>
          </p:grpSpPr>
          <p:pic>
            <p:nvPicPr>
              <p:cNvPr id="8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0F044964-C38D-4123-842D-3FBB01C5F4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7BC8F45F-AC24-4ECF-8893-73521910A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DF20DD1-E03C-4D32-895D-BF9669EA6460}"/>
                </a:ext>
              </a:extLst>
            </p:cNvPr>
            <p:cNvSpPr/>
            <p:nvPr/>
          </p:nvSpPr>
          <p:spPr>
            <a:xfrm>
              <a:off x="1377768" y="3039872"/>
              <a:ext cx="3236558" cy="520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A=B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时，则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ZF=1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25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14D4E0-35F5-4179-A4FB-B3C1CA1B1171}"/>
              </a:ext>
            </a:extLst>
          </p:cNvPr>
          <p:cNvSpPr txBox="1"/>
          <p:nvPr/>
        </p:nvSpPr>
        <p:spPr>
          <a:xfrm>
            <a:off x="1007604" y="404664"/>
            <a:ext cx="7128792" cy="148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例，在内存数据段从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开始的存储单元存放了两个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位的无符号数，试比较它们的大写，并将大的数送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存储单元。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558E67-D3B8-443B-9FD0-ABB1E8F4E892}"/>
              </a:ext>
            </a:extLst>
          </p:cNvPr>
          <p:cNvSpPr txBox="1"/>
          <p:nvPr/>
        </p:nvSpPr>
        <p:spPr>
          <a:xfrm>
            <a:off x="1691680" y="2276872"/>
            <a:ext cx="6264696" cy="38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LEA       BX,      DATA1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AL,      [BX]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INC       BX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CMP      AL,       [BX]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JNC       DONE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AL,       [BX]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DONE:           MOV    MAX,     AL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HLT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CA67B8A-AE36-45E8-A953-80D04D06630C}"/>
              </a:ext>
            </a:extLst>
          </p:cNvPr>
          <p:cNvSpPr txBox="1"/>
          <p:nvPr/>
        </p:nvSpPr>
        <p:spPr>
          <a:xfrm>
            <a:off x="1547664" y="1556792"/>
            <a:ext cx="6264696" cy="2925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     AL,      DATA1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CMP      AL,      DATA1+1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JAE       DONE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     AL,       DATA1+1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DONE:           MOV    MAX,     AL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HLT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3631A9D-ECF7-49F6-BD68-58CD903CE649}"/>
              </a:ext>
            </a:extLst>
          </p:cNvPr>
          <p:cNvSpPr/>
          <p:nvPr/>
        </p:nvSpPr>
        <p:spPr>
          <a:xfrm>
            <a:off x="899592" y="126214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A57FAD-090B-4848-8F2A-A5736C361F2B}"/>
              </a:ext>
            </a:extLst>
          </p:cNvPr>
          <p:cNvSpPr txBox="1"/>
          <p:nvPr/>
        </p:nvSpPr>
        <p:spPr>
          <a:xfrm>
            <a:off x="1399198" y="11663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乘法指令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A389C-CF17-494A-87DC-7754A649AC5E}"/>
              </a:ext>
            </a:extLst>
          </p:cNvPr>
          <p:cNvSpPr txBox="1">
            <a:spLocks noChangeArrowheads="1"/>
          </p:cNvSpPr>
          <p:nvPr/>
        </p:nvSpPr>
        <p:spPr>
          <a:xfrm>
            <a:off x="1835696" y="1340768"/>
            <a:ext cx="5105400" cy="15113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30000"/>
              </a:spcAft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无符号的乘法指令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</a:p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带符号的乘法指令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IMUL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A5133DE-285D-4847-8C4A-7D7046188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284984"/>
            <a:ext cx="8352928" cy="259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marL="261938" indent="-261938" defTabSz="900113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15963" indent="-274638" defTabSz="900113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defTabSz="900113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00113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00113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乘法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指令采用隐含寻址，隐含的是存放被乘数的累加器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及存放结果的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AX，DX；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若运算结果的高半部分是无效数值，则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OF=CF=0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，否则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OF=CF=1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570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68472F-04E8-495C-8D29-691E97986A69}"/>
              </a:ext>
            </a:extLst>
          </p:cNvPr>
          <p:cNvSpPr txBox="1"/>
          <p:nvPr/>
        </p:nvSpPr>
        <p:spPr>
          <a:xfrm>
            <a:off x="467544" y="787996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88EB829-2CCC-4187-927B-425BCEB32CE3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1412776"/>
            <a:ext cx="6696744" cy="37846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MUL OPRD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字节乘法 ：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OPRD×AL→AX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字乘法 ：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OPRD×AX→DX:AX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9226F-0617-4C33-A29F-0AF61F47F40B}"/>
              </a:ext>
            </a:extLst>
          </p:cNvPr>
          <p:cNvSpPr txBox="1"/>
          <p:nvPr/>
        </p:nvSpPr>
        <p:spPr>
          <a:xfrm>
            <a:off x="1259632" y="5536976"/>
            <a:ext cx="5891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OPRD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为通用寄存器或存储器操作数</a:t>
            </a:r>
          </a:p>
        </p:txBody>
      </p:sp>
    </p:spTree>
    <p:extLst>
      <p:ext uri="{BB962C8B-B14F-4D97-AF65-F5344CB8AC3E}">
        <p14:creationId xmlns:p14="http://schemas.microsoft.com/office/powerpoint/2010/main" val="371676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8E2448-8E09-4C24-A6C1-0907B31DAC8F}"/>
              </a:ext>
            </a:extLst>
          </p:cNvPr>
          <p:cNvSpPr/>
          <p:nvPr/>
        </p:nvSpPr>
        <p:spPr>
          <a:xfrm>
            <a:off x="899592" y="2023359"/>
            <a:ext cx="7704856" cy="281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MUL只对CF和OF标志产生有效影响,其他标志位的值不确定。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若结果的AH（字节运算）或DX（字运算）为全0，则CF=OF=0，否则 CF=OF=1。</a:t>
            </a:r>
            <a:endParaRPr lang="zh-CN" altLang="en-US" sz="2800" b="1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3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F45AA1-1DE3-471E-AF41-937034EE5C17}"/>
              </a:ext>
            </a:extLst>
          </p:cNvPr>
          <p:cNvSpPr txBox="1"/>
          <p:nvPr/>
        </p:nvSpPr>
        <p:spPr>
          <a:xfrm>
            <a:off x="827584" y="116632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IMUL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2B0F01B-2FF0-4DFF-BE18-E927987A3576}"/>
              </a:ext>
            </a:extLst>
          </p:cNvPr>
          <p:cNvSpPr txBox="1">
            <a:spLocks noChangeArrowheads="1"/>
          </p:cNvSpPr>
          <p:nvPr/>
        </p:nvSpPr>
        <p:spPr>
          <a:xfrm>
            <a:off x="1403648" y="741412"/>
            <a:ext cx="6696744" cy="37846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IMUL OPRD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字节乘法 ：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OPRD×AL→AX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字乘法 ：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OPRD×AX→DX:AX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746581CD-B256-436C-9A7C-AB3DB4D16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53" y="4920553"/>
            <a:ext cx="8215387" cy="1227772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对标志位的影响：若乘积的高半部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AH或DX）是低半部的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符号扩展，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则CF=OF=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CF=OF=1 。</a:t>
            </a:r>
          </a:p>
        </p:txBody>
      </p:sp>
    </p:spTree>
    <p:extLst>
      <p:ext uri="{BB962C8B-B14F-4D97-AF65-F5344CB8AC3E}">
        <p14:creationId xmlns:p14="http://schemas.microsoft.com/office/powerpoint/2010/main" val="155690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D7648E4-419A-46E7-9F39-4FB755BA6962}"/>
              </a:ext>
            </a:extLst>
          </p:cNvPr>
          <p:cNvSpPr/>
          <p:nvPr/>
        </p:nvSpPr>
        <p:spPr>
          <a:xfrm>
            <a:off x="899592" y="126214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76B798-CD62-4128-96AF-A0DE8DC95770}"/>
              </a:ext>
            </a:extLst>
          </p:cNvPr>
          <p:cNvSpPr txBox="1"/>
          <p:nvPr/>
        </p:nvSpPr>
        <p:spPr>
          <a:xfrm>
            <a:off x="1399198" y="11663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除法指令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9F7F66-0AC2-4629-9F37-1F4E91B81092}"/>
              </a:ext>
            </a:extLst>
          </p:cNvPr>
          <p:cNvSpPr txBox="1">
            <a:spLocks noChangeArrowheads="1"/>
          </p:cNvSpPr>
          <p:nvPr/>
        </p:nvSpPr>
        <p:spPr>
          <a:xfrm>
            <a:off x="1835696" y="1340768"/>
            <a:ext cx="5105400" cy="15113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30000"/>
              </a:spcAft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无符号的除法指令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</a:p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带符号的除法指令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IDIV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DC42631-8658-4383-8E49-85C49F74B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284984"/>
            <a:ext cx="8352928" cy="259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marL="261938" indent="-261938" defTabSz="900113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15963" indent="-274638" defTabSz="900113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defTabSz="900113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00113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00113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除法指令要求被除数的字长必须是除数的两倍；</a:t>
            </a:r>
            <a:endParaRPr kumimoji="1"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除法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指令采用隐含</a:t>
            </a:r>
            <a:r>
              <a:rPr kumimoji="1"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寻址，若除数为</a:t>
            </a:r>
            <a:r>
              <a:rPr kumimoji="1" lang="en-US" altLang="zh-CN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kumimoji="1"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位，则被除数为</a:t>
            </a:r>
            <a:r>
              <a:rPr kumimoji="1" lang="en-US" altLang="zh-CN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</a:t>
            </a:r>
            <a:r>
              <a:rPr kumimoji="1"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；若除数为</a:t>
            </a:r>
            <a:r>
              <a:rPr kumimoji="1" lang="en-US" altLang="zh-CN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1"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位，则被除数高位在</a:t>
            </a:r>
            <a:r>
              <a:rPr kumimoji="1" lang="en-US" altLang="zh-CN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DX</a:t>
            </a:r>
            <a:r>
              <a:rPr kumimoji="1"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中，低位在</a:t>
            </a:r>
            <a:r>
              <a:rPr kumimoji="1" lang="en-US" altLang="zh-CN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</a:t>
            </a:r>
            <a:r>
              <a:rPr kumimoji="1"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中。</a:t>
            </a:r>
            <a:endParaRPr kumimoji="1"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3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60D9B79-2B8C-49DB-9117-BBF3216710FD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1779270"/>
            <a:ext cx="5621337" cy="27066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ADD  OPRD1，OPRD2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OPRD1+OPRD2→OPRD1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71EF3389-C12A-48BF-A33D-6178BE65F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13325"/>
            <a:ext cx="7993063" cy="559897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ADD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指令的执行对全部6个状态标志位都产生影响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49FD3F-FC17-483E-A99D-CE8C2BEC8199}"/>
              </a:ext>
            </a:extLst>
          </p:cNvPr>
          <p:cNvSpPr txBox="1"/>
          <p:nvPr/>
        </p:nvSpPr>
        <p:spPr>
          <a:xfrm>
            <a:off x="1115616" y="1062693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72378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680BF7A-3AC4-42EE-B3A3-8E00C2400B9A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836712"/>
            <a:ext cx="8424936" cy="4248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DIV OPRD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IDIV OPRD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字节除法 ：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÷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OPRD→AL(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商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)AH(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余数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字乘法 ：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DX:AX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÷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OPRD→AX(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商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)DX(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余数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5E8427C-2BA6-40E3-8F98-6AD9B3675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733256"/>
            <a:ext cx="4651877" cy="62453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除法指令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对标志位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均无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影响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1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D624F28-41C8-469D-81E0-CB2FC370E1FC}"/>
              </a:ext>
            </a:extLst>
          </p:cNvPr>
          <p:cNvGrpSpPr/>
          <p:nvPr/>
        </p:nvGrpSpPr>
        <p:grpSpPr>
          <a:xfrm>
            <a:off x="827584" y="0"/>
            <a:ext cx="6408712" cy="839639"/>
            <a:chOff x="827584" y="0"/>
            <a:chExt cx="6408712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69EB344A-37AA-4B7B-9C8A-D6D6591B4A2D}"/>
                </a:ext>
              </a:extLst>
            </p:cNvPr>
            <p:cNvSpPr/>
            <p:nvPr/>
          </p:nvSpPr>
          <p:spPr>
            <a:xfrm>
              <a:off x="1119858" y="93956"/>
              <a:ext cx="611643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12.3.3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逻辑运算和移位指令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6FC473B-E919-4D4C-91C0-EA68C548E491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50B39677-DDB4-4DF7-AA54-B0D5976E644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AC4E25F-E60F-48C1-8509-F99358A3B51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77C901B-2D66-4A68-BE13-684FFA23B0F2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66F96EC8-98E3-45B9-8CE6-B74A70E6768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CC078AA-AADF-4D29-B932-7E9AADE0526D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E651DE2-A564-43D9-A64C-31DF1FC8D1CF}"/>
              </a:ext>
            </a:extLst>
          </p:cNvPr>
          <p:cNvGrpSpPr/>
          <p:nvPr/>
        </p:nvGrpSpPr>
        <p:grpSpPr>
          <a:xfrm>
            <a:off x="755576" y="1671580"/>
            <a:ext cx="6768752" cy="4061676"/>
            <a:chOff x="755576" y="1671580"/>
            <a:chExt cx="6768752" cy="4061676"/>
          </a:xfrm>
        </p:grpSpPr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D88306FB-52E2-4936-A682-6FE3FB762190}"/>
                </a:ext>
              </a:extLst>
            </p:cNvPr>
            <p:cNvSpPr/>
            <p:nvPr/>
          </p:nvSpPr>
          <p:spPr>
            <a:xfrm>
              <a:off x="3088331" y="2703602"/>
              <a:ext cx="405258" cy="2424362"/>
            </a:xfrm>
            <a:prstGeom prst="leftBrace">
              <a:avLst>
                <a:gd name="adj1" fmla="val 67478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E046186-7A2D-41C9-B221-FB5BF2991EF6}"/>
                </a:ext>
              </a:extLst>
            </p:cNvPr>
            <p:cNvSpPr txBox="1"/>
            <p:nvPr/>
          </p:nvSpPr>
          <p:spPr>
            <a:xfrm>
              <a:off x="3442602" y="2463668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逻辑运算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1171A64-7763-4DE2-9328-058CB4673A1B}"/>
                </a:ext>
              </a:extLst>
            </p:cNvPr>
            <p:cNvSpPr txBox="1"/>
            <p:nvPr/>
          </p:nvSpPr>
          <p:spPr>
            <a:xfrm>
              <a:off x="755576" y="3658480"/>
              <a:ext cx="2348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位操作类指令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1C9AA16-CE28-4DF1-B9D0-6AE90A608D08}"/>
                </a:ext>
              </a:extLst>
            </p:cNvPr>
            <p:cNvSpPr txBox="1"/>
            <p:nvPr/>
          </p:nvSpPr>
          <p:spPr>
            <a:xfrm>
              <a:off x="3514308" y="4827209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移位指令</a:t>
              </a:r>
            </a:p>
          </p:txBody>
        </p:sp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id="{D1F96E4C-99A1-41B7-BC3A-692069B75FF9}"/>
                </a:ext>
              </a:extLst>
            </p:cNvPr>
            <p:cNvSpPr/>
            <p:nvPr/>
          </p:nvSpPr>
          <p:spPr>
            <a:xfrm>
              <a:off x="5076376" y="1899524"/>
              <a:ext cx="360040" cy="1642016"/>
            </a:xfrm>
            <a:prstGeom prst="leftBrace">
              <a:avLst>
                <a:gd name="adj1" fmla="val 67478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9758245-06BF-486A-84FA-B09F71588761}"/>
                </a:ext>
              </a:extLst>
            </p:cNvPr>
            <p:cNvSpPr txBox="1"/>
            <p:nvPr/>
          </p:nvSpPr>
          <p:spPr>
            <a:xfrm>
              <a:off x="5473589" y="1671580"/>
              <a:ext cx="1324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585596A-63C3-491F-AB82-3F03B30B10A5}"/>
                </a:ext>
              </a:extLst>
            </p:cNvPr>
            <p:cNvSpPr txBox="1"/>
            <p:nvPr/>
          </p:nvSpPr>
          <p:spPr>
            <a:xfrm>
              <a:off x="5473589" y="2204864"/>
              <a:ext cx="1083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或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F56EE2E-FE38-4C23-BF23-F436C28882AF}"/>
                </a:ext>
              </a:extLst>
            </p:cNvPr>
            <p:cNvSpPr txBox="1"/>
            <p:nvPr/>
          </p:nvSpPr>
          <p:spPr>
            <a:xfrm>
              <a:off x="5473589" y="2760952"/>
              <a:ext cx="13227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非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EF071B-3E1A-434A-B2A7-86A4DD2449A3}"/>
                </a:ext>
              </a:extLst>
            </p:cNvPr>
            <p:cNvSpPr txBox="1"/>
            <p:nvPr/>
          </p:nvSpPr>
          <p:spPr>
            <a:xfrm>
              <a:off x="5473589" y="3262448"/>
              <a:ext cx="17043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异或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XOR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671D7699-1D68-4B34-9241-C7E26F2F4440}"/>
                </a:ext>
              </a:extLst>
            </p:cNvPr>
            <p:cNvSpPr/>
            <p:nvPr/>
          </p:nvSpPr>
          <p:spPr>
            <a:xfrm>
              <a:off x="5196961" y="4444038"/>
              <a:ext cx="360041" cy="1161885"/>
            </a:xfrm>
            <a:prstGeom prst="leftBrace">
              <a:avLst>
                <a:gd name="adj1" fmla="val 30738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6C4EBFE-1D56-4973-B989-CCF7F71F25AA}"/>
                </a:ext>
              </a:extLst>
            </p:cNvPr>
            <p:cNvSpPr txBox="1"/>
            <p:nvPr/>
          </p:nvSpPr>
          <p:spPr>
            <a:xfrm>
              <a:off x="5536283" y="4236242"/>
              <a:ext cx="1988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非循环移位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9B7D457-3D97-4461-9022-867B79DD731E}"/>
                </a:ext>
              </a:extLst>
            </p:cNvPr>
            <p:cNvSpPr txBox="1"/>
            <p:nvPr/>
          </p:nvSpPr>
          <p:spPr>
            <a:xfrm>
              <a:off x="5567162" y="5210036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循环移位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8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5CBE447-73E9-46AA-AC05-A64935D11FE5}"/>
              </a:ext>
            </a:extLst>
          </p:cNvPr>
          <p:cNvSpPr/>
          <p:nvPr/>
        </p:nvSpPr>
        <p:spPr>
          <a:xfrm>
            <a:off x="899592" y="126214"/>
            <a:ext cx="49960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2331D6-CE6C-453C-AFDB-924CD1DA288D}"/>
              </a:ext>
            </a:extLst>
          </p:cNvPr>
          <p:cNvSpPr txBox="1"/>
          <p:nvPr/>
        </p:nvSpPr>
        <p:spPr>
          <a:xfrm>
            <a:off x="1399198" y="11663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逻辑运算指令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319FC4-ED53-416F-84E0-8E3EB36FD958}"/>
              </a:ext>
            </a:extLst>
          </p:cNvPr>
          <p:cNvSpPr txBox="1"/>
          <p:nvPr/>
        </p:nvSpPr>
        <p:spPr>
          <a:xfrm>
            <a:off x="683568" y="836712"/>
            <a:ext cx="253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）逻辑与指令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77559A7-F817-4EE9-A1A1-096C3F7130E6}"/>
              </a:ext>
            </a:extLst>
          </p:cNvPr>
          <p:cNvSpPr txBox="1">
            <a:spLocks noChangeArrowheads="1"/>
          </p:cNvSpPr>
          <p:nvPr/>
        </p:nvSpPr>
        <p:spPr>
          <a:xfrm>
            <a:off x="1366550" y="1484784"/>
            <a:ext cx="6696744" cy="30243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AND    OPRD1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OPRD2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OPRD1∧OPRD2→OPRD1</a:t>
            </a:r>
          </a:p>
        </p:txBody>
      </p:sp>
      <p:sp>
        <p:nvSpPr>
          <p:cNvPr id="6" name="Text Box 1029">
            <a:extLst>
              <a:ext uri="{FF2B5EF4-FFF2-40B4-BE49-F238E27FC236}">
                <a16:creationId xmlns:a16="http://schemas.microsoft.com/office/drawing/2014/main" id="{D7B8A18C-F1A9-4446-83E1-9B259F536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130" y="5301208"/>
            <a:ext cx="712916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指令对操作数的要求与对应的加法指令相同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B48ABE-BCAA-473F-B282-1EC514597E51}"/>
              </a:ext>
            </a:extLst>
          </p:cNvPr>
          <p:cNvSpPr/>
          <p:nvPr/>
        </p:nvSpPr>
        <p:spPr>
          <a:xfrm>
            <a:off x="946458" y="6002124"/>
            <a:ext cx="7702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指令执行后会影响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个状态标志位，并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CF=OF=0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1029">
            <a:extLst>
              <a:ext uri="{FF2B5EF4-FFF2-40B4-BE49-F238E27FC236}">
                <a16:creationId xmlns:a16="http://schemas.microsoft.com/office/drawing/2014/main" id="{13326E97-B9B8-4BEB-81E0-54CC63CED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458" y="4600292"/>
            <a:ext cx="484967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实现两个操作数的按位相与。</a:t>
            </a:r>
            <a:endParaRPr kumimoji="1" lang="zh-CN" altLang="en-US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720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1E5F49-8F2A-4DE9-BA20-143A09CF9B8C}"/>
              </a:ext>
            </a:extLst>
          </p:cNvPr>
          <p:cNvSpPr/>
          <p:nvPr/>
        </p:nvSpPr>
        <p:spPr>
          <a:xfrm>
            <a:off x="755576" y="1556792"/>
            <a:ext cx="7344816" cy="227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指令主要用于使目的操作数某些位保持不变而另一些位清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。要执行这样的操作就是将要保持不变的位与“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”相与，将要清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的位与“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”相与。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1645F3-670A-4B68-BACA-49890E5E4414}"/>
              </a:ext>
            </a:extLst>
          </p:cNvPr>
          <p:cNvSpPr txBox="1"/>
          <p:nvPr/>
        </p:nvSpPr>
        <p:spPr>
          <a:xfrm>
            <a:off x="467544" y="76470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主要应用：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776647-9C88-4AE9-AC29-4CE1276F02B8}"/>
              </a:ext>
            </a:extLst>
          </p:cNvPr>
          <p:cNvSpPr/>
          <p:nvPr/>
        </p:nvSpPr>
        <p:spPr>
          <a:xfrm>
            <a:off x="755576" y="4005064"/>
            <a:ext cx="7344816" cy="2277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②使操作数不变，但影响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个状态标志位，并使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CF=OF=0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。例如：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AND  AX,   AX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后续指令会根据需要对状态标志进行判断处理。</a:t>
            </a:r>
          </a:p>
        </p:txBody>
      </p:sp>
    </p:spTree>
    <p:extLst>
      <p:ext uri="{BB962C8B-B14F-4D97-AF65-F5344CB8AC3E}">
        <p14:creationId xmlns:p14="http://schemas.microsoft.com/office/powerpoint/2010/main" val="381477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A41E42-EF45-488E-8EE7-6F2B8EDC58E1}"/>
              </a:ext>
            </a:extLst>
          </p:cNvPr>
          <p:cNvSpPr txBox="1"/>
          <p:nvPr/>
        </p:nvSpPr>
        <p:spPr>
          <a:xfrm>
            <a:off x="683568" y="849923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）逻辑或指令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1352467-1AE3-4DC7-8203-CEE1A3F27D4D}"/>
              </a:ext>
            </a:extLst>
          </p:cNvPr>
          <p:cNvSpPr txBox="1">
            <a:spLocks noChangeArrowheads="1"/>
          </p:cNvSpPr>
          <p:nvPr/>
        </p:nvSpPr>
        <p:spPr>
          <a:xfrm>
            <a:off x="1366550" y="1700808"/>
            <a:ext cx="6696744" cy="30243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OR   OPRD1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OPRD2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OPRD1∨OPRD2→OPRD1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1E638C-6E67-42C7-A7CB-F34E6D1632AC}"/>
              </a:ext>
            </a:extLst>
          </p:cNvPr>
          <p:cNvSpPr txBox="1"/>
          <p:nvPr/>
        </p:nvSpPr>
        <p:spPr>
          <a:xfrm>
            <a:off x="1259632" y="5319216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①实现两个操作数的按位相或。</a:t>
            </a:r>
          </a:p>
        </p:txBody>
      </p:sp>
    </p:spTree>
    <p:extLst>
      <p:ext uri="{BB962C8B-B14F-4D97-AF65-F5344CB8AC3E}">
        <p14:creationId xmlns:p14="http://schemas.microsoft.com/office/powerpoint/2010/main" val="242704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BF9772-B6A7-4389-BB7C-659BD77B207E}"/>
              </a:ext>
            </a:extLst>
          </p:cNvPr>
          <p:cNvSpPr/>
          <p:nvPr/>
        </p:nvSpPr>
        <p:spPr>
          <a:xfrm>
            <a:off x="755576" y="1280072"/>
            <a:ext cx="7344816" cy="227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指令主要用于使目的操作数某些位保持不变而另一些位置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。要执行这样的操作就是将要保持不变的位与“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”相或，将要置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的位与“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”相或。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665F64-84FD-4451-A08E-5B78CE2C030A}"/>
              </a:ext>
            </a:extLst>
          </p:cNvPr>
          <p:cNvSpPr/>
          <p:nvPr/>
        </p:nvSpPr>
        <p:spPr>
          <a:xfrm>
            <a:off x="755576" y="3861048"/>
            <a:ext cx="7344816" cy="194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③使操作数不变，但影响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个状态标志位，并使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CF=OF=0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。例如：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OR  AX,   AX</a:t>
            </a:r>
          </a:p>
        </p:txBody>
      </p:sp>
    </p:spTree>
    <p:extLst>
      <p:ext uri="{BB962C8B-B14F-4D97-AF65-F5344CB8AC3E}">
        <p14:creationId xmlns:p14="http://schemas.microsoft.com/office/powerpoint/2010/main" val="319406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1AC5988C-E806-43E2-890A-1B7F1B8F2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2636912"/>
            <a:ext cx="4186238" cy="25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       </a:t>
            </a:r>
            <a:r>
              <a:rPr kumimoji="1" lang="en-US" altLang="zh-CN" sz="2800" b="1">
                <a:latin typeface="Times New Roman" pitchFamily="18" charset="0"/>
              </a:rPr>
              <a:t>OR  AL，AL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          JPE  GOON</a:t>
            </a:r>
          </a:p>
          <a:p>
            <a:pPr>
              <a:spcBef>
                <a:spcPct val="50000"/>
              </a:spcBef>
            </a:pPr>
            <a:r>
              <a:rPr kumimoji="1" lang="en-GB" altLang="zh-CN" sz="2800" b="1">
                <a:latin typeface="Times New Roman" pitchFamily="18" charset="0"/>
              </a:rPr>
              <a:t>          OR  AL</a:t>
            </a:r>
            <a:r>
              <a:rPr kumimoji="1" lang="en-GB" altLang="zh-CN" sz="2800" b="1">
                <a:latin typeface="宋体" pitchFamily="2" charset="-122"/>
              </a:rPr>
              <a:t>，</a:t>
            </a:r>
            <a:r>
              <a:rPr kumimoji="1" lang="en-GB" altLang="zh-CN" sz="2800" b="1">
                <a:latin typeface="Times New Roman" pitchFamily="18" charset="0"/>
              </a:rPr>
              <a:t>80H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GOON：….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3AA423-D4B8-4AFD-AC3B-101BA765C6E8}"/>
              </a:ext>
            </a:extLst>
          </p:cNvPr>
          <p:cNvSpPr txBox="1"/>
          <p:nvPr/>
        </p:nvSpPr>
        <p:spPr>
          <a:xfrm>
            <a:off x="467545" y="1052736"/>
            <a:ext cx="7704856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位为有效数据，最高位留作校验位，初始值为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中的数据生成偶校验码。</a:t>
            </a:r>
          </a:p>
        </p:txBody>
      </p:sp>
    </p:spTree>
    <p:extLst>
      <p:ext uri="{BB962C8B-B14F-4D97-AF65-F5344CB8AC3E}">
        <p14:creationId xmlns:p14="http://schemas.microsoft.com/office/powerpoint/2010/main" val="174831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6F5D0F-B5AC-414C-A42B-4CBF2BAB462E}"/>
              </a:ext>
            </a:extLst>
          </p:cNvPr>
          <p:cNvSpPr txBox="1"/>
          <p:nvPr/>
        </p:nvSpPr>
        <p:spPr>
          <a:xfrm>
            <a:off x="683568" y="849923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）逻辑非指令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EE966F-FC5A-4912-BBFE-E01C5FFFE505}"/>
              </a:ext>
            </a:extLst>
          </p:cNvPr>
          <p:cNvSpPr txBox="1"/>
          <p:nvPr/>
        </p:nvSpPr>
        <p:spPr>
          <a:xfrm>
            <a:off x="1715410" y="4764777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①实现操作数的按位取反。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B4B7B3-AB07-48E1-996E-F7364956DBA7}"/>
              </a:ext>
            </a:extLst>
          </p:cNvPr>
          <p:cNvGrpSpPr/>
          <p:nvPr/>
        </p:nvGrpSpPr>
        <p:grpSpPr>
          <a:xfrm>
            <a:off x="1366550" y="1556792"/>
            <a:ext cx="6696744" cy="3024336"/>
            <a:chOff x="1366550" y="1556792"/>
            <a:chExt cx="6696744" cy="3024336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58290081-EB02-489D-8AB7-56FC7B8EEBA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66550" y="1556792"/>
              <a:ext cx="6696744" cy="30243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格式：</a:t>
              </a:r>
            </a:p>
            <a:p>
              <a:pPr marL="457200" lvl="1" indent="0">
                <a:lnSpc>
                  <a:spcPct val="150000"/>
                </a:lnSpc>
                <a:buNone/>
              </a:pP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NOT   OPRD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操作：</a:t>
              </a:r>
            </a:p>
            <a:p>
              <a:pPr marL="457200" lvl="1" indent="0">
                <a:lnSpc>
                  <a:spcPct val="150000"/>
                </a:lnSpc>
                <a:buNone/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OPRD→OPRD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643B78B-532D-484C-8A3A-BA9A12413C8B}"/>
                </a:ext>
              </a:extLst>
            </p:cNvPr>
            <p:cNvCxnSpPr/>
            <p:nvPr/>
          </p:nvCxnSpPr>
          <p:spPr>
            <a:xfrm>
              <a:off x="2550252" y="3933056"/>
              <a:ext cx="792088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C27B867-D418-4E82-A5B0-072205930D1B}"/>
              </a:ext>
            </a:extLst>
          </p:cNvPr>
          <p:cNvSpPr txBox="1"/>
          <p:nvPr/>
        </p:nvSpPr>
        <p:spPr>
          <a:xfrm>
            <a:off x="1715410" y="5471646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②对所有标志位无影响。</a:t>
            </a:r>
          </a:p>
        </p:txBody>
      </p:sp>
    </p:spTree>
    <p:extLst>
      <p:ext uri="{BB962C8B-B14F-4D97-AF65-F5344CB8AC3E}">
        <p14:creationId xmlns:p14="http://schemas.microsoft.com/office/powerpoint/2010/main" val="28888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100A62-DCD4-4101-BA6C-FADE26B46EBD}"/>
              </a:ext>
            </a:extLst>
          </p:cNvPr>
          <p:cNvSpPr txBox="1"/>
          <p:nvPr/>
        </p:nvSpPr>
        <p:spPr>
          <a:xfrm>
            <a:off x="894656" y="116632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）逻辑异或指令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3BBCEDF-8999-45B8-BF85-7205A0D49406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639852"/>
            <a:ext cx="6696744" cy="30243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XOR   OPRD1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OPRD2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OPRD1⊕OPRD2→OPRD1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878BC5-B2FD-4035-BF51-3EB84525B922}"/>
              </a:ext>
            </a:extLst>
          </p:cNvPr>
          <p:cNvSpPr/>
          <p:nvPr/>
        </p:nvSpPr>
        <p:spPr>
          <a:xfrm>
            <a:off x="616288" y="3649575"/>
            <a:ext cx="7894448" cy="1481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指令主要用于使目的操作数某些位保持不变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而另一些位变反。要执行这样的操作就是将要保持不变的位与“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”相异或，将要变反的位与“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”相异或。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9F69AC-4743-4CE4-98A8-7BA72C1AEEB3}"/>
              </a:ext>
            </a:extLst>
          </p:cNvPr>
          <p:cNvSpPr/>
          <p:nvPr/>
        </p:nvSpPr>
        <p:spPr>
          <a:xfrm>
            <a:off x="616288" y="5229200"/>
            <a:ext cx="4979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②若两个操作数相同，则结果为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627D38-E869-411F-B920-AF77E81BC101}"/>
              </a:ext>
            </a:extLst>
          </p:cNvPr>
          <p:cNvSpPr/>
          <p:nvPr/>
        </p:nvSpPr>
        <p:spPr>
          <a:xfrm>
            <a:off x="616288" y="5877272"/>
            <a:ext cx="5391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③影响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个状态标志位，且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CF=OF=0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0C6BFD-E614-46DB-9A07-7436D3955F25}"/>
              </a:ext>
            </a:extLst>
          </p:cNvPr>
          <p:cNvSpPr txBox="1"/>
          <p:nvPr/>
        </p:nvSpPr>
        <p:spPr>
          <a:xfrm>
            <a:off x="929298" y="162218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）测试指令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11FF5D2-C38F-4FE2-A7A1-CE4D7248C7F2}"/>
              </a:ext>
            </a:extLst>
          </p:cNvPr>
          <p:cNvSpPr txBox="1">
            <a:spLocks noChangeArrowheads="1"/>
          </p:cNvSpPr>
          <p:nvPr/>
        </p:nvSpPr>
        <p:spPr>
          <a:xfrm>
            <a:off x="1750368" y="1026314"/>
            <a:ext cx="6696744" cy="30243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TEST    OPRD1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OPRD2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OPRD1∧OPRD2</a:t>
            </a:r>
          </a:p>
        </p:txBody>
      </p:sp>
      <p:sp>
        <p:nvSpPr>
          <p:cNvPr id="4" name="Text Box 1029">
            <a:extLst>
              <a:ext uri="{FF2B5EF4-FFF2-40B4-BE49-F238E27FC236}">
                <a16:creationId xmlns:a16="http://schemas.microsoft.com/office/drawing/2014/main" id="{C8E2A9DB-9025-4FE7-8933-049F51BF1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667" y="4291394"/>
            <a:ext cx="7526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两操作数按位相与但结果不送回目的操作数；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1B3C03-E658-45B5-9840-271809769F5E}"/>
              </a:ext>
            </a:extLst>
          </p:cNvPr>
          <p:cNvSpPr/>
          <p:nvPr/>
        </p:nvSpPr>
        <p:spPr>
          <a:xfrm>
            <a:off x="929298" y="5805264"/>
            <a:ext cx="7342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指令执行会影响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个状态标志位，并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CF=OF=0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29">
            <a:extLst>
              <a:ext uri="{FF2B5EF4-FFF2-40B4-BE49-F238E27FC236}">
                <a16:creationId xmlns:a16="http://schemas.microsoft.com/office/drawing/2014/main" id="{B2E288CE-7442-4DCA-85CF-B61B473F9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02" y="5013176"/>
            <a:ext cx="7526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执行完测试指令后操作数均不会发生改变；</a:t>
            </a:r>
          </a:p>
        </p:txBody>
      </p:sp>
    </p:spTree>
    <p:extLst>
      <p:ext uri="{BB962C8B-B14F-4D97-AF65-F5344CB8AC3E}">
        <p14:creationId xmlns:p14="http://schemas.microsoft.com/office/powerpoint/2010/main" val="291909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BEC98A7-372F-4D24-B14E-16E3AE9B6633}"/>
              </a:ext>
            </a:extLst>
          </p:cNvPr>
          <p:cNvSpPr txBox="1"/>
          <p:nvPr/>
        </p:nvSpPr>
        <p:spPr>
          <a:xfrm>
            <a:off x="5940152" y="209296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合法指令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67017F-4FF8-4E25-87DF-141A73663FE0}"/>
              </a:ext>
            </a:extLst>
          </p:cNvPr>
          <p:cNvSpPr txBox="1"/>
          <p:nvPr/>
        </p:nvSpPr>
        <p:spPr>
          <a:xfrm>
            <a:off x="2411760" y="1700808"/>
            <a:ext cx="3215945" cy="1307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  CL,  20H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  DX,  [BX+SI]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AD4ABA-3814-468E-BCB0-C9E9D6796EEB}"/>
              </a:ext>
            </a:extLst>
          </p:cNvPr>
          <p:cNvSpPr txBox="1"/>
          <p:nvPr/>
        </p:nvSpPr>
        <p:spPr>
          <a:xfrm>
            <a:off x="5940152" y="414908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非法指令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3916A5-0B90-4F2D-9A30-A1753FCA5701}"/>
              </a:ext>
            </a:extLst>
          </p:cNvPr>
          <p:cNvSpPr txBox="1"/>
          <p:nvPr/>
        </p:nvSpPr>
        <p:spPr>
          <a:xfrm>
            <a:off x="2411760" y="3573016"/>
            <a:ext cx="2731838" cy="1307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  [BX],  [SI]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  DS,  AX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E16838-E67A-433D-8A27-4691A537A045}"/>
              </a:ext>
            </a:extLst>
          </p:cNvPr>
          <p:cNvSpPr txBox="1"/>
          <p:nvPr/>
        </p:nvSpPr>
        <p:spPr>
          <a:xfrm>
            <a:off x="1331640" y="126876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例，</a:t>
            </a:r>
          </a:p>
        </p:txBody>
      </p:sp>
    </p:spTree>
    <p:extLst>
      <p:ext uri="{BB962C8B-B14F-4D97-AF65-F5344CB8AC3E}">
        <p14:creationId xmlns:p14="http://schemas.microsoft.com/office/powerpoint/2010/main" val="392078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D57054-C7EB-4627-8849-4EF0E0C96F6E}"/>
              </a:ext>
            </a:extLst>
          </p:cNvPr>
          <p:cNvSpPr txBox="1"/>
          <p:nvPr/>
        </p:nvSpPr>
        <p:spPr>
          <a:xfrm>
            <a:off x="971600" y="22136"/>
            <a:ext cx="8028892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例，数据段中从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4000H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开始的单元中有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位的有符号数，要求统计出其中负数的个数并将统计结果保存到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寄存器中。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29427B-7B55-4796-AF54-8514B2967791}"/>
              </a:ext>
            </a:extLst>
          </p:cNvPr>
          <p:cNvSpPr txBox="1"/>
          <p:nvPr/>
        </p:nvSpPr>
        <p:spPr>
          <a:xfrm>
            <a:off x="2170238" y="2132856"/>
            <a:ext cx="5631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XOR        DX,     DX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MOV       SI,      4000H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MOV       CX,     32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AGAIN:      MOV        AL,     [SI]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INC          SI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TEST       AL,      80H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JZ            NEXT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INC         DX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NEXT:         DEC        CX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JNZ         AGAIN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HLT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51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1C8911F-93F4-47B8-9C7F-F1448B7AF25A}"/>
              </a:ext>
            </a:extLst>
          </p:cNvPr>
          <p:cNvSpPr/>
          <p:nvPr/>
        </p:nvSpPr>
        <p:spPr>
          <a:xfrm>
            <a:off x="899592" y="126214"/>
            <a:ext cx="49960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BEE962-F589-43EE-A437-7B521368CD1C}"/>
              </a:ext>
            </a:extLst>
          </p:cNvPr>
          <p:cNvSpPr txBox="1"/>
          <p:nvPr/>
        </p:nvSpPr>
        <p:spPr>
          <a:xfrm>
            <a:off x="1399198" y="11663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移位指令</a:t>
            </a:r>
          </a:p>
        </p:txBody>
      </p:sp>
      <p:sp>
        <p:nvSpPr>
          <p:cNvPr id="5" name="Text Box 1029">
            <a:extLst>
              <a:ext uri="{FF2B5EF4-FFF2-40B4-BE49-F238E27FC236}">
                <a16:creationId xmlns:a16="http://schemas.microsoft.com/office/drawing/2014/main" id="{A31EA02E-D31D-4B44-A76F-444FE1978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264" y="6088037"/>
            <a:ext cx="66434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目的操作数为通用寄存器或存储单元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6" name="Text Box 1029">
            <a:extLst>
              <a:ext uri="{FF2B5EF4-FFF2-40B4-BE49-F238E27FC236}">
                <a16:creationId xmlns:a16="http://schemas.microsoft.com/office/drawing/2014/main" id="{9D196AB8-8885-432B-A72D-322FE2D3A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264" y="5520431"/>
            <a:ext cx="60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源操作数为移位次数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CL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）；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709BFD2-3E9C-4D02-BF40-FEAB52E117E6}"/>
              </a:ext>
            </a:extLst>
          </p:cNvPr>
          <p:cNvGrpSpPr/>
          <p:nvPr/>
        </p:nvGrpSpPr>
        <p:grpSpPr>
          <a:xfrm>
            <a:off x="1043608" y="714076"/>
            <a:ext cx="6651651" cy="4464506"/>
            <a:chOff x="1187624" y="169476"/>
            <a:chExt cx="6651651" cy="446450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D3EFA7E-BED4-481E-925A-328E20202047}"/>
                </a:ext>
              </a:extLst>
            </p:cNvPr>
            <p:cNvGrpSpPr/>
            <p:nvPr/>
          </p:nvGrpSpPr>
          <p:grpSpPr>
            <a:xfrm>
              <a:off x="1187624" y="169476"/>
              <a:ext cx="6651651" cy="4464506"/>
              <a:chOff x="755576" y="1727230"/>
              <a:chExt cx="6651651" cy="4464506"/>
            </a:xfrm>
          </p:grpSpPr>
          <p:sp>
            <p:nvSpPr>
              <p:cNvPr id="9" name="左大括号 8">
                <a:extLst>
                  <a:ext uri="{FF2B5EF4-FFF2-40B4-BE49-F238E27FC236}">
                    <a16:creationId xmlns:a16="http://schemas.microsoft.com/office/drawing/2014/main" id="{843EDD3F-BC94-473A-B903-7598D900EA34}"/>
                  </a:ext>
                </a:extLst>
              </p:cNvPr>
              <p:cNvSpPr/>
              <p:nvPr/>
            </p:nvSpPr>
            <p:spPr>
              <a:xfrm>
                <a:off x="2346049" y="2753666"/>
                <a:ext cx="405258" cy="2424362"/>
              </a:xfrm>
              <a:prstGeom prst="leftBrace">
                <a:avLst>
                  <a:gd name="adj1" fmla="val 67478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092AAF8-671B-498C-9AFD-B64CD922616A}"/>
                  </a:ext>
                </a:extLst>
              </p:cNvPr>
              <p:cNvSpPr txBox="1"/>
              <p:nvPr/>
            </p:nvSpPr>
            <p:spPr>
              <a:xfrm>
                <a:off x="2737256" y="2492056"/>
                <a:ext cx="19880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/>
                  <a:t>非循环移位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837E7A-4029-402C-92EE-D55298C46002}"/>
                  </a:ext>
                </a:extLst>
              </p:cNvPr>
              <p:cNvSpPr txBox="1"/>
              <p:nvPr/>
            </p:nvSpPr>
            <p:spPr>
              <a:xfrm>
                <a:off x="755576" y="3658480"/>
                <a:ext cx="16273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/>
                  <a:t>移位指令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3C8814-067E-416D-ABF4-011C0DD922F6}"/>
                  </a:ext>
                </a:extLst>
              </p:cNvPr>
              <p:cNvSpPr txBox="1"/>
              <p:nvPr/>
            </p:nvSpPr>
            <p:spPr>
              <a:xfrm>
                <a:off x="2751307" y="4855588"/>
                <a:ext cx="16273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/>
                  <a:t>循环移位</a:t>
                </a:r>
              </a:p>
            </p:txBody>
          </p:sp>
          <p:sp>
            <p:nvSpPr>
              <p:cNvPr id="13" name="左大括号 12">
                <a:extLst>
                  <a:ext uri="{FF2B5EF4-FFF2-40B4-BE49-F238E27FC236}">
                    <a16:creationId xmlns:a16="http://schemas.microsoft.com/office/drawing/2014/main" id="{58BDE069-E434-489A-AFF1-D613F1F1444E}"/>
                  </a:ext>
                </a:extLst>
              </p:cNvPr>
              <p:cNvSpPr/>
              <p:nvPr/>
            </p:nvSpPr>
            <p:spPr>
              <a:xfrm>
                <a:off x="4715510" y="1932658"/>
                <a:ext cx="288538" cy="1642016"/>
              </a:xfrm>
              <a:prstGeom prst="leftBrace">
                <a:avLst>
                  <a:gd name="adj1" fmla="val 67478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648AA6A-27DD-4FB4-A06A-585185267082}"/>
                  </a:ext>
                </a:extLst>
              </p:cNvPr>
              <p:cNvSpPr txBox="1"/>
              <p:nvPr/>
            </p:nvSpPr>
            <p:spPr>
              <a:xfrm>
                <a:off x="5029095" y="1727230"/>
                <a:ext cx="16273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算术左移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E6D8AEE-F7C6-4E15-AF49-13059617FDAB}"/>
                  </a:ext>
                </a:extLst>
              </p:cNvPr>
              <p:cNvSpPr txBox="1"/>
              <p:nvPr/>
            </p:nvSpPr>
            <p:spPr>
              <a:xfrm>
                <a:off x="5029095" y="2231286"/>
                <a:ext cx="16217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算术右移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4E53610-E0B0-4974-A2E3-985C4D6BC396}"/>
                  </a:ext>
                </a:extLst>
              </p:cNvPr>
              <p:cNvSpPr txBox="1"/>
              <p:nvPr/>
            </p:nvSpPr>
            <p:spPr>
              <a:xfrm>
                <a:off x="5023479" y="2731549"/>
                <a:ext cx="16273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逻辑左移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F115D0F-23B5-44EB-B659-AA81E85563E1}"/>
                  </a:ext>
                </a:extLst>
              </p:cNvPr>
              <p:cNvSpPr txBox="1"/>
              <p:nvPr/>
            </p:nvSpPr>
            <p:spPr>
              <a:xfrm>
                <a:off x="5023479" y="3239398"/>
                <a:ext cx="16273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逻辑右移</a:t>
                </a: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BA05E479-A613-48D7-8A06-9282DCB64660}"/>
                  </a:ext>
                </a:extLst>
              </p:cNvPr>
              <p:cNvSpPr/>
              <p:nvPr/>
            </p:nvSpPr>
            <p:spPr>
              <a:xfrm>
                <a:off x="4326397" y="4220344"/>
                <a:ext cx="245604" cy="1709782"/>
              </a:xfrm>
              <a:prstGeom prst="leftBrace">
                <a:avLst>
                  <a:gd name="adj1" fmla="val 61575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A8391F-AFBD-46E0-96CA-38852F36CCD9}"/>
                  </a:ext>
                </a:extLst>
              </p:cNvPr>
              <p:cNvSpPr txBox="1"/>
              <p:nvPr/>
            </p:nvSpPr>
            <p:spPr>
              <a:xfrm>
                <a:off x="4579209" y="3978033"/>
                <a:ext cx="2828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不带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循环左移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4AB1E27-191C-4BB4-A51C-E1409DE03166}"/>
                  </a:ext>
                </a:extLst>
              </p:cNvPr>
              <p:cNvSpPr txBox="1"/>
              <p:nvPr/>
            </p:nvSpPr>
            <p:spPr>
              <a:xfrm>
                <a:off x="4572001" y="5668516"/>
                <a:ext cx="24673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带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循环右移</a:t>
                </a: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EE15F19-E4A4-49B3-B7EE-BE31F5FF1E64}"/>
                </a:ext>
              </a:extLst>
            </p:cNvPr>
            <p:cNvSpPr txBox="1"/>
            <p:nvPr/>
          </p:nvSpPr>
          <p:spPr>
            <a:xfrm>
              <a:off x="5011257" y="2996952"/>
              <a:ext cx="28280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不带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CF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循环右移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C92CF-F4AF-43D6-9D4B-6749723F6B97}"/>
                </a:ext>
              </a:extLst>
            </p:cNvPr>
            <p:cNvSpPr txBox="1"/>
            <p:nvPr/>
          </p:nvSpPr>
          <p:spPr>
            <a:xfrm>
              <a:off x="5017719" y="3553852"/>
              <a:ext cx="24673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带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CF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循环左移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8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385DCA-9D0C-4C86-A1E7-39A5FA4F401C}"/>
              </a:ext>
            </a:extLst>
          </p:cNvPr>
          <p:cNvSpPr txBox="1"/>
          <p:nvPr/>
        </p:nvSpPr>
        <p:spPr>
          <a:xfrm>
            <a:off x="899592" y="188640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）非循环移位指令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9C93AC-CC72-4F8C-A908-280B71FEBD7D}"/>
              </a:ext>
            </a:extLst>
          </p:cNvPr>
          <p:cNvSpPr txBox="1"/>
          <p:nvPr/>
        </p:nvSpPr>
        <p:spPr>
          <a:xfrm>
            <a:off x="926416" y="1177588"/>
            <a:ext cx="5208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①算术左移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和逻辑左移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SHL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423CE-C33B-43F9-8E39-4734DD3774C0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1935500"/>
            <a:ext cx="6656387" cy="3744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算术左移指令格式：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SAL  OPRD，1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SAL  OPRD，CL</a:t>
            </a:r>
          </a:p>
          <a:p>
            <a:pPr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逻辑左移指令格式：         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SHL  OPRD，1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SHL  OPRD，CL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9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1E3769FA-13C4-4383-BF0B-A7E0D87303BD}"/>
              </a:ext>
            </a:extLst>
          </p:cNvPr>
          <p:cNvGrpSpPr>
            <a:grpSpLocks/>
          </p:cNvGrpSpPr>
          <p:nvPr/>
        </p:nvGrpSpPr>
        <p:grpSpPr bwMode="auto">
          <a:xfrm>
            <a:off x="1284113" y="947809"/>
            <a:ext cx="6672263" cy="990600"/>
            <a:chOff x="0" y="0"/>
            <a:chExt cx="4203" cy="624"/>
          </a:xfrm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84CCA988-D8CE-425A-8FD7-11C842042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8"/>
              <a:ext cx="2064" cy="336"/>
            </a:xfrm>
            <a:prstGeom prst="rect">
              <a:avLst/>
            </a:prstGeom>
            <a:solidFill>
              <a:srgbClr val="83EF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0EA4AD64-8DE2-48EF-B2BF-72D1895F6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8"/>
              <a:ext cx="359" cy="346"/>
            </a:xfrm>
            <a:prstGeom prst="rect">
              <a:avLst/>
            </a:prstGeom>
            <a:solidFill>
              <a:srgbClr val="83EF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b="0"/>
                <a:t>CF</a:t>
              </a:r>
            </a:p>
          </p:txBody>
        </p:sp>
        <p:sp>
          <p:nvSpPr>
            <p:cNvPr id="5" name="Line 9">
              <a:extLst>
                <a:ext uri="{FF2B5EF4-FFF2-40B4-BE49-F238E27FC236}">
                  <a16:creationId xmlns:a16="http://schemas.microsoft.com/office/drawing/2014/main" id="{5078F137-D71B-4986-8A4B-27E296116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43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0">
              <a:extLst>
                <a:ext uri="{FF2B5EF4-FFF2-40B4-BE49-F238E27FC236}">
                  <a16:creationId xmlns:a16="http://schemas.microsoft.com/office/drawing/2014/main" id="{986BC645-93AA-43F1-AC0C-859A3FFAA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45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3AE5A323-AD71-4FD1-ACE1-D8E72A149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8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b="0"/>
                <a:t>0</a:t>
              </a: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F09A15E1-B67C-4162-9A52-8E0CA25427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5" y="454"/>
              <a:ext cx="17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6F4B4C7E-1F82-4955-9CDA-662614F98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0"/>
                <a:t>低</a:t>
              </a:r>
              <a:endParaRPr lang="zh-CN" altLang="zh-CN" b="0"/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56A42A99-C896-46A7-89C3-FA39D9829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/>
                <a:t>最高位</a:t>
              </a: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D343476B-6678-4834-88C4-9385465C3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2675EA85-EFEC-45CE-9C54-AAF47645D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D0AE8FD9-FE10-4A2B-A08B-B450B0AED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7" y="274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/>
                <a:t>SAL</a:t>
              </a:r>
            </a:p>
          </p:txBody>
        </p:sp>
      </p:grpSp>
      <p:grpSp>
        <p:nvGrpSpPr>
          <p:cNvPr id="14" name="Group 5">
            <a:extLst>
              <a:ext uri="{FF2B5EF4-FFF2-40B4-BE49-F238E27FC236}">
                <a16:creationId xmlns:a16="http://schemas.microsoft.com/office/drawing/2014/main" id="{B972D1D2-00C9-4818-9F7B-8AF52A4DAB4B}"/>
              </a:ext>
            </a:extLst>
          </p:cNvPr>
          <p:cNvGrpSpPr>
            <a:grpSpLocks/>
          </p:cNvGrpSpPr>
          <p:nvPr/>
        </p:nvGrpSpPr>
        <p:grpSpPr bwMode="auto">
          <a:xfrm>
            <a:off x="1233313" y="3302496"/>
            <a:ext cx="6481763" cy="990600"/>
            <a:chOff x="0" y="0"/>
            <a:chExt cx="4083" cy="624"/>
          </a:xfrm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AC0BAA0B-40A6-4CB1-B12F-69565D67D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8"/>
              <a:ext cx="2064" cy="336"/>
            </a:xfrm>
            <a:prstGeom prst="rect">
              <a:avLst/>
            </a:prstGeom>
            <a:solidFill>
              <a:srgbClr val="83EF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A45A7611-45D0-440C-B573-5FBC22E95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384" cy="336"/>
            </a:xfrm>
            <a:prstGeom prst="rect">
              <a:avLst/>
            </a:prstGeom>
            <a:solidFill>
              <a:srgbClr val="83EF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b="0"/>
                <a:t>CF</a:t>
              </a:r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87894696-FFDA-4C6C-8019-8ECB8133C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44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C9183228-7353-44AA-8FA6-CB6D679F7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44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C29A87AE-F6F1-4050-9F5C-317F4EBEF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8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b="0"/>
                <a:t>0</a:t>
              </a:r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2FDA6051-E47F-4267-B250-D0FD27F4C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5" y="448"/>
              <a:ext cx="17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BEA176DB-102C-48D7-9AE7-E7AAEE4BC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0"/>
                <a:t>低</a:t>
              </a:r>
              <a:endParaRPr lang="zh-CN" altLang="zh-CN" b="0"/>
            </a:p>
          </p:txBody>
        </p:sp>
        <p:sp>
          <p:nvSpPr>
            <p:cNvPr id="22" name="Text Box 13">
              <a:extLst>
                <a:ext uri="{FF2B5EF4-FFF2-40B4-BE49-F238E27FC236}">
                  <a16:creationId xmlns:a16="http://schemas.microsoft.com/office/drawing/2014/main" id="{523000DC-0271-44E6-8870-CA3492F3E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/>
                <a:t>最高位</a:t>
              </a:r>
            </a:p>
          </p:txBody>
        </p:sp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52628365-47E9-4E14-B0B5-A9D0BF355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5">
              <a:extLst>
                <a:ext uri="{FF2B5EF4-FFF2-40B4-BE49-F238E27FC236}">
                  <a16:creationId xmlns:a16="http://schemas.microsoft.com/office/drawing/2014/main" id="{630DCA78-A398-4FD8-A77D-11DD0F8C6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E537C706-9FE4-46D2-938A-C2BEE83C4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" y="28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SHL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CE7A3E2D-31CF-48F2-812E-EE055D918A90}"/>
              </a:ext>
            </a:extLst>
          </p:cNvPr>
          <p:cNvSpPr/>
          <p:nvPr/>
        </p:nvSpPr>
        <p:spPr>
          <a:xfrm>
            <a:off x="1127953" y="177298"/>
            <a:ext cx="4350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算术左移指令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41B8855-F4DF-4E94-A123-E7DF4AC50393}"/>
              </a:ext>
            </a:extLst>
          </p:cNvPr>
          <p:cNvSpPr/>
          <p:nvPr/>
        </p:nvSpPr>
        <p:spPr>
          <a:xfrm>
            <a:off x="1129209" y="2517665"/>
            <a:ext cx="4370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逻辑左移指令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SHL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CB0F57C-53DC-458D-97A1-9FAF8878EAF9}"/>
              </a:ext>
            </a:extLst>
          </p:cNvPr>
          <p:cNvSpPr txBox="1"/>
          <p:nvPr/>
        </p:nvSpPr>
        <p:spPr>
          <a:xfrm>
            <a:off x="683568" y="4726594"/>
            <a:ext cx="7992888" cy="183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次移位之后操作数的最高位与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不相同，则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OF=1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，否则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OF=0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OF=1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SHL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不表示溢出，对于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则表示溢出。</a:t>
            </a:r>
          </a:p>
        </p:txBody>
      </p:sp>
    </p:spTree>
    <p:extLst>
      <p:ext uri="{BB962C8B-B14F-4D97-AF65-F5344CB8AC3E}">
        <p14:creationId xmlns:p14="http://schemas.microsoft.com/office/powerpoint/2010/main" val="38395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E5209B-B65E-424A-AF54-823D3C5353FD}"/>
              </a:ext>
            </a:extLst>
          </p:cNvPr>
          <p:cNvSpPr txBox="1"/>
          <p:nvPr/>
        </p:nvSpPr>
        <p:spPr>
          <a:xfrm>
            <a:off x="899592" y="908720"/>
            <a:ext cx="488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②算术右移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逻辑右移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SHR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EADDADD-6368-4A5C-A0B8-69955E93006A}"/>
              </a:ext>
            </a:extLst>
          </p:cNvPr>
          <p:cNvSpPr txBox="1">
            <a:spLocks noChangeArrowheads="1"/>
          </p:cNvSpPr>
          <p:nvPr/>
        </p:nvSpPr>
        <p:spPr>
          <a:xfrm>
            <a:off x="1907704" y="1844824"/>
            <a:ext cx="4680520" cy="4248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算术右移指令格式：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SAR  OPRD，1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SAR  OPRD，CL</a:t>
            </a:r>
          </a:p>
          <a:p>
            <a:pPr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逻辑右移指令格式：         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SHR  OPRD，1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SHR  OPRD，CL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2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3CE752D5-79AF-4520-8095-732E6FDA0E8E}"/>
              </a:ext>
            </a:extLst>
          </p:cNvPr>
          <p:cNvGrpSpPr>
            <a:grpSpLocks/>
          </p:cNvGrpSpPr>
          <p:nvPr/>
        </p:nvGrpSpPr>
        <p:grpSpPr bwMode="auto">
          <a:xfrm>
            <a:off x="1259632" y="4526632"/>
            <a:ext cx="6288088" cy="990600"/>
            <a:chOff x="0" y="0"/>
            <a:chExt cx="3961" cy="624"/>
          </a:xfrm>
        </p:grpSpPr>
        <p:sp>
          <p:nvSpPr>
            <p:cNvPr id="3" name="Rectangle 18">
              <a:extLst>
                <a:ext uri="{FF2B5EF4-FFF2-40B4-BE49-F238E27FC236}">
                  <a16:creationId xmlns:a16="http://schemas.microsoft.com/office/drawing/2014/main" id="{EEAA5893-17E5-4F37-B3FE-DD2CA1F7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8"/>
              <a:ext cx="2064" cy="336"/>
            </a:xfrm>
            <a:prstGeom prst="rect">
              <a:avLst/>
            </a:prstGeom>
            <a:solidFill>
              <a:srgbClr val="83EF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Line 19">
              <a:extLst>
                <a:ext uri="{FF2B5EF4-FFF2-40B4-BE49-F238E27FC236}">
                  <a16:creationId xmlns:a16="http://schemas.microsoft.com/office/drawing/2014/main" id="{02A7DC8E-06B3-4D29-9151-1E4BED75A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20">
              <a:extLst>
                <a:ext uri="{FF2B5EF4-FFF2-40B4-BE49-F238E27FC236}">
                  <a16:creationId xmlns:a16="http://schemas.microsoft.com/office/drawing/2014/main" id="{369A5AA5-BD3C-45BC-A861-32B8AA9B9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21">
              <a:extLst>
                <a:ext uri="{FF2B5EF4-FFF2-40B4-BE49-F238E27FC236}">
                  <a16:creationId xmlns:a16="http://schemas.microsoft.com/office/drawing/2014/main" id="{DD474B59-6164-4618-B24A-F03819D99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468"/>
              <a:ext cx="16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22">
              <a:extLst>
                <a:ext uri="{FF2B5EF4-FFF2-40B4-BE49-F238E27FC236}">
                  <a16:creationId xmlns:a16="http://schemas.microsoft.com/office/drawing/2014/main" id="{0F26D4FF-4B09-40B4-BAE7-5922F6717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0"/>
                <a:t>低</a:t>
              </a:r>
              <a:endParaRPr lang="zh-CN" altLang="zh-CN" b="0"/>
            </a:p>
          </p:txBody>
        </p:sp>
        <p:sp>
          <p:nvSpPr>
            <p:cNvPr id="8" name="Text Box 23">
              <a:extLst>
                <a:ext uri="{FF2B5EF4-FFF2-40B4-BE49-F238E27FC236}">
                  <a16:creationId xmlns:a16="http://schemas.microsoft.com/office/drawing/2014/main" id="{046EAD8E-EEAF-42ED-AC89-8C812BC20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/>
                <a:t>最高位</a:t>
              </a:r>
            </a:p>
          </p:txBody>
        </p:sp>
        <p:sp>
          <p:nvSpPr>
            <p:cNvPr id="9" name="Line 24">
              <a:extLst>
                <a:ext uri="{FF2B5EF4-FFF2-40B4-BE49-F238E27FC236}">
                  <a16:creationId xmlns:a16="http://schemas.microsoft.com/office/drawing/2014/main" id="{CF59FF0F-6A00-4EE5-BAAC-3CE784152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6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CBA45711-34A1-4425-97D6-30013E071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88"/>
              <a:ext cx="384" cy="336"/>
            </a:xfrm>
            <a:prstGeom prst="rect">
              <a:avLst/>
            </a:prstGeom>
            <a:solidFill>
              <a:srgbClr val="83EF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b="0"/>
                <a:t>CF</a:t>
              </a:r>
            </a:p>
          </p:txBody>
        </p:sp>
        <p:sp>
          <p:nvSpPr>
            <p:cNvPr id="11" name="Line 26">
              <a:extLst>
                <a:ext uri="{FF2B5EF4-FFF2-40B4-BE49-F238E27FC236}">
                  <a16:creationId xmlns:a16="http://schemas.microsoft.com/office/drawing/2014/main" id="{6D6D1DE5-2837-4775-AC9F-BE6A4048C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46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27">
              <a:extLst>
                <a:ext uri="{FF2B5EF4-FFF2-40B4-BE49-F238E27FC236}">
                  <a16:creationId xmlns:a16="http://schemas.microsoft.com/office/drawing/2014/main" id="{3C7C6169-0DDF-47AD-AD97-B8F8B17F0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b="0"/>
                <a:t>0</a:t>
              </a:r>
            </a:p>
          </p:txBody>
        </p:sp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48585577-2F6F-4D66-A0C4-8DC811CA8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273"/>
              <a:ext cx="5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SHR</a:t>
              </a:r>
            </a:p>
          </p:txBody>
        </p: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id="{503584BA-0333-4F3E-AB8F-897F37D3C4DE}"/>
              </a:ext>
            </a:extLst>
          </p:cNvPr>
          <p:cNvGrpSpPr>
            <a:grpSpLocks/>
          </p:cNvGrpSpPr>
          <p:nvPr/>
        </p:nvGrpSpPr>
        <p:grpSpPr bwMode="auto">
          <a:xfrm>
            <a:off x="1797224" y="1867236"/>
            <a:ext cx="5810250" cy="1295400"/>
            <a:chOff x="0" y="0"/>
            <a:chExt cx="3660" cy="816"/>
          </a:xfrm>
        </p:grpSpPr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6F7FD20A-BB3E-41A5-9EED-1681AB0EC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88"/>
              <a:ext cx="2064" cy="336"/>
            </a:xfrm>
            <a:prstGeom prst="rect">
              <a:avLst/>
            </a:prstGeom>
            <a:solidFill>
              <a:srgbClr val="83EF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F58C4141-4546-4D7B-87C4-3FB287314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200FD71D-B0B0-4E35-B591-D940BF587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9BB87208-939C-4AF9-91C5-3B62B6B72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" y="462"/>
              <a:ext cx="17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8F846AE4-6F32-44AA-806B-DDA400DFA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0"/>
                <a:t>低</a:t>
              </a:r>
              <a:endParaRPr lang="zh-CN" altLang="zh-CN" b="0"/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4CD57626-3B81-4EB7-AD79-30B8F5E98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/>
                <a:t>最高位</a:t>
              </a:r>
            </a:p>
          </p:txBody>
        </p: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AEF7F44E-08F0-4A5A-9BC7-43713AC98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6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A32C9EFE-E83E-439C-B8CD-7714BE410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8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7">
              <a:extLst>
                <a:ext uri="{FF2B5EF4-FFF2-40B4-BE49-F238E27FC236}">
                  <a16:creationId xmlns:a16="http://schemas.microsoft.com/office/drawing/2014/main" id="{B2F538D1-52FA-4823-9B70-6DE77F7D89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4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17CE0B28-727A-484E-AB30-0B7C8D364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476B47B2-47BC-4C6D-9C38-639A0C7D5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"/>
              <a:ext cx="384" cy="336"/>
            </a:xfrm>
            <a:prstGeom prst="rect">
              <a:avLst/>
            </a:prstGeom>
            <a:solidFill>
              <a:srgbClr val="83EF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b="0"/>
                <a:t>CF</a:t>
              </a:r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B77E1884-78D2-4D9C-91F9-52CE20071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46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31">
              <a:extLst>
                <a:ext uri="{FF2B5EF4-FFF2-40B4-BE49-F238E27FC236}">
                  <a16:creationId xmlns:a16="http://schemas.microsoft.com/office/drawing/2014/main" id="{8DC00006-938E-4BD7-B1A9-F18E85457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243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SAR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B3F61444-ABC2-44EA-BF0D-EDB3CDC5C7E2}"/>
              </a:ext>
            </a:extLst>
          </p:cNvPr>
          <p:cNvSpPr/>
          <p:nvPr/>
        </p:nvSpPr>
        <p:spPr>
          <a:xfrm>
            <a:off x="1324164" y="1039643"/>
            <a:ext cx="4371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算术右移指令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F3DED20-90AA-484D-8972-5716A6F04652}"/>
              </a:ext>
            </a:extLst>
          </p:cNvPr>
          <p:cNvSpPr/>
          <p:nvPr/>
        </p:nvSpPr>
        <p:spPr>
          <a:xfrm>
            <a:off x="1324164" y="3638139"/>
            <a:ext cx="4370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逻辑右移指令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SHR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4226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7C39D9-07C5-4FED-8245-7FB5F766FB03}"/>
              </a:ext>
            </a:extLst>
          </p:cNvPr>
          <p:cNvSpPr/>
          <p:nvPr/>
        </p:nvSpPr>
        <p:spPr>
          <a:xfrm>
            <a:off x="883816" y="260648"/>
            <a:ext cx="7920880" cy="122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指令SAL和SAR当移位次为n时，在结果不产生溢出的条件下，其作用分别相当于乘以2</a:t>
            </a:r>
            <a:r>
              <a:rPr lang="zh-CN" altLang="en-US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和除以2</a:t>
            </a:r>
            <a:r>
              <a:rPr lang="zh-CN" altLang="en-US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。        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5CEA15-76BA-4AD2-903F-7F3CE219A73F}"/>
              </a:ext>
            </a:extLst>
          </p:cNvPr>
          <p:cNvSpPr/>
          <p:nvPr/>
        </p:nvSpPr>
        <p:spPr>
          <a:xfrm>
            <a:off x="1063836" y="1772816"/>
            <a:ext cx="7560840" cy="4513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设AX中存放一个带符号数，若要实现</a:t>
            </a:r>
            <a:b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(AX) 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2，可由以下几条指令完成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，不考虑溢出时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。</a:t>
            </a:r>
            <a:b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</a:b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MOV      DX，AX</a:t>
            </a:r>
            <a:b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</a:b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SAL        AX，1</a:t>
            </a:r>
            <a:b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</a:b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SAL        AX，1</a:t>
            </a:r>
            <a:b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</a:b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ADD       AX，DX</a:t>
            </a:r>
            <a:b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</a:b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SAR        AX，1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493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57C052-29CB-4C44-9309-425C56004958}"/>
              </a:ext>
            </a:extLst>
          </p:cNvPr>
          <p:cNvSpPr txBox="1"/>
          <p:nvPr/>
        </p:nvSpPr>
        <p:spPr>
          <a:xfrm>
            <a:off x="899592" y="116632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）循环移位指令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4186DE-5B78-43D9-BECD-722C73B32352}"/>
              </a:ext>
            </a:extLst>
          </p:cNvPr>
          <p:cNvSpPr txBox="1"/>
          <p:nvPr/>
        </p:nvSpPr>
        <p:spPr>
          <a:xfrm>
            <a:off x="1184285" y="908720"/>
            <a:ext cx="4270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①不带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的循环移位指令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BCC91F-D125-492D-B4B2-C56F0A3343FD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1628800"/>
            <a:ext cx="5184576" cy="39604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循环左移指令格式：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ROL  OPRD，1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ROL  OPRD，CL</a:t>
            </a:r>
          </a:p>
          <a:p>
            <a:pPr>
              <a:lnSpc>
                <a:spcPct val="130000"/>
              </a:lnSpc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循环右移指令格式：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ROR  OPRD，1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ROR  OPRD，CL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43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047F922B-2E78-467A-A079-5E44ABF3095F}"/>
              </a:ext>
            </a:extLst>
          </p:cNvPr>
          <p:cNvGrpSpPr/>
          <p:nvPr/>
        </p:nvGrpSpPr>
        <p:grpSpPr>
          <a:xfrm>
            <a:off x="3796233" y="1620158"/>
            <a:ext cx="3567113" cy="542042"/>
            <a:chOff x="3796233" y="1620158"/>
            <a:chExt cx="3567113" cy="542042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AA37F592-B27A-4717-8086-287F01555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233" y="1620158"/>
              <a:ext cx="3567113" cy="542042"/>
            </a:xfrm>
            <a:prstGeom prst="rect">
              <a:avLst/>
            </a:prstGeom>
            <a:solidFill>
              <a:srgbClr val="83EF8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21">
              <a:extLst>
                <a:ext uri="{FF2B5EF4-FFF2-40B4-BE49-F238E27FC236}">
                  <a16:creationId xmlns:a16="http://schemas.microsoft.com/office/drawing/2014/main" id="{949C1506-D599-44C4-B98C-1099784C3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8233" y="1884388"/>
              <a:ext cx="189582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2FA642F-BC7A-464E-AB19-1577F6F3C69A}"/>
              </a:ext>
            </a:extLst>
          </p:cNvPr>
          <p:cNvGrpSpPr/>
          <p:nvPr/>
        </p:nvGrpSpPr>
        <p:grpSpPr>
          <a:xfrm>
            <a:off x="3367608" y="1857400"/>
            <a:ext cx="4876800" cy="762000"/>
            <a:chOff x="3367608" y="1857400"/>
            <a:chExt cx="4876800" cy="762000"/>
          </a:xfrm>
        </p:grpSpPr>
        <p:sp>
          <p:nvSpPr>
            <p:cNvPr id="12" name="Line 18">
              <a:extLst>
                <a:ext uri="{FF2B5EF4-FFF2-40B4-BE49-F238E27FC236}">
                  <a16:creationId xmlns:a16="http://schemas.microsoft.com/office/drawing/2014/main" id="{6B2C3F68-0893-4931-A15B-9D46558D0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0121" y="1857400"/>
              <a:ext cx="14287" cy="76200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9">
              <a:extLst>
                <a:ext uri="{FF2B5EF4-FFF2-40B4-BE49-F238E27FC236}">
                  <a16:creationId xmlns:a16="http://schemas.microsoft.com/office/drawing/2014/main" id="{0D537DFD-330B-4163-8801-117F278D3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608" y="2619400"/>
              <a:ext cx="4876800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03EB3B26-0867-4F8E-A982-1DD644512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608" y="1933600"/>
              <a:ext cx="0" cy="68580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57F44139-119D-445D-BEFE-9C0D41129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7633" y="1857400"/>
              <a:ext cx="838200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6445288-CE08-4BCA-8955-ED15BFFD7EBC}"/>
              </a:ext>
            </a:extLst>
          </p:cNvPr>
          <p:cNvGrpSpPr/>
          <p:nvPr/>
        </p:nvGrpSpPr>
        <p:grpSpPr>
          <a:xfrm>
            <a:off x="2119833" y="1628800"/>
            <a:ext cx="1665288" cy="523220"/>
            <a:chOff x="2119833" y="1628800"/>
            <a:chExt cx="1665288" cy="523220"/>
          </a:xfrm>
        </p:grpSpPr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C6F04C01-C04E-4D18-A2E2-CDB98FE65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833" y="1628800"/>
              <a:ext cx="685800" cy="523220"/>
            </a:xfrm>
            <a:prstGeom prst="rect">
              <a:avLst/>
            </a:prstGeom>
            <a:solidFill>
              <a:srgbClr val="83EF8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CF</a:t>
              </a:r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3787D964-34E2-4F9F-9E1F-BE30E2646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5633" y="1900263"/>
              <a:ext cx="979488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">
            <a:extLst>
              <a:ext uri="{FF2B5EF4-FFF2-40B4-BE49-F238E27FC236}">
                <a16:creationId xmlns:a16="http://schemas.microsoft.com/office/drawing/2014/main" id="{5CBEF87D-1BC9-49F3-A1ED-3BEAEE547250}"/>
              </a:ext>
            </a:extLst>
          </p:cNvPr>
          <p:cNvSpPr txBox="1"/>
          <p:nvPr/>
        </p:nvSpPr>
        <p:spPr>
          <a:xfrm>
            <a:off x="834858" y="1628800"/>
            <a:ext cx="1216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</a:rPr>
              <a:t>ROL</a:t>
            </a:r>
            <a:r>
              <a:rPr lang="zh-CN" altLang="en-US" sz="3200" b="1" dirty="0"/>
              <a:t>：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D5DBAA5-B6FD-4C59-9C1B-FC8A80A73792}"/>
              </a:ext>
            </a:extLst>
          </p:cNvPr>
          <p:cNvGrpSpPr/>
          <p:nvPr/>
        </p:nvGrpSpPr>
        <p:grpSpPr>
          <a:xfrm>
            <a:off x="2938983" y="4419600"/>
            <a:ext cx="3581400" cy="533400"/>
            <a:chOff x="2938983" y="4419600"/>
            <a:chExt cx="3581400" cy="533400"/>
          </a:xfrm>
        </p:grpSpPr>
        <p:sp>
          <p:nvSpPr>
            <p:cNvPr id="2" name="Rectangle 5">
              <a:extLst>
                <a:ext uri="{FF2B5EF4-FFF2-40B4-BE49-F238E27FC236}">
                  <a16:creationId xmlns:a16="http://schemas.microsoft.com/office/drawing/2014/main" id="{431F91DC-E23E-4FA6-BC40-F522B89BA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983" y="4419600"/>
              <a:ext cx="3581400" cy="533400"/>
            </a:xfrm>
            <a:prstGeom prst="rect">
              <a:avLst/>
            </a:prstGeom>
            <a:solidFill>
              <a:srgbClr val="83EF8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" name="Line 6">
              <a:extLst>
                <a:ext uri="{FF2B5EF4-FFF2-40B4-BE49-F238E27FC236}">
                  <a16:creationId xmlns:a16="http://schemas.microsoft.com/office/drawing/2014/main" id="{F99E241D-7594-41CD-8E24-B7E6291D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5596" y="4681538"/>
              <a:ext cx="205898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B1634A7-B541-4EC6-A366-FC188B376E72}"/>
              </a:ext>
            </a:extLst>
          </p:cNvPr>
          <p:cNvGrpSpPr/>
          <p:nvPr/>
        </p:nvGrpSpPr>
        <p:grpSpPr>
          <a:xfrm>
            <a:off x="6534671" y="4419600"/>
            <a:ext cx="1681162" cy="523220"/>
            <a:chOff x="6534671" y="4419600"/>
            <a:chExt cx="1681162" cy="523220"/>
          </a:xfrm>
        </p:grpSpPr>
        <p:sp>
          <p:nvSpPr>
            <p:cNvPr id="4" name="Line 7">
              <a:extLst>
                <a:ext uri="{FF2B5EF4-FFF2-40B4-BE49-F238E27FC236}">
                  <a16:creationId xmlns:a16="http://schemas.microsoft.com/office/drawing/2014/main" id="{93CC94A2-71FA-45DC-802A-C61E4BF67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4671" y="4676775"/>
              <a:ext cx="985837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77BA8DD1-58F6-4B43-B0C2-A3D97652B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0033" y="4419600"/>
              <a:ext cx="685800" cy="523220"/>
            </a:xfrm>
            <a:prstGeom prst="rect">
              <a:avLst/>
            </a:prstGeom>
            <a:solidFill>
              <a:srgbClr val="83EF8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CF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558A6F8-C0D2-4193-804C-78FA06E246D4}"/>
              </a:ext>
            </a:extLst>
          </p:cNvPr>
          <p:cNvGrpSpPr/>
          <p:nvPr/>
        </p:nvGrpSpPr>
        <p:grpSpPr>
          <a:xfrm>
            <a:off x="2024583" y="4676775"/>
            <a:ext cx="4924425" cy="758825"/>
            <a:chOff x="2024583" y="4676775"/>
            <a:chExt cx="4924425" cy="758825"/>
          </a:xfrm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FEC7CBE6-488B-4454-86A9-4695D4DB0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583" y="4695825"/>
              <a:ext cx="914400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16E5B546-06FB-47A7-ACAC-0A6E939C5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583" y="4724400"/>
              <a:ext cx="0" cy="68580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5B00761E-A1F8-4828-BDCE-F506A80F3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158" y="5429250"/>
              <a:ext cx="4876800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D051BCC8-4074-40BD-A2EC-694453DEF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9008" y="4676775"/>
              <a:ext cx="0" cy="758825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TextBox 22">
            <a:extLst>
              <a:ext uri="{FF2B5EF4-FFF2-40B4-BE49-F238E27FC236}">
                <a16:creationId xmlns:a16="http://schemas.microsoft.com/office/drawing/2014/main" id="{FDB41CA6-69F1-4ABC-8257-7941ED778E72}"/>
              </a:ext>
            </a:extLst>
          </p:cNvPr>
          <p:cNvSpPr txBox="1"/>
          <p:nvPr/>
        </p:nvSpPr>
        <p:spPr>
          <a:xfrm>
            <a:off x="762850" y="4432012"/>
            <a:ext cx="1216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</a:rPr>
              <a:t>ROR</a:t>
            </a:r>
            <a:r>
              <a:rPr lang="zh-CN" altLang="en-US" sz="3200" b="1" dirty="0"/>
              <a:t>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D1E339A-99EA-4E79-AE79-B745C652775D}"/>
              </a:ext>
            </a:extLst>
          </p:cNvPr>
          <p:cNvSpPr/>
          <p:nvPr/>
        </p:nvSpPr>
        <p:spPr>
          <a:xfrm>
            <a:off x="1119941" y="620688"/>
            <a:ext cx="4429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循环左移指令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3B3DEF2-3242-4638-9254-B9351141FFB2}"/>
              </a:ext>
            </a:extLst>
          </p:cNvPr>
          <p:cNvSpPr/>
          <p:nvPr/>
        </p:nvSpPr>
        <p:spPr>
          <a:xfrm>
            <a:off x="1119941" y="3396645"/>
            <a:ext cx="4450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循环右移指令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ROR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6999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3E39D8-0DAD-415F-A1AA-130BF5B9DA3F}"/>
              </a:ext>
            </a:extLst>
          </p:cNvPr>
          <p:cNvSpPr txBox="1"/>
          <p:nvPr/>
        </p:nvSpPr>
        <p:spPr>
          <a:xfrm>
            <a:off x="1184285" y="980728"/>
            <a:ext cx="391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②带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的循环移位指令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F6CAF79-4FEF-46EB-BE2F-2EB3166DBEBB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1700808"/>
            <a:ext cx="5184576" cy="44644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循环左移指令格式：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RCL  OPRD，1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RCL  OPRD，CL</a:t>
            </a:r>
          </a:p>
          <a:p>
            <a:pPr>
              <a:lnSpc>
                <a:spcPct val="130000"/>
              </a:lnSpc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循环右移指令格式：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RCR  OPRD，1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RCR  OPRD，CL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E7222EC-D6F1-4A15-8075-EF09356F9AAE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692696"/>
            <a:ext cx="7416824" cy="180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MOV  AL，78H</a:t>
            </a:r>
          </a:p>
          <a:p>
            <a:pPr marL="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ADD  AL，99H</a:t>
            </a:r>
          </a:p>
          <a:p>
            <a:pPr marL="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分析指令执行后6个状态标志位的状态。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AE1AF93-5147-40DC-9DD7-0A8B2B2A049C}"/>
              </a:ext>
            </a:extLst>
          </p:cNvPr>
          <p:cNvGrpSpPr/>
          <p:nvPr/>
        </p:nvGrpSpPr>
        <p:grpSpPr>
          <a:xfrm>
            <a:off x="2594446" y="2564904"/>
            <a:ext cx="3614738" cy="1905000"/>
            <a:chOff x="2594446" y="2564904"/>
            <a:chExt cx="3614738" cy="190500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B7A41E5B-5CBE-4895-A89C-B729ECFF56F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627784" y="2564904"/>
              <a:ext cx="3581400" cy="190500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01111000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+    10011001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00010001</a:t>
              </a:r>
            </a:p>
          </p:txBody>
        </p:sp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8134BE75-ED8B-4360-A332-26CDB011C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4446" y="3607891"/>
              <a:ext cx="2971800" cy="0"/>
            </a:xfrm>
            <a:prstGeom prst="line">
              <a:avLst/>
            </a:prstGeom>
            <a:noFill/>
            <a:ln w="25400" cap="sq">
              <a:solidFill>
                <a:srgbClr val="33996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A951C0CE-5778-4640-9C31-AC77BE466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5816" y="3607891"/>
              <a:ext cx="345753" cy="541665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6" name="Text Box 6">
            <a:extLst>
              <a:ext uri="{FF2B5EF4-FFF2-40B4-BE49-F238E27FC236}">
                <a16:creationId xmlns:a16="http://schemas.microsoft.com/office/drawing/2014/main" id="{98813AE3-A309-442F-B256-D7A45AA49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4795317"/>
            <a:ext cx="6324600" cy="171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标志位状态： 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CF=             SF=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AF=             ZF=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PF=             OF=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B216A3-AD1C-40D9-9E76-40FC7144650F}"/>
              </a:ext>
            </a:extLst>
          </p:cNvPr>
          <p:cNvSpPr txBox="1"/>
          <p:nvPr/>
        </p:nvSpPr>
        <p:spPr>
          <a:xfrm>
            <a:off x="4709964" y="4785797"/>
            <a:ext cx="3162300" cy="171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1                 0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1                 0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36232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15E34A-937A-4796-BE98-9F69FE9A29EF}"/>
              </a:ext>
            </a:extLst>
          </p:cNvPr>
          <p:cNvSpPr/>
          <p:nvPr/>
        </p:nvSpPr>
        <p:spPr>
          <a:xfrm>
            <a:off x="1119941" y="745540"/>
            <a:ext cx="4410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循环左移指令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RCL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5D38A1-2345-45C4-9585-E593E9E660F0}"/>
              </a:ext>
            </a:extLst>
          </p:cNvPr>
          <p:cNvSpPr/>
          <p:nvPr/>
        </p:nvSpPr>
        <p:spPr>
          <a:xfrm>
            <a:off x="1119941" y="3841884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循环右移指令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RCR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/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23136712-E151-45FE-87E8-6079C19EB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761" y="1700808"/>
            <a:ext cx="685800" cy="523220"/>
          </a:xfrm>
          <a:prstGeom prst="rect">
            <a:avLst/>
          </a:prstGeom>
          <a:solidFill>
            <a:srgbClr val="00B0F0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CF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25C2B40-C9DD-4F74-8658-E55F8D37389A}"/>
              </a:ext>
            </a:extLst>
          </p:cNvPr>
          <p:cNvGrpSpPr/>
          <p:nvPr/>
        </p:nvGrpSpPr>
        <p:grpSpPr>
          <a:xfrm>
            <a:off x="4153098" y="1700808"/>
            <a:ext cx="3581400" cy="533400"/>
            <a:chOff x="4153098" y="1700808"/>
            <a:chExt cx="3581400" cy="533400"/>
          </a:xfrm>
        </p:grpSpPr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883B9902-5821-4FFC-AD0A-58173EC42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098" y="1700808"/>
              <a:ext cx="3581400" cy="533400"/>
            </a:xfrm>
            <a:prstGeom prst="rect">
              <a:avLst/>
            </a:prstGeom>
            <a:solidFill>
              <a:srgbClr val="83EF8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Line 17">
              <a:extLst>
                <a:ext uri="{FF2B5EF4-FFF2-40B4-BE49-F238E27FC236}">
                  <a16:creationId xmlns:a16="http://schemas.microsoft.com/office/drawing/2014/main" id="{1B191FF7-1636-4363-AD62-4047A6484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5098" y="1956396"/>
              <a:ext cx="190341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Line 19">
            <a:extLst>
              <a:ext uri="{FF2B5EF4-FFF2-40B4-BE49-F238E27FC236}">
                <a16:creationId xmlns:a16="http://schemas.microsoft.com/office/drawing/2014/main" id="{49FA6179-39EF-421F-A425-A83F5CF89B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786" y="1972271"/>
            <a:ext cx="8350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07E19EC-7782-4D76-B660-0C2C0E96FED9}"/>
              </a:ext>
            </a:extLst>
          </p:cNvPr>
          <p:cNvGrpSpPr/>
          <p:nvPr/>
        </p:nvGrpSpPr>
        <p:grpSpPr>
          <a:xfrm>
            <a:off x="1824236" y="1929408"/>
            <a:ext cx="6780212" cy="762000"/>
            <a:chOff x="1824236" y="1929408"/>
            <a:chExt cx="6780212" cy="762000"/>
          </a:xfrm>
        </p:grpSpPr>
        <p:sp>
          <p:nvSpPr>
            <p:cNvPr id="6" name="Line 14">
              <a:extLst>
                <a:ext uri="{FF2B5EF4-FFF2-40B4-BE49-F238E27FC236}">
                  <a16:creationId xmlns:a16="http://schemas.microsoft.com/office/drawing/2014/main" id="{D46A5B30-72E6-469E-A720-5FD938CFD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6986" y="1929408"/>
              <a:ext cx="14287" cy="76200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5">
              <a:extLst>
                <a:ext uri="{FF2B5EF4-FFF2-40B4-BE49-F238E27FC236}">
                  <a16:creationId xmlns:a16="http://schemas.microsoft.com/office/drawing/2014/main" id="{CF8EC328-2879-4E28-A121-B09563B06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236" y="2691408"/>
              <a:ext cx="6780212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0852E75F-13A4-41A1-A0D7-A416C4A6C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3761" y="1977033"/>
              <a:ext cx="0" cy="68580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8">
              <a:extLst>
                <a:ext uri="{FF2B5EF4-FFF2-40B4-BE49-F238E27FC236}">
                  <a16:creationId xmlns:a16="http://schemas.microsoft.com/office/drawing/2014/main" id="{D74760FA-CE5B-49EE-897A-3C8905103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4498" y="1929408"/>
              <a:ext cx="838200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A9249AAF-8288-42F1-881E-87C1A58EA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236" y="1977033"/>
              <a:ext cx="758825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TextBox 21">
            <a:extLst>
              <a:ext uri="{FF2B5EF4-FFF2-40B4-BE49-F238E27FC236}">
                <a16:creationId xmlns:a16="http://schemas.microsoft.com/office/drawing/2014/main" id="{602BFB21-2F2E-403B-B53A-06C26B86D355}"/>
              </a:ext>
            </a:extLst>
          </p:cNvPr>
          <p:cNvSpPr txBox="1"/>
          <p:nvPr/>
        </p:nvSpPr>
        <p:spPr>
          <a:xfrm>
            <a:off x="470570" y="1689696"/>
            <a:ext cx="1286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</a:rPr>
              <a:t>RCL</a:t>
            </a:r>
            <a:r>
              <a:rPr lang="zh-CN" altLang="en-US" sz="3200" b="1" dirty="0"/>
              <a:t>：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F4B1303-383D-4928-B32F-F6B5A366D4FE}"/>
              </a:ext>
            </a:extLst>
          </p:cNvPr>
          <p:cNvGrpSpPr/>
          <p:nvPr/>
        </p:nvGrpSpPr>
        <p:grpSpPr>
          <a:xfrm>
            <a:off x="2695574" y="4709318"/>
            <a:ext cx="3581400" cy="533400"/>
            <a:chOff x="2695574" y="4709318"/>
            <a:chExt cx="3581400" cy="533400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72AB1055-E0CB-4699-A3B3-A7CD00377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4" y="4709318"/>
              <a:ext cx="3581400" cy="533400"/>
            </a:xfrm>
            <a:prstGeom prst="rect">
              <a:avLst/>
            </a:prstGeom>
            <a:solidFill>
              <a:srgbClr val="83EF8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2B83A271-D7CD-4616-BBA0-508C7BA1A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2187" y="4971256"/>
              <a:ext cx="205898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Line 6">
            <a:extLst>
              <a:ext uri="{FF2B5EF4-FFF2-40B4-BE49-F238E27FC236}">
                <a16:creationId xmlns:a16="http://schemas.microsoft.com/office/drawing/2014/main" id="{4847C592-704C-481E-8A4F-CE39DD5C8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1262" y="4966493"/>
            <a:ext cx="8350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0FD11AA9-5F3B-43DB-86FA-D908CA8BA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7" y="4709318"/>
            <a:ext cx="685800" cy="523220"/>
          </a:xfrm>
          <a:prstGeom prst="rect">
            <a:avLst/>
          </a:prstGeom>
          <a:solidFill>
            <a:srgbClr val="00B0F0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CF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B7820E7-2AE2-45C3-A8E0-FE450E729540}"/>
              </a:ext>
            </a:extLst>
          </p:cNvPr>
          <p:cNvGrpSpPr/>
          <p:nvPr/>
        </p:nvGrpSpPr>
        <p:grpSpPr>
          <a:xfrm>
            <a:off x="1857374" y="4966493"/>
            <a:ext cx="6781800" cy="766763"/>
            <a:chOff x="1857374" y="4966493"/>
            <a:chExt cx="6781800" cy="766763"/>
          </a:xfrm>
        </p:grpSpPr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0C9A7A08-C3D9-45C9-B07A-E14D124C6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374" y="4985543"/>
              <a:ext cx="838200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789FAAB8-4D05-4F29-9B93-7F31FABC1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374" y="4985543"/>
              <a:ext cx="0" cy="72390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F40E949A-E32B-4FF4-8FCB-C40C9A0E8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1662" y="5714206"/>
              <a:ext cx="6753225" cy="1905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94FF6887-D8E6-4332-A446-459589E43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9174" y="4966493"/>
              <a:ext cx="0" cy="758825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A5A2E6DA-9220-445B-8775-6E4AFDC32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0349" y="4966493"/>
              <a:ext cx="758825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extBox 22">
            <a:extLst>
              <a:ext uri="{FF2B5EF4-FFF2-40B4-BE49-F238E27FC236}">
                <a16:creationId xmlns:a16="http://schemas.microsoft.com/office/drawing/2014/main" id="{768556D5-3E89-4C9B-BFA1-54AE7F207026}"/>
              </a:ext>
            </a:extLst>
          </p:cNvPr>
          <p:cNvSpPr txBox="1"/>
          <p:nvPr/>
        </p:nvSpPr>
        <p:spPr>
          <a:xfrm>
            <a:off x="548707" y="4863018"/>
            <a:ext cx="1286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</a:rPr>
              <a:t>RCR</a:t>
            </a:r>
            <a:r>
              <a:rPr lang="zh-CN" altLang="en-US" sz="3200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30418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11" grpId="0" animBg="1"/>
      <p:bldP spid="13" grpId="0"/>
      <p:bldP spid="17" grpId="0" animBg="1"/>
      <p:bldP spid="19" grpId="0" animBg="1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4127FC31-8195-4056-8CBE-F07357DB1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096" y="116632"/>
            <a:ext cx="7620000" cy="3037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zh-CN" sz="2800" b="1">
                <a:cs typeface="Times New Roman" panose="02020603050405020304" pitchFamily="18" charset="0"/>
              </a:rPr>
              <a:t>例</a:t>
            </a:r>
            <a:r>
              <a:rPr lang="zh-CN" altLang="en-US" sz="2800" b="1">
                <a:cs typeface="Times New Roman" panose="02020603050405020304" pitchFamily="18" charset="0"/>
              </a:rPr>
              <a:t>，下</a:t>
            </a:r>
            <a:r>
              <a:rPr lang="zh-CN" altLang="zh-CN" sz="2800" b="1">
                <a:cs typeface="Times New Roman" panose="02020603050405020304" pitchFamily="18" charset="0"/>
              </a:rPr>
              <a:t>面</a:t>
            </a:r>
            <a:r>
              <a:rPr lang="zh-CN" altLang="zh-CN" sz="2800" b="1" dirty="0">
                <a:cs typeface="Times New Roman" panose="02020603050405020304" pitchFamily="18" charset="0"/>
              </a:rPr>
              <a:t>程序段</a:t>
            </a:r>
            <a:r>
              <a:rPr lang="zh-CN" altLang="zh-CN" sz="2800" b="1">
                <a:cs typeface="Times New Roman" panose="02020603050405020304" pitchFamily="18" charset="0"/>
              </a:rPr>
              <a:t>对从</a:t>
            </a:r>
            <a:r>
              <a:rPr lang="zh-CN" altLang="en-US" sz="2800" b="1">
                <a:cs typeface="Times New Roman" panose="02020603050405020304" pitchFamily="18" charset="0"/>
              </a:rPr>
              <a:t>数据段</a:t>
            </a:r>
            <a:r>
              <a:rPr lang="zh-CN" altLang="zh-CN" sz="2800" b="1">
                <a:cs typeface="Times New Roman" panose="02020603050405020304" pitchFamily="18" charset="0"/>
              </a:rPr>
              <a:t>存储单元</a:t>
            </a:r>
            <a:r>
              <a:rPr lang="zh-CN" altLang="zh-CN" sz="2800" b="1" dirty="0">
                <a:cs typeface="Times New Roman" panose="02020603050405020304" pitchFamily="18" charset="0"/>
              </a:rPr>
              <a:t>M开始的三字数据执行左移一位。</a:t>
            </a:r>
            <a:br>
              <a:rPr lang="zh-CN" altLang="zh-CN" sz="2800" b="1" dirty="0">
                <a:cs typeface="Times New Roman" panose="02020603050405020304" pitchFamily="18" charset="0"/>
              </a:rPr>
            </a:br>
            <a:r>
              <a:rPr lang="zh-CN" altLang="zh-CN" sz="2800" b="1" dirty="0">
                <a:cs typeface="Times New Roman" panose="02020603050405020304" pitchFamily="18" charset="0"/>
              </a:rPr>
              <a:t>           SAL    M，1</a:t>
            </a:r>
            <a:br>
              <a:rPr lang="zh-CN" altLang="zh-CN" sz="2800" b="1" dirty="0">
                <a:cs typeface="Times New Roman" panose="02020603050405020304" pitchFamily="18" charset="0"/>
              </a:rPr>
            </a:br>
            <a:r>
              <a:rPr lang="zh-CN" altLang="zh-CN" sz="2800" b="1" dirty="0">
                <a:cs typeface="Times New Roman" panose="02020603050405020304" pitchFamily="18" charset="0"/>
              </a:rPr>
              <a:t>           RCL    M+2，1</a:t>
            </a:r>
            <a:br>
              <a:rPr lang="zh-CN" altLang="zh-CN" sz="2800" b="1" dirty="0">
                <a:cs typeface="Times New Roman" panose="02020603050405020304" pitchFamily="18" charset="0"/>
              </a:rPr>
            </a:br>
            <a:r>
              <a:rPr lang="zh-CN" altLang="zh-CN" sz="2800" b="1" dirty="0">
                <a:cs typeface="Times New Roman" panose="02020603050405020304" pitchFamily="18" charset="0"/>
              </a:rPr>
              <a:t>           RCL    M+4，1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D07079C-3C2D-4FB0-8D8F-0B91E485FBBA}"/>
              </a:ext>
            </a:extLst>
          </p:cNvPr>
          <p:cNvGrpSpPr/>
          <p:nvPr/>
        </p:nvGrpSpPr>
        <p:grpSpPr>
          <a:xfrm>
            <a:off x="5975920" y="4585320"/>
            <a:ext cx="3276600" cy="1585913"/>
            <a:chOff x="5867400" y="4648199"/>
            <a:chExt cx="3276600" cy="1585913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4A61AA64-0B82-4542-9FDE-3309E9D57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5105399"/>
              <a:ext cx="1752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695E9CA0-312B-4FC7-A08A-8C8B4CDDE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5105399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6" name="Line 10">
              <a:extLst>
                <a:ext uri="{FF2B5EF4-FFF2-40B4-BE49-F238E27FC236}">
                  <a16:creationId xmlns:a16="http://schemas.microsoft.com/office/drawing/2014/main" id="{EFDD7CF1-0D1D-410A-8B0A-E1252BEC9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05600" y="5257799"/>
              <a:ext cx="16002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DFB6010E-A532-4AE1-83D5-E159B5C45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0800" y="5257799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8D391140-5DD4-40BF-9792-C01D673DE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82000" y="5257799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C4479FF7-92CB-438B-BAA6-8174801C7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00" y="5029199"/>
              <a:ext cx="457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0</a:t>
              </a:r>
            </a:p>
          </p:txBody>
        </p:sp>
        <p:sp>
          <p:nvSpPr>
            <p:cNvPr id="10" name="Text Box 31">
              <a:extLst>
                <a:ext uri="{FF2B5EF4-FFF2-40B4-BE49-F238E27FC236}">
                  <a16:creationId xmlns:a16="http://schemas.microsoft.com/office/drawing/2014/main" id="{FD42B36C-CCD8-45C4-8027-6DC4522E6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4648199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CF</a:t>
              </a:r>
            </a:p>
          </p:txBody>
        </p:sp>
        <p:sp>
          <p:nvSpPr>
            <p:cNvPr id="11" name="Text Box 32">
              <a:extLst>
                <a:ext uri="{FF2B5EF4-FFF2-40B4-BE49-F238E27FC236}">
                  <a16:creationId xmlns:a16="http://schemas.microsoft.com/office/drawing/2014/main" id="{3F7D7ACE-7128-45F0-9FEE-E2384CC51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4648199"/>
              <a:ext cx="457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M</a:t>
              </a:r>
            </a:p>
          </p:txBody>
        </p:sp>
        <p:sp>
          <p:nvSpPr>
            <p:cNvPr id="12" name="Text Box 33">
              <a:extLst>
                <a:ext uri="{FF2B5EF4-FFF2-40B4-BE49-F238E27FC236}">
                  <a16:creationId xmlns:a16="http://schemas.microsoft.com/office/drawing/2014/main" id="{DB400237-B757-4F57-8FF8-BB8413D67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4648199"/>
              <a:ext cx="1371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字单元</a:t>
              </a:r>
            </a:p>
          </p:txBody>
        </p:sp>
        <p:sp>
          <p:nvSpPr>
            <p:cNvPr id="13" name="Text Box 36">
              <a:extLst>
                <a:ext uri="{FF2B5EF4-FFF2-40B4-BE49-F238E27FC236}">
                  <a16:creationId xmlns:a16="http://schemas.microsoft.com/office/drawing/2014/main" id="{230B283C-2250-441E-A4B9-2146DA4E0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5714999"/>
              <a:ext cx="990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SAL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BF3F3E-F42E-48F3-831C-E89847F1F998}"/>
              </a:ext>
            </a:extLst>
          </p:cNvPr>
          <p:cNvGrpSpPr/>
          <p:nvPr/>
        </p:nvGrpSpPr>
        <p:grpSpPr>
          <a:xfrm>
            <a:off x="3080320" y="4509120"/>
            <a:ext cx="2667000" cy="1738313"/>
            <a:chOff x="2971800" y="4571999"/>
            <a:chExt cx="2667000" cy="1738313"/>
          </a:xfrm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75D8713D-3A6D-4A25-85A0-A244161A3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105399"/>
              <a:ext cx="15240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116C0758-3D6C-4B72-BA36-E1C714E91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105399"/>
              <a:ext cx="457200" cy="381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CEF2BC95-B89D-40DA-BAAA-F7B0B2BCB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600" y="5257799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59161B04-B0C9-4833-994B-88B360CBA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000" y="5257799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627C869E-93BD-4032-B556-F2A6FD1A5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5257799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BAA97AF7-18F1-4207-A6E7-547E9ABE2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5714999"/>
              <a:ext cx="2316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7FA9A164-FC74-47B3-BD0F-8E9615B60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4088" y="5486399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7">
              <a:extLst>
                <a:ext uri="{FF2B5EF4-FFF2-40B4-BE49-F238E27FC236}">
                  <a16:creationId xmlns:a16="http://schemas.microsoft.com/office/drawing/2014/main" id="{1A0249C2-5C24-4966-8805-95CF8D8B62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2800" y="5257799"/>
              <a:ext cx="13716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30">
              <a:extLst>
                <a:ext uri="{FF2B5EF4-FFF2-40B4-BE49-F238E27FC236}">
                  <a16:creationId xmlns:a16="http://schemas.microsoft.com/office/drawing/2014/main" id="{6EED9964-4B56-49E0-BD71-6603C1D06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4648199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/>
                <a:t>CF</a:t>
              </a: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E31CB5CA-B827-48FC-875D-8176F2806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571999"/>
              <a:ext cx="2057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/>
                <a:t>M+2字单元</a:t>
              </a:r>
            </a:p>
          </p:txBody>
        </p:sp>
        <p:sp>
          <p:nvSpPr>
            <p:cNvPr id="25" name="Text Box 37">
              <a:extLst>
                <a:ext uri="{FF2B5EF4-FFF2-40B4-BE49-F238E27FC236}">
                  <a16:creationId xmlns:a16="http://schemas.microsoft.com/office/drawing/2014/main" id="{9925D90F-012B-4755-AAAE-8FB554137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5791199"/>
              <a:ext cx="1143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RCL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2529DD3-2E6F-48DA-BBF6-3F89991ADB7C}"/>
              </a:ext>
            </a:extLst>
          </p:cNvPr>
          <p:cNvGrpSpPr/>
          <p:nvPr/>
        </p:nvGrpSpPr>
        <p:grpSpPr>
          <a:xfrm>
            <a:off x="216024" y="4509120"/>
            <a:ext cx="2667000" cy="1738313"/>
            <a:chOff x="0" y="4571999"/>
            <a:chExt cx="2667000" cy="1738313"/>
          </a:xfrm>
        </p:grpSpPr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5B12DDEA-89B6-49E9-92D5-6CEC6BEF6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" y="5105399"/>
              <a:ext cx="1447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081920EE-5E2F-4F49-9793-883FFCB8B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105399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51181A80-6E4D-4B13-BBDD-FCBD49C15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2600" y="5257799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2575A4A6-13EE-47E8-81C2-FA4DA5C94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5257799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30439131-FD5D-4ABD-81FA-C4433E149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257799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0BA130FF-C46C-458D-A508-341604FB6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714999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6F896448-D558-4EBC-B6EA-974B84CD30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" y="5257799"/>
              <a:ext cx="10668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29">
              <a:extLst>
                <a:ext uri="{FF2B5EF4-FFF2-40B4-BE49-F238E27FC236}">
                  <a16:creationId xmlns:a16="http://schemas.microsoft.com/office/drawing/2014/main" id="{202049D2-1608-477B-9D4B-5EC983157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4648199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CF</a:t>
              </a: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863F7C6B-D0B1-426E-A4CC-8C6ADB255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571999"/>
              <a:ext cx="1981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/>
                <a:t>M+4字单元</a:t>
              </a:r>
            </a:p>
          </p:txBody>
        </p:sp>
        <p:sp>
          <p:nvSpPr>
            <p:cNvPr id="36" name="Text Box 38">
              <a:extLst>
                <a:ext uri="{FF2B5EF4-FFF2-40B4-BE49-F238E27FC236}">
                  <a16:creationId xmlns:a16="http://schemas.microsoft.com/office/drawing/2014/main" id="{8D218B6A-E641-4D16-B03F-1CEC9B441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5791199"/>
              <a:ext cx="1143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RCL</a:t>
              </a:r>
            </a:p>
          </p:txBody>
        </p:sp>
        <p:sp>
          <p:nvSpPr>
            <p:cNvPr id="37" name="Line 19">
              <a:extLst>
                <a:ext uri="{FF2B5EF4-FFF2-40B4-BE49-F238E27FC236}">
                  <a16:creationId xmlns:a16="http://schemas.microsoft.com/office/drawing/2014/main" id="{832D2953-5920-462D-AEA9-D794F8FB5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6000" y="5495923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E80DDC73-2439-452E-BB06-09864B7F4828}"/>
              </a:ext>
            </a:extLst>
          </p:cNvPr>
          <p:cNvSpPr txBox="1"/>
          <p:nvPr/>
        </p:nvSpPr>
        <p:spPr>
          <a:xfrm>
            <a:off x="569735" y="3531468"/>
            <a:ext cx="7516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移位指令共同特点：移出位都送给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状态位。</a:t>
            </a:r>
          </a:p>
        </p:txBody>
      </p:sp>
    </p:spTree>
    <p:extLst>
      <p:ext uri="{BB962C8B-B14F-4D97-AF65-F5344CB8AC3E}">
        <p14:creationId xmlns:p14="http://schemas.microsoft.com/office/powerpoint/2010/main" val="413377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281150-AF54-4299-AE07-6A106D3618E9}"/>
              </a:ext>
            </a:extLst>
          </p:cNvPr>
          <p:cNvSpPr txBox="1"/>
          <p:nvPr/>
        </p:nvSpPr>
        <p:spPr>
          <a:xfrm>
            <a:off x="755576" y="836712"/>
            <a:ext cx="7632848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例，将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两个寄存器组成的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位有符号数，其中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为低位部分。先进行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位右移操作，然后再进行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位左移操作。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851AE6-179C-44C2-BD2F-2EF5CFEC6BB7}"/>
              </a:ext>
            </a:extLst>
          </p:cNvPr>
          <p:cNvSpPr txBox="1"/>
          <p:nvPr/>
        </p:nvSpPr>
        <p:spPr>
          <a:xfrm>
            <a:off x="2987824" y="2996952"/>
            <a:ext cx="2501006" cy="2277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SAR    DX,    1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RCR    AX,    1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SAL     AX,    1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RCL    DX,    1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7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E1FE1E0-43CF-4B00-9D75-384BE1237341}"/>
              </a:ext>
            </a:extLst>
          </p:cNvPr>
          <p:cNvGrpSpPr/>
          <p:nvPr/>
        </p:nvGrpSpPr>
        <p:grpSpPr>
          <a:xfrm>
            <a:off x="827584" y="0"/>
            <a:ext cx="5040560" cy="839639"/>
            <a:chOff x="827584" y="0"/>
            <a:chExt cx="5040560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2643D945-61D6-46EB-A053-0B462A91B111}"/>
                </a:ext>
              </a:extLst>
            </p:cNvPr>
            <p:cNvSpPr/>
            <p:nvPr/>
          </p:nvSpPr>
          <p:spPr>
            <a:xfrm>
              <a:off x="1119858" y="93956"/>
              <a:ext cx="4748286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12.3.4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串操作指令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2346EE0-284D-4334-98AC-F1026DFB7B7E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F359B974-BF9D-4CC1-B33E-BD3CECD7B6A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A56573F-4A25-4292-96EE-E86DFF0F86D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9C8837A-3DB9-4AF3-B0D8-E31698671480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72FF9FCA-C73B-48A0-8A4E-C2863266611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12DF3FC-600A-4FDF-A286-C9DDF7D37849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F0D7114-6758-4FFF-A7A1-A7A504E6977B}"/>
              </a:ext>
            </a:extLst>
          </p:cNvPr>
          <p:cNvSpPr txBox="1"/>
          <p:nvPr/>
        </p:nvSpPr>
        <p:spPr>
          <a:xfrm>
            <a:off x="690176" y="1988840"/>
            <a:ext cx="7776864" cy="12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/>
              <a:t>存储器中地址连续的若干单元的字符或数据称为字符串或数据串。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88EEC09-BF2E-4CBD-B995-4C2A6B355137}"/>
              </a:ext>
            </a:extLst>
          </p:cNvPr>
          <p:cNvSpPr/>
          <p:nvPr/>
        </p:nvSpPr>
        <p:spPr>
          <a:xfrm>
            <a:off x="395536" y="1206334"/>
            <a:ext cx="49960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BE894A-0435-4D62-A58A-ACAE4DE8E0D2}"/>
              </a:ext>
            </a:extLst>
          </p:cNvPr>
          <p:cNvSpPr txBox="1"/>
          <p:nvPr/>
        </p:nvSpPr>
        <p:spPr>
          <a:xfrm>
            <a:off x="895142" y="119675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定义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6D23B3-9983-4E5C-8D4E-49F94E8FB349}"/>
              </a:ext>
            </a:extLst>
          </p:cNvPr>
          <p:cNvSpPr txBox="1"/>
          <p:nvPr/>
        </p:nvSpPr>
        <p:spPr>
          <a:xfrm>
            <a:off x="690176" y="3429000"/>
            <a:ext cx="7776864" cy="12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/>
              <a:t>串操作指令就是用来对串中每个字符或数据做同样操作的指令。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276A0D-24E8-49A3-9E9F-3046E5142F28}"/>
              </a:ext>
            </a:extLst>
          </p:cNvPr>
          <p:cNvSpPr txBox="1"/>
          <p:nvPr/>
        </p:nvSpPr>
        <p:spPr>
          <a:xfrm>
            <a:off x="690176" y="4841200"/>
            <a:ext cx="7776864" cy="12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/>
              <a:t>每执行一次操作后能够自动修改指针，再执行下一次操作。</a:t>
            </a:r>
          </a:p>
        </p:txBody>
      </p:sp>
    </p:spTree>
    <p:extLst>
      <p:ext uri="{BB962C8B-B14F-4D97-AF65-F5344CB8AC3E}">
        <p14:creationId xmlns:p14="http://schemas.microsoft.com/office/powerpoint/2010/main" val="32626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372264-20CE-412F-B20D-912A9DDF0D6E}"/>
              </a:ext>
            </a:extLst>
          </p:cNvPr>
          <p:cNvSpPr txBox="1"/>
          <p:nvPr/>
        </p:nvSpPr>
        <p:spPr>
          <a:xfrm>
            <a:off x="690176" y="1761164"/>
            <a:ext cx="7776864" cy="12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①源串默认为数据段，允许段重设，偏移地址用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寄存器指定，即源串指针为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DS:SI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3F3F050-9929-42C5-B336-8A6DCDB1E51D}"/>
              </a:ext>
            </a:extLst>
          </p:cNvPr>
          <p:cNvSpPr/>
          <p:nvPr/>
        </p:nvSpPr>
        <p:spPr>
          <a:xfrm>
            <a:off x="395536" y="920061"/>
            <a:ext cx="49960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268313-BB43-4BB3-AB0F-DE3E57A3B910}"/>
              </a:ext>
            </a:extLst>
          </p:cNvPr>
          <p:cNvSpPr txBox="1"/>
          <p:nvPr/>
        </p:nvSpPr>
        <p:spPr>
          <a:xfrm>
            <a:off x="895142" y="91047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共同特点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E0B2B1-B861-497E-9031-F62C0200B8EF}"/>
              </a:ext>
            </a:extLst>
          </p:cNvPr>
          <p:cNvSpPr txBox="1"/>
          <p:nvPr/>
        </p:nvSpPr>
        <p:spPr>
          <a:xfrm>
            <a:off x="645339" y="3140968"/>
            <a:ext cx="7776864" cy="12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②目的串默认为附加段，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不允许段重设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，偏移地址用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寄存器指定，即目的串指针为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ES:DI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C46F41-B423-4A59-B2F1-4FE0EA6BF7EE}"/>
              </a:ext>
            </a:extLst>
          </p:cNvPr>
          <p:cNvSpPr txBox="1"/>
          <p:nvPr/>
        </p:nvSpPr>
        <p:spPr>
          <a:xfrm>
            <a:off x="695504" y="4650923"/>
            <a:ext cx="7776864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③串长度值放在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寄存器中。</a:t>
            </a:r>
          </a:p>
        </p:txBody>
      </p:sp>
    </p:spTree>
    <p:extLst>
      <p:ext uri="{BB962C8B-B14F-4D97-AF65-F5344CB8AC3E}">
        <p14:creationId xmlns:p14="http://schemas.microsoft.com/office/powerpoint/2010/main" val="264690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1E8995-6287-4FFF-B50A-64B881054B6F}"/>
              </a:ext>
            </a:extLst>
          </p:cNvPr>
          <p:cNvSpPr txBox="1"/>
          <p:nvPr/>
        </p:nvSpPr>
        <p:spPr>
          <a:xfrm>
            <a:off x="683568" y="1193116"/>
            <a:ext cx="7776864" cy="303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④在对每个字节（或字）操作后，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寄存器的内容自动修改。修改方向与标志位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有关，若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DF=0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按地址增量方向修改（对字节操作加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，对字操作加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），否则按地址减量方向修改。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7B61B3-A0CE-4D92-8BFB-418F6D403AA2}"/>
              </a:ext>
            </a:extLst>
          </p:cNvPr>
          <p:cNvSpPr txBox="1"/>
          <p:nvPr/>
        </p:nvSpPr>
        <p:spPr>
          <a:xfrm>
            <a:off x="683568" y="4505484"/>
            <a:ext cx="7776864" cy="183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⑤可以在串操作指令前使用重复前缀，在每次串操作后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的内容自动减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，直至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CX=0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或不满足指定的条件为止。</a:t>
            </a:r>
          </a:p>
        </p:txBody>
      </p:sp>
    </p:spTree>
    <p:extLst>
      <p:ext uri="{BB962C8B-B14F-4D97-AF65-F5344CB8AC3E}">
        <p14:creationId xmlns:p14="http://schemas.microsoft.com/office/powerpoint/2010/main" val="63164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5D75D5-6628-4163-A265-345AA9A8B27E}"/>
              </a:ext>
            </a:extLst>
          </p:cNvPr>
          <p:cNvSpPr txBox="1"/>
          <p:nvPr/>
        </p:nvSpPr>
        <p:spPr>
          <a:xfrm>
            <a:off x="683568" y="908720"/>
            <a:ext cx="7776864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：无条件重复前缀，重复执行规定的操作，直至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CX=0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1AE9501-8BA6-4C28-A205-33E2F6C24F73}"/>
              </a:ext>
            </a:extLst>
          </p:cNvPr>
          <p:cNvSpPr/>
          <p:nvPr/>
        </p:nvSpPr>
        <p:spPr>
          <a:xfrm>
            <a:off x="904042" y="173112"/>
            <a:ext cx="49960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885BAB-F18E-4099-B544-15DF911F2E9F}"/>
              </a:ext>
            </a:extLst>
          </p:cNvPr>
          <p:cNvSpPr txBox="1"/>
          <p:nvPr/>
        </p:nvSpPr>
        <p:spPr>
          <a:xfrm>
            <a:off x="1403648" y="16353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重复前缀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2AEBAD-4C0B-4670-9B54-EF5DE71B0568}"/>
              </a:ext>
            </a:extLst>
          </p:cNvPr>
          <p:cNvSpPr txBox="1"/>
          <p:nvPr/>
        </p:nvSpPr>
        <p:spPr>
          <a:xfrm>
            <a:off x="628963" y="2201228"/>
            <a:ext cx="7776864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REPE/REPZ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：相等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结果为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时重复，即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ZF=1,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CX≠0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577AB4-A759-4145-B20D-7C56902A2E5E}"/>
              </a:ext>
            </a:extLst>
          </p:cNvPr>
          <p:cNvSpPr txBox="1"/>
          <p:nvPr/>
        </p:nvSpPr>
        <p:spPr>
          <a:xfrm>
            <a:off x="683568" y="3497372"/>
            <a:ext cx="7776864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REPNE/REPNZ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：不相等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结果不为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时重复，即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ZF=0,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CX≠0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283317-E289-4442-981C-F181009C8E63}"/>
              </a:ext>
            </a:extLst>
          </p:cNvPr>
          <p:cNvSpPr txBox="1"/>
          <p:nvPr/>
        </p:nvSpPr>
        <p:spPr>
          <a:xfrm>
            <a:off x="684064" y="4820694"/>
            <a:ext cx="7776864" cy="183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重复前缀操作不影响标志位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⑤先执行串操作指令，串操作指令可能会影响标志位。然后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CX-1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，并判断条件。</a:t>
            </a:r>
          </a:p>
        </p:txBody>
      </p:sp>
    </p:spTree>
    <p:extLst>
      <p:ext uri="{BB962C8B-B14F-4D97-AF65-F5344CB8AC3E}">
        <p14:creationId xmlns:p14="http://schemas.microsoft.com/office/powerpoint/2010/main" val="318106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E3A141C-2DAB-4326-AFD5-ABB15A002DAE}"/>
              </a:ext>
            </a:extLst>
          </p:cNvPr>
          <p:cNvSpPr/>
          <p:nvPr/>
        </p:nvSpPr>
        <p:spPr>
          <a:xfrm>
            <a:off x="976050" y="142349"/>
            <a:ext cx="49960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A960AC-EF10-4F3C-B718-A4E63F01A9A0}"/>
              </a:ext>
            </a:extLst>
          </p:cNvPr>
          <p:cNvSpPr txBox="1"/>
          <p:nvPr/>
        </p:nvSpPr>
        <p:spPr>
          <a:xfrm>
            <a:off x="1475656" y="132767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串操作指令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8CFDA5-4C66-4CFD-B08B-7D69A67EEC4C}"/>
              </a:ext>
            </a:extLst>
          </p:cNvPr>
          <p:cNvSpPr txBox="1"/>
          <p:nvPr/>
        </p:nvSpPr>
        <p:spPr>
          <a:xfrm>
            <a:off x="683568" y="908720"/>
            <a:ext cx="7776864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指令系统中唯一能直接处理源和目标操作数都在存储单元的指令。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8DDAA0-634F-4F1F-A735-821A4150A3DF}"/>
              </a:ext>
            </a:extLst>
          </p:cNvPr>
          <p:cNvSpPr txBox="1"/>
          <p:nvPr/>
        </p:nvSpPr>
        <p:spPr>
          <a:xfrm>
            <a:off x="702608" y="2276872"/>
            <a:ext cx="7776864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）串传送指令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MOVS  OPRD1,  OPRD2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333139-CB08-4AEF-A674-97AA305AEE59}"/>
              </a:ext>
            </a:extLst>
          </p:cNvPr>
          <p:cNvSpPr txBox="1"/>
          <p:nvPr/>
        </p:nvSpPr>
        <p:spPr>
          <a:xfrm>
            <a:off x="1646963" y="2983697"/>
            <a:ext cx="6957485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MOVSB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：一次完成一个字节的传送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17550F-A48C-4D64-9864-94D5409427B6}"/>
              </a:ext>
            </a:extLst>
          </p:cNvPr>
          <p:cNvSpPr txBox="1"/>
          <p:nvPr/>
        </p:nvSpPr>
        <p:spPr>
          <a:xfrm>
            <a:off x="1644195" y="3631769"/>
            <a:ext cx="5952141" cy="628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MOVSW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：一次完成一个字的传送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AA14E8-8946-456A-B008-26257F7F7CD9}"/>
              </a:ext>
            </a:extLst>
          </p:cNvPr>
          <p:cNvSpPr txBox="1"/>
          <p:nvPr/>
        </p:nvSpPr>
        <p:spPr>
          <a:xfrm>
            <a:off x="506289" y="5733256"/>
            <a:ext cx="8227952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常与无条件重复前缀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联合使用，不影响标志位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81FC79-1A26-4FC0-A517-01F5D1CF7C7A}"/>
              </a:ext>
            </a:extLst>
          </p:cNvPr>
          <p:cNvSpPr txBox="1"/>
          <p:nvPr/>
        </p:nvSpPr>
        <p:spPr>
          <a:xfrm>
            <a:off x="1644195" y="4365104"/>
            <a:ext cx="5561248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实现的操作：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DS:[SI]→ES:[DI]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4D65C6-15E2-4608-859C-746F2D20E069}"/>
              </a:ext>
            </a:extLst>
          </p:cNvPr>
          <p:cNvSpPr txBox="1"/>
          <p:nvPr/>
        </p:nvSpPr>
        <p:spPr>
          <a:xfrm>
            <a:off x="3804435" y="5013176"/>
            <a:ext cx="3647885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SI+n→SI, DI+n→DI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80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78761E-DE34-4D71-BB09-D576B8739DD0}"/>
              </a:ext>
            </a:extLst>
          </p:cNvPr>
          <p:cNvSpPr txBox="1"/>
          <p:nvPr/>
        </p:nvSpPr>
        <p:spPr>
          <a:xfrm>
            <a:off x="899592" y="0"/>
            <a:ext cx="8064896" cy="10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例，将数据段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2000H:1200H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地址开始的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个字节传送到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6000H:0000H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开始的内存单元。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E4838C-F2F1-47C7-B80C-0F45D59B8C86}"/>
              </a:ext>
            </a:extLst>
          </p:cNvPr>
          <p:cNvSpPr txBox="1"/>
          <p:nvPr/>
        </p:nvSpPr>
        <p:spPr>
          <a:xfrm>
            <a:off x="1115616" y="1196752"/>
            <a:ext cx="5760640" cy="520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 AX,      2000H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 DS,       AX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 AX,       6000H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 ES,        AX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 SI,        1200H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 DI,        0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 CX,       100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CLD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REP   MOVSB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HLT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1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CBC1B0-F02A-4731-AD70-D9E5B6CE55FE}"/>
              </a:ext>
            </a:extLst>
          </p:cNvPr>
          <p:cNvSpPr txBox="1"/>
          <p:nvPr/>
        </p:nvSpPr>
        <p:spPr>
          <a:xfrm>
            <a:off x="755576" y="0"/>
            <a:ext cx="7776864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）串比较指令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CMPS  OPRD1,  OPRD2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5CD49A-E872-4DE1-A51C-28D5CBA8A678}"/>
              </a:ext>
            </a:extLst>
          </p:cNvPr>
          <p:cNvSpPr txBox="1"/>
          <p:nvPr/>
        </p:nvSpPr>
        <p:spPr>
          <a:xfrm>
            <a:off x="1699931" y="692696"/>
            <a:ext cx="6957485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CMPSB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：按字节进行比较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38C576-F498-43AB-88CE-7BB14099C7DD}"/>
              </a:ext>
            </a:extLst>
          </p:cNvPr>
          <p:cNvSpPr txBox="1"/>
          <p:nvPr/>
        </p:nvSpPr>
        <p:spPr>
          <a:xfrm>
            <a:off x="1699931" y="1342877"/>
            <a:ext cx="5952141" cy="628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CMPSW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：按字进行比较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F9406D-FC98-4EED-816B-8796762631A0}"/>
              </a:ext>
            </a:extLst>
          </p:cNvPr>
          <p:cNvSpPr txBox="1"/>
          <p:nvPr/>
        </p:nvSpPr>
        <p:spPr>
          <a:xfrm>
            <a:off x="279628" y="3367654"/>
            <a:ext cx="8584743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常与重复前缀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REPE/REPZ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REPNE/REPNZ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联合使用，用来检查两个字符串是否相等或不相等。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668B26-5808-41CB-B57F-E1E5FB448A60}"/>
              </a:ext>
            </a:extLst>
          </p:cNvPr>
          <p:cNvSpPr/>
          <p:nvPr/>
        </p:nvSpPr>
        <p:spPr>
          <a:xfrm>
            <a:off x="279628" y="4777988"/>
            <a:ext cx="8097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串比较指令影响标志位，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不影响标志位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E5D0B7-F656-4DD2-871C-DCA62776A6A7}"/>
              </a:ext>
            </a:extLst>
          </p:cNvPr>
          <p:cNvSpPr/>
          <p:nvPr/>
        </p:nvSpPr>
        <p:spPr>
          <a:xfrm>
            <a:off x="1043608" y="5385588"/>
            <a:ext cx="6462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REPE/REPZ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ZF=1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CX≠0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重复比较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12682C-A740-446D-AF93-08984834F7EC}"/>
              </a:ext>
            </a:extLst>
          </p:cNvPr>
          <p:cNvSpPr/>
          <p:nvPr/>
        </p:nvSpPr>
        <p:spPr>
          <a:xfrm>
            <a:off x="1043608" y="6074132"/>
            <a:ext cx="6981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REPNE/REPNZ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CX≠0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重复比较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F78462-4940-4552-AE17-D0CC5DD4D441}"/>
              </a:ext>
            </a:extLst>
          </p:cNvPr>
          <p:cNvSpPr txBox="1"/>
          <p:nvPr/>
        </p:nvSpPr>
        <p:spPr>
          <a:xfrm>
            <a:off x="965161" y="2003750"/>
            <a:ext cx="6726022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DS:[SI]- ES:[DI]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不改变操作数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B27BEF-47AB-4C14-989D-80BF79A5D208}"/>
              </a:ext>
            </a:extLst>
          </p:cNvPr>
          <p:cNvSpPr txBox="1"/>
          <p:nvPr/>
        </p:nvSpPr>
        <p:spPr>
          <a:xfrm>
            <a:off x="2051720" y="2636912"/>
            <a:ext cx="3647885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SI+n→SI, DI+n→DI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8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9D1EB5-F863-4F6C-83EC-7FCB060FCB26}"/>
              </a:ext>
            </a:extLst>
          </p:cNvPr>
          <p:cNvSpPr txBox="1"/>
          <p:nvPr/>
        </p:nvSpPr>
        <p:spPr>
          <a:xfrm>
            <a:off x="1043608" y="116632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3BAD219-4E64-4044-928A-EF58043D5494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654988"/>
            <a:ext cx="6696744" cy="27066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ADC  OPRD1，OPRD2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OPRD1+OPRD2+CF→OPRD1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347350-4FF1-4185-BDA5-2723BDE0C2A7}"/>
              </a:ext>
            </a:extLst>
          </p:cNvPr>
          <p:cNvSpPr txBox="1"/>
          <p:nvPr/>
        </p:nvSpPr>
        <p:spPr>
          <a:xfrm>
            <a:off x="827584" y="3896896"/>
            <a:ext cx="7848872" cy="171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指令主要用于多字节加法运算，高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位（或高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位）相加时，必须要考虑低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位（低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位）产生的进位。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5A51C15-9CB0-471A-9164-BA21C4454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68" y="5864688"/>
            <a:ext cx="7993063" cy="559897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ADC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指令的执行对全部6个状态标志位都产生影响</a:t>
            </a:r>
          </a:p>
        </p:txBody>
      </p:sp>
    </p:spTree>
    <p:extLst>
      <p:ext uri="{BB962C8B-B14F-4D97-AF65-F5344CB8AC3E}">
        <p14:creationId xmlns:p14="http://schemas.microsoft.com/office/powerpoint/2010/main" val="24133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7BC635D-9F7C-43D9-BABB-47DB0EF47552}"/>
              </a:ext>
            </a:extLst>
          </p:cNvPr>
          <p:cNvSpPr/>
          <p:nvPr/>
        </p:nvSpPr>
        <p:spPr>
          <a:xfrm>
            <a:off x="971600" y="188640"/>
            <a:ext cx="7704856" cy="196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例，比较两个字符串是否相同，并找出其中第一个不相同字符的地址，将该地址送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，不相同的源字符送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，字符串长度均为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为源串起始偏移地址，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为目的串起始偏移地址。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5B9D03-4B00-4F5A-9AFC-41355780EEFF}"/>
              </a:ext>
            </a:extLst>
          </p:cNvPr>
          <p:cNvSpPr/>
          <p:nvPr/>
        </p:nvSpPr>
        <p:spPr>
          <a:xfrm>
            <a:off x="1043608" y="2564904"/>
            <a:ext cx="77048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SI,	M1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DI,	M2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CX,	200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CLD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REPZ	CMPSB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JZ	STOP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DEC	SI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BX,	SI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AL,	[SI]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STOP:		HLT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9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544C44-B322-4AE9-B213-21D36B0493CF}"/>
              </a:ext>
            </a:extLst>
          </p:cNvPr>
          <p:cNvSpPr txBox="1"/>
          <p:nvPr/>
        </p:nvSpPr>
        <p:spPr>
          <a:xfrm>
            <a:off x="740088" y="476672"/>
            <a:ext cx="7288296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）串扫描指令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SCAS  OPRD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CF88C6-A51C-4AAF-A663-ED0E0131DCFF}"/>
              </a:ext>
            </a:extLst>
          </p:cNvPr>
          <p:cNvSpPr txBox="1"/>
          <p:nvPr/>
        </p:nvSpPr>
        <p:spPr>
          <a:xfrm>
            <a:off x="1718971" y="1323828"/>
            <a:ext cx="6309413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SCASB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内容对目的串进行扫描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C07BDC-A736-469A-929A-41418CB5A44E}"/>
              </a:ext>
            </a:extLst>
          </p:cNvPr>
          <p:cNvSpPr txBox="1"/>
          <p:nvPr/>
        </p:nvSpPr>
        <p:spPr>
          <a:xfrm>
            <a:off x="1718971" y="1984480"/>
            <a:ext cx="6597445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SCASW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内容对目的串进行扫描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7898DC-21AC-4AB6-81B2-D0C189AE88D2}"/>
              </a:ext>
            </a:extLst>
          </p:cNvPr>
          <p:cNvSpPr txBox="1"/>
          <p:nvPr/>
        </p:nvSpPr>
        <p:spPr>
          <a:xfrm>
            <a:off x="2255314" y="2613370"/>
            <a:ext cx="4476926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AL/AX- ES:[DI]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8468F4-7F01-4244-86FD-8E780B9C5EE3}"/>
              </a:ext>
            </a:extLst>
          </p:cNvPr>
          <p:cNvSpPr txBox="1"/>
          <p:nvPr/>
        </p:nvSpPr>
        <p:spPr>
          <a:xfrm>
            <a:off x="786656" y="3897866"/>
            <a:ext cx="7861302" cy="123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累加器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作为源操作数，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ES:[DI]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作为目的串操作数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7A4A2D-EF34-4B98-A353-1B50ED5B301E}"/>
              </a:ext>
            </a:extLst>
          </p:cNvPr>
          <p:cNvSpPr txBox="1"/>
          <p:nvPr/>
        </p:nvSpPr>
        <p:spPr>
          <a:xfrm>
            <a:off x="774616" y="5225564"/>
            <a:ext cx="7861302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不改变操作数及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寄存器，自动改变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寄存器的内容，同时会影响标志位。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756D44-DA73-4C71-9AAD-12481C6F0214}"/>
              </a:ext>
            </a:extLst>
          </p:cNvPr>
          <p:cNvSpPr txBox="1"/>
          <p:nvPr/>
        </p:nvSpPr>
        <p:spPr>
          <a:xfrm>
            <a:off x="3347865" y="3225553"/>
            <a:ext cx="2088232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DI+n→DI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8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1" grpId="0"/>
      <p:bldP spid="12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ED714D-9AFE-44AA-B7DC-F54456D0EC7A}"/>
              </a:ext>
            </a:extLst>
          </p:cNvPr>
          <p:cNvSpPr txBox="1"/>
          <p:nvPr/>
        </p:nvSpPr>
        <p:spPr>
          <a:xfrm>
            <a:off x="899592" y="188640"/>
            <a:ext cx="7848872" cy="10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段中从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2000H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单元存放了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个字符，编程计数这串字符中有多少个“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”，并将计数值存入寄存器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32609C-7137-46B3-ACD9-D3C9D43F6639}"/>
              </a:ext>
            </a:extLst>
          </p:cNvPr>
          <p:cNvSpPr txBox="1"/>
          <p:nvPr/>
        </p:nvSpPr>
        <p:spPr>
          <a:xfrm>
            <a:off x="1259632" y="1628800"/>
            <a:ext cx="74888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DI,	2000H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BX,	0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CX,	10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AL,	‘A’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CLD</a:t>
            </a:r>
          </a:p>
          <a:p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COUNT:	REPNZ   SCASB      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ZF=0, CX≠0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JNZ	STOP	           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ZF=0, CX=0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INC	BX                  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ZF=1,CX?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		CMP	CX,	0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JNZ	COUNT         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ZF=1, CX≠0 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ZF=1, CX=0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STOP:		HLT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7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2B054A5-006A-43BB-8DD4-9126F9FE98B5}"/>
              </a:ext>
            </a:extLst>
          </p:cNvPr>
          <p:cNvSpPr txBox="1"/>
          <p:nvPr/>
        </p:nvSpPr>
        <p:spPr>
          <a:xfrm>
            <a:off x="774616" y="548680"/>
            <a:ext cx="6245656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）串装入指令 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LODS  OPRD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220FB2-6416-4A86-B5BF-2F23412F76A2}"/>
              </a:ext>
            </a:extLst>
          </p:cNvPr>
          <p:cNvSpPr txBox="1"/>
          <p:nvPr/>
        </p:nvSpPr>
        <p:spPr>
          <a:xfrm>
            <a:off x="1718971" y="1323828"/>
            <a:ext cx="5517325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LODSB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：将源串按字节装入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EA3F38-861A-498A-8B48-DC024CF8A7E2}"/>
              </a:ext>
            </a:extLst>
          </p:cNvPr>
          <p:cNvSpPr txBox="1"/>
          <p:nvPr/>
        </p:nvSpPr>
        <p:spPr>
          <a:xfrm>
            <a:off x="1718971" y="1984480"/>
            <a:ext cx="5952141" cy="628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LODSW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：将源串按字装入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C30379-8D67-42EF-85E5-D5AA9062CEE1}"/>
              </a:ext>
            </a:extLst>
          </p:cNvPr>
          <p:cNvSpPr txBox="1"/>
          <p:nvPr/>
        </p:nvSpPr>
        <p:spPr>
          <a:xfrm>
            <a:off x="2255314" y="2613370"/>
            <a:ext cx="4476926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DS:[SI]→AL/AX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A9891D-5CED-446F-A2E6-73AD5806E505}"/>
              </a:ext>
            </a:extLst>
          </p:cNvPr>
          <p:cNvSpPr txBox="1"/>
          <p:nvPr/>
        </p:nvSpPr>
        <p:spPr>
          <a:xfrm>
            <a:off x="786656" y="3825858"/>
            <a:ext cx="7861302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DS:[SI]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作为源串操作数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累加器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作为目的操作数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F40F3B-5D34-4907-9016-A3BE61EBBE73}"/>
              </a:ext>
            </a:extLst>
          </p:cNvPr>
          <p:cNvSpPr txBox="1"/>
          <p:nvPr/>
        </p:nvSpPr>
        <p:spPr>
          <a:xfrm>
            <a:off x="774616" y="5153556"/>
            <a:ext cx="7861302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自动改变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寄存器的内容，不影响标志位，同时一般不带重复前缀指令。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B1B702-6DBE-43BC-A5BD-1E8D00210406}"/>
              </a:ext>
            </a:extLst>
          </p:cNvPr>
          <p:cNvSpPr txBox="1"/>
          <p:nvPr/>
        </p:nvSpPr>
        <p:spPr>
          <a:xfrm>
            <a:off x="3347865" y="3160846"/>
            <a:ext cx="2016224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SI+n→SI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85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B4E7C3-9185-42ED-922C-A524188493E3}"/>
              </a:ext>
            </a:extLst>
          </p:cNvPr>
          <p:cNvSpPr txBox="1"/>
          <p:nvPr/>
        </p:nvSpPr>
        <p:spPr>
          <a:xfrm>
            <a:off x="1115616" y="908720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LODSB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等效于：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C0092-2E7E-467B-9E34-7FBC3101082F}"/>
              </a:ext>
            </a:extLst>
          </p:cNvPr>
          <p:cNvSpPr txBox="1"/>
          <p:nvPr/>
        </p:nvSpPr>
        <p:spPr>
          <a:xfrm>
            <a:off x="1763688" y="1700808"/>
            <a:ext cx="29706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  AL,	    [SI]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      SI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2D6E3D-6AB5-4E20-B15D-63791042F936}"/>
              </a:ext>
            </a:extLst>
          </p:cNvPr>
          <p:cNvSpPr txBox="1"/>
          <p:nvPr/>
        </p:nvSpPr>
        <p:spPr>
          <a:xfrm>
            <a:off x="1115616" y="3068960"/>
            <a:ext cx="2964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LODSW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等效于：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0FD57A-CAF3-4E5A-9100-EE5914FB1E32}"/>
              </a:ext>
            </a:extLst>
          </p:cNvPr>
          <p:cNvSpPr txBox="1"/>
          <p:nvPr/>
        </p:nvSpPr>
        <p:spPr>
          <a:xfrm>
            <a:off x="1763688" y="3861048"/>
            <a:ext cx="29706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  AX,	    [SI]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      SI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      SI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1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C9E04F-C0CF-492E-831D-A02EA5E27E4D}"/>
              </a:ext>
            </a:extLst>
          </p:cNvPr>
          <p:cNvSpPr txBox="1"/>
          <p:nvPr/>
        </p:nvSpPr>
        <p:spPr>
          <a:xfrm>
            <a:off x="774616" y="548680"/>
            <a:ext cx="5952140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）串存储指令  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STOS  OPRD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B4F282-AC2B-4BEB-83ED-E1806A9966EA}"/>
              </a:ext>
            </a:extLst>
          </p:cNvPr>
          <p:cNvSpPr txBox="1"/>
          <p:nvPr/>
        </p:nvSpPr>
        <p:spPr>
          <a:xfrm>
            <a:off x="1718971" y="1196752"/>
            <a:ext cx="5517325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STOSB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内容存入目的串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69185D-1C31-4D13-B4E8-8B5319FAB131}"/>
              </a:ext>
            </a:extLst>
          </p:cNvPr>
          <p:cNvSpPr txBox="1"/>
          <p:nvPr/>
        </p:nvSpPr>
        <p:spPr>
          <a:xfrm>
            <a:off x="1718971" y="1857404"/>
            <a:ext cx="5952141" cy="628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STOSW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内容存入目的串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C7DFF9-C9B4-46AB-A619-091EFBAD5518}"/>
              </a:ext>
            </a:extLst>
          </p:cNvPr>
          <p:cNvSpPr txBox="1"/>
          <p:nvPr/>
        </p:nvSpPr>
        <p:spPr>
          <a:xfrm>
            <a:off x="2255314" y="2486294"/>
            <a:ext cx="4476926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AL/AX →ES:[DI]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5494AA-9586-4176-B2DC-88F99C423417}"/>
              </a:ext>
            </a:extLst>
          </p:cNvPr>
          <p:cNvSpPr txBox="1"/>
          <p:nvPr/>
        </p:nvSpPr>
        <p:spPr>
          <a:xfrm>
            <a:off x="786656" y="3897866"/>
            <a:ext cx="7861302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累加器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作为源操作数，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ES:[DI]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作为目的串操作数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9148F7-0AD3-472D-B6BA-3B0EB9EA3972}"/>
              </a:ext>
            </a:extLst>
          </p:cNvPr>
          <p:cNvSpPr txBox="1"/>
          <p:nvPr/>
        </p:nvSpPr>
        <p:spPr>
          <a:xfrm>
            <a:off x="774616" y="5225564"/>
            <a:ext cx="7861302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自动改变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寄存器的内容，不影响标志位，利用重复前缀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可对连续存储单元存入相同的值。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792C42-8CD2-48B4-889E-CC951C2EB7C2}"/>
              </a:ext>
            </a:extLst>
          </p:cNvPr>
          <p:cNvSpPr txBox="1"/>
          <p:nvPr/>
        </p:nvSpPr>
        <p:spPr>
          <a:xfrm>
            <a:off x="3419872" y="3122647"/>
            <a:ext cx="2016224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DI+n→DI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347E07-75B1-4C8B-968D-9691EBD0DAC3}"/>
              </a:ext>
            </a:extLst>
          </p:cNvPr>
          <p:cNvSpPr txBox="1"/>
          <p:nvPr/>
        </p:nvSpPr>
        <p:spPr>
          <a:xfrm>
            <a:off x="1115616" y="908720"/>
            <a:ext cx="2778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STOSB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等效于：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24877A-1D59-4A07-9B30-86A5E4450379}"/>
              </a:ext>
            </a:extLst>
          </p:cNvPr>
          <p:cNvSpPr txBox="1"/>
          <p:nvPr/>
        </p:nvSpPr>
        <p:spPr>
          <a:xfrm>
            <a:off x="1763688" y="1700808"/>
            <a:ext cx="37924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  ES:[DI],	    AL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      DI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3D2FA0-F749-40A0-BAA5-3EC49F959F47}"/>
              </a:ext>
            </a:extLst>
          </p:cNvPr>
          <p:cNvSpPr txBox="1"/>
          <p:nvPr/>
        </p:nvSpPr>
        <p:spPr>
          <a:xfrm>
            <a:off x="1115616" y="3068960"/>
            <a:ext cx="2898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STOSW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等效于：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5CF6D7-4AD2-4855-8DF5-38A9AA07402E}"/>
              </a:ext>
            </a:extLst>
          </p:cNvPr>
          <p:cNvSpPr txBox="1"/>
          <p:nvPr/>
        </p:nvSpPr>
        <p:spPr>
          <a:xfrm>
            <a:off x="1763688" y="3861048"/>
            <a:ext cx="38132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  ES:[DI],	    AX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      DI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      DI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3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6111FA-946C-41CC-8C05-027489BF920C}"/>
              </a:ext>
            </a:extLst>
          </p:cNvPr>
          <p:cNvSpPr txBox="1"/>
          <p:nvPr/>
        </p:nvSpPr>
        <p:spPr>
          <a:xfrm>
            <a:off x="971600" y="620688"/>
            <a:ext cx="7488832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例，用串存储指令实现对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6000H:1200H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开始的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个字单元内容清零。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AF772B-0CBD-4346-B835-FFA21612F6D4}"/>
              </a:ext>
            </a:extLst>
          </p:cNvPr>
          <p:cNvSpPr txBox="1"/>
          <p:nvPr/>
        </p:nvSpPr>
        <p:spPr>
          <a:xfrm>
            <a:off x="946944" y="2204864"/>
            <a:ext cx="7488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	AX,	6000H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	ES,	AX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	DI,	1200H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	CX,	100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		CLD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	AX,	0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		REP		STOSW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		HLT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5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35B9E5-940A-4A55-9EF8-A215E82CDB26}"/>
              </a:ext>
            </a:extLst>
          </p:cNvPr>
          <p:cNvSpPr txBox="1"/>
          <p:nvPr/>
        </p:nvSpPr>
        <p:spPr>
          <a:xfrm>
            <a:off x="287524" y="980728"/>
            <a:ext cx="8568952" cy="4517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例，现有两个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位无符号数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12345678H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8765ABCDH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相加，其和仍然为一个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位无符号数，要求和的高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位送入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中，和的低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位送入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MOV  AX, 5678H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ADD  AX, 0ABCDH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MOV  DX, 1234H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ADC  DX, 8765H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6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B2D307-5713-433A-A655-F22FE6352BAE}"/>
              </a:ext>
            </a:extLst>
          </p:cNvPr>
          <p:cNvSpPr txBox="1"/>
          <p:nvPr/>
        </p:nvSpPr>
        <p:spPr>
          <a:xfrm>
            <a:off x="1043608" y="692696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64E3CC-EABE-4B1C-922E-CA2A43B98972}"/>
              </a:ext>
            </a:extLst>
          </p:cNvPr>
          <p:cNvSpPr/>
          <p:nvPr/>
        </p:nvSpPr>
        <p:spPr>
          <a:xfrm>
            <a:off x="745989" y="3191338"/>
            <a:ext cx="7596844" cy="1152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单操作数指令，其目的操作数可以是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通用寄存器，也可以是存储单元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，但是不能是立即数。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3CABF3-7A65-4C5F-9DD8-BC65D0D1EB9B}"/>
              </a:ext>
            </a:extLst>
          </p:cNvPr>
          <p:cNvSpPr/>
          <p:nvPr/>
        </p:nvSpPr>
        <p:spPr>
          <a:xfrm>
            <a:off x="2096139" y="1484784"/>
            <a:ext cx="4896544" cy="122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  OPRD</a:t>
            </a:r>
          </a:p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OPRD+ 1→OPRD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A19A79-3571-4D60-8E20-1DD3196138CD}"/>
              </a:ext>
            </a:extLst>
          </p:cNvPr>
          <p:cNvSpPr/>
          <p:nvPr/>
        </p:nvSpPr>
        <p:spPr>
          <a:xfrm>
            <a:off x="754869" y="4638683"/>
            <a:ext cx="7236804" cy="1152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根据运算结果设置标志寄存器中的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位，但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不影响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6461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3672B67-7DB8-40EF-BED9-800F14EB6A94}"/>
              </a:ext>
            </a:extLst>
          </p:cNvPr>
          <p:cNvSpPr/>
          <p:nvPr/>
        </p:nvSpPr>
        <p:spPr>
          <a:xfrm>
            <a:off x="899592" y="126214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1D5EC9-3E3A-4036-A92D-37D962025774}"/>
              </a:ext>
            </a:extLst>
          </p:cNvPr>
          <p:cNvSpPr txBox="1"/>
          <p:nvPr/>
        </p:nvSpPr>
        <p:spPr>
          <a:xfrm>
            <a:off x="1399198" y="11663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减法指令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FBF71629-9166-4DFC-9F0F-C9A31E6802B8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1196752"/>
            <a:ext cx="5334000" cy="3600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普通减法指令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带借位的减法指令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SBB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减1指令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求补指令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比较指令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29">
            <a:extLst>
              <a:ext uri="{FF2B5EF4-FFF2-40B4-BE49-F238E27FC236}">
                <a16:creationId xmlns:a16="http://schemas.microsoft.com/office/drawing/2014/main" id="{8310FF6D-73E5-4765-B4BC-750C745BC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357813"/>
            <a:ext cx="7704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减法指令对操作数的要求与对应的加法指令相同</a:t>
            </a:r>
          </a:p>
        </p:txBody>
      </p:sp>
    </p:spTree>
    <p:extLst>
      <p:ext uri="{BB962C8B-B14F-4D97-AF65-F5344CB8AC3E}">
        <p14:creationId xmlns:p14="http://schemas.microsoft.com/office/powerpoint/2010/main" val="261640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3212</TotalTime>
  <Words>3732</Words>
  <Application>Microsoft Office PowerPoint</Application>
  <PresentationFormat>全屏显示(4:3)</PresentationFormat>
  <Paragraphs>540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76" baseType="lpstr"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498</cp:revision>
  <dcterms:created xsi:type="dcterms:W3CDTF">2017-01-15T07:54:50Z</dcterms:created>
  <dcterms:modified xsi:type="dcterms:W3CDTF">2021-11-26T11:34:01Z</dcterms:modified>
</cp:coreProperties>
</file>