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handoutMasterIdLst>
    <p:handoutMasterId r:id="rId26"/>
  </p:handoutMasterIdLst>
  <p:sldIdLst>
    <p:sldId id="355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375" r:id="rId21"/>
    <p:sldId id="376" r:id="rId22"/>
    <p:sldId id="377" r:id="rId23"/>
    <p:sldId id="378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3EF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F621-2FA7-4D82-B1F5-F4453AAEEB20}" type="datetimeFigureOut">
              <a:rPr lang="zh-CN" altLang="en-US" smtClean="0"/>
              <a:pPr/>
              <a:t>2021/11/26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30EB-9F3D-48B7-A767-0B3956421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CBBD-3C27-499C-A42A-8E50B2D588E8}" type="datetimeFigureOut">
              <a:rPr lang="zh-CN" altLang="en-US" smtClean="0"/>
              <a:pPr/>
              <a:t>2021/11/26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73A4-FF0A-445A-A3D9-21E3B1F679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073A4-FF0A-445A-A3D9-21E3B1F6790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44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s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9" y="51195"/>
            <a:ext cx="788615" cy="71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F22C0AB-9B34-456C-ADC3-10AB3F132BC1}"/>
              </a:ext>
            </a:extLst>
          </p:cNvPr>
          <p:cNvGrpSpPr/>
          <p:nvPr/>
        </p:nvGrpSpPr>
        <p:grpSpPr>
          <a:xfrm>
            <a:off x="827584" y="0"/>
            <a:ext cx="5040560" cy="839639"/>
            <a:chOff x="827584" y="0"/>
            <a:chExt cx="5040560" cy="839639"/>
          </a:xfrm>
        </p:grpSpPr>
        <p:sp>
          <p:nvSpPr>
            <p:cNvPr id="3" name="六边形 2">
              <a:extLst>
                <a:ext uri="{FF2B5EF4-FFF2-40B4-BE49-F238E27FC236}">
                  <a16:creationId xmlns:a16="http://schemas.microsoft.com/office/drawing/2014/main" id="{C20D7EF0-F549-43BD-ACC1-412CC45F3DF9}"/>
                </a:ext>
              </a:extLst>
            </p:cNvPr>
            <p:cNvSpPr/>
            <p:nvPr/>
          </p:nvSpPr>
          <p:spPr>
            <a:xfrm>
              <a:off x="1119858" y="93956"/>
              <a:ext cx="4748286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12.3.5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程序控制指令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7140924-10D4-4677-BBA1-F485D25B44DA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215">
                <a:extLst>
                  <a:ext uri="{FF2B5EF4-FFF2-40B4-BE49-F238E27FC236}">
                    <a16:creationId xmlns:a16="http://schemas.microsoft.com/office/drawing/2014/main" id="{A8CAC901-33C6-447C-8B81-D0AA920AA2F0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B4E77F0F-7E4E-4AB0-A9E3-1AA307E4A82A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4062F42-4C18-44C2-95E4-1338385199F3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" name="同心圆 220">
                <a:extLst>
                  <a:ext uri="{FF2B5EF4-FFF2-40B4-BE49-F238E27FC236}">
                    <a16:creationId xmlns:a16="http://schemas.microsoft.com/office/drawing/2014/main" id="{66E681C7-80E9-4A46-8797-128084418944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49C10CA5-26DB-4977-8A02-09622FC7E20F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897C02F-7316-4461-AD8E-8A37C7FEADC3}"/>
              </a:ext>
            </a:extLst>
          </p:cNvPr>
          <p:cNvGrpSpPr/>
          <p:nvPr/>
        </p:nvGrpSpPr>
        <p:grpSpPr>
          <a:xfrm>
            <a:off x="317276" y="1302460"/>
            <a:ext cx="3996165" cy="534774"/>
            <a:chOff x="317276" y="1119329"/>
            <a:chExt cx="3996165" cy="534774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83CE0388-1C36-41AB-BE97-1F63DBC3C313}"/>
                </a:ext>
              </a:extLst>
            </p:cNvPr>
            <p:cNvGrpSpPr/>
            <p:nvPr/>
          </p:nvGrpSpPr>
          <p:grpSpPr>
            <a:xfrm>
              <a:off x="317276" y="1124744"/>
              <a:ext cx="529167" cy="5293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1" name="同心圆 234">
                <a:extLst>
                  <a:ext uri="{FF2B5EF4-FFF2-40B4-BE49-F238E27FC236}">
                    <a16:creationId xmlns:a16="http://schemas.microsoft.com/office/drawing/2014/main" id="{FFCD19CB-1A11-4E9E-9E28-5BA785C034AC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287DDAC7-226D-456D-B701-68B59D8DF2BD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kern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endParaRPr lang="zh-CN" altLang="en-US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B52E6A2-817D-46A6-A965-39CE73A59E08}"/>
                </a:ext>
              </a:extLst>
            </p:cNvPr>
            <p:cNvSpPr txBox="1"/>
            <p:nvPr/>
          </p:nvSpPr>
          <p:spPr>
            <a:xfrm>
              <a:off x="866664" y="1119329"/>
              <a:ext cx="34467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无条件转移指令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JMP</a:t>
              </a: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4299E026-1D5F-4D75-906C-B1A1B47AA178}"/>
              </a:ext>
            </a:extLst>
          </p:cNvPr>
          <p:cNvSpPr txBox="1"/>
          <p:nvPr/>
        </p:nvSpPr>
        <p:spPr>
          <a:xfrm>
            <a:off x="834893" y="2201228"/>
            <a:ext cx="7553531" cy="122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JMP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指令的操作是无条件地使程序转移到指定的目标地址，并从该地址开始执行新的程序段。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DCD2578-25C5-4B89-923A-465B0A4B7B1C}"/>
              </a:ext>
            </a:extLst>
          </p:cNvPr>
          <p:cNvSpPr txBox="1"/>
          <p:nvPr/>
        </p:nvSpPr>
        <p:spPr>
          <a:xfrm>
            <a:off x="869819" y="3903767"/>
            <a:ext cx="7190995" cy="130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段内转移：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不变，仅改变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的值；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段间转移：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寄存器的内容均发生改变。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34F7FFC-36BF-4722-A6A7-99CCCF7AB110}"/>
              </a:ext>
            </a:extLst>
          </p:cNvPr>
          <p:cNvSpPr txBox="1"/>
          <p:nvPr/>
        </p:nvSpPr>
        <p:spPr>
          <a:xfrm>
            <a:off x="846443" y="5653502"/>
            <a:ext cx="559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转移指令对状态标志位没有影响。</a:t>
            </a:r>
          </a:p>
        </p:txBody>
      </p:sp>
    </p:spTree>
    <p:extLst>
      <p:ext uri="{BB962C8B-B14F-4D97-AF65-F5344CB8AC3E}">
        <p14:creationId xmlns:p14="http://schemas.microsoft.com/office/powerpoint/2010/main" val="15629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B5F4521-C944-43CC-8B6E-9348413C53CD}"/>
              </a:ext>
            </a:extLst>
          </p:cNvPr>
          <p:cNvSpPr txBox="1"/>
          <p:nvPr/>
        </p:nvSpPr>
        <p:spPr>
          <a:xfrm>
            <a:off x="1835696" y="836712"/>
            <a:ext cx="3409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格式：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  Label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91D198-DDFC-470A-92B5-4B37F609EF2F}"/>
              </a:ext>
            </a:extLst>
          </p:cNvPr>
          <p:cNvSpPr txBox="1"/>
          <p:nvPr/>
        </p:nvSpPr>
        <p:spPr>
          <a:xfrm>
            <a:off x="827584" y="120782"/>
            <a:ext cx="2401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1)  LOOP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916345A-DC39-48BA-9AE5-C0921198FFF6}"/>
              </a:ext>
            </a:extLst>
          </p:cNvPr>
          <p:cNvSpPr txBox="1"/>
          <p:nvPr/>
        </p:nvSpPr>
        <p:spPr>
          <a:xfrm>
            <a:off x="1835696" y="1556792"/>
            <a:ext cx="302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操作：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CX</a:t>
            </a:r>
            <a:r>
              <a:rPr lang="en-US" altLang="zh-CN" sz="2800" b="1"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1→CX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95D675-2F5A-42FB-909E-0D1D36230281}"/>
              </a:ext>
            </a:extLst>
          </p:cNvPr>
          <p:cNvSpPr txBox="1"/>
          <p:nvPr/>
        </p:nvSpPr>
        <p:spPr>
          <a:xfrm>
            <a:off x="2915816" y="2185700"/>
            <a:ext cx="3036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CX≠0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Label→IP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ADE048-8878-4811-9BD5-C8BBA7BEDC3D}"/>
              </a:ext>
            </a:extLst>
          </p:cNvPr>
          <p:cNvSpPr txBox="1"/>
          <p:nvPr/>
        </p:nvSpPr>
        <p:spPr>
          <a:xfrm>
            <a:off x="2915816" y="2820040"/>
            <a:ext cx="5777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CX=0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，退出循环，执行下一条指令</a:t>
            </a: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0A7C59C0-D92F-4EF4-BED3-206A3DD23DBA}"/>
              </a:ext>
            </a:extLst>
          </p:cNvPr>
          <p:cNvSpPr/>
          <p:nvPr/>
        </p:nvSpPr>
        <p:spPr>
          <a:xfrm>
            <a:off x="2694360" y="2330016"/>
            <a:ext cx="216024" cy="914400"/>
          </a:xfrm>
          <a:prstGeom prst="leftBrace">
            <a:avLst>
              <a:gd name="adj1" fmla="val 43607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B19F55-A9F1-4260-9838-CD2854C995C2}"/>
              </a:ext>
            </a:extLst>
          </p:cNvPr>
          <p:cNvSpPr txBox="1"/>
          <p:nvPr/>
        </p:nvSpPr>
        <p:spPr>
          <a:xfrm>
            <a:off x="1907704" y="3717032"/>
            <a:ext cx="6264696" cy="2837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例，  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LEA     BX,     Mem1</a:t>
            </a:r>
          </a:p>
          <a:p>
            <a:pPr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MOV    CX,    100</a:t>
            </a:r>
          </a:p>
          <a:p>
            <a:pPr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T1:	 MOV    BYTE PTR[BX],  0</a:t>
            </a:r>
          </a:p>
          <a:p>
            <a:pPr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	 INC      BX</a:t>
            </a:r>
          </a:p>
          <a:p>
            <a:pPr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LOOP   T1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07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8D940DE-6D30-4DFF-8B9C-DE7BE636BAD9}"/>
              </a:ext>
            </a:extLst>
          </p:cNvPr>
          <p:cNvSpPr txBox="1"/>
          <p:nvPr/>
        </p:nvSpPr>
        <p:spPr>
          <a:xfrm>
            <a:off x="1835696" y="1700808"/>
            <a:ext cx="3667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格式：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LOOPZ   Label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A2B1E8-AF31-47A6-BC3F-30EAA2834F30}"/>
              </a:ext>
            </a:extLst>
          </p:cNvPr>
          <p:cNvSpPr txBox="1"/>
          <p:nvPr/>
        </p:nvSpPr>
        <p:spPr>
          <a:xfrm>
            <a:off x="539552" y="836712"/>
            <a:ext cx="3995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2)  LOOPZ/LOOPE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7D91E7-C1DC-4A60-8720-946E81C60180}"/>
              </a:ext>
            </a:extLst>
          </p:cNvPr>
          <p:cNvSpPr txBox="1"/>
          <p:nvPr/>
        </p:nvSpPr>
        <p:spPr>
          <a:xfrm>
            <a:off x="1835696" y="3068960"/>
            <a:ext cx="302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操作：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CX</a:t>
            </a:r>
            <a:r>
              <a:rPr lang="en-US" altLang="zh-CN" sz="2800" b="1"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1→CX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BE77E9-1EBF-4B19-8FC8-0E6B8FA7A8F5}"/>
              </a:ext>
            </a:extLst>
          </p:cNvPr>
          <p:cNvSpPr txBox="1"/>
          <p:nvPr/>
        </p:nvSpPr>
        <p:spPr>
          <a:xfrm>
            <a:off x="1553096" y="3890142"/>
            <a:ext cx="4240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CX≠0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ZF=1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Label→IP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A24F11-4E21-473E-AACB-547341D38B8D}"/>
              </a:ext>
            </a:extLst>
          </p:cNvPr>
          <p:cNvSpPr txBox="1"/>
          <p:nvPr/>
        </p:nvSpPr>
        <p:spPr>
          <a:xfrm>
            <a:off x="1553096" y="4633972"/>
            <a:ext cx="6981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CX=0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ZF=0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，退出循环，执行下一条指令</a:t>
            </a: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9A4FCFC6-2AC8-453A-A0AA-C6B344AB3A26}"/>
              </a:ext>
            </a:extLst>
          </p:cNvPr>
          <p:cNvSpPr/>
          <p:nvPr/>
        </p:nvSpPr>
        <p:spPr>
          <a:xfrm>
            <a:off x="1331640" y="3999632"/>
            <a:ext cx="221456" cy="1058716"/>
          </a:xfrm>
          <a:prstGeom prst="leftBrace">
            <a:avLst>
              <a:gd name="adj1" fmla="val 43607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418AA29-2358-419F-809F-AD0C9CFA95AA}"/>
              </a:ext>
            </a:extLst>
          </p:cNvPr>
          <p:cNvSpPr txBox="1"/>
          <p:nvPr/>
        </p:nvSpPr>
        <p:spPr>
          <a:xfrm>
            <a:off x="2943946" y="2369086"/>
            <a:ext cx="2585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LOOPE   Label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F809DF7-262C-4B3E-BBF7-3E4471F8AE5C}"/>
              </a:ext>
            </a:extLst>
          </p:cNvPr>
          <p:cNvSpPr txBox="1"/>
          <p:nvPr/>
        </p:nvSpPr>
        <p:spPr>
          <a:xfrm>
            <a:off x="899592" y="5570076"/>
            <a:ext cx="7926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ZF=1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CX=0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ZF=0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CX ≠0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ZF=0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CX =0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F70FA9F-3DCF-4B68-B294-703A80837736}"/>
              </a:ext>
            </a:extLst>
          </p:cNvPr>
          <p:cNvCxnSpPr/>
          <p:nvPr/>
        </p:nvCxnSpPr>
        <p:spPr>
          <a:xfrm>
            <a:off x="4788024" y="5130356"/>
            <a:ext cx="0" cy="458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62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 animBg="1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C5426D8-126A-45E6-89E3-9E32EB4AAFA1}"/>
              </a:ext>
            </a:extLst>
          </p:cNvPr>
          <p:cNvSpPr txBox="1"/>
          <p:nvPr/>
        </p:nvSpPr>
        <p:spPr>
          <a:xfrm>
            <a:off x="1835696" y="1695376"/>
            <a:ext cx="3927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格式：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LOOPNZ   Label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5E50E89-7461-4F74-AF79-667B8EF9C446}"/>
              </a:ext>
            </a:extLst>
          </p:cNvPr>
          <p:cNvSpPr txBox="1"/>
          <p:nvPr/>
        </p:nvSpPr>
        <p:spPr>
          <a:xfrm>
            <a:off x="539552" y="836712"/>
            <a:ext cx="4514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3)  LOOPNZ/LOOPNE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9FF7348-83D8-4D4C-99FB-F72A1E930EBA}"/>
              </a:ext>
            </a:extLst>
          </p:cNvPr>
          <p:cNvSpPr txBox="1"/>
          <p:nvPr/>
        </p:nvSpPr>
        <p:spPr>
          <a:xfrm>
            <a:off x="1835696" y="3063528"/>
            <a:ext cx="302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操作：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CX</a:t>
            </a:r>
            <a:r>
              <a:rPr lang="en-US" altLang="zh-CN" sz="2800" b="1"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1→CX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0460FB-55F2-4ADA-B8B9-9EAC759B52D9}"/>
              </a:ext>
            </a:extLst>
          </p:cNvPr>
          <p:cNvSpPr txBox="1"/>
          <p:nvPr/>
        </p:nvSpPr>
        <p:spPr>
          <a:xfrm>
            <a:off x="1553096" y="3841884"/>
            <a:ext cx="4419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CX≠0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ZF=0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Label →IP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CF9604-1B6B-4536-B44C-0799CA9886DD}"/>
              </a:ext>
            </a:extLst>
          </p:cNvPr>
          <p:cNvSpPr txBox="1"/>
          <p:nvPr/>
        </p:nvSpPr>
        <p:spPr>
          <a:xfrm>
            <a:off x="1553096" y="4633972"/>
            <a:ext cx="6981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CX=0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ZF=1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，退出循环，执行下一条指令</a:t>
            </a: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64FD9509-4963-4327-A6F5-84AE82BF5726}"/>
              </a:ext>
            </a:extLst>
          </p:cNvPr>
          <p:cNvSpPr/>
          <p:nvPr/>
        </p:nvSpPr>
        <p:spPr>
          <a:xfrm>
            <a:off x="1331640" y="3999932"/>
            <a:ext cx="221456" cy="1013244"/>
          </a:xfrm>
          <a:prstGeom prst="leftBrace">
            <a:avLst>
              <a:gd name="adj1" fmla="val 43607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B08660D-EC1B-498A-8EF0-349CE430DFC0}"/>
              </a:ext>
            </a:extLst>
          </p:cNvPr>
          <p:cNvSpPr txBox="1"/>
          <p:nvPr/>
        </p:nvSpPr>
        <p:spPr>
          <a:xfrm>
            <a:off x="2943946" y="2363654"/>
            <a:ext cx="2845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LOOPNE   Label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87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78C2196-5A74-4B1C-9786-202725D9B199}"/>
              </a:ext>
            </a:extLst>
          </p:cNvPr>
          <p:cNvGrpSpPr/>
          <p:nvPr/>
        </p:nvGrpSpPr>
        <p:grpSpPr>
          <a:xfrm>
            <a:off x="899592" y="116632"/>
            <a:ext cx="3258784" cy="534774"/>
            <a:chOff x="317276" y="1119329"/>
            <a:chExt cx="3258784" cy="534774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1D5FFF0B-5FC7-4D90-AD36-1A22B81CBA6B}"/>
                </a:ext>
              </a:extLst>
            </p:cNvPr>
            <p:cNvGrpSpPr/>
            <p:nvPr/>
          </p:nvGrpSpPr>
          <p:grpSpPr>
            <a:xfrm>
              <a:off x="317276" y="1124744"/>
              <a:ext cx="529167" cy="5293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" name="同心圆 234">
                <a:extLst>
                  <a:ext uri="{FF2B5EF4-FFF2-40B4-BE49-F238E27FC236}">
                    <a16:creationId xmlns:a16="http://schemas.microsoft.com/office/drawing/2014/main" id="{E48F023D-8AF1-4A1F-BC89-E91E7A65A65B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12B465F1-6AE8-48DA-870E-8F42E16980E3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kern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endParaRPr lang="zh-CN" altLang="en-US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1D4EAEF3-7834-47F4-BC9C-CE8A9C587048}"/>
                </a:ext>
              </a:extLst>
            </p:cNvPr>
            <p:cNvSpPr txBox="1"/>
            <p:nvPr/>
          </p:nvSpPr>
          <p:spPr>
            <a:xfrm>
              <a:off x="866664" y="1119329"/>
              <a:ext cx="27093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过程调用和返回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DFC42B4-7690-4F45-BDE7-7D99FFA8961E}"/>
              </a:ext>
            </a:extLst>
          </p:cNvPr>
          <p:cNvGrpSpPr/>
          <p:nvPr/>
        </p:nvGrpSpPr>
        <p:grpSpPr>
          <a:xfrm>
            <a:off x="6538074" y="264065"/>
            <a:ext cx="2037945" cy="2739250"/>
            <a:chOff x="6538074" y="264065"/>
            <a:chExt cx="2037945" cy="2739250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6C70C3EB-E871-4C66-A4E3-F5EA7A0DA969}"/>
                </a:ext>
              </a:extLst>
            </p:cNvPr>
            <p:cNvGrpSpPr/>
            <p:nvPr/>
          </p:nvGrpSpPr>
          <p:grpSpPr>
            <a:xfrm>
              <a:off x="6814021" y="623054"/>
              <a:ext cx="1761998" cy="2380261"/>
              <a:chOff x="6380609" y="3516313"/>
              <a:chExt cx="1761998" cy="2380261"/>
            </a:xfrm>
          </p:grpSpPr>
          <p:sp>
            <p:nvSpPr>
              <p:cNvPr id="7" name="Line 8">
                <a:extLst>
                  <a:ext uri="{FF2B5EF4-FFF2-40B4-BE49-F238E27FC236}">
                    <a16:creationId xmlns:a16="http://schemas.microsoft.com/office/drawing/2014/main" id="{793CCD10-6975-4C4F-82E3-4A0C23B353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18275" y="3516313"/>
                <a:ext cx="6350" cy="908050"/>
              </a:xfrm>
              <a:prstGeom prst="line">
                <a:avLst/>
              </a:prstGeom>
              <a:noFill/>
              <a:ln w="25400" cap="sq">
                <a:solidFill>
                  <a:srgbClr val="FF6600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" name="Line 9">
                <a:extLst>
                  <a:ext uri="{FF2B5EF4-FFF2-40B4-BE49-F238E27FC236}">
                    <a16:creationId xmlns:a16="http://schemas.microsoft.com/office/drawing/2014/main" id="{4C5745E2-F45B-4934-A8D9-870BE3C1F4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524625" y="3861047"/>
                <a:ext cx="956576" cy="563315"/>
              </a:xfrm>
              <a:prstGeom prst="line">
                <a:avLst/>
              </a:prstGeom>
              <a:noFill/>
              <a:ln w="25400" cap="sq">
                <a:solidFill>
                  <a:srgbClr val="FF6600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Line 11">
                <a:extLst>
                  <a:ext uri="{FF2B5EF4-FFF2-40B4-BE49-F238E27FC236}">
                    <a16:creationId xmlns:a16="http://schemas.microsoft.com/office/drawing/2014/main" id="{D1CCCB4E-5378-40A0-97AB-DA7967DA23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524625" y="4652963"/>
                <a:ext cx="914400" cy="1143000"/>
              </a:xfrm>
              <a:prstGeom prst="line">
                <a:avLst/>
              </a:prstGeom>
              <a:noFill/>
              <a:ln w="25400" cap="sq">
                <a:solidFill>
                  <a:srgbClr val="FF6600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Line 12">
                <a:extLst>
                  <a:ext uri="{FF2B5EF4-FFF2-40B4-BE49-F238E27FC236}">
                    <a16:creationId xmlns:a16="http://schemas.microsoft.com/office/drawing/2014/main" id="{0FDCEFF8-CAE3-46BB-8A10-BD2983E2ED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24625" y="4652963"/>
                <a:ext cx="0" cy="1219200"/>
              </a:xfrm>
              <a:prstGeom prst="line">
                <a:avLst/>
              </a:prstGeom>
              <a:noFill/>
              <a:ln w="25400" cap="sq">
                <a:solidFill>
                  <a:srgbClr val="FF6600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Oval 13">
                <a:extLst>
                  <a:ext uri="{FF2B5EF4-FFF2-40B4-BE49-F238E27FC236}">
                    <a16:creationId xmlns:a16="http://schemas.microsoft.com/office/drawing/2014/main" id="{DC384D36-D911-4C1F-AAFF-D20201DD0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0609" y="4537897"/>
                <a:ext cx="292794" cy="300783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" name="Oval 15">
                <a:extLst>
                  <a:ext uri="{FF2B5EF4-FFF2-40B4-BE49-F238E27FC236}">
                    <a16:creationId xmlns:a16="http://schemas.microsoft.com/office/drawing/2014/main" id="{02086B80-08E4-4BE3-B321-B882FA6748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80312" y="3747512"/>
                <a:ext cx="254928" cy="27475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" name="Line 8">
                <a:extLst>
                  <a:ext uri="{FF2B5EF4-FFF2-40B4-BE49-F238E27FC236}">
                    <a16:creationId xmlns:a16="http://schemas.microsoft.com/office/drawing/2014/main" id="{FECBB563-1854-4D9A-96B7-6DD51D663F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17978" y="3861048"/>
                <a:ext cx="6350" cy="908051"/>
              </a:xfrm>
              <a:prstGeom prst="line">
                <a:avLst/>
              </a:prstGeom>
              <a:noFill/>
              <a:ln w="25400" cap="sq">
                <a:solidFill>
                  <a:srgbClr val="FF6600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12">
                <a:extLst>
                  <a:ext uri="{FF2B5EF4-FFF2-40B4-BE49-F238E27FC236}">
                    <a16:creationId xmlns:a16="http://schemas.microsoft.com/office/drawing/2014/main" id="{6D5F0DAE-AD89-4838-B33B-37E090056F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30678" y="4888970"/>
                <a:ext cx="0" cy="1007604"/>
              </a:xfrm>
              <a:prstGeom prst="line">
                <a:avLst/>
              </a:prstGeom>
              <a:noFill/>
              <a:ln w="25400" cap="sq">
                <a:solidFill>
                  <a:srgbClr val="FF6600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9">
                <a:extLst>
                  <a:ext uri="{FF2B5EF4-FFF2-40B4-BE49-F238E27FC236}">
                    <a16:creationId xmlns:a16="http://schemas.microsoft.com/office/drawing/2014/main" id="{97EAD323-8410-4723-8B27-576D4A195F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554754" y="4424363"/>
                <a:ext cx="565628" cy="344736"/>
              </a:xfrm>
              <a:prstGeom prst="line">
                <a:avLst/>
              </a:prstGeom>
              <a:noFill/>
              <a:ln w="25400" cap="sq">
                <a:solidFill>
                  <a:srgbClr val="FF6600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11">
                <a:extLst>
                  <a:ext uri="{FF2B5EF4-FFF2-40B4-BE49-F238E27FC236}">
                    <a16:creationId xmlns:a16="http://schemas.microsoft.com/office/drawing/2014/main" id="{AF7F5C94-914A-46DD-9B2E-B61B4CAC60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535584" y="4878512"/>
                <a:ext cx="584798" cy="768102"/>
              </a:xfrm>
              <a:prstGeom prst="line">
                <a:avLst/>
              </a:prstGeom>
              <a:noFill/>
              <a:ln w="25400" cap="sq">
                <a:solidFill>
                  <a:srgbClr val="FF6600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12">
                <a:extLst>
                  <a:ext uri="{FF2B5EF4-FFF2-40B4-BE49-F238E27FC236}">
                    <a16:creationId xmlns:a16="http://schemas.microsoft.com/office/drawing/2014/main" id="{D9EDB0A0-BF39-4161-95C1-C4F5F9AE8E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42607" y="4424363"/>
                <a:ext cx="0" cy="1219200"/>
              </a:xfrm>
              <a:prstGeom prst="line">
                <a:avLst/>
              </a:prstGeom>
              <a:noFill/>
              <a:ln w="25400" cap="sq">
                <a:solidFill>
                  <a:srgbClr val="FF6600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47D20FF-3DFA-4FEC-9CA5-23E746C2FA2D}"/>
                </a:ext>
              </a:extLst>
            </p:cNvPr>
            <p:cNvSpPr txBox="1"/>
            <p:nvPr/>
          </p:nvSpPr>
          <p:spPr>
            <a:xfrm>
              <a:off x="6538074" y="26406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主程序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8C32C85-5EDD-4605-BA4A-2F5F308E521D}"/>
                </a:ext>
              </a:extLst>
            </p:cNvPr>
            <p:cNvSpPr txBox="1"/>
            <p:nvPr/>
          </p:nvSpPr>
          <p:spPr>
            <a:xfrm>
              <a:off x="7525508" y="47969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子程序</a:t>
              </a: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390BB2EA-A168-4EEA-BD3F-EF1CD35EEA83}"/>
              </a:ext>
            </a:extLst>
          </p:cNvPr>
          <p:cNvSpPr txBox="1"/>
          <p:nvPr/>
        </p:nvSpPr>
        <p:spPr>
          <a:xfrm>
            <a:off x="613574" y="943709"/>
            <a:ext cx="5355872" cy="2434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程序执行过程中，主程序可根据需要随时调用子程序（过程），子程序执行完后，返回到主程序（断点处）继续执行。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2D53719-D655-4E9E-B435-F24D064BCF8C}"/>
              </a:ext>
            </a:extLst>
          </p:cNvPr>
          <p:cNvSpPr txBox="1"/>
          <p:nvPr/>
        </p:nvSpPr>
        <p:spPr>
          <a:xfrm>
            <a:off x="836062" y="3520442"/>
            <a:ext cx="7232590" cy="1831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调用指令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保存主程序断点地址（返回地址）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子程序入口地址→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B5E7729-8E74-4B46-BEFA-FE01466F9C48}"/>
              </a:ext>
            </a:extLst>
          </p:cNvPr>
          <p:cNvSpPr txBox="1"/>
          <p:nvPr/>
        </p:nvSpPr>
        <p:spPr>
          <a:xfrm>
            <a:off x="911141" y="5391058"/>
            <a:ext cx="7232590" cy="122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返回指令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RET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主程序返回地址→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99134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5F2592C-C10F-4130-83EF-BBBEABF12690}"/>
              </a:ext>
            </a:extLst>
          </p:cNvPr>
          <p:cNvSpPr txBox="1"/>
          <p:nvPr/>
        </p:nvSpPr>
        <p:spPr>
          <a:xfrm>
            <a:off x="827584" y="620688"/>
            <a:ext cx="2888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）段内直接调用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850CDA8-5858-4E3D-94A9-1CC007328CD3}"/>
              </a:ext>
            </a:extLst>
          </p:cNvPr>
          <p:cNvSpPr txBox="1"/>
          <p:nvPr/>
        </p:nvSpPr>
        <p:spPr>
          <a:xfrm>
            <a:off x="2208884" y="1353303"/>
            <a:ext cx="3710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格式：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CALL     PROC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4E187B-643D-4B2C-B781-E962A613E07E}"/>
              </a:ext>
            </a:extLst>
          </p:cNvPr>
          <p:cNvSpPr txBox="1"/>
          <p:nvPr/>
        </p:nvSpPr>
        <p:spPr>
          <a:xfrm>
            <a:off x="591068" y="4305631"/>
            <a:ext cx="8180809" cy="122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：一个近过程的符号地址，汇编程序确定调用子程序的入口偏移地址，必须在同一代码段内。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E04802-FE61-42CE-B8AE-818A21FC244E}"/>
              </a:ext>
            </a:extLst>
          </p:cNvPr>
          <p:cNvSpPr txBox="1"/>
          <p:nvPr/>
        </p:nvSpPr>
        <p:spPr>
          <a:xfrm>
            <a:off x="2195736" y="1948531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操作：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altLang="zh-CN" sz="2800" b="1"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2→SP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2D2690-7A8F-472D-A84E-40E3DC951330}"/>
              </a:ext>
            </a:extLst>
          </p:cNvPr>
          <p:cNvSpPr txBox="1"/>
          <p:nvPr/>
        </p:nvSpPr>
        <p:spPr>
          <a:xfrm>
            <a:off x="2550057" y="5817799"/>
            <a:ext cx="3649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即：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CALL     XXXXH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B97062-930B-4EB6-AE4A-7E7D2F364505}"/>
              </a:ext>
            </a:extLst>
          </p:cNvPr>
          <p:cNvSpPr txBox="1"/>
          <p:nvPr/>
        </p:nvSpPr>
        <p:spPr>
          <a:xfrm>
            <a:off x="3275856" y="2515115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高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→SP+1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A300AF-54DE-4B65-B79F-E0F7983690F3}"/>
              </a:ext>
            </a:extLst>
          </p:cNvPr>
          <p:cNvSpPr txBox="1"/>
          <p:nvPr/>
        </p:nvSpPr>
        <p:spPr>
          <a:xfrm>
            <a:off x="3268464" y="3040751"/>
            <a:ext cx="2223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低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→SP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915CF4D-AA74-43DC-BEDE-EC6281A4FA41}"/>
              </a:ext>
            </a:extLst>
          </p:cNvPr>
          <p:cNvSpPr txBox="1"/>
          <p:nvPr/>
        </p:nvSpPr>
        <p:spPr>
          <a:xfrm>
            <a:off x="3268464" y="3602195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PROC→IP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86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7DD7B87-8445-4C19-8803-1C5F2AE2B6DB}"/>
              </a:ext>
            </a:extLst>
          </p:cNvPr>
          <p:cNvSpPr txBox="1"/>
          <p:nvPr/>
        </p:nvSpPr>
        <p:spPr>
          <a:xfrm>
            <a:off x="827584" y="781224"/>
            <a:ext cx="2888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）段内间接调用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51EA08-E80F-46DF-9918-49E19D32DC27}"/>
              </a:ext>
            </a:extLst>
          </p:cNvPr>
          <p:cNvSpPr txBox="1"/>
          <p:nvPr/>
        </p:nvSpPr>
        <p:spPr>
          <a:xfrm>
            <a:off x="2208884" y="1460995"/>
            <a:ext cx="3710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格式：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CALL     OPRD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76F124-AA82-4E3B-A2C8-EE831A19BF8E}"/>
              </a:ext>
            </a:extLst>
          </p:cNvPr>
          <p:cNvSpPr txBox="1"/>
          <p:nvPr/>
        </p:nvSpPr>
        <p:spPr>
          <a:xfrm>
            <a:off x="683568" y="2157286"/>
            <a:ext cx="7992888" cy="122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OPRD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：为通用寄存器或存储器根据相应寻址方式而获得的一个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位操作数来作为入口偏移地址。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F22B69-FDBA-4E1C-B1EA-17996878D998}"/>
              </a:ext>
            </a:extLst>
          </p:cNvPr>
          <p:cNvSpPr txBox="1"/>
          <p:nvPr/>
        </p:nvSpPr>
        <p:spPr>
          <a:xfrm>
            <a:off x="3203848" y="5426060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OPRD→IP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9B29DA-4FD4-4EA1-8182-870A8217EBA6}"/>
              </a:ext>
            </a:extLst>
          </p:cNvPr>
          <p:cNvSpPr txBox="1"/>
          <p:nvPr/>
        </p:nvSpPr>
        <p:spPr>
          <a:xfrm>
            <a:off x="2131120" y="3590137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操作：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altLang="zh-CN" sz="2800" b="1"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2→SP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0167BB-A931-43B5-B0DC-C883D90D092C}"/>
              </a:ext>
            </a:extLst>
          </p:cNvPr>
          <p:cNvSpPr txBox="1"/>
          <p:nvPr/>
        </p:nvSpPr>
        <p:spPr>
          <a:xfrm>
            <a:off x="3211240" y="4178135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高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→SP+1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569EDAA-413F-4667-9A81-BB1D676D94B5}"/>
              </a:ext>
            </a:extLst>
          </p:cNvPr>
          <p:cNvSpPr txBox="1"/>
          <p:nvPr/>
        </p:nvSpPr>
        <p:spPr>
          <a:xfrm>
            <a:off x="3203848" y="4826207"/>
            <a:ext cx="2223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低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→SP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86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CC0CF4C-7428-43D8-B9CA-96FB03606D98}"/>
              </a:ext>
            </a:extLst>
          </p:cNvPr>
          <p:cNvSpPr txBox="1"/>
          <p:nvPr/>
        </p:nvSpPr>
        <p:spPr>
          <a:xfrm>
            <a:off x="2739490" y="5485533"/>
            <a:ext cx="4697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段地址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→ CS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，偏移地址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→IP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23C1A6-9C1F-4587-B72C-266552A75709}"/>
              </a:ext>
            </a:extLst>
          </p:cNvPr>
          <p:cNvSpPr txBox="1"/>
          <p:nvPr/>
        </p:nvSpPr>
        <p:spPr>
          <a:xfrm>
            <a:off x="827584" y="692696"/>
            <a:ext cx="2888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）段间直接调用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C8BC01-49B8-4DF2-B3EB-5110AAF266B2}"/>
              </a:ext>
            </a:extLst>
          </p:cNvPr>
          <p:cNvSpPr txBox="1"/>
          <p:nvPr/>
        </p:nvSpPr>
        <p:spPr>
          <a:xfrm>
            <a:off x="1547664" y="1372467"/>
            <a:ext cx="5410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格式：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CALL   FAR  PTR   PROC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6B96FC-5B31-4DB5-881F-A2A86DF7A1B7}"/>
              </a:ext>
            </a:extLst>
          </p:cNvPr>
          <p:cNvSpPr txBox="1"/>
          <p:nvPr/>
        </p:nvSpPr>
        <p:spPr>
          <a:xfrm>
            <a:off x="467544" y="1974953"/>
            <a:ext cx="8208912" cy="1831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：远过程的符号地址，在另一个代码段内。汇编程序确定要调用子程序的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位段地址和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位偏移地址。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3728B28-F9F3-4BC5-8E7E-EC9E2838F983}"/>
              </a:ext>
            </a:extLst>
          </p:cNvPr>
          <p:cNvSpPr txBox="1"/>
          <p:nvPr/>
        </p:nvSpPr>
        <p:spPr>
          <a:xfrm>
            <a:off x="1403647" y="4134937"/>
            <a:ext cx="6401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操作：  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altLang="zh-CN" sz="2800" b="1"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2→ SP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CS→([SP+1],[SP])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9B1677F-1B1C-4A8C-8209-5E11FB8D2EB2}"/>
              </a:ext>
            </a:extLst>
          </p:cNvPr>
          <p:cNvSpPr txBox="1"/>
          <p:nvPr/>
        </p:nvSpPr>
        <p:spPr>
          <a:xfrm>
            <a:off x="2739490" y="4756843"/>
            <a:ext cx="5038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altLang="zh-CN" sz="2800" b="1"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2→ SP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IP→ ([SP+1],[SP])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50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B2FFFF9-0BDC-4ACF-B167-CBE8AD565E38}"/>
              </a:ext>
            </a:extLst>
          </p:cNvPr>
          <p:cNvSpPr txBox="1"/>
          <p:nvPr/>
        </p:nvSpPr>
        <p:spPr>
          <a:xfrm>
            <a:off x="827584" y="897174"/>
            <a:ext cx="2888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）段间间接调用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BC5DC4-272B-4981-9EDA-412F24E85763}"/>
              </a:ext>
            </a:extLst>
          </p:cNvPr>
          <p:cNvSpPr txBox="1"/>
          <p:nvPr/>
        </p:nvSpPr>
        <p:spPr>
          <a:xfrm>
            <a:off x="1763688" y="1638247"/>
            <a:ext cx="3710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格式：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CALL     OPRD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1034DD-58B5-437E-9B3D-F9D1DBBAD33D}"/>
              </a:ext>
            </a:extLst>
          </p:cNvPr>
          <p:cNvSpPr txBox="1"/>
          <p:nvPr/>
        </p:nvSpPr>
        <p:spPr>
          <a:xfrm>
            <a:off x="683568" y="2273236"/>
            <a:ext cx="7992888" cy="122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OPRD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：是一个根据寻址方式而获得的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位存储器操作数。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D51A87E-ACE8-4E14-9D79-36BA1DB03835}"/>
              </a:ext>
            </a:extLst>
          </p:cNvPr>
          <p:cNvSpPr txBox="1"/>
          <p:nvPr/>
        </p:nvSpPr>
        <p:spPr>
          <a:xfrm>
            <a:off x="3099531" y="5107938"/>
            <a:ext cx="4333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高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→ CS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，低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→IP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B7D7D2-71DD-4EE4-BFE5-704C5C0E241E}"/>
              </a:ext>
            </a:extLst>
          </p:cNvPr>
          <p:cNvSpPr txBox="1"/>
          <p:nvPr/>
        </p:nvSpPr>
        <p:spPr>
          <a:xfrm>
            <a:off x="1763688" y="3830630"/>
            <a:ext cx="6490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操作：  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altLang="zh-CN" sz="2800" b="1"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2→ SP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CS→ ([SP+1],[SP])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4078FA-84AF-47C9-B918-44950AF44EA4}"/>
              </a:ext>
            </a:extLst>
          </p:cNvPr>
          <p:cNvSpPr txBox="1"/>
          <p:nvPr/>
        </p:nvSpPr>
        <p:spPr>
          <a:xfrm>
            <a:off x="3099531" y="4452536"/>
            <a:ext cx="5038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altLang="zh-CN" sz="2800" b="1"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2→ SP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IP→ ([SP+1],[SP])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09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B247F2F-605A-47D0-85DB-D8294CE1ABAD}"/>
              </a:ext>
            </a:extLst>
          </p:cNvPr>
          <p:cNvSpPr txBox="1"/>
          <p:nvPr/>
        </p:nvSpPr>
        <p:spPr>
          <a:xfrm>
            <a:off x="827584" y="692696"/>
            <a:ext cx="2904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）返回指令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RET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DAC51F6-AB2B-468B-A289-3EFE4B18C71E}"/>
              </a:ext>
            </a:extLst>
          </p:cNvPr>
          <p:cNvSpPr txBox="1"/>
          <p:nvPr/>
        </p:nvSpPr>
        <p:spPr>
          <a:xfrm>
            <a:off x="2051720" y="1568338"/>
            <a:ext cx="2004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格式：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RET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681E13-E4A4-46A7-8D55-F912D72F1BD6}"/>
              </a:ext>
            </a:extLst>
          </p:cNvPr>
          <p:cNvSpPr txBox="1"/>
          <p:nvPr/>
        </p:nvSpPr>
        <p:spPr>
          <a:xfrm>
            <a:off x="2035625" y="225437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操作：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B8361C-0E6D-4115-8A7D-A86A297270D4}"/>
              </a:ext>
            </a:extLst>
          </p:cNvPr>
          <p:cNvSpPr/>
          <p:nvPr/>
        </p:nvSpPr>
        <p:spPr>
          <a:xfrm>
            <a:off x="1115616" y="3080506"/>
            <a:ext cx="63793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段内：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([SP+1],[SP]) →IP,     SP+2→ SP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2F6DBE-DA15-4E3B-AD75-58224CEFC7F7}"/>
              </a:ext>
            </a:extLst>
          </p:cNvPr>
          <p:cNvSpPr/>
          <p:nvPr/>
        </p:nvSpPr>
        <p:spPr>
          <a:xfrm>
            <a:off x="1115616" y="3800586"/>
            <a:ext cx="6379375" cy="1307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段间：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([SP+1],[SP]) →IP,     SP+2→ SP</a:t>
            </a:r>
          </a:p>
          <a:p>
            <a:pPr>
              <a:lnSpc>
                <a:spcPct val="15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([SP+1],[SP]) →CS,    SP+2→ SP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EF57FF-51BF-4656-954B-B99A73FEA73A}"/>
              </a:ext>
            </a:extLst>
          </p:cNvPr>
          <p:cNvSpPr txBox="1"/>
          <p:nvPr/>
        </p:nvSpPr>
        <p:spPr>
          <a:xfrm>
            <a:off x="303118" y="5494738"/>
            <a:ext cx="8840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+mn-ea"/>
              </a:rPr>
              <a:t>返回指令一般位于子程序的最后一条，不影响标志位。</a:t>
            </a:r>
          </a:p>
        </p:txBody>
      </p:sp>
    </p:spTree>
    <p:extLst>
      <p:ext uri="{BB962C8B-B14F-4D97-AF65-F5344CB8AC3E}">
        <p14:creationId xmlns:p14="http://schemas.microsoft.com/office/powerpoint/2010/main" val="193110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2CAB560-B1DB-4D58-B96A-DF4029BF783D}"/>
              </a:ext>
            </a:extLst>
          </p:cNvPr>
          <p:cNvGrpSpPr/>
          <p:nvPr/>
        </p:nvGrpSpPr>
        <p:grpSpPr>
          <a:xfrm>
            <a:off x="899592" y="116632"/>
            <a:ext cx="2176757" cy="534774"/>
            <a:chOff x="317276" y="1119329"/>
            <a:chExt cx="2176757" cy="534774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61B60632-09A1-4300-9D5C-A8A87A24B580}"/>
                </a:ext>
              </a:extLst>
            </p:cNvPr>
            <p:cNvGrpSpPr/>
            <p:nvPr/>
          </p:nvGrpSpPr>
          <p:grpSpPr>
            <a:xfrm>
              <a:off x="317276" y="1124744"/>
              <a:ext cx="529167" cy="5293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" name="同心圆 234">
                <a:extLst>
                  <a:ext uri="{FF2B5EF4-FFF2-40B4-BE49-F238E27FC236}">
                    <a16:creationId xmlns:a16="http://schemas.microsoft.com/office/drawing/2014/main" id="{8D5E9C49-4B5C-4E5F-9DA1-1D2349FDEE61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6B577ECC-03DE-4CA4-A489-6BF4612D9FCA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kern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</a:t>
                </a:r>
                <a:endParaRPr lang="zh-CN" altLang="en-US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181EC77-FAD1-4B6F-B481-89E91D187ED1}"/>
                </a:ext>
              </a:extLst>
            </p:cNvPr>
            <p:cNvSpPr txBox="1"/>
            <p:nvPr/>
          </p:nvSpPr>
          <p:spPr>
            <a:xfrm>
              <a:off x="866664" y="1119329"/>
              <a:ext cx="16273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中断指令</a:t>
              </a: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145150CD-4032-4CDC-AF12-33C725ED437B}"/>
              </a:ext>
            </a:extLst>
          </p:cNvPr>
          <p:cNvSpPr txBox="1"/>
          <p:nvPr/>
        </p:nvSpPr>
        <p:spPr>
          <a:xfrm>
            <a:off x="755576" y="908720"/>
            <a:ext cx="7704856" cy="1235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/>
              <a:t>中断指令用于产生软中断，以执行一段特殊用途的中断处理子程序。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82DB79-2A25-40DE-8D48-07FBF6944DBC}"/>
              </a:ext>
            </a:extLst>
          </p:cNvPr>
          <p:cNvSpPr txBox="1"/>
          <p:nvPr/>
        </p:nvSpPr>
        <p:spPr>
          <a:xfrm>
            <a:off x="2262664" y="2276872"/>
            <a:ext cx="3168352" cy="632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格式：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INT   n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1287BCC-606F-43E2-AA8E-D282F4795D9D}"/>
              </a:ext>
            </a:extLst>
          </p:cNvPr>
          <p:cNvSpPr txBox="1"/>
          <p:nvPr/>
        </p:nvSpPr>
        <p:spPr>
          <a:xfrm>
            <a:off x="899592" y="3022989"/>
            <a:ext cx="7704856" cy="6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中断向量码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中断类型码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，取值范围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255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4688F71-8E34-4184-80C8-8B00524085E0}"/>
              </a:ext>
            </a:extLst>
          </p:cNvPr>
          <p:cNvSpPr txBox="1"/>
          <p:nvPr/>
        </p:nvSpPr>
        <p:spPr>
          <a:xfrm>
            <a:off x="899592" y="3808074"/>
            <a:ext cx="7704856" cy="6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中断向量地址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=n×4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95FD74A-DB0C-4832-8286-1C503CFDCCAC}"/>
              </a:ext>
            </a:extLst>
          </p:cNvPr>
          <p:cNvSpPr txBox="1"/>
          <p:nvPr/>
        </p:nvSpPr>
        <p:spPr>
          <a:xfrm>
            <a:off x="911141" y="4593159"/>
            <a:ext cx="7704856" cy="122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根据中断向量地址读取内存，取出中断服务子程序的入口地址。</a:t>
            </a:r>
          </a:p>
        </p:txBody>
      </p:sp>
    </p:spTree>
    <p:extLst>
      <p:ext uri="{BB962C8B-B14F-4D97-AF65-F5344CB8AC3E}">
        <p14:creationId xmlns:p14="http://schemas.microsoft.com/office/powerpoint/2010/main" val="143673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89B95C9-BCA2-4830-8FF9-86610EADCB4A}"/>
              </a:ext>
            </a:extLst>
          </p:cNvPr>
          <p:cNvSpPr txBox="1"/>
          <p:nvPr/>
        </p:nvSpPr>
        <p:spPr>
          <a:xfrm>
            <a:off x="827584" y="156941"/>
            <a:ext cx="2888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）段内直接转移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C211AD-A9C2-420B-9C1D-E043AB6E9D9B}"/>
              </a:ext>
            </a:extLst>
          </p:cNvPr>
          <p:cNvSpPr txBox="1"/>
          <p:nvPr/>
        </p:nvSpPr>
        <p:spPr>
          <a:xfrm>
            <a:off x="2208884" y="889556"/>
            <a:ext cx="3309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格式：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JMP     Label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C7043C-ACEB-4634-8CC5-CB5FCFC799F0}"/>
              </a:ext>
            </a:extLst>
          </p:cNvPr>
          <p:cNvSpPr txBox="1"/>
          <p:nvPr/>
        </p:nvSpPr>
        <p:spPr>
          <a:xfrm>
            <a:off x="591068" y="2132856"/>
            <a:ext cx="8180809" cy="122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：段内标号，也称为符号地址，汇编程序确定转移目标代码的偏移地址，必须在同一代码段内。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4F2A061-C8AC-412C-86A5-1240FF0E6524}"/>
              </a:ext>
            </a:extLst>
          </p:cNvPr>
          <p:cNvSpPr txBox="1"/>
          <p:nvPr/>
        </p:nvSpPr>
        <p:spPr>
          <a:xfrm>
            <a:off x="2195736" y="1484784"/>
            <a:ext cx="2722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操作：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LAB→IP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47E3F24-2959-4785-9005-D5263D53AEFE}"/>
              </a:ext>
            </a:extLst>
          </p:cNvPr>
          <p:cNvSpPr txBox="1"/>
          <p:nvPr/>
        </p:nvSpPr>
        <p:spPr>
          <a:xfrm>
            <a:off x="1115616" y="4217020"/>
            <a:ext cx="49659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例，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   	︙          </a:t>
            </a:r>
          </a:p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MOV	AX,         BX</a:t>
            </a:r>
          </a:p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JMP	NEXT</a:t>
            </a:r>
          </a:p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INC	CX</a:t>
            </a:r>
          </a:p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	︙</a:t>
            </a:r>
          </a:p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NEXT: 	MOV	BX,          0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AB578B-FB97-4CAF-B863-EC76DB698DF4}"/>
              </a:ext>
            </a:extLst>
          </p:cNvPr>
          <p:cNvSpPr txBox="1"/>
          <p:nvPr/>
        </p:nvSpPr>
        <p:spPr>
          <a:xfrm>
            <a:off x="2550057" y="3429000"/>
            <a:ext cx="5462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即：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JMP     XXXXH  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；偏移地址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9A61548-EB26-41E8-AAA4-BC08B901FA01}"/>
              </a:ext>
            </a:extLst>
          </p:cNvPr>
          <p:cNvGrpSpPr/>
          <p:nvPr/>
        </p:nvGrpSpPr>
        <p:grpSpPr>
          <a:xfrm>
            <a:off x="5646836" y="5517232"/>
            <a:ext cx="904656" cy="864096"/>
            <a:chOff x="5646836" y="5517232"/>
            <a:chExt cx="904656" cy="864096"/>
          </a:xfrm>
        </p:grpSpPr>
        <p:sp>
          <p:nvSpPr>
            <p:cNvPr id="2" name="右大括号 1">
              <a:extLst>
                <a:ext uri="{FF2B5EF4-FFF2-40B4-BE49-F238E27FC236}">
                  <a16:creationId xmlns:a16="http://schemas.microsoft.com/office/drawing/2014/main" id="{6131D880-7BFE-4336-B24C-153589CA2B71}"/>
                </a:ext>
              </a:extLst>
            </p:cNvPr>
            <p:cNvSpPr/>
            <p:nvPr/>
          </p:nvSpPr>
          <p:spPr>
            <a:xfrm>
              <a:off x="5646836" y="5517232"/>
              <a:ext cx="216024" cy="864096"/>
            </a:xfrm>
            <a:prstGeom prst="rightBrace">
              <a:avLst>
                <a:gd name="adj1" fmla="val 54189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B909019E-BCF9-4A0F-A582-ACD5F0031443}"/>
                </a:ext>
              </a:extLst>
            </p:cNvPr>
            <p:cNvSpPr txBox="1"/>
            <p:nvPr/>
          </p:nvSpPr>
          <p:spPr>
            <a:xfrm>
              <a:off x="5868292" y="5749225"/>
              <a:ext cx="6832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Disp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7391333-3575-4BF5-8ECC-E7B902F8C1AF}"/>
              </a:ext>
            </a:extLst>
          </p:cNvPr>
          <p:cNvGrpSpPr/>
          <p:nvPr/>
        </p:nvGrpSpPr>
        <p:grpSpPr>
          <a:xfrm>
            <a:off x="5934868" y="5317177"/>
            <a:ext cx="1024258" cy="400110"/>
            <a:chOff x="5934868" y="5317177"/>
            <a:chExt cx="1024258" cy="400110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3E54B02-3356-46BB-9025-5016F1B7AA73}"/>
                </a:ext>
              </a:extLst>
            </p:cNvPr>
            <p:cNvSpPr txBox="1"/>
            <p:nvPr/>
          </p:nvSpPr>
          <p:spPr>
            <a:xfrm>
              <a:off x="6517980" y="5317177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IP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4C6A9BC1-C006-4397-B614-37AC90D39C75}"/>
                </a:ext>
              </a:extLst>
            </p:cNvPr>
            <p:cNvCxnSpPr>
              <a:stCxn id="13" idx="1"/>
            </p:cNvCxnSpPr>
            <p:nvPr/>
          </p:nvCxnSpPr>
          <p:spPr>
            <a:xfrm flipH="1">
              <a:off x="5934868" y="5517232"/>
              <a:ext cx="5831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8815F0E-45F8-4FE4-BBC5-A98D76F39F63}"/>
              </a:ext>
            </a:extLst>
          </p:cNvPr>
          <p:cNvGrpSpPr/>
          <p:nvPr/>
        </p:nvGrpSpPr>
        <p:grpSpPr>
          <a:xfrm>
            <a:off x="7409548" y="5616328"/>
            <a:ext cx="899638" cy="400110"/>
            <a:chOff x="6959126" y="5753576"/>
            <a:chExt cx="899638" cy="400110"/>
          </a:xfrm>
        </p:grpSpPr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9E8A4555-2A9B-4853-AC23-25CA77FF9F61}"/>
                </a:ext>
              </a:extLst>
            </p:cNvPr>
            <p:cNvCxnSpPr/>
            <p:nvPr/>
          </p:nvCxnSpPr>
          <p:spPr>
            <a:xfrm>
              <a:off x="6959126" y="5949280"/>
              <a:ext cx="4879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122DC1C-41F8-43C4-8F1F-A0055C30FB61}"/>
                </a:ext>
              </a:extLst>
            </p:cNvPr>
            <p:cNvSpPr txBox="1"/>
            <p:nvPr/>
          </p:nvSpPr>
          <p:spPr>
            <a:xfrm>
              <a:off x="7417618" y="5753576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IP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6E05A03-EE1A-4A4D-AF9F-0C360A5CDA8D}"/>
              </a:ext>
            </a:extLst>
          </p:cNvPr>
          <p:cNvGrpSpPr/>
          <p:nvPr/>
        </p:nvGrpSpPr>
        <p:grpSpPr>
          <a:xfrm>
            <a:off x="6517980" y="5467964"/>
            <a:ext cx="756430" cy="680210"/>
            <a:chOff x="6517980" y="5467964"/>
            <a:chExt cx="756430" cy="680210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A0C710A-8704-486B-8965-91D6C327D40C}"/>
                </a:ext>
              </a:extLst>
            </p:cNvPr>
            <p:cNvSpPr txBox="1"/>
            <p:nvPr/>
          </p:nvSpPr>
          <p:spPr>
            <a:xfrm>
              <a:off x="6517980" y="5686509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右大括号 17">
              <a:extLst>
                <a:ext uri="{FF2B5EF4-FFF2-40B4-BE49-F238E27FC236}">
                  <a16:creationId xmlns:a16="http://schemas.microsoft.com/office/drawing/2014/main" id="{C1B1E8F2-1CFE-4C64-81C5-6118C67EC05F}"/>
                </a:ext>
              </a:extLst>
            </p:cNvPr>
            <p:cNvSpPr/>
            <p:nvPr/>
          </p:nvSpPr>
          <p:spPr>
            <a:xfrm>
              <a:off x="7092280" y="5467964"/>
              <a:ext cx="182130" cy="656199"/>
            </a:xfrm>
            <a:prstGeom prst="rightBrace">
              <a:avLst>
                <a:gd name="adj1" fmla="val 54189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C3170443-B033-4518-8A52-FC0ADD31E536}"/>
              </a:ext>
            </a:extLst>
          </p:cNvPr>
          <p:cNvSpPr txBox="1"/>
          <p:nvPr/>
        </p:nvSpPr>
        <p:spPr>
          <a:xfrm>
            <a:off x="5707784" y="6365938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汇编后的位移量</a:t>
            </a:r>
          </a:p>
        </p:txBody>
      </p:sp>
    </p:spTree>
    <p:extLst>
      <p:ext uri="{BB962C8B-B14F-4D97-AF65-F5344CB8AC3E}">
        <p14:creationId xmlns:p14="http://schemas.microsoft.com/office/powerpoint/2010/main" val="140216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1" grpId="0"/>
      <p:bldP spid="12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34DA23B-9360-4992-AD29-391BC3E14672}"/>
              </a:ext>
            </a:extLst>
          </p:cNvPr>
          <p:cNvSpPr txBox="1"/>
          <p:nvPr/>
        </p:nvSpPr>
        <p:spPr>
          <a:xfrm>
            <a:off x="971600" y="764704"/>
            <a:ext cx="1692188" cy="6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操作：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0C592B-FEB5-4A5B-82B8-3F8DF3DC8E46}"/>
              </a:ext>
            </a:extLst>
          </p:cNvPr>
          <p:cNvSpPr txBox="1"/>
          <p:nvPr/>
        </p:nvSpPr>
        <p:spPr>
          <a:xfrm>
            <a:off x="971600" y="1580334"/>
            <a:ext cx="7704856" cy="6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altLang="zh-CN" sz="2800" b="1"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2→SP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FLAGS →([SP+1],[SP])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EBDD1FB-A205-4E6B-A23C-87233DB4468B}"/>
              </a:ext>
            </a:extLst>
          </p:cNvPr>
          <p:cNvSpPr txBox="1"/>
          <p:nvPr/>
        </p:nvSpPr>
        <p:spPr>
          <a:xfrm>
            <a:off x="971600" y="2372422"/>
            <a:ext cx="7704856" cy="6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 → 0,   IF → 0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D46B6A2-BEA2-4644-AA78-4C0ACACFB251}"/>
              </a:ext>
            </a:extLst>
          </p:cNvPr>
          <p:cNvSpPr txBox="1"/>
          <p:nvPr/>
        </p:nvSpPr>
        <p:spPr>
          <a:xfrm>
            <a:off x="971600" y="3092502"/>
            <a:ext cx="7704856" cy="6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altLang="zh-CN" sz="2800" b="1"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2→SP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CS →([SP+1],[SP])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7D04965-57AC-412D-A68D-4BFD761608B7}"/>
              </a:ext>
            </a:extLst>
          </p:cNvPr>
          <p:cNvSpPr txBox="1"/>
          <p:nvPr/>
        </p:nvSpPr>
        <p:spPr>
          <a:xfrm>
            <a:off x="971600" y="3812582"/>
            <a:ext cx="7704856" cy="6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④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altLang="zh-CN" sz="2800" b="1"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2→SP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IP →([SP+1],[SP])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37DDB7D-54AB-4011-B18C-9B3BF66857AA}"/>
              </a:ext>
            </a:extLst>
          </p:cNvPr>
          <p:cNvSpPr txBox="1"/>
          <p:nvPr/>
        </p:nvSpPr>
        <p:spPr>
          <a:xfrm>
            <a:off x="971600" y="4532662"/>
            <a:ext cx="7704856" cy="6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⑤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([n×4+1],[n×4]) → IP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DD6F9D-B358-4DB2-B649-B5A57A54C66E}"/>
              </a:ext>
            </a:extLst>
          </p:cNvPr>
          <p:cNvSpPr txBox="1"/>
          <p:nvPr/>
        </p:nvSpPr>
        <p:spPr>
          <a:xfrm>
            <a:off x="971600" y="5252742"/>
            <a:ext cx="7704856" cy="6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⑥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([n×4+3],[n×4+2]) → CS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32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7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9F8BE36-1905-44C9-AC08-A6B9DDD1DA66}"/>
              </a:ext>
            </a:extLst>
          </p:cNvPr>
          <p:cNvSpPr txBox="1"/>
          <p:nvPr/>
        </p:nvSpPr>
        <p:spPr>
          <a:xfrm>
            <a:off x="899592" y="548680"/>
            <a:ext cx="3168352" cy="632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中断返回指令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43C1E3-000F-4D47-936D-F473C328B842}"/>
              </a:ext>
            </a:extLst>
          </p:cNvPr>
          <p:cNvSpPr txBox="1"/>
          <p:nvPr/>
        </p:nvSpPr>
        <p:spPr>
          <a:xfrm>
            <a:off x="2483768" y="1340768"/>
            <a:ext cx="3168352" cy="632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格式：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IRET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F986ED-CB13-4281-8B1B-37497050C078}"/>
              </a:ext>
            </a:extLst>
          </p:cNvPr>
          <p:cNvSpPr txBox="1"/>
          <p:nvPr/>
        </p:nvSpPr>
        <p:spPr>
          <a:xfrm>
            <a:off x="611560" y="2060848"/>
            <a:ext cx="8208912" cy="122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中断返回指令位于中断服务子程序的最后一条，用于返回被中断的程序。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C5258E3-2351-4CC9-A8F4-AF8D7F157A5E}"/>
              </a:ext>
            </a:extLst>
          </p:cNvPr>
          <p:cNvSpPr txBox="1"/>
          <p:nvPr/>
        </p:nvSpPr>
        <p:spPr>
          <a:xfrm>
            <a:off x="2375756" y="3381980"/>
            <a:ext cx="1692188" cy="6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操作：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8EF032-37A5-44E0-9D6A-C2D0D0FFDFCA}"/>
              </a:ext>
            </a:extLst>
          </p:cNvPr>
          <p:cNvSpPr txBox="1"/>
          <p:nvPr/>
        </p:nvSpPr>
        <p:spPr>
          <a:xfrm>
            <a:off x="1115616" y="4077072"/>
            <a:ext cx="7704856" cy="6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([SP+1],[SP]) → IP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SP</a:t>
            </a:r>
            <a:r>
              <a:rPr lang="en-US" altLang="zh-CN" sz="2800" b="1">
                <a:latin typeface="+mn-ea"/>
                <a:cs typeface="Times New Roman" panose="02020603050405020304" pitchFamily="18" charset="0"/>
              </a:rPr>
              <a:t>+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2→SP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CCBFCB-665D-43F5-95CA-61259F8A2D17}"/>
              </a:ext>
            </a:extLst>
          </p:cNvPr>
          <p:cNvSpPr txBox="1"/>
          <p:nvPr/>
        </p:nvSpPr>
        <p:spPr>
          <a:xfrm>
            <a:off x="1115616" y="4794962"/>
            <a:ext cx="7704856" cy="6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([SP+1],[SP]) → CS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SP</a:t>
            </a:r>
            <a:r>
              <a:rPr lang="en-US" altLang="zh-CN" sz="2800" b="1">
                <a:latin typeface="+mn-ea"/>
                <a:cs typeface="Times New Roman" panose="02020603050405020304" pitchFamily="18" charset="0"/>
              </a:rPr>
              <a:t>+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2→SP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6918233-184B-43CE-94A0-5FC455B08C00}"/>
              </a:ext>
            </a:extLst>
          </p:cNvPr>
          <p:cNvSpPr txBox="1"/>
          <p:nvPr/>
        </p:nvSpPr>
        <p:spPr>
          <a:xfrm>
            <a:off x="1115616" y="5488940"/>
            <a:ext cx="7704856" cy="6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([SP+1],[SP]) → FLAGS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SP</a:t>
            </a:r>
            <a:r>
              <a:rPr lang="en-US" altLang="zh-CN" sz="2800" b="1">
                <a:latin typeface="+mn-ea"/>
                <a:cs typeface="Times New Roman" panose="02020603050405020304" pitchFamily="18" charset="0"/>
              </a:rPr>
              <a:t>+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2→SP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44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C4C2849-98A8-4EFB-961B-E01CC55CF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582744"/>
              </p:ext>
            </p:extLst>
          </p:nvPr>
        </p:nvGraphicFramePr>
        <p:xfrm>
          <a:off x="539552" y="1124744"/>
          <a:ext cx="8064896" cy="5256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428">
                  <a:extLst>
                    <a:ext uri="{9D8B030D-6E8A-4147-A177-3AD203B41FA5}">
                      <a16:colId xmlns:a16="http://schemas.microsoft.com/office/drawing/2014/main" val="2049058907"/>
                    </a:ext>
                  </a:extLst>
                </a:gridCol>
                <a:gridCol w="1333714">
                  <a:extLst>
                    <a:ext uri="{9D8B030D-6E8A-4147-A177-3AD203B41FA5}">
                      <a16:colId xmlns:a16="http://schemas.microsoft.com/office/drawing/2014/main" val="3016540268"/>
                    </a:ext>
                  </a:extLst>
                </a:gridCol>
                <a:gridCol w="5937754">
                  <a:extLst>
                    <a:ext uri="{9D8B030D-6E8A-4147-A177-3AD203B41FA5}">
                      <a16:colId xmlns:a16="http://schemas.microsoft.com/office/drawing/2014/main" val="3662647546"/>
                    </a:ext>
                  </a:extLst>
                </a:gridCol>
              </a:tblGrid>
              <a:tr h="40435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类别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汇编格式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操                  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529688"/>
                  </a:ext>
                </a:extLst>
              </a:tr>
              <a:tr h="404353">
                <a:tc rowSpan="7"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标志位操作指令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CLC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CF→0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，清进位标志位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609606"/>
                  </a:ext>
                </a:extLst>
              </a:tr>
              <a:tr h="404353">
                <a:tc vMerge="1"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STC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CF→1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，置进位标志位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640877"/>
                  </a:ext>
                </a:extLst>
              </a:tr>
              <a:tr h="404353">
                <a:tc vMerge="1"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CMC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进位标志位取反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085553"/>
                  </a:ext>
                </a:extLst>
              </a:tr>
              <a:tr h="404353">
                <a:tc vMerge="1"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CLD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DF→0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，清方向标志位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567645"/>
                  </a:ext>
                </a:extLst>
              </a:tr>
              <a:tr h="404353">
                <a:tc vMerge="1"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DF→1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，置方向标志位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97806"/>
                  </a:ext>
                </a:extLst>
              </a:tr>
              <a:tr h="404353">
                <a:tc vMerge="1"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IF→0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，清中断标志位，关中断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52827"/>
                  </a:ext>
                </a:extLst>
              </a:tr>
              <a:tr h="404353">
                <a:tc vMerge="1"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STI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IF→1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，置中断标志位，开中断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015898"/>
                  </a:ext>
                </a:extLst>
              </a:tr>
              <a:tr h="404353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外部同步指令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HLT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使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CPU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处于暂停状态，常用于等待中断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477803"/>
                  </a:ext>
                </a:extLst>
              </a:tr>
              <a:tr h="404353">
                <a:tc vMerge="1"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WAIT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CPU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进入等待状态，用于协处理器或外部设备的同步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889413"/>
                  </a:ext>
                </a:extLst>
              </a:tr>
              <a:tr h="404353">
                <a:tc vMerge="1"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ESC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处理器交权指令，用于与协处理器的配合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003800"/>
                  </a:ext>
                </a:extLst>
              </a:tr>
              <a:tr h="404353">
                <a:tc vMerge="1"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LOCK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总线锁定指令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833993"/>
                  </a:ext>
                </a:extLst>
              </a:tr>
              <a:tr h="404353">
                <a:tc vMerge="1"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NOP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空操作指令，消耗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个时钟周期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463269"/>
                  </a:ext>
                </a:extLst>
              </a:tr>
            </a:tbl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2131F4F3-EA4B-48D2-903D-94F9197BE2A1}"/>
              </a:ext>
            </a:extLst>
          </p:cNvPr>
          <p:cNvGrpSpPr/>
          <p:nvPr/>
        </p:nvGrpSpPr>
        <p:grpSpPr>
          <a:xfrm>
            <a:off x="827584" y="0"/>
            <a:ext cx="5400600" cy="839639"/>
            <a:chOff x="827584" y="0"/>
            <a:chExt cx="5400600" cy="839639"/>
          </a:xfrm>
        </p:grpSpPr>
        <p:sp>
          <p:nvSpPr>
            <p:cNvPr id="3" name="六边形 2">
              <a:extLst>
                <a:ext uri="{FF2B5EF4-FFF2-40B4-BE49-F238E27FC236}">
                  <a16:creationId xmlns:a16="http://schemas.microsoft.com/office/drawing/2014/main" id="{B3C318D6-AA50-4558-BA8B-2CC12A448EBD}"/>
                </a:ext>
              </a:extLst>
            </p:cNvPr>
            <p:cNvSpPr/>
            <p:nvPr/>
          </p:nvSpPr>
          <p:spPr>
            <a:xfrm>
              <a:off x="1119858" y="93956"/>
              <a:ext cx="5108326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12.3.6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处理器控制指令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BF1A1F01-7520-4A62-9FA9-B4EA5AD13FB0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215">
                <a:extLst>
                  <a:ext uri="{FF2B5EF4-FFF2-40B4-BE49-F238E27FC236}">
                    <a16:creationId xmlns:a16="http://schemas.microsoft.com/office/drawing/2014/main" id="{D965491B-B13B-4656-B6CF-14975AE99D82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8E86014B-F478-4479-88A1-1182F60E6038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83ABF26-8E0A-4364-81D8-002856213FF3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" name="同心圆 220">
                <a:extLst>
                  <a:ext uri="{FF2B5EF4-FFF2-40B4-BE49-F238E27FC236}">
                    <a16:creationId xmlns:a16="http://schemas.microsoft.com/office/drawing/2014/main" id="{27780A63-97F9-4644-A8AB-B3DD0458F2BD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686E31D9-D3BE-4943-AD76-AF4E50AB97E1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818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D636308-45D9-438F-A0CF-BB7101505495}"/>
              </a:ext>
            </a:extLst>
          </p:cNvPr>
          <p:cNvSpPr txBox="1"/>
          <p:nvPr/>
        </p:nvSpPr>
        <p:spPr>
          <a:xfrm>
            <a:off x="827584" y="156941"/>
            <a:ext cx="2888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）段内间接转移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1C7C68E-1BDF-462D-951E-33C54341CCAC}"/>
              </a:ext>
            </a:extLst>
          </p:cNvPr>
          <p:cNvSpPr txBox="1"/>
          <p:nvPr/>
        </p:nvSpPr>
        <p:spPr>
          <a:xfrm>
            <a:off x="2208884" y="836712"/>
            <a:ext cx="3451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格式：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JMP     OPRD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372E179-E353-457D-AFDE-0AE30D94C041}"/>
              </a:ext>
            </a:extLst>
          </p:cNvPr>
          <p:cNvSpPr txBox="1"/>
          <p:nvPr/>
        </p:nvSpPr>
        <p:spPr>
          <a:xfrm>
            <a:off x="683568" y="1533003"/>
            <a:ext cx="8136904" cy="122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OPRD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：为通用寄存器或存储器根据相应寻址方式而获得的一个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位操作数来作为转移目标偏移地址。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945221-FCEE-472E-9748-AEE28D2E3F38}"/>
              </a:ext>
            </a:extLst>
          </p:cNvPr>
          <p:cNvSpPr txBox="1"/>
          <p:nvPr/>
        </p:nvSpPr>
        <p:spPr>
          <a:xfrm>
            <a:off x="2272050" y="2951772"/>
            <a:ext cx="3002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操作：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OPRD→IP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C9166E-A629-4E1A-909B-52DB8800CD33}"/>
              </a:ext>
            </a:extLst>
          </p:cNvPr>
          <p:cNvSpPr txBox="1"/>
          <p:nvPr/>
        </p:nvSpPr>
        <p:spPr>
          <a:xfrm>
            <a:off x="1331640" y="3789040"/>
            <a:ext cx="5976664" cy="1156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例，若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DS=3000H,   BX=1200H,            [31200H]=50H,  [31201H]=23H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57369D-8D1C-48D7-9F92-CE6292F73E28}"/>
              </a:ext>
            </a:extLst>
          </p:cNvPr>
          <p:cNvSpPr txBox="1"/>
          <p:nvPr/>
        </p:nvSpPr>
        <p:spPr>
          <a:xfrm>
            <a:off x="1403648" y="5210036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JMP    BX              ;   1200H→IP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989B753-A4F1-4813-9175-CBECC621F097}"/>
              </a:ext>
            </a:extLst>
          </p:cNvPr>
          <p:cNvSpPr txBox="1"/>
          <p:nvPr/>
        </p:nvSpPr>
        <p:spPr>
          <a:xfrm>
            <a:off x="1403648" y="5858878"/>
            <a:ext cx="741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JMP    WORD PTR  [BX]      ;   2350H→IP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96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5D9DD97-3FAB-43BF-829B-96255E2DDBEF}"/>
              </a:ext>
            </a:extLst>
          </p:cNvPr>
          <p:cNvSpPr txBox="1"/>
          <p:nvPr/>
        </p:nvSpPr>
        <p:spPr>
          <a:xfrm>
            <a:off x="1547774" y="4129916"/>
            <a:ext cx="6048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操作：   段地址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→ CS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，偏移地址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→IP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6485833-865C-4643-9D23-26ADC4F4A362}"/>
              </a:ext>
            </a:extLst>
          </p:cNvPr>
          <p:cNvSpPr txBox="1"/>
          <p:nvPr/>
        </p:nvSpPr>
        <p:spPr>
          <a:xfrm>
            <a:off x="827584" y="857857"/>
            <a:ext cx="2888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）段间直接转移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6AF139-6D68-4536-9980-9A87D76384DB}"/>
              </a:ext>
            </a:extLst>
          </p:cNvPr>
          <p:cNvSpPr txBox="1"/>
          <p:nvPr/>
        </p:nvSpPr>
        <p:spPr>
          <a:xfrm>
            <a:off x="1547664" y="1537628"/>
            <a:ext cx="5009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格式：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JMP   FAR  PTR   Label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9FA69B-8A9D-4444-B863-DAC10AF04C5E}"/>
              </a:ext>
            </a:extLst>
          </p:cNvPr>
          <p:cNvSpPr txBox="1"/>
          <p:nvPr/>
        </p:nvSpPr>
        <p:spPr>
          <a:xfrm>
            <a:off x="467544" y="2140114"/>
            <a:ext cx="8208912" cy="1831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：段间标号，也称远标号，在另一个代码段。汇编程序确定要转移的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位段地址和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位偏移地址，即标号所在的代码段及其位置的偏移地址。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A8C1C6C-B7DF-497B-8A7D-91DF887AFB1C}"/>
              </a:ext>
            </a:extLst>
          </p:cNvPr>
          <p:cNvSpPr txBox="1"/>
          <p:nvPr/>
        </p:nvSpPr>
        <p:spPr>
          <a:xfrm>
            <a:off x="1583576" y="4994012"/>
            <a:ext cx="4942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例，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JMP   FAR  PTR  NEXT   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8EEF6E-7673-4FA3-A34F-74E6BA9FC162}"/>
              </a:ext>
            </a:extLst>
          </p:cNvPr>
          <p:cNvSpPr txBox="1"/>
          <p:nvPr/>
        </p:nvSpPr>
        <p:spPr>
          <a:xfrm>
            <a:off x="1547664" y="5714092"/>
            <a:ext cx="4738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即，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JMP   XXXXH: XXXXH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96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AE785CC-AA71-49CE-98CB-8BC3F6996112}"/>
              </a:ext>
            </a:extLst>
          </p:cNvPr>
          <p:cNvSpPr txBox="1"/>
          <p:nvPr/>
        </p:nvSpPr>
        <p:spPr>
          <a:xfrm>
            <a:off x="827584" y="116632"/>
            <a:ext cx="2888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）段间间接转移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56A9FF-37C8-4CFA-ADA2-2D87461E33F0}"/>
              </a:ext>
            </a:extLst>
          </p:cNvPr>
          <p:cNvSpPr txBox="1"/>
          <p:nvPr/>
        </p:nvSpPr>
        <p:spPr>
          <a:xfrm>
            <a:off x="2208884" y="895239"/>
            <a:ext cx="3451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格式：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JMP     OPRD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0BE6C83-2858-4054-8C3B-E09005CCB9C0}"/>
              </a:ext>
            </a:extLst>
          </p:cNvPr>
          <p:cNvSpPr txBox="1"/>
          <p:nvPr/>
        </p:nvSpPr>
        <p:spPr>
          <a:xfrm>
            <a:off x="683568" y="1492694"/>
            <a:ext cx="7992888" cy="122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OPRD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：是一个根据寻址方式而获得的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位存储器操作数。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9459CF-80B9-4514-827E-B426DA6F4DC8}"/>
              </a:ext>
            </a:extLst>
          </p:cNvPr>
          <p:cNvSpPr txBox="1"/>
          <p:nvPr/>
        </p:nvSpPr>
        <p:spPr>
          <a:xfrm>
            <a:off x="2128094" y="2636912"/>
            <a:ext cx="4604146" cy="1227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操作：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OPRD(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高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 → CS</a:t>
            </a:r>
          </a:p>
          <a:p>
            <a:pPr>
              <a:lnSpc>
                <a:spcPct val="14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OPRD(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低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 →IP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E97F88-01F5-4C3A-A9A0-2DD010E79F61}"/>
              </a:ext>
            </a:extLst>
          </p:cNvPr>
          <p:cNvSpPr txBox="1"/>
          <p:nvPr/>
        </p:nvSpPr>
        <p:spPr>
          <a:xfrm>
            <a:off x="827584" y="4149080"/>
            <a:ext cx="7776864" cy="1156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例，若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DS=3000H,   BX=3000H,[33000]=0BH,</a:t>
            </a:r>
          </a:p>
          <a:p>
            <a:pPr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[33001H]=20H,  [33002H]=10H,[33003H]=80H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AFAAB8-79AE-4794-9C40-F11060AFBE24}"/>
              </a:ext>
            </a:extLst>
          </p:cNvPr>
          <p:cNvSpPr txBox="1"/>
          <p:nvPr/>
        </p:nvSpPr>
        <p:spPr>
          <a:xfrm>
            <a:off x="1648996" y="5368617"/>
            <a:ext cx="5731316" cy="1156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JMP    DWORD PTR  [BX]</a:t>
            </a:r>
          </a:p>
          <a:p>
            <a:pPr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200BH→IP,   8010H →CS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07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BEE31D7-9A7A-420E-878C-793BE5590786}"/>
              </a:ext>
            </a:extLst>
          </p:cNvPr>
          <p:cNvGrpSpPr/>
          <p:nvPr/>
        </p:nvGrpSpPr>
        <p:grpSpPr>
          <a:xfrm>
            <a:off x="323528" y="908720"/>
            <a:ext cx="2898108" cy="534774"/>
            <a:chOff x="317276" y="1119329"/>
            <a:chExt cx="2898108" cy="534774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F269DBB-833E-4A65-A951-9899B48E1F46}"/>
                </a:ext>
              </a:extLst>
            </p:cNvPr>
            <p:cNvGrpSpPr/>
            <p:nvPr/>
          </p:nvGrpSpPr>
          <p:grpSpPr>
            <a:xfrm>
              <a:off x="317276" y="1124744"/>
              <a:ext cx="529167" cy="5293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" name="同心圆 234">
                <a:extLst>
                  <a:ext uri="{FF2B5EF4-FFF2-40B4-BE49-F238E27FC236}">
                    <a16:creationId xmlns:a16="http://schemas.microsoft.com/office/drawing/2014/main" id="{832597AE-E881-48EC-83E0-13A29F795010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3DE0BB4E-F636-48B8-8233-E429519A9496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kern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endParaRPr lang="zh-CN" altLang="en-US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04500E6-8205-411F-AEB2-2CC778A47E5F}"/>
                </a:ext>
              </a:extLst>
            </p:cNvPr>
            <p:cNvSpPr txBox="1"/>
            <p:nvPr/>
          </p:nvSpPr>
          <p:spPr>
            <a:xfrm>
              <a:off x="866664" y="1119329"/>
              <a:ext cx="23487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条件转移指令</a:t>
              </a: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D09F082C-7E12-4050-8578-5A35419D2898}"/>
              </a:ext>
            </a:extLst>
          </p:cNvPr>
          <p:cNvSpPr txBox="1"/>
          <p:nvPr/>
        </p:nvSpPr>
        <p:spPr>
          <a:xfrm>
            <a:off x="971600" y="1556792"/>
            <a:ext cx="7344816" cy="4847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根据前一条指令执行后标志位的状态来决定是否转移。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满足转移条件，则转移到指定的地址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，否则顺序执行下一条指令。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转移地址采用直接寻址方式的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短转移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，即只能以当前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IP(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转移指令的下一条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为中心的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-128∽127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字节。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条件转移不影响标志位。</a:t>
            </a:r>
          </a:p>
        </p:txBody>
      </p:sp>
    </p:spTree>
    <p:extLst>
      <p:ext uri="{BB962C8B-B14F-4D97-AF65-F5344CB8AC3E}">
        <p14:creationId xmlns:p14="http://schemas.microsoft.com/office/powerpoint/2010/main" val="146178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ADAF140-A739-48F3-9F43-2BF59C5D227A}"/>
              </a:ext>
            </a:extLst>
          </p:cNvPr>
          <p:cNvSpPr txBox="1"/>
          <p:nvPr/>
        </p:nvSpPr>
        <p:spPr>
          <a:xfrm>
            <a:off x="3242149" y="980728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简单条件转移指令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389B8CA-89F4-41A2-8CD2-25266FDFD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679134"/>
              </p:ext>
            </p:extLst>
          </p:nvPr>
        </p:nvGraphicFramePr>
        <p:xfrm>
          <a:off x="251520" y="1669795"/>
          <a:ext cx="8640960" cy="4639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152311671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2367565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886749471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3119442719"/>
                    </a:ext>
                  </a:extLst>
                </a:gridCol>
              </a:tblGrid>
              <a:tr h="421775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标志位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指令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转移条件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含义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994715"/>
                  </a:ext>
                </a:extLst>
              </a:tr>
              <a:tr h="42177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JC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CF=1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有进位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借位转移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131341"/>
                  </a:ext>
                </a:extLst>
              </a:tr>
              <a:tr h="4217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JNC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CF=0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无进位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借位转移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617147"/>
                  </a:ext>
                </a:extLst>
              </a:tr>
              <a:tr h="42177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ZF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JE/JZ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ZF=1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相等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等于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转移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289655"/>
                  </a:ext>
                </a:extLst>
              </a:tr>
              <a:tr h="4217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JNE/JNZ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ZF=0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不相等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不等于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转移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982945"/>
                  </a:ext>
                </a:extLst>
              </a:tr>
              <a:tr h="42177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SF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SF=1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负数转移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05275"/>
                  </a:ext>
                </a:extLst>
              </a:tr>
              <a:tr h="4217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JNS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SF=0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正数转移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537044"/>
                  </a:ext>
                </a:extLst>
              </a:tr>
              <a:tr h="42177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OF=1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有溢出转移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532875"/>
                  </a:ext>
                </a:extLst>
              </a:tr>
              <a:tr h="4217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JNO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OF=0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无溢出转移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295550"/>
                  </a:ext>
                </a:extLst>
              </a:tr>
              <a:tr h="42177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PF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JP/JPE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PF=1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偶数个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转移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049279"/>
                  </a:ext>
                </a:extLst>
              </a:tr>
              <a:tr h="4217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JNP/JPO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PF=0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奇数个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转移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906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08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D6AF5BB3-1516-40B4-B06C-409F2B64215C}"/>
              </a:ext>
            </a:extLst>
          </p:cNvPr>
          <p:cNvSpPr txBox="1"/>
          <p:nvPr/>
        </p:nvSpPr>
        <p:spPr>
          <a:xfrm>
            <a:off x="2699792" y="533871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无符号数条件转移指令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E87A013-7A8C-4DA1-8CC9-D281E2D6F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230284"/>
              </p:ext>
            </p:extLst>
          </p:nvPr>
        </p:nvGraphicFramePr>
        <p:xfrm>
          <a:off x="1524000" y="110896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459180785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418559680"/>
                    </a:ext>
                  </a:extLst>
                </a:gridCol>
                <a:gridCol w="1607840">
                  <a:extLst>
                    <a:ext uri="{9D8B030D-6E8A-4147-A177-3AD203B41FA5}">
                      <a16:colId xmlns:a16="http://schemas.microsoft.com/office/drawing/2014/main" val="916749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指令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转移条件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含义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60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JA/JNBE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CF=0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且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ZF=0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A&gt;B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442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JAE/JNB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CF=0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≥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66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JB/JNAE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CF=1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A&lt;B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5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JBE/JNA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CF=1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ZF=1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≤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950584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82518DEA-4F80-43F6-AFA1-CBCCB2AF226E}"/>
              </a:ext>
            </a:extLst>
          </p:cNvPr>
          <p:cNvSpPr txBox="1"/>
          <p:nvPr/>
        </p:nvSpPr>
        <p:spPr>
          <a:xfrm>
            <a:off x="2771800" y="3664000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有符号数条件转移指令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B824865-26E2-42B5-B8EF-9907E2362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873175"/>
              </p:ext>
            </p:extLst>
          </p:nvPr>
        </p:nvGraphicFramePr>
        <p:xfrm>
          <a:off x="1547664" y="423909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459180785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418559680"/>
                    </a:ext>
                  </a:extLst>
                </a:gridCol>
                <a:gridCol w="1607840">
                  <a:extLst>
                    <a:ext uri="{9D8B030D-6E8A-4147-A177-3AD203B41FA5}">
                      <a16:colId xmlns:a16="http://schemas.microsoft.com/office/drawing/2014/main" val="916749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指令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转移条件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含义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60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JG/JNLE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SF=OF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且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ZF=0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A&gt;B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442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JGE/JNL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SF=OF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ZF=1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≥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66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JL/JNGE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SF≠OF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且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ZF=0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A&lt;B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5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JLE/JNG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SF≠OF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ZF=1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≤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950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65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C149399-7482-4CC2-96A2-3B723DB1BC99}"/>
              </a:ext>
            </a:extLst>
          </p:cNvPr>
          <p:cNvGrpSpPr/>
          <p:nvPr/>
        </p:nvGrpSpPr>
        <p:grpSpPr>
          <a:xfrm>
            <a:off x="377748" y="1022018"/>
            <a:ext cx="2898108" cy="534774"/>
            <a:chOff x="317276" y="1119329"/>
            <a:chExt cx="2898108" cy="534774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792BA41-7D60-4821-8DF7-4A418C53856C}"/>
                </a:ext>
              </a:extLst>
            </p:cNvPr>
            <p:cNvGrpSpPr/>
            <p:nvPr/>
          </p:nvGrpSpPr>
          <p:grpSpPr>
            <a:xfrm>
              <a:off x="317276" y="1124744"/>
              <a:ext cx="529167" cy="5293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" name="同心圆 234">
                <a:extLst>
                  <a:ext uri="{FF2B5EF4-FFF2-40B4-BE49-F238E27FC236}">
                    <a16:creationId xmlns:a16="http://schemas.microsoft.com/office/drawing/2014/main" id="{6BD64BE2-8B46-4168-970D-3149F18D0D62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83BFBC57-03D7-473C-8693-91D32FA33F48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kern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endParaRPr lang="zh-CN" altLang="en-US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27E5F693-AE97-4EE0-A9D0-0B1F04D5C486}"/>
                </a:ext>
              </a:extLst>
            </p:cNvPr>
            <p:cNvSpPr txBox="1"/>
            <p:nvPr/>
          </p:nvSpPr>
          <p:spPr>
            <a:xfrm>
              <a:off x="866664" y="1119329"/>
              <a:ext cx="23487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循环控制指令</a:t>
              </a: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E346C2B7-D251-4229-9BF1-459F14B9EF6C}"/>
              </a:ext>
            </a:extLst>
          </p:cNvPr>
          <p:cNvSpPr txBox="1"/>
          <p:nvPr/>
        </p:nvSpPr>
        <p:spPr>
          <a:xfrm>
            <a:off x="588111" y="2276872"/>
            <a:ext cx="8208912" cy="4539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循环的次数必须先送入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CX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寄存器中。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控制转向的目标偏移地址是以当前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内容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循环控制指令的下一条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为中心的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-128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127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字节范围内标号所代表的偏移地址。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循环控制指令不影响状态标志位，标志位主要由之前指令改变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03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3510</TotalTime>
  <Words>1625</Words>
  <Application>Microsoft Office PowerPoint</Application>
  <PresentationFormat>全屏显示(4:3)</PresentationFormat>
  <Paragraphs>247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fmp</dc:creator>
  <cp:lastModifiedBy>FMP</cp:lastModifiedBy>
  <cp:revision>550</cp:revision>
  <dcterms:created xsi:type="dcterms:W3CDTF">2017-01-15T07:54:50Z</dcterms:created>
  <dcterms:modified xsi:type="dcterms:W3CDTF">2021-11-26T11:36:49Z</dcterms:modified>
</cp:coreProperties>
</file>