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6"/>
  </p:notesMasterIdLst>
  <p:handoutMasterIdLst>
    <p:handoutMasterId r:id="rId67"/>
  </p:handoutMasterIdLst>
  <p:sldIdLst>
    <p:sldId id="289" r:id="rId3"/>
    <p:sldId id="265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48" r:id="rId14"/>
    <p:sldId id="299" r:id="rId15"/>
    <p:sldId id="307" r:id="rId16"/>
    <p:sldId id="308" r:id="rId17"/>
    <p:sldId id="309" r:id="rId18"/>
    <p:sldId id="345" r:id="rId19"/>
    <p:sldId id="346" r:id="rId20"/>
    <p:sldId id="310" r:id="rId21"/>
    <p:sldId id="313" r:id="rId22"/>
    <p:sldId id="314" r:id="rId23"/>
    <p:sldId id="312" r:id="rId24"/>
    <p:sldId id="347" r:id="rId25"/>
    <p:sldId id="355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11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8" r:id="rId49"/>
    <p:sldId id="330" r:id="rId50"/>
    <p:sldId id="331" r:id="rId51"/>
    <p:sldId id="332" r:id="rId52"/>
    <p:sldId id="333" r:id="rId53"/>
    <p:sldId id="334" r:id="rId54"/>
    <p:sldId id="329" r:id="rId55"/>
    <p:sldId id="335" r:id="rId56"/>
    <p:sldId id="344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F497D"/>
    <a:srgbClr val="204C82"/>
    <a:srgbClr val="0303BD"/>
    <a:srgbClr val="2DD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86">
            <a:extLst>
              <a:ext uri="{FF2B5EF4-FFF2-40B4-BE49-F238E27FC236}">
                <a16:creationId xmlns:a16="http://schemas.microsoft.com/office/drawing/2014/main" id="{7A363E82-67A5-4639-91F2-A5701A087B91}"/>
              </a:ext>
            </a:extLst>
          </p:cNvPr>
          <p:cNvSpPr/>
          <p:nvPr/>
        </p:nvSpPr>
        <p:spPr>
          <a:xfrm>
            <a:off x="1331640" y="3645024"/>
            <a:ext cx="6860836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87">
            <a:extLst>
              <a:ext uri="{FF2B5EF4-FFF2-40B4-BE49-F238E27FC236}">
                <a16:creationId xmlns:a16="http://schemas.microsoft.com/office/drawing/2014/main" id="{345BD408-BB71-47DD-A650-5815DB6B1750}"/>
              </a:ext>
            </a:extLst>
          </p:cNvPr>
          <p:cNvSpPr txBox="1"/>
          <p:nvPr/>
        </p:nvSpPr>
        <p:spPr>
          <a:xfrm>
            <a:off x="1914277" y="3738457"/>
            <a:ext cx="5923470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汇编语言程序设计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8F909E-4247-4BDA-BE6E-694D63EB5A95}"/>
              </a:ext>
            </a:extLst>
          </p:cNvPr>
          <p:cNvGrpSpPr/>
          <p:nvPr/>
        </p:nvGrpSpPr>
        <p:grpSpPr>
          <a:xfrm>
            <a:off x="1323594" y="3645024"/>
            <a:ext cx="2960374" cy="3097047"/>
            <a:chOff x="1956944" y="3743727"/>
            <a:chExt cx="2960374" cy="30970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D354CD2-8342-4329-AF19-EFCFFF035943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圆角矩形 189">
                <a:extLst>
                  <a:ext uri="{FF2B5EF4-FFF2-40B4-BE49-F238E27FC236}">
                    <a16:creationId xmlns:a16="http://schemas.microsoft.com/office/drawing/2014/main" id="{1D0B97AB-102A-463A-904B-D63B5661B40C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圆角矩形 190">
                <a:extLst>
                  <a:ext uri="{FF2B5EF4-FFF2-40B4-BE49-F238E27FC236}">
                    <a16:creationId xmlns:a16="http://schemas.microsoft.com/office/drawing/2014/main" id="{41B679BD-F406-4934-B5CE-57D59DF21A07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6" name="Picture 2" descr="C:\Users\Administrator\Desktop\手.png">
              <a:extLst>
                <a:ext uri="{FF2B5EF4-FFF2-40B4-BE49-F238E27FC236}">
                  <a16:creationId xmlns:a16="http://schemas.microsoft.com/office/drawing/2014/main" id="{DDAFA48A-675C-417D-B21E-CF52218FF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701EE8-2021-496A-83C7-967FC77046C9}"/>
              </a:ext>
            </a:extLst>
          </p:cNvPr>
          <p:cNvGrpSpPr/>
          <p:nvPr/>
        </p:nvGrpSpPr>
        <p:grpSpPr>
          <a:xfrm>
            <a:off x="2321197" y="1772816"/>
            <a:ext cx="4987107" cy="775935"/>
            <a:chOff x="4304043" y="1286668"/>
            <a:chExt cx="4163577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33">
              <a:extLst>
                <a:ext uri="{FF2B5EF4-FFF2-40B4-BE49-F238E27FC236}">
                  <a16:creationId xmlns:a16="http://schemas.microsoft.com/office/drawing/2014/main" id="{DACA9F8A-9040-4099-BCA5-AB6E30C684A4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圆角矩形 34">
              <a:extLst>
                <a:ext uri="{FF2B5EF4-FFF2-40B4-BE49-F238E27FC236}">
                  <a16:creationId xmlns:a16="http://schemas.microsoft.com/office/drawing/2014/main" id="{07F9680F-6A17-4C23-8613-7F59CCAD72AB}"/>
                </a:ext>
              </a:extLst>
            </p:cNvPr>
            <p:cNvSpPr/>
            <p:nvPr/>
          </p:nvSpPr>
          <p:spPr>
            <a:xfrm>
              <a:off x="4351931" y="1367703"/>
              <a:ext cx="4115689" cy="2595724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 微机原理与接口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138 L 0.64218 -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1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6DBBFD-4140-4E3E-AA3F-1E6DAADC2EA4}"/>
              </a:ext>
            </a:extLst>
          </p:cNvPr>
          <p:cNvGrpSpPr/>
          <p:nvPr/>
        </p:nvGrpSpPr>
        <p:grpSpPr>
          <a:xfrm>
            <a:off x="899592" y="116632"/>
            <a:ext cx="1446733" cy="534750"/>
            <a:chOff x="899592" y="116632"/>
            <a:chExt cx="1446733" cy="53475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AB7A808-9749-4510-A11B-FAEF0B746856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C912D279-37EA-48F5-B465-068386A2B66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3BBBD19E-BA49-4323-AA43-908A50BF7A26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33EEE20-5C84-402F-AC7A-D04B79FB6C59}"/>
                </a:ext>
              </a:extLst>
            </p:cNvPr>
            <p:cNvSpPr txBox="1"/>
            <p:nvPr/>
          </p:nvSpPr>
          <p:spPr>
            <a:xfrm>
              <a:off x="1440308" y="12816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标号</a:t>
              </a: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412CA47B-5BCE-410A-AAAB-263E1C331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740388"/>
            <a:ext cx="7786959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NEAR</a:t>
            </a:r>
            <a:r>
              <a:rPr lang="zh-CN" altLang="en-US" sz="2400" b="1"/>
              <a:t>和</a:t>
            </a:r>
            <a:r>
              <a:rPr lang="en-US" altLang="zh-CN" sz="2400" b="1"/>
              <a:t> FAR</a:t>
            </a:r>
            <a:r>
              <a:rPr lang="zh-CN" altLang="en-US" sz="2400" b="1"/>
              <a:t>两种类型。</a:t>
            </a:r>
            <a:r>
              <a:rPr lang="en-US" altLang="zh-CN" sz="2400" b="1"/>
              <a:t>NEAR</a:t>
            </a:r>
            <a:r>
              <a:rPr lang="zh-CN" altLang="en-US" sz="2400" b="1"/>
              <a:t>型地址指针为</a:t>
            </a:r>
            <a:r>
              <a:rPr lang="en-US" altLang="zh-CN" sz="2400" b="1"/>
              <a:t>2</a:t>
            </a:r>
            <a:r>
              <a:rPr lang="zh-CN" altLang="en-US" sz="2400" b="1"/>
              <a:t>个字节，只能段内引用；</a:t>
            </a:r>
            <a:r>
              <a:rPr lang="en-US" altLang="zh-CN" sz="2400" b="1"/>
              <a:t>FAR</a:t>
            </a:r>
            <a:r>
              <a:rPr lang="zh-CN" altLang="en-US" sz="2400" b="1"/>
              <a:t>型</a:t>
            </a:r>
            <a:r>
              <a:rPr lang="en-US" altLang="zh-CN" sz="2400" b="1"/>
              <a:t>4</a:t>
            </a:r>
            <a:r>
              <a:rPr lang="zh-CN" altLang="en-US" sz="2400" b="1"/>
              <a:t>个字节，可以在其他段引用。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2F7290-0B16-46C3-A3CC-3876D700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1591830"/>
            <a:ext cx="3587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每个标号具有三种属性：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ACB1550-19C8-4FF1-AFCC-3C75E49D3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6" y="2125230"/>
            <a:ext cx="3429144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bg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1">
                <a:solidFill>
                  <a:schemeClr val="bg2"/>
                </a:solidFill>
              </a:rPr>
              <a:t>段值属性（</a:t>
            </a:r>
            <a:r>
              <a:rPr lang="en-US" altLang="zh-CN" sz="2400" b="1">
                <a:solidFill>
                  <a:schemeClr val="bg2"/>
                </a:solidFill>
              </a:rPr>
              <a:t>SEG</a:t>
            </a:r>
            <a:r>
              <a:rPr lang="zh-CN" altLang="en-US" sz="2400" b="1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E62462C-F897-4305-ABF7-254B76B23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739022"/>
            <a:ext cx="3355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</a:t>
            </a:r>
            <a:r>
              <a:rPr lang="zh-CN" altLang="en-US" sz="2400" b="1"/>
              <a:t>标号所在段的段地址。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0248E32-1272-4F33-8AF5-123B657F6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6" y="3415682"/>
            <a:ext cx="4318811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1">
                <a:solidFill>
                  <a:schemeClr val="bg2"/>
                </a:solidFill>
              </a:rPr>
              <a:t>偏移量属性（</a:t>
            </a:r>
            <a:r>
              <a:rPr lang="en-US" altLang="zh-CN" sz="2400" b="1">
                <a:solidFill>
                  <a:schemeClr val="bg2"/>
                </a:solidFill>
              </a:rPr>
              <a:t>OFFSET</a:t>
            </a:r>
            <a:r>
              <a:rPr lang="zh-CN" altLang="en-US" sz="2400" b="1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A056ECB-FBCD-4CB7-8552-1D0FA0BB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6" y="4064056"/>
            <a:ext cx="7391400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/>
              <a:t>标号所在段的段首到定义标号的地址之间的</a:t>
            </a:r>
            <a:r>
              <a:rPr lang="zh-CN" altLang="en-US" sz="2400" b="1">
                <a:solidFill>
                  <a:srgbClr val="FF0000"/>
                </a:solidFill>
              </a:rPr>
              <a:t>字节数</a:t>
            </a:r>
            <a:r>
              <a:rPr lang="zh-CN" altLang="en-US" sz="2400" b="1"/>
              <a:t>，即偏移地址。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4B07319-8401-4DF9-9393-1F8981EB4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6" y="5251612"/>
            <a:ext cx="2194832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2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chemeClr val="bg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1">
                <a:solidFill>
                  <a:schemeClr val="bg2"/>
                </a:solidFill>
              </a:rPr>
              <a:t>类型属性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528DD6-9023-4BD2-A938-135E32B7058F}"/>
              </a:ext>
            </a:extLst>
          </p:cNvPr>
          <p:cNvSpPr/>
          <p:nvPr/>
        </p:nvSpPr>
        <p:spPr>
          <a:xfrm>
            <a:off x="755576" y="761286"/>
            <a:ext cx="75389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标号放在一条指令的前面，它就是该指令在内存中存放地址的符号表示，即指令地址的别名。</a:t>
            </a:r>
          </a:p>
        </p:txBody>
      </p:sp>
    </p:spTree>
    <p:extLst>
      <p:ext uri="{BB962C8B-B14F-4D97-AF65-F5344CB8AC3E}">
        <p14:creationId xmlns:p14="http://schemas.microsoft.com/office/powerpoint/2010/main" val="21075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5E194CF-6FBB-449B-A415-34F1348BE91B}"/>
              </a:ext>
            </a:extLst>
          </p:cNvPr>
          <p:cNvGrpSpPr/>
          <p:nvPr/>
        </p:nvGrpSpPr>
        <p:grpSpPr>
          <a:xfrm>
            <a:off x="899592" y="116632"/>
            <a:ext cx="1446733" cy="534750"/>
            <a:chOff x="899592" y="116632"/>
            <a:chExt cx="1446733" cy="53475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FEA6FA-017C-415E-AAFB-B1964C23E232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6725D02A-45DF-4D81-B3C0-037A1A17F1D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F13B215-B5A8-4170-ADE9-E42FECA7B530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9529938-1CF6-43E3-9949-B2CB2F60A1C9}"/>
                </a:ext>
              </a:extLst>
            </p:cNvPr>
            <p:cNvSpPr txBox="1"/>
            <p:nvPr/>
          </p:nvSpPr>
          <p:spPr>
            <a:xfrm>
              <a:off x="1440308" y="12816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变量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2B24C46A-9A1B-4CF2-92E0-A4202176D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19" y="738727"/>
            <a:ext cx="8532961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变量是用来表示存放数据的存储单元，程序中以变量名的形式来访问变量，而</a:t>
            </a:r>
            <a:r>
              <a:rPr lang="zh-CN" altLang="en-US" sz="2400" b="1" dirty="0">
                <a:solidFill>
                  <a:srgbClr val="0000FF"/>
                </a:solidFill>
              </a:rPr>
              <a:t>变量名就是存放某数据块的存储单元首地址</a:t>
            </a:r>
            <a:r>
              <a:rPr lang="zh-CN" altLang="en-US" sz="2400" b="1" dirty="0"/>
              <a:t>。</a:t>
            </a:r>
          </a:p>
        </p:txBody>
      </p:sp>
      <p:sp>
        <p:nvSpPr>
          <p:cNvPr id="19" name="MH_Text_2">
            <a:extLst>
              <a:ext uri="{FF2B5EF4-FFF2-40B4-BE49-F238E27FC236}">
                <a16:creationId xmlns:a16="http://schemas.microsoft.com/office/drawing/2014/main" id="{664737CB-40E0-4DC6-8424-07BAE9E451A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25628" y="4037557"/>
            <a:ext cx="6620697" cy="49371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其中表达式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、表达式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是给存储单元赋的初值。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FF8A43A-07E1-4A88-A1C2-7E0C7492A101}"/>
              </a:ext>
            </a:extLst>
          </p:cNvPr>
          <p:cNvGrpSpPr/>
          <p:nvPr/>
        </p:nvGrpSpPr>
        <p:grpSpPr>
          <a:xfrm>
            <a:off x="249512" y="3717032"/>
            <a:ext cx="1662196" cy="1009650"/>
            <a:chOff x="249512" y="3717032"/>
            <a:chExt cx="1662196" cy="1009650"/>
          </a:xfrm>
        </p:grpSpPr>
        <p:sp>
          <p:nvSpPr>
            <p:cNvPr id="18" name="MH_SubTitle_2">
              <a:extLst>
                <a:ext uri="{FF2B5EF4-FFF2-40B4-BE49-F238E27FC236}">
                  <a16:creationId xmlns:a16="http://schemas.microsoft.com/office/drawing/2014/main" id="{6B2893C7-5840-4768-8007-8D174A1BDDBB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71656" y="3919845"/>
              <a:ext cx="74005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说明：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C8D84F8-3C24-46B4-8731-4B5FBEFAA6F3}"/>
                </a:ext>
              </a:extLst>
            </p:cNvPr>
            <p:cNvGrpSpPr/>
            <p:nvPr/>
          </p:nvGrpSpPr>
          <p:grpSpPr>
            <a:xfrm>
              <a:off x="249512" y="3717032"/>
              <a:ext cx="974725" cy="1009650"/>
              <a:chOff x="944880" y="4002898"/>
              <a:chExt cx="974725" cy="1009650"/>
            </a:xfrm>
          </p:grpSpPr>
          <p:sp>
            <p:nvSpPr>
              <p:cNvPr id="16" name="MH_Other_3">
                <a:extLst>
                  <a:ext uri="{FF2B5EF4-FFF2-40B4-BE49-F238E27FC236}">
                    <a16:creationId xmlns:a16="http://schemas.microsoft.com/office/drawing/2014/main" id="{01744F33-9F33-412D-A5E1-655522CCD53D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79818" y="4142598"/>
                <a:ext cx="704850" cy="7302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MH_Other_4">
                <a:extLst>
                  <a:ext uri="{FF2B5EF4-FFF2-40B4-BE49-F238E27FC236}">
                    <a16:creationId xmlns:a16="http://schemas.microsoft.com/office/drawing/2014/main" id="{0C408E43-7D26-4D49-AB27-2B9D449628A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44880" y="4002898"/>
                <a:ext cx="974725" cy="1009650"/>
              </a:xfrm>
              <a:custGeom>
                <a:avLst/>
                <a:gdLst>
                  <a:gd name="connsiteX0" fmla="*/ 743029 w 757237"/>
                  <a:gd name="connsiteY0" fmla="*/ 463225 h 783577"/>
                  <a:gd name="connsiteX1" fmla="*/ 757237 w 757237"/>
                  <a:gd name="connsiteY1" fmla="*/ 463225 h 783577"/>
                  <a:gd name="connsiteX2" fmla="*/ 757237 w 757237"/>
                  <a:gd name="connsiteY2" fmla="*/ 783577 h 783577"/>
                  <a:gd name="connsiteX3" fmla="*/ 450056 w 757237"/>
                  <a:gd name="connsiteY3" fmla="*/ 783577 h 783577"/>
                  <a:gd name="connsiteX4" fmla="*/ 450056 w 757237"/>
                  <a:gd name="connsiteY4" fmla="*/ 768874 h 783577"/>
                  <a:gd name="connsiteX5" fmla="*/ 743029 w 757237"/>
                  <a:gd name="connsiteY5" fmla="*/ 768874 h 783577"/>
                  <a:gd name="connsiteX6" fmla="*/ 0 w 757237"/>
                  <a:gd name="connsiteY6" fmla="*/ 463225 h 783577"/>
                  <a:gd name="connsiteX7" fmla="*/ 14207 w 757237"/>
                  <a:gd name="connsiteY7" fmla="*/ 463225 h 783577"/>
                  <a:gd name="connsiteX8" fmla="*/ 14207 w 757237"/>
                  <a:gd name="connsiteY8" fmla="*/ 768874 h 783577"/>
                  <a:gd name="connsiteX9" fmla="*/ 307181 w 757237"/>
                  <a:gd name="connsiteY9" fmla="*/ 768874 h 783577"/>
                  <a:gd name="connsiteX10" fmla="*/ 307181 w 757237"/>
                  <a:gd name="connsiteY10" fmla="*/ 783577 h 783577"/>
                  <a:gd name="connsiteX11" fmla="*/ 0 w 757237"/>
                  <a:gd name="connsiteY11" fmla="*/ 783577 h 783577"/>
                  <a:gd name="connsiteX12" fmla="*/ 450056 w 757237"/>
                  <a:gd name="connsiteY12" fmla="*/ 0 h 783577"/>
                  <a:gd name="connsiteX13" fmla="*/ 757237 w 757237"/>
                  <a:gd name="connsiteY13" fmla="*/ 0 h 783577"/>
                  <a:gd name="connsiteX14" fmla="*/ 757237 w 757237"/>
                  <a:gd name="connsiteY14" fmla="*/ 320350 h 783577"/>
                  <a:gd name="connsiteX15" fmla="*/ 743029 w 757237"/>
                  <a:gd name="connsiteY15" fmla="*/ 320350 h 783577"/>
                  <a:gd name="connsiteX16" fmla="*/ 743029 w 757237"/>
                  <a:gd name="connsiteY16" fmla="*/ 14702 h 783577"/>
                  <a:gd name="connsiteX17" fmla="*/ 450056 w 757237"/>
                  <a:gd name="connsiteY17" fmla="*/ 14702 h 783577"/>
                  <a:gd name="connsiteX18" fmla="*/ 0 w 757237"/>
                  <a:gd name="connsiteY18" fmla="*/ 0 h 783577"/>
                  <a:gd name="connsiteX19" fmla="*/ 307181 w 757237"/>
                  <a:gd name="connsiteY19" fmla="*/ 0 h 783577"/>
                  <a:gd name="connsiteX20" fmla="*/ 307181 w 757237"/>
                  <a:gd name="connsiteY20" fmla="*/ 14702 h 783577"/>
                  <a:gd name="connsiteX21" fmla="*/ 14207 w 757237"/>
                  <a:gd name="connsiteY21" fmla="*/ 14702 h 783577"/>
                  <a:gd name="connsiteX22" fmla="*/ 14207 w 757237"/>
                  <a:gd name="connsiteY22" fmla="*/ 320350 h 783577"/>
                  <a:gd name="connsiteX23" fmla="*/ 0 w 757237"/>
                  <a:gd name="connsiteY23" fmla="*/ 320350 h 783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57237" h="783577">
                    <a:moveTo>
                      <a:pt x="743029" y="463225"/>
                    </a:moveTo>
                    <a:lnTo>
                      <a:pt x="757237" y="463225"/>
                    </a:lnTo>
                    <a:lnTo>
                      <a:pt x="757237" y="783577"/>
                    </a:lnTo>
                    <a:lnTo>
                      <a:pt x="450056" y="783577"/>
                    </a:lnTo>
                    <a:lnTo>
                      <a:pt x="450056" y="768874"/>
                    </a:lnTo>
                    <a:lnTo>
                      <a:pt x="743029" y="768874"/>
                    </a:lnTo>
                    <a:close/>
                    <a:moveTo>
                      <a:pt x="0" y="463225"/>
                    </a:moveTo>
                    <a:lnTo>
                      <a:pt x="14207" y="463225"/>
                    </a:lnTo>
                    <a:lnTo>
                      <a:pt x="14207" y="768874"/>
                    </a:lnTo>
                    <a:lnTo>
                      <a:pt x="307181" y="768874"/>
                    </a:lnTo>
                    <a:lnTo>
                      <a:pt x="307181" y="783577"/>
                    </a:lnTo>
                    <a:lnTo>
                      <a:pt x="0" y="783577"/>
                    </a:lnTo>
                    <a:close/>
                    <a:moveTo>
                      <a:pt x="450056" y="0"/>
                    </a:moveTo>
                    <a:lnTo>
                      <a:pt x="757237" y="0"/>
                    </a:lnTo>
                    <a:lnTo>
                      <a:pt x="757237" y="320350"/>
                    </a:lnTo>
                    <a:lnTo>
                      <a:pt x="743029" y="320350"/>
                    </a:lnTo>
                    <a:lnTo>
                      <a:pt x="743029" y="14702"/>
                    </a:lnTo>
                    <a:lnTo>
                      <a:pt x="450056" y="14702"/>
                    </a:lnTo>
                    <a:close/>
                    <a:moveTo>
                      <a:pt x="0" y="0"/>
                    </a:moveTo>
                    <a:lnTo>
                      <a:pt x="307181" y="0"/>
                    </a:lnTo>
                    <a:lnTo>
                      <a:pt x="307181" y="14702"/>
                    </a:lnTo>
                    <a:lnTo>
                      <a:pt x="14207" y="14702"/>
                    </a:lnTo>
                    <a:lnTo>
                      <a:pt x="14207" y="320350"/>
                    </a:lnTo>
                    <a:lnTo>
                      <a:pt x="0" y="3203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MH_Other_6">
                <a:extLst>
                  <a:ext uri="{FF2B5EF4-FFF2-40B4-BE49-F238E27FC236}">
                    <a16:creationId xmlns:a16="http://schemas.microsoft.com/office/drawing/2014/main" id="{E5B6B81F-54AC-4687-B697-DF1BE7ED38B0}"/>
                  </a:ext>
                </a:extLst>
              </p:cNvPr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244918" y="4310873"/>
                <a:ext cx="396875" cy="393700"/>
              </a:xfrm>
              <a:custGeom>
                <a:avLst/>
                <a:gdLst>
                  <a:gd name="T0" fmla="*/ 615878 w 2390775"/>
                  <a:gd name="T1" fmla="*/ 1467970 h 2365376"/>
                  <a:gd name="T2" fmla="*/ 587250 w 2390775"/>
                  <a:gd name="T3" fmla="*/ 1401697 h 2365376"/>
                  <a:gd name="T4" fmla="*/ 1282649 w 2390775"/>
                  <a:gd name="T5" fmla="*/ 1393474 h 2365376"/>
                  <a:gd name="T6" fmla="*/ 1180915 w 2390775"/>
                  <a:gd name="T7" fmla="*/ 1446870 h 2365376"/>
                  <a:gd name="T8" fmla="*/ 1210073 w 2390775"/>
                  <a:gd name="T9" fmla="*/ 1382167 h 2365376"/>
                  <a:gd name="T10" fmla="*/ 653657 w 2390775"/>
                  <a:gd name="T11" fmla="*/ 1314699 h 2365376"/>
                  <a:gd name="T12" fmla="*/ 646041 w 2390775"/>
                  <a:gd name="T13" fmla="*/ 1180275 h 2365376"/>
                  <a:gd name="T14" fmla="*/ 589870 w 2390775"/>
                  <a:gd name="T15" fmla="*/ 1105327 h 2365376"/>
                  <a:gd name="T16" fmla="*/ 599516 w 2390775"/>
                  <a:gd name="T17" fmla="*/ 1141280 h 2365376"/>
                  <a:gd name="T18" fmla="*/ 579914 w 2390775"/>
                  <a:gd name="T19" fmla="*/ 1158779 h 2365376"/>
                  <a:gd name="T20" fmla="*/ 541333 w 2390775"/>
                  <a:gd name="T21" fmla="*/ 1105965 h 2365376"/>
                  <a:gd name="T22" fmla="*/ 1137260 w 2390775"/>
                  <a:gd name="T23" fmla="*/ 1009231 h 2365376"/>
                  <a:gd name="T24" fmla="*/ 1143562 w 2390775"/>
                  <a:gd name="T25" fmla="*/ 1026145 h 2365376"/>
                  <a:gd name="T26" fmla="*/ 1096615 w 2390775"/>
                  <a:gd name="T27" fmla="*/ 1069549 h 2365376"/>
                  <a:gd name="T28" fmla="*/ 1102602 w 2390775"/>
                  <a:gd name="T29" fmla="*/ 1001572 h 2365376"/>
                  <a:gd name="T30" fmla="*/ 972739 w 2390775"/>
                  <a:gd name="T31" fmla="*/ 835988 h 2365376"/>
                  <a:gd name="T32" fmla="*/ 989500 w 2390775"/>
                  <a:gd name="T33" fmla="*/ 1138672 h 2365376"/>
                  <a:gd name="T34" fmla="*/ 639427 w 2390775"/>
                  <a:gd name="T35" fmla="*/ 1423644 h 2365376"/>
                  <a:gd name="T36" fmla="*/ 599898 w 2390775"/>
                  <a:gd name="T37" fmla="*/ 1003302 h 2365376"/>
                  <a:gd name="T38" fmla="*/ 529694 w 2390775"/>
                  <a:gd name="T39" fmla="*/ 1090596 h 2365376"/>
                  <a:gd name="T40" fmla="*/ 602428 w 2390775"/>
                  <a:gd name="T41" fmla="*/ 868249 h 2365376"/>
                  <a:gd name="T42" fmla="*/ 861740 w 2390775"/>
                  <a:gd name="T43" fmla="*/ 924231 h 2365376"/>
                  <a:gd name="T44" fmla="*/ 755609 w 2390775"/>
                  <a:gd name="T45" fmla="*/ 542052 h 2365376"/>
                  <a:gd name="T46" fmla="*/ 929665 w 2390775"/>
                  <a:gd name="T47" fmla="*/ 525915 h 2365376"/>
                  <a:gd name="T48" fmla="*/ 909019 w 2390775"/>
                  <a:gd name="T49" fmla="*/ 571798 h 2365376"/>
                  <a:gd name="T50" fmla="*/ 936652 w 2390775"/>
                  <a:gd name="T51" fmla="*/ 586353 h 2365376"/>
                  <a:gd name="T52" fmla="*/ 928394 w 2390775"/>
                  <a:gd name="T53" fmla="*/ 688879 h 2365376"/>
                  <a:gd name="T54" fmla="*/ 840414 w 2390775"/>
                  <a:gd name="T55" fmla="*/ 772101 h 2365376"/>
                  <a:gd name="T56" fmla="*/ 742269 w 2390775"/>
                  <a:gd name="T57" fmla="*/ 675588 h 2365376"/>
                  <a:gd name="T58" fmla="*/ 738139 w 2390775"/>
                  <a:gd name="T59" fmla="*/ 608504 h 2365376"/>
                  <a:gd name="T60" fmla="*/ 761643 w 2390775"/>
                  <a:gd name="T61" fmla="*/ 510093 h 2365376"/>
                  <a:gd name="T62" fmla="*/ 617010 w 2390775"/>
                  <a:gd name="T63" fmla="*/ 449064 h 2365376"/>
                  <a:gd name="T64" fmla="*/ 350272 w 2390775"/>
                  <a:gd name="T65" fmla="*/ 638327 h 2365376"/>
                  <a:gd name="T66" fmla="*/ 215163 w 2390775"/>
                  <a:gd name="T67" fmla="*/ 939947 h 2365376"/>
                  <a:gd name="T68" fmla="*/ 256613 w 2390775"/>
                  <a:gd name="T69" fmla="*/ 1277331 h 2365376"/>
                  <a:gd name="T70" fmla="*/ 458486 w 2390775"/>
                  <a:gd name="T71" fmla="*/ 1534008 h 2365376"/>
                  <a:gd name="T72" fmla="*/ 767308 w 2390775"/>
                  <a:gd name="T73" fmla="*/ 1655225 h 2365376"/>
                  <a:gd name="T74" fmla="*/ 1101127 w 2390775"/>
                  <a:gd name="T75" fmla="*/ 1596674 h 2365376"/>
                  <a:gd name="T76" fmla="*/ 1347614 w 2390775"/>
                  <a:gd name="T77" fmla="*/ 1383040 h 2365376"/>
                  <a:gd name="T78" fmla="*/ 1453614 w 2390775"/>
                  <a:gd name="T79" fmla="*/ 1066861 h 2365376"/>
                  <a:gd name="T80" fmla="*/ 1378939 w 2390775"/>
                  <a:gd name="T81" fmla="*/ 738024 h 2365376"/>
                  <a:gd name="T82" fmla="*/ 1153652 w 2390775"/>
                  <a:gd name="T83" fmla="*/ 501602 h 2365376"/>
                  <a:gd name="T84" fmla="*/ 831224 w 2390775"/>
                  <a:gd name="T85" fmla="*/ 411085 h 2365376"/>
                  <a:gd name="T86" fmla="*/ 989432 w 2390775"/>
                  <a:gd name="T87" fmla="*/ 315187 h 2365376"/>
                  <a:gd name="T88" fmla="*/ 1471649 w 2390775"/>
                  <a:gd name="T89" fmla="*/ 671876 h 2365376"/>
                  <a:gd name="T90" fmla="*/ 1554866 w 2390775"/>
                  <a:gd name="T91" fmla="*/ 1171938 h 2365376"/>
                  <a:gd name="T92" fmla="*/ 1239716 w 2390775"/>
                  <a:gd name="T93" fmla="*/ 1647313 h 2365376"/>
                  <a:gd name="T94" fmla="*/ 646121 w 2390775"/>
                  <a:gd name="T95" fmla="*/ 1748275 h 2365376"/>
                  <a:gd name="T96" fmla="*/ 110112 w 2390775"/>
                  <a:gd name="T97" fmla="*/ 1186813 h 2365376"/>
                  <a:gd name="T98" fmla="*/ 251551 w 2390775"/>
                  <a:gd name="T99" fmla="*/ 580725 h 2365376"/>
                  <a:gd name="T100" fmla="*/ 1549044 w 2390775"/>
                  <a:gd name="T101" fmla="*/ 160116 h 2365376"/>
                  <a:gd name="T102" fmla="*/ 1461002 w 2390775"/>
                  <a:gd name="T103" fmla="*/ 284475 h 2365376"/>
                  <a:gd name="T104" fmla="*/ 1550307 w 2390775"/>
                  <a:gd name="T105" fmla="*/ 426554 h 2365376"/>
                  <a:gd name="T106" fmla="*/ 1719764 w 2390775"/>
                  <a:gd name="T107" fmla="*/ 380038 h 2365376"/>
                  <a:gd name="T108" fmla="*/ 1735543 w 2390775"/>
                  <a:gd name="T109" fmla="*/ 232579 h 2365376"/>
                  <a:gd name="T110" fmla="*/ 1705909 w 2390775"/>
                  <a:gd name="T111" fmla="*/ 94508 h 2365376"/>
                  <a:gd name="T112" fmla="*/ 1774050 w 2390775"/>
                  <a:gd name="T113" fmla="*/ 148403 h 2365376"/>
                  <a:gd name="T114" fmla="*/ 1781614 w 2390775"/>
                  <a:gd name="T115" fmla="*/ 428769 h 2365376"/>
                  <a:gd name="T116" fmla="*/ 1600166 w 2390775"/>
                  <a:gd name="T117" fmla="*/ 516104 h 2365376"/>
                  <a:gd name="T118" fmla="*/ 1452167 w 2390775"/>
                  <a:gd name="T119" fmla="*/ 455349 h 2365376"/>
                  <a:gd name="T120" fmla="*/ 1310478 w 2390775"/>
                  <a:gd name="T121" fmla="*/ 259477 h 2365376"/>
                  <a:gd name="T122" fmla="*/ 1562614 w 2390775"/>
                  <a:gd name="T123" fmla="*/ 74046 h 236537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390775" h="2365376">
                    <a:moveTo>
                      <a:pt x="761351" y="1739900"/>
                    </a:moveTo>
                    <a:lnTo>
                      <a:pt x="791690" y="1805294"/>
                    </a:lnTo>
                    <a:lnTo>
                      <a:pt x="794883" y="1808051"/>
                    </a:lnTo>
                    <a:lnTo>
                      <a:pt x="797278" y="1811991"/>
                    </a:lnTo>
                    <a:lnTo>
                      <a:pt x="800871" y="1817112"/>
                    </a:lnTo>
                    <a:lnTo>
                      <a:pt x="803266" y="1822233"/>
                    </a:lnTo>
                    <a:lnTo>
                      <a:pt x="804065" y="1825384"/>
                    </a:lnTo>
                    <a:lnTo>
                      <a:pt x="804863" y="1828536"/>
                    </a:lnTo>
                    <a:lnTo>
                      <a:pt x="804863" y="1831687"/>
                    </a:lnTo>
                    <a:lnTo>
                      <a:pt x="804863" y="1834839"/>
                    </a:lnTo>
                    <a:lnTo>
                      <a:pt x="804065" y="1837990"/>
                    </a:lnTo>
                    <a:lnTo>
                      <a:pt x="802867" y="1841142"/>
                    </a:lnTo>
                    <a:lnTo>
                      <a:pt x="801670" y="1842718"/>
                    </a:lnTo>
                    <a:lnTo>
                      <a:pt x="799674" y="1844687"/>
                    </a:lnTo>
                    <a:lnTo>
                      <a:pt x="797278" y="1845475"/>
                    </a:lnTo>
                    <a:lnTo>
                      <a:pt x="794484" y="1845869"/>
                    </a:lnTo>
                    <a:lnTo>
                      <a:pt x="790891" y="1846263"/>
                    </a:lnTo>
                    <a:lnTo>
                      <a:pt x="787698" y="1845869"/>
                    </a:lnTo>
                    <a:lnTo>
                      <a:pt x="784105" y="1845475"/>
                    </a:lnTo>
                    <a:lnTo>
                      <a:pt x="780512" y="1844293"/>
                    </a:lnTo>
                    <a:lnTo>
                      <a:pt x="776520" y="1842718"/>
                    </a:lnTo>
                    <a:lnTo>
                      <a:pt x="772927" y="1841142"/>
                    </a:lnTo>
                    <a:lnTo>
                      <a:pt x="768935" y="1839172"/>
                    </a:lnTo>
                    <a:lnTo>
                      <a:pt x="765343" y="1836809"/>
                    </a:lnTo>
                    <a:lnTo>
                      <a:pt x="761750" y="1834051"/>
                    </a:lnTo>
                    <a:lnTo>
                      <a:pt x="758955" y="1831294"/>
                    </a:lnTo>
                    <a:lnTo>
                      <a:pt x="756161" y="1827748"/>
                    </a:lnTo>
                    <a:lnTo>
                      <a:pt x="754165" y="1824597"/>
                    </a:lnTo>
                    <a:lnTo>
                      <a:pt x="748975" y="1815536"/>
                    </a:lnTo>
                    <a:lnTo>
                      <a:pt x="745782" y="1808839"/>
                    </a:lnTo>
                    <a:lnTo>
                      <a:pt x="743387" y="1803718"/>
                    </a:lnTo>
                    <a:lnTo>
                      <a:pt x="742588" y="1799385"/>
                    </a:lnTo>
                    <a:lnTo>
                      <a:pt x="742588" y="1795051"/>
                    </a:lnTo>
                    <a:lnTo>
                      <a:pt x="743387" y="1790718"/>
                    </a:lnTo>
                    <a:lnTo>
                      <a:pt x="746181" y="1778112"/>
                    </a:lnTo>
                    <a:lnTo>
                      <a:pt x="746979" y="1774173"/>
                    </a:lnTo>
                    <a:lnTo>
                      <a:pt x="746979" y="1772203"/>
                    </a:lnTo>
                    <a:lnTo>
                      <a:pt x="746181" y="1771021"/>
                    </a:lnTo>
                    <a:lnTo>
                      <a:pt x="745383" y="1770627"/>
                    </a:lnTo>
                    <a:lnTo>
                      <a:pt x="742987" y="1770627"/>
                    </a:lnTo>
                    <a:lnTo>
                      <a:pt x="742189" y="1770233"/>
                    </a:lnTo>
                    <a:lnTo>
                      <a:pt x="741790" y="1769839"/>
                    </a:lnTo>
                    <a:lnTo>
                      <a:pt x="738596" y="1761961"/>
                    </a:lnTo>
                    <a:lnTo>
                      <a:pt x="736999" y="1758021"/>
                    </a:lnTo>
                    <a:lnTo>
                      <a:pt x="736600" y="1756052"/>
                    </a:lnTo>
                    <a:lnTo>
                      <a:pt x="736600" y="1754476"/>
                    </a:lnTo>
                    <a:lnTo>
                      <a:pt x="742189" y="1750536"/>
                    </a:lnTo>
                    <a:lnTo>
                      <a:pt x="747379" y="1747385"/>
                    </a:lnTo>
                    <a:lnTo>
                      <a:pt x="750971" y="1745021"/>
                    </a:lnTo>
                    <a:lnTo>
                      <a:pt x="754165" y="1743839"/>
                    </a:lnTo>
                    <a:lnTo>
                      <a:pt x="758556" y="1741870"/>
                    </a:lnTo>
                    <a:lnTo>
                      <a:pt x="759754" y="1741870"/>
                    </a:lnTo>
                    <a:lnTo>
                      <a:pt x="761351" y="1739900"/>
                    </a:lnTo>
                    <a:close/>
                    <a:moveTo>
                      <a:pt x="1554438" y="1730375"/>
                    </a:moveTo>
                    <a:lnTo>
                      <a:pt x="1565575" y="1730375"/>
                    </a:lnTo>
                    <a:lnTo>
                      <a:pt x="1575916" y="1730375"/>
                    </a:lnTo>
                    <a:lnTo>
                      <a:pt x="1586258" y="1731163"/>
                    </a:lnTo>
                    <a:lnTo>
                      <a:pt x="1591031" y="1731951"/>
                    </a:lnTo>
                    <a:lnTo>
                      <a:pt x="1595008" y="1733133"/>
                    </a:lnTo>
                    <a:lnTo>
                      <a:pt x="1598986" y="1734314"/>
                    </a:lnTo>
                    <a:lnTo>
                      <a:pt x="1602168" y="1735890"/>
                    </a:lnTo>
                    <a:lnTo>
                      <a:pt x="1605350" y="1737860"/>
                    </a:lnTo>
                    <a:lnTo>
                      <a:pt x="1607339" y="1739830"/>
                    </a:lnTo>
                    <a:lnTo>
                      <a:pt x="1608929" y="1741799"/>
                    </a:lnTo>
                    <a:lnTo>
                      <a:pt x="1609725" y="1744951"/>
                    </a:lnTo>
                    <a:lnTo>
                      <a:pt x="1609725" y="1747708"/>
                    </a:lnTo>
                    <a:lnTo>
                      <a:pt x="1608929" y="1751648"/>
                    </a:lnTo>
                    <a:lnTo>
                      <a:pt x="1607339" y="1755193"/>
                    </a:lnTo>
                    <a:lnTo>
                      <a:pt x="1604554" y="1759920"/>
                    </a:lnTo>
                    <a:lnTo>
                      <a:pt x="1600577" y="1764648"/>
                    </a:lnTo>
                    <a:lnTo>
                      <a:pt x="1595804" y="1769769"/>
                    </a:lnTo>
                    <a:lnTo>
                      <a:pt x="1589042" y="1776072"/>
                    </a:lnTo>
                    <a:lnTo>
                      <a:pt x="1582678" y="1781193"/>
                    </a:lnTo>
                    <a:lnTo>
                      <a:pt x="1576314" y="1786314"/>
                    </a:lnTo>
                    <a:lnTo>
                      <a:pt x="1570348" y="1790647"/>
                    </a:lnTo>
                    <a:lnTo>
                      <a:pt x="1563586" y="1794193"/>
                    </a:lnTo>
                    <a:lnTo>
                      <a:pt x="1557222" y="1797738"/>
                    </a:lnTo>
                    <a:lnTo>
                      <a:pt x="1550461" y="1800496"/>
                    </a:lnTo>
                    <a:lnTo>
                      <a:pt x="1544097" y="1802466"/>
                    </a:lnTo>
                    <a:lnTo>
                      <a:pt x="1537733" y="1804829"/>
                    </a:lnTo>
                    <a:lnTo>
                      <a:pt x="1530971" y="1806799"/>
                    </a:lnTo>
                    <a:lnTo>
                      <a:pt x="1524607" y="1807981"/>
                    </a:lnTo>
                    <a:lnTo>
                      <a:pt x="1518243" y="1809163"/>
                    </a:lnTo>
                    <a:lnTo>
                      <a:pt x="1505117" y="1811132"/>
                    </a:lnTo>
                    <a:lnTo>
                      <a:pt x="1491992" y="1812314"/>
                    </a:lnTo>
                    <a:lnTo>
                      <a:pt x="1486026" y="1813102"/>
                    </a:lnTo>
                    <a:lnTo>
                      <a:pt x="1483241" y="1813890"/>
                    </a:lnTo>
                    <a:lnTo>
                      <a:pt x="1482048" y="1814678"/>
                    </a:lnTo>
                    <a:lnTo>
                      <a:pt x="1481253" y="1815072"/>
                    </a:lnTo>
                    <a:lnTo>
                      <a:pt x="1480855" y="1815859"/>
                    </a:lnTo>
                    <a:lnTo>
                      <a:pt x="1480855" y="1817041"/>
                    </a:lnTo>
                    <a:lnTo>
                      <a:pt x="1481253" y="1818617"/>
                    </a:lnTo>
                    <a:lnTo>
                      <a:pt x="1482048" y="1819799"/>
                    </a:lnTo>
                    <a:lnTo>
                      <a:pt x="1482048" y="1821375"/>
                    </a:lnTo>
                    <a:lnTo>
                      <a:pt x="1482048" y="1821769"/>
                    </a:lnTo>
                    <a:lnTo>
                      <a:pt x="1480855" y="1822556"/>
                    </a:lnTo>
                    <a:lnTo>
                      <a:pt x="1471309" y="1830829"/>
                    </a:lnTo>
                    <a:lnTo>
                      <a:pt x="1465343" y="1834375"/>
                    </a:lnTo>
                    <a:lnTo>
                      <a:pt x="1463354" y="1835556"/>
                    </a:lnTo>
                    <a:lnTo>
                      <a:pt x="1461365" y="1836738"/>
                    </a:lnTo>
                    <a:lnTo>
                      <a:pt x="1452615" y="1830041"/>
                    </a:lnTo>
                    <a:lnTo>
                      <a:pt x="1445853" y="1824132"/>
                    </a:lnTo>
                    <a:lnTo>
                      <a:pt x="1440285" y="1819405"/>
                    </a:lnTo>
                    <a:lnTo>
                      <a:pt x="1437103" y="1815072"/>
                    </a:lnTo>
                    <a:lnTo>
                      <a:pt x="1434716" y="1812314"/>
                    </a:lnTo>
                    <a:lnTo>
                      <a:pt x="1433125" y="1810344"/>
                    </a:lnTo>
                    <a:lnTo>
                      <a:pt x="1432330" y="1808375"/>
                    </a:lnTo>
                    <a:lnTo>
                      <a:pt x="1428750" y="1806799"/>
                    </a:lnTo>
                    <a:lnTo>
                      <a:pt x="1512675" y="1734314"/>
                    </a:lnTo>
                    <a:lnTo>
                      <a:pt x="1518641" y="1733527"/>
                    </a:lnTo>
                    <a:lnTo>
                      <a:pt x="1533755" y="1731951"/>
                    </a:lnTo>
                    <a:lnTo>
                      <a:pt x="1543699" y="1731163"/>
                    </a:lnTo>
                    <a:lnTo>
                      <a:pt x="1554438" y="1730375"/>
                    </a:lnTo>
                    <a:close/>
                    <a:moveTo>
                      <a:pt x="588962" y="1535113"/>
                    </a:moveTo>
                    <a:lnTo>
                      <a:pt x="694496" y="1535113"/>
                    </a:lnTo>
                    <a:lnTo>
                      <a:pt x="694496" y="1557872"/>
                    </a:lnTo>
                    <a:lnTo>
                      <a:pt x="694894" y="1558271"/>
                    </a:lnTo>
                    <a:lnTo>
                      <a:pt x="696885" y="1560268"/>
                    </a:lnTo>
                    <a:lnTo>
                      <a:pt x="698478" y="1560667"/>
                    </a:lnTo>
                    <a:lnTo>
                      <a:pt x="700469" y="1561466"/>
                    </a:lnTo>
                    <a:lnTo>
                      <a:pt x="704053" y="1561865"/>
                    </a:lnTo>
                    <a:lnTo>
                      <a:pt x="707239" y="1561865"/>
                    </a:lnTo>
                    <a:lnTo>
                      <a:pt x="711222" y="1561865"/>
                    </a:lnTo>
                    <a:lnTo>
                      <a:pt x="714407" y="1561466"/>
                    </a:lnTo>
                    <a:lnTo>
                      <a:pt x="716797" y="1560667"/>
                    </a:lnTo>
                    <a:lnTo>
                      <a:pt x="718390" y="1560268"/>
                    </a:lnTo>
                    <a:lnTo>
                      <a:pt x="720381" y="1558271"/>
                    </a:lnTo>
                    <a:lnTo>
                      <a:pt x="720779" y="1557872"/>
                    </a:lnTo>
                    <a:lnTo>
                      <a:pt x="720779" y="1535113"/>
                    </a:lnTo>
                    <a:lnTo>
                      <a:pt x="820737" y="1535113"/>
                    </a:lnTo>
                    <a:lnTo>
                      <a:pt x="820737" y="1644117"/>
                    </a:lnTo>
                    <a:lnTo>
                      <a:pt x="820339" y="1648908"/>
                    </a:lnTo>
                    <a:lnTo>
                      <a:pt x="819144" y="1652901"/>
                    </a:lnTo>
                    <a:lnTo>
                      <a:pt x="816755" y="1656894"/>
                    </a:lnTo>
                    <a:lnTo>
                      <a:pt x="814365" y="1660088"/>
                    </a:lnTo>
                    <a:lnTo>
                      <a:pt x="810781" y="1663283"/>
                    </a:lnTo>
                    <a:lnTo>
                      <a:pt x="806799" y="1665279"/>
                    </a:lnTo>
                    <a:lnTo>
                      <a:pt x="802418" y="1666477"/>
                    </a:lnTo>
                    <a:lnTo>
                      <a:pt x="797639" y="1666876"/>
                    </a:lnTo>
                    <a:lnTo>
                      <a:pt x="612060" y="1666876"/>
                    </a:lnTo>
                    <a:lnTo>
                      <a:pt x="607281" y="1666477"/>
                    </a:lnTo>
                    <a:lnTo>
                      <a:pt x="602901" y="1665279"/>
                    </a:lnTo>
                    <a:lnTo>
                      <a:pt x="598918" y="1663283"/>
                    </a:lnTo>
                    <a:lnTo>
                      <a:pt x="595732" y="1660088"/>
                    </a:lnTo>
                    <a:lnTo>
                      <a:pt x="592546" y="1656894"/>
                    </a:lnTo>
                    <a:lnTo>
                      <a:pt x="590555" y="1652901"/>
                    </a:lnTo>
                    <a:lnTo>
                      <a:pt x="589360" y="1648908"/>
                    </a:lnTo>
                    <a:lnTo>
                      <a:pt x="588962" y="1644117"/>
                    </a:lnTo>
                    <a:lnTo>
                      <a:pt x="588962" y="1535113"/>
                    </a:lnTo>
                    <a:close/>
                    <a:moveTo>
                      <a:pt x="612060" y="1476375"/>
                    </a:moveTo>
                    <a:lnTo>
                      <a:pt x="797639" y="1476375"/>
                    </a:lnTo>
                    <a:lnTo>
                      <a:pt x="802418" y="1476769"/>
                    </a:lnTo>
                    <a:lnTo>
                      <a:pt x="806799" y="1477950"/>
                    </a:lnTo>
                    <a:lnTo>
                      <a:pt x="810781" y="1480312"/>
                    </a:lnTo>
                    <a:lnTo>
                      <a:pt x="814365" y="1483068"/>
                    </a:lnTo>
                    <a:lnTo>
                      <a:pt x="816755" y="1486611"/>
                    </a:lnTo>
                    <a:lnTo>
                      <a:pt x="819144" y="1490155"/>
                    </a:lnTo>
                    <a:lnTo>
                      <a:pt x="820339" y="1494485"/>
                    </a:lnTo>
                    <a:lnTo>
                      <a:pt x="820737" y="1498816"/>
                    </a:lnTo>
                    <a:lnTo>
                      <a:pt x="820737" y="1525588"/>
                    </a:lnTo>
                    <a:lnTo>
                      <a:pt x="588962" y="1525588"/>
                    </a:lnTo>
                    <a:lnTo>
                      <a:pt x="588962" y="1498816"/>
                    </a:lnTo>
                    <a:lnTo>
                      <a:pt x="589360" y="1494485"/>
                    </a:lnTo>
                    <a:lnTo>
                      <a:pt x="590555" y="1490155"/>
                    </a:lnTo>
                    <a:lnTo>
                      <a:pt x="592546" y="1486611"/>
                    </a:lnTo>
                    <a:lnTo>
                      <a:pt x="595732" y="1483068"/>
                    </a:lnTo>
                    <a:lnTo>
                      <a:pt x="598918" y="1480312"/>
                    </a:lnTo>
                    <a:lnTo>
                      <a:pt x="602901" y="1477950"/>
                    </a:lnTo>
                    <a:lnTo>
                      <a:pt x="607281" y="1476769"/>
                    </a:lnTo>
                    <a:lnTo>
                      <a:pt x="612060" y="1476375"/>
                    </a:lnTo>
                    <a:close/>
                    <a:moveTo>
                      <a:pt x="725449" y="1381125"/>
                    </a:moveTo>
                    <a:lnTo>
                      <a:pt x="730525" y="1381524"/>
                    </a:lnTo>
                    <a:lnTo>
                      <a:pt x="732087" y="1381524"/>
                    </a:lnTo>
                    <a:lnTo>
                      <a:pt x="734430" y="1382322"/>
                    </a:lnTo>
                    <a:lnTo>
                      <a:pt x="737554" y="1384317"/>
                    </a:lnTo>
                    <a:lnTo>
                      <a:pt x="740287" y="1386312"/>
                    </a:lnTo>
                    <a:lnTo>
                      <a:pt x="743411" y="1389505"/>
                    </a:lnTo>
                    <a:lnTo>
                      <a:pt x="746535" y="1393096"/>
                    </a:lnTo>
                    <a:lnTo>
                      <a:pt x="749659" y="1397486"/>
                    </a:lnTo>
                    <a:lnTo>
                      <a:pt x="755906" y="1407063"/>
                    </a:lnTo>
                    <a:lnTo>
                      <a:pt x="761373" y="1417837"/>
                    </a:lnTo>
                    <a:lnTo>
                      <a:pt x="766059" y="1427813"/>
                    </a:lnTo>
                    <a:lnTo>
                      <a:pt x="769182" y="1437390"/>
                    </a:lnTo>
                    <a:lnTo>
                      <a:pt x="770744" y="1441780"/>
                    </a:lnTo>
                    <a:lnTo>
                      <a:pt x="771525" y="1445770"/>
                    </a:lnTo>
                    <a:lnTo>
                      <a:pt x="771525" y="1448164"/>
                    </a:lnTo>
                    <a:lnTo>
                      <a:pt x="771525" y="1450159"/>
                    </a:lnTo>
                    <a:lnTo>
                      <a:pt x="770744" y="1451357"/>
                    </a:lnTo>
                    <a:lnTo>
                      <a:pt x="769182" y="1452155"/>
                    </a:lnTo>
                    <a:lnTo>
                      <a:pt x="768011" y="1452155"/>
                    </a:lnTo>
                    <a:lnTo>
                      <a:pt x="766449" y="1450958"/>
                    </a:lnTo>
                    <a:lnTo>
                      <a:pt x="764887" y="1449760"/>
                    </a:lnTo>
                    <a:lnTo>
                      <a:pt x="762544" y="1448563"/>
                    </a:lnTo>
                    <a:lnTo>
                      <a:pt x="759030" y="1444174"/>
                    </a:lnTo>
                    <a:lnTo>
                      <a:pt x="755516" y="1439784"/>
                    </a:lnTo>
                    <a:lnTo>
                      <a:pt x="753173" y="1434996"/>
                    </a:lnTo>
                    <a:lnTo>
                      <a:pt x="752392" y="1433400"/>
                    </a:lnTo>
                    <a:lnTo>
                      <a:pt x="752392" y="1431404"/>
                    </a:lnTo>
                    <a:lnTo>
                      <a:pt x="752001" y="1428611"/>
                    </a:lnTo>
                    <a:lnTo>
                      <a:pt x="750830" y="1426616"/>
                    </a:lnTo>
                    <a:lnTo>
                      <a:pt x="748878" y="1425419"/>
                    </a:lnTo>
                    <a:lnTo>
                      <a:pt x="746925" y="1425020"/>
                    </a:lnTo>
                    <a:lnTo>
                      <a:pt x="746144" y="1425419"/>
                    </a:lnTo>
                    <a:lnTo>
                      <a:pt x="745363" y="1425818"/>
                    </a:lnTo>
                    <a:lnTo>
                      <a:pt x="744582" y="1426616"/>
                    </a:lnTo>
                    <a:lnTo>
                      <a:pt x="743411" y="1427414"/>
                    </a:lnTo>
                    <a:lnTo>
                      <a:pt x="742630" y="1428611"/>
                    </a:lnTo>
                    <a:lnTo>
                      <a:pt x="742240" y="1430207"/>
                    </a:lnTo>
                    <a:lnTo>
                      <a:pt x="741849" y="1432602"/>
                    </a:lnTo>
                    <a:lnTo>
                      <a:pt x="741849" y="1434597"/>
                    </a:lnTo>
                    <a:lnTo>
                      <a:pt x="741459" y="1439385"/>
                    </a:lnTo>
                    <a:lnTo>
                      <a:pt x="740678" y="1443376"/>
                    </a:lnTo>
                    <a:lnTo>
                      <a:pt x="739897" y="1445371"/>
                    </a:lnTo>
                    <a:lnTo>
                      <a:pt x="739116" y="1446967"/>
                    </a:lnTo>
                    <a:lnTo>
                      <a:pt x="737944" y="1448164"/>
                    </a:lnTo>
                    <a:lnTo>
                      <a:pt x="735992" y="1449361"/>
                    </a:lnTo>
                    <a:lnTo>
                      <a:pt x="734430" y="1450558"/>
                    </a:lnTo>
                    <a:lnTo>
                      <a:pt x="732868" y="1452155"/>
                    </a:lnTo>
                    <a:lnTo>
                      <a:pt x="730525" y="1452953"/>
                    </a:lnTo>
                    <a:lnTo>
                      <a:pt x="727792" y="1453352"/>
                    </a:lnTo>
                    <a:lnTo>
                      <a:pt x="721935" y="1454150"/>
                    </a:lnTo>
                    <a:lnTo>
                      <a:pt x="715297" y="1454150"/>
                    </a:lnTo>
                    <a:lnTo>
                      <a:pt x="712173" y="1453751"/>
                    </a:lnTo>
                    <a:lnTo>
                      <a:pt x="709049" y="1452953"/>
                    </a:lnTo>
                    <a:lnTo>
                      <a:pt x="706706" y="1452155"/>
                    </a:lnTo>
                    <a:lnTo>
                      <a:pt x="703973" y="1450558"/>
                    </a:lnTo>
                    <a:lnTo>
                      <a:pt x="701240" y="1448962"/>
                    </a:lnTo>
                    <a:lnTo>
                      <a:pt x="699287" y="1447366"/>
                    </a:lnTo>
                    <a:lnTo>
                      <a:pt x="694992" y="1442977"/>
                    </a:lnTo>
                    <a:lnTo>
                      <a:pt x="691478" y="1438188"/>
                    </a:lnTo>
                    <a:lnTo>
                      <a:pt x="687963" y="1432602"/>
                    </a:lnTo>
                    <a:lnTo>
                      <a:pt x="685230" y="1427015"/>
                    </a:lnTo>
                    <a:lnTo>
                      <a:pt x="682497" y="1421029"/>
                    </a:lnTo>
                    <a:lnTo>
                      <a:pt x="680544" y="1415044"/>
                    </a:lnTo>
                    <a:lnTo>
                      <a:pt x="678982" y="1409058"/>
                    </a:lnTo>
                    <a:lnTo>
                      <a:pt x="676249" y="1399082"/>
                    </a:lnTo>
                    <a:lnTo>
                      <a:pt x="675078" y="1392298"/>
                    </a:lnTo>
                    <a:lnTo>
                      <a:pt x="674687" y="1389106"/>
                    </a:lnTo>
                    <a:lnTo>
                      <a:pt x="674687" y="1388707"/>
                    </a:lnTo>
                    <a:lnTo>
                      <a:pt x="675078" y="1388308"/>
                    </a:lnTo>
                    <a:lnTo>
                      <a:pt x="676249" y="1387909"/>
                    </a:lnTo>
                    <a:lnTo>
                      <a:pt x="679373" y="1387111"/>
                    </a:lnTo>
                    <a:lnTo>
                      <a:pt x="683278" y="1385913"/>
                    </a:lnTo>
                    <a:lnTo>
                      <a:pt x="689525" y="1384716"/>
                    </a:lnTo>
                    <a:lnTo>
                      <a:pt x="698897" y="1383120"/>
                    </a:lnTo>
                    <a:lnTo>
                      <a:pt x="715297" y="1381524"/>
                    </a:lnTo>
                    <a:lnTo>
                      <a:pt x="725449" y="1381125"/>
                    </a:lnTo>
                    <a:close/>
                    <a:moveTo>
                      <a:pt x="1433588" y="1247775"/>
                    </a:moveTo>
                    <a:lnTo>
                      <a:pt x="1439124" y="1247775"/>
                    </a:lnTo>
                    <a:lnTo>
                      <a:pt x="1444264" y="1248175"/>
                    </a:lnTo>
                    <a:lnTo>
                      <a:pt x="1448614" y="1248976"/>
                    </a:lnTo>
                    <a:lnTo>
                      <a:pt x="1451382" y="1249776"/>
                    </a:lnTo>
                    <a:lnTo>
                      <a:pt x="1453359" y="1250977"/>
                    </a:lnTo>
                    <a:lnTo>
                      <a:pt x="1454150" y="1252178"/>
                    </a:lnTo>
                    <a:lnTo>
                      <a:pt x="1454150" y="1253779"/>
                    </a:lnTo>
                    <a:lnTo>
                      <a:pt x="1453359" y="1255380"/>
                    </a:lnTo>
                    <a:lnTo>
                      <a:pt x="1452173" y="1256981"/>
                    </a:lnTo>
                    <a:lnTo>
                      <a:pt x="1450196" y="1258582"/>
                    </a:lnTo>
                    <a:lnTo>
                      <a:pt x="1447428" y="1260183"/>
                    </a:lnTo>
                    <a:lnTo>
                      <a:pt x="1441892" y="1262985"/>
                    </a:lnTo>
                    <a:lnTo>
                      <a:pt x="1435565" y="1264986"/>
                    </a:lnTo>
                    <a:lnTo>
                      <a:pt x="1432402" y="1265387"/>
                    </a:lnTo>
                    <a:lnTo>
                      <a:pt x="1429634" y="1265787"/>
                    </a:lnTo>
                    <a:lnTo>
                      <a:pt x="1427261" y="1265787"/>
                    </a:lnTo>
                    <a:lnTo>
                      <a:pt x="1425284" y="1265387"/>
                    </a:lnTo>
                    <a:lnTo>
                      <a:pt x="1423703" y="1264986"/>
                    </a:lnTo>
                    <a:lnTo>
                      <a:pt x="1422516" y="1264586"/>
                    </a:lnTo>
                    <a:lnTo>
                      <a:pt x="1420539" y="1264586"/>
                    </a:lnTo>
                    <a:lnTo>
                      <a:pt x="1419353" y="1264986"/>
                    </a:lnTo>
                    <a:lnTo>
                      <a:pt x="1418562" y="1265787"/>
                    </a:lnTo>
                    <a:lnTo>
                      <a:pt x="1417376" y="1266588"/>
                    </a:lnTo>
                    <a:lnTo>
                      <a:pt x="1416980" y="1267388"/>
                    </a:lnTo>
                    <a:lnTo>
                      <a:pt x="1416585" y="1268589"/>
                    </a:lnTo>
                    <a:lnTo>
                      <a:pt x="1416190" y="1269790"/>
                    </a:lnTo>
                    <a:lnTo>
                      <a:pt x="1416585" y="1270990"/>
                    </a:lnTo>
                    <a:lnTo>
                      <a:pt x="1416585" y="1272191"/>
                    </a:lnTo>
                    <a:lnTo>
                      <a:pt x="1417376" y="1273392"/>
                    </a:lnTo>
                    <a:lnTo>
                      <a:pt x="1418562" y="1274993"/>
                    </a:lnTo>
                    <a:lnTo>
                      <a:pt x="1419748" y="1276194"/>
                    </a:lnTo>
                    <a:lnTo>
                      <a:pt x="1422121" y="1277395"/>
                    </a:lnTo>
                    <a:lnTo>
                      <a:pt x="1424098" y="1278596"/>
                    </a:lnTo>
                    <a:lnTo>
                      <a:pt x="1428843" y="1280597"/>
                    </a:lnTo>
                    <a:lnTo>
                      <a:pt x="1430820" y="1282198"/>
                    </a:lnTo>
                    <a:lnTo>
                      <a:pt x="1432402" y="1283799"/>
                    </a:lnTo>
                    <a:lnTo>
                      <a:pt x="1433588" y="1285000"/>
                    </a:lnTo>
                    <a:lnTo>
                      <a:pt x="1435170" y="1287001"/>
                    </a:lnTo>
                    <a:lnTo>
                      <a:pt x="1436356" y="1289003"/>
                    </a:lnTo>
                    <a:lnTo>
                      <a:pt x="1436751" y="1291404"/>
                    </a:lnTo>
                    <a:lnTo>
                      <a:pt x="1437542" y="1293406"/>
                    </a:lnTo>
                    <a:lnTo>
                      <a:pt x="1437542" y="1296608"/>
                    </a:lnTo>
                    <a:lnTo>
                      <a:pt x="1437542" y="1299009"/>
                    </a:lnTo>
                    <a:lnTo>
                      <a:pt x="1437147" y="1302612"/>
                    </a:lnTo>
                    <a:lnTo>
                      <a:pt x="1436356" y="1305414"/>
                    </a:lnTo>
                    <a:lnTo>
                      <a:pt x="1435170" y="1309416"/>
                    </a:lnTo>
                    <a:lnTo>
                      <a:pt x="1431611" y="1317422"/>
                    </a:lnTo>
                    <a:lnTo>
                      <a:pt x="1430029" y="1320624"/>
                    </a:lnTo>
                    <a:lnTo>
                      <a:pt x="1428052" y="1323826"/>
                    </a:lnTo>
                    <a:lnTo>
                      <a:pt x="1425680" y="1326628"/>
                    </a:lnTo>
                    <a:lnTo>
                      <a:pt x="1423307" y="1328629"/>
                    </a:lnTo>
                    <a:lnTo>
                      <a:pt x="1420539" y="1331431"/>
                    </a:lnTo>
                    <a:lnTo>
                      <a:pt x="1417771" y="1333032"/>
                    </a:lnTo>
                    <a:lnTo>
                      <a:pt x="1414608" y="1334633"/>
                    </a:lnTo>
                    <a:lnTo>
                      <a:pt x="1411445" y="1336635"/>
                    </a:lnTo>
                    <a:lnTo>
                      <a:pt x="1404722" y="1338636"/>
                    </a:lnTo>
                    <a:lnTo>
                      <a:pt x="1397605" y="1340237"/>
                    </a:lnTo>
                    <a:lnTo>
                      <a:pt x="1390487" y="1341038"/>
                    </a:lnTo>
                    <a:lnTo>
                      <a:pt x="1383370" y="1341438"/>
                    </a:lnTo>
                    <a:lnTo>
                      <a:pt x="1376252" y="1341438"/>
                    </a:lnTo>
                    <a:lnTo>
                      <a:pt x="1369530" y="1341038"/>
                    </a:lnTo>
                    <a:lnTo>
                      <a:pt x="1358063" y="1339437"/>
                    </a:lnTo>
                    <a:lnTo>
                      <a:pt x="1350154" y="1338236"/>
                    </a:lnTo>
                    <a:lnTo>
                      <a:pt x="1347386" y="1337435"/>
                    </a:lnTo>
                    <a:lnTo>
                      <a:pt x="1347386" y="1337835"/>
                    </a:lnTo>
                    <a:lnTo>
                      <a:pt x="1346991" y="1337435"/>
                    </a:lnTo>
                    <a:lnTo>
                      <a:pt x="1346200" y="1337035"/>
                    </a:lnTo>
                    <a:lnTo>
                      <a:pt x="1346200" y="1334633"/>
                    </a:lnTo>
                    <a:lnTo>
                      <a:pt x="1346991" y="1331831"/>
                    </a:lnTo>
                    <a:lnTo>
                      <a:pt x="1347782" y="1326228"/>
                    </a:lnTo>
                    <a:lnTo>
                      <a:pt x="1349363" y="1318623"/>
                    </a:lnTo>
                    <a:lnTo>
                      <a:pt x="1351736" y="1307415"/>
                    </a:lnTo>
                    <a:lnTo>
                      <a:pt x="1355295" y="1296608"/>
                    </a:lnTo>
                    <a:lnTo>
                      <a:pt x="1357667" y="1287402"/>
                    </a:lnTo>
                    <a:lnTo>
                      <a:pt x="1361621" y="1275794"/>
                    </a:lnTo>
                    <a:lnTo>
                      <a:pt x="1363994" y="1270190"/>
                    </a:lnTo>
                    <a:lnTo>
                      <a:pt x="1364785" y="1268589"/>
                    </a:lnTo>
                    <a:lnTo>
                      <a:pt x="1366762" y="1265787"/>
                    </a:lnTo>
                    <a:lnTo>
                      <a:pt x="1369925" y="1262985"/>
                    </a:lnTo>
                    <a:lnTo>
                      <a:pt x="1373484" y="1260183"/>
                    </a:lnTo>
                    <a:lnTo>
                      <a:pt x="1378229" y="1258182"/>
                    </a:lnTo>
                    <a:lnTo>
                      <a:pt x="1383765" y="1256181"/>
                    </a:lnTo>
                    <a:lnTo>
                      <a:pt x="1389301" y="1253779"/>
                    </a:lnTo>
                    <a:lnTo>
                      <a:pt x="1395628" y="1252578"/>
                    </a:lnTo>
                    <a:lnTo>
                      <a:pt x="1401954" y="1250977"/>
                    </a:lnTo>
                    <a:lnTo>
                      <a:pt x="1415399" y="1248976"/>
                    </a:lnTo>
                    <a:lnTo>
                      <a:pt x="1428052" y="1248175"/>
                    </a:lnTo>
                    <a:lnTo>
                      <a:pt x="1433588" y="1247775"/>
                    </a:lnTo>
                    <a:close/>
                    <a:moveTo>
                      <a:pt x="1155700" y="965200"/>
                    </a:moveTo>
                    <a:lnTo>
                      <a:pt x="1161653" y="965597"/>
                    </a:lnTo>
                    <a:lnTo>
                      <a:pt x="1167209" y="966787"/>
                    </a:lnTo>
                    <a:lnTo>
                      <a:pt x="1172766" y="968770"/>
                    </a:lnTo>
                    <a:lnTo>
                      <a:pt x="1177925" y="971944"/>
                    </a:lnTo>
                    <a:lnTo>
                      <a:pt x="1182687" y="975514"/>
                    </a:lnTo>
                    <a:lnTo>
                      <a:pt x="1187450" y="980274"/>
                    </a:lnTo>
                    <a:lnTo>
                      <a:pt x="1192213" y="985431"/>
                    </a:lnTo>
                    <a:lnTo>
                      <a:pt x="1196181" y="991381"/>
                    </a:lnTo>
                    <a:lnTo>
                      <a:pt x="1200150" y="998125"/>
                    </a:lnTo>
                    <a:lnTo>
                      <a:pt x="1204119" y="1005265"/>
                    </a:lnTo>
                    <a:lnTo>
                      <a:pt x="1207691" y="1012802"/>
                    </a:lnTo>
                    <a:lnTo>
                      <a:pt x="1211659" y="1021133"/>
                    </a:lnTo>
                    <a:lnTo>
                      <a:pt x="1214437" y="1029860"/>
                    </a:lnTo>
                    <a:lnTo>
                      <a:pt x="1217613" y="1038984"/>
                    </a:lnTo>
                    <a:lnTo>
                      <a:pt x="1220787" y="1048504"/>
                    </a:lnTo>
                    <a:lnTo>
                      <a:pt x="1225947" y="1068338"/>
                    </a:lnTo>
                    <a:lnTo>
                      <a:pt x="1230313" y="1089363"/>
                    </a:lnTo>
                    <a:lnTo>
                      <a:pt x="1234678" y="1111180"/>
                    </a:lnTo>
                    <a:lnTo>
                      <a:pt x="1237853" y="1133792"/>
                    </a:lnTo>
                    <a:lnTo>
                      <a:pt x="1241028" y="1155609"/>
                    </a:lnTo>
                    <a:lnTo>
                      <a:pt x="1243013" y="1177824"/>
                    </a:lnTo>
                    <a:lnTo>
                      <a:pt x="1245394" y="1198848"/>
                    </a:lnTo>
                    <a:lnTo>
                      <a:pt x="1246981" y="1219476"/>
                    </a:lnTo>
                    <a:lnTo>
                      <a:pt x="1246187" y="1186551"/>
                    </a:lnTo>
                    <a:lnTo>
                      <a:pt x="1342231" y="1244467"/>
                    </a:lnTo>
                    <a:lnTo>
                      <a:pt x="1323181" y="1340465"/>
                    </a:lnTo>
                    <a:lnTo>
                      <a:pt x="1248966" y="1309524"/>
                    </a:lnTo>
                    <a:lnTo>
                      <a:pt x="1245394" y="1284929"/>
                    </a:lnTo>
                    <a:lnTo>
                      <a:pt x="1239441" y="1242087"/>
                    </a:lnTo>
                    <a:lnTo>
                      <a:pt x="1231106" y="1373787"/>
                    </a:lnTo>
                    <a:lnTo>
                      <a:pt x="1230709" y="1379737"/>
                    </a:lnTo>
                    <a:lnTo>
                      <a:pt x="1230313" y="1386084"/>
                    </a:lnTo>
                    <a:lnTo>
                      <a:pt x="1230709" y="1392431"/>
                    </a:lnTo>
                    <a:lnTo>
                      <a:pt x="1232297" y="1399968"/>
                    </a:lnTo>
                    <a:lnTo>
                      <a:pt x="1234281" y="1407902"/>
                    </a:lnTo>
                    <a:lnTo>
                      <a:pt x="1237059" y="1417422"/>
                    </a:lnTo>
                    <a:lnTo>
                      <a:pt x="1241822" y="1428133"/>
                    </a:lnTo>
                    <a:lnTo>
                      <a:pt x="1247775" y="1440430"/>
                    </a:lnTo>
                    <a:lnTo>
                      <a:pt x="1231106" y="1440430"/>
                    </a:lnTo>
                    <a:lnTo>
                      <a:pt x="1242219" y="1446380"/>
                    </a:lnTo>
                    <a:lnTo>
                      <a:pt x="1256109" y="1453124"/>
                    </a:lnTo>
                    <a:lnTo>
                      <a:pt x="1287066" y="1467405"/>
                    </a:lnTo>
                    <a:lnTo>
                      <a:pt x="1313259" y="1479305"/>
                    </a:lnTo>
                    <a:lnTo>
                      <a:pt x="1323975" y="1483669"/>
                    </a:lnTo>
                    <a:lnTo>
                      <a:pt x="1501775" y="1720491"/>
                    </a:lnTo>
                    <a:lnTo>
                      <a:pt x="1401763" y="1798638"/>
                    </a:lnTo>
                    <a:lnTo>
                      <a:pt x="1210469" y="1576494"/>
                    </a:lnTo>
                    <a:lnTo>
                      <a:pt x="1080294" y="1561816"/>
                    </a:lnTo>
                    <a:lnTo>
                      <a:pt x="1080294" y="1563800"/>
                    </a:lnTo>
                    <a:lnTo>
                      <a:pt x="1080294" y="1567370"/>
                    </a:lnTo>
                    <a:lnTo>
                      <a:pt x="1079500" y="1575700"/>
                    </a:lnTo>
                    <a:lnTo>
                      <a:pt x="1077516" y="1587601"/>
                    </a:lnTo>
                    <a:lnTo>
                      <a:pt x="1074341" y="1601088"/>
                    </a:lnTo>
                    <a:lnTo>
                      <a:pt x="1066403" y="1633220"/>
                    </a:lnTo>
                    <a:lnTo>
                      <a:pt x="1056878" y="1669318"/>
                    </a:lnTo>
                    <a:lnTo>
                      <a:pt x="1046956" y="1703830"/>
                    </a:lnTo>
                    <a:lnTo>
                      <a:pt x="1038622" y="1733582"/>
                    </a:lnTo>
                    <a:lnTo>
                      <a:pt x="1030288" y="1762540"/>
                    </a:lnTo>
                    <a:lnTo>
                      <a:pt x="802481" y="1785548"/>
                    </a:lnTo>
                    <a:lnTo>
                      <a:pt x="770731" y="1731201"/>
                    </a:lnTo>
                    <a:lnTo>
                      <a:pt x="904081" y="1706210"/>
                    </a:lnTo>
                    <a:lnTo>
                      <a:pt x="903685" y="1489619"/>
                    </a:lnTo>
                    <a:lnTo>
                      <a:pt x="871935" y="1482479"/>
                    </a:lnTo>
                    <a:lnTo>
                      <a:pt x="869950" y="1471768"/>
                    </a:lnTo>
                    <a:lnTo>
                      <a:pt x="867966" y="1461851"/>
                    </a:lnTo>
                    <a:lnTo>
                      <a:pt x="866378" y="1453124"/>
                    </a:lnTo>
                    <a:lnTo>
                      <a:pt x="864791" y="1445190"/>
                    </a:lnTo>
                    <a:lnTo>
                      <a:pt x="863600" y="1428926"/>
                    </a:lnTo>
                    <a:lnTo>
                      <a:pt x="862806" y="1413455"/>
                    </a:lnTo>
                    <a:lnTo>
                      <a:pt x="862013" y="1373787"/>
                    </a:lnTo>
                    <a:lnTo>
                      <a:pt x="860822" y="1346812"/>
                    </a:lnTo>
                    <a:lnTo>
                      <a:pt x="858044" y="1312697"/>
                    </a:lnTo>
                    <a:lnTo>
                      <a:pt x="854472" y="1175444"/>
                    </a:lnTo>
                    <a:lnTo>
                      <a:pt x="843756" y="1181791"/>
                    </a:lnTo>
                    <a:lnTo>
                      <a:pt x="818753" y="1197658"/>
                    </a:lnTo>
                    <a:lnTo>
                      <a:pt x="802878" y="1208369"/>
                    </a:lnTo>
                    <a:lnTo>
                      <a:pt x="786606" y="1219476"/>
                    </a:lnTo>
                    <a:lnTo>
                      <a:pt x="770731" y="1230980"/>
                    </a:lnTo>
                    <a:lnTo>
                      <a:pt x="756841" y="1242087"/>
                    </a:lnTo>
                    <a:lnTo>
                      <a:pt x="754460" y="1250021"/>
                    </a:lnTo>
                    <a:lnTo>
                      <a:pt x="752872" y="1258351"/>
                    </a:lnTo>
                    <a:lnTo>
                      <a:pt x="752078" y="1266681"/>
                    </a:lnTo>
                    <a:lnTo>
                      <a:pt x="751285" y="1275805"/>
                    </a:lnTo>
                    <a:lnTo>
                      <a:pt x="751285" y="1284532"/>
                    </a:lnTo>
                    <a:lnTo>
                      <a:pt x="751681" y="1292863"/>
                    </a:lnTo>
                    <a:lnTo>
                      <a:pt x="752078" y="1301590"/>
                    </a:lnTo>
                    <a:lnTo>
                      <a:pt x="752872" y="1310317"/>
                    </a:lnTo>
                    <a:lnTo>
                      <a:pt x="754856" y="1325788"/>
                    </a:lnTo>
                    <a:lnTo>
                      <a:pt x="756444" y="1339275"/>
                    </a:lnTo>
                    <a:lnTo>
                      <a:pt x="758031" y="1350382"/>
                    </a:lnTo>
                    <a:lnTo>
                      <a:pt x="758031" y="1354349"/>
                    </a:lnTo>
                    <a:lnTo>
                      <a:pt x="756841" y="1357523"/>
                    </a:lnTo>
                    <a:lnTo>
                      <a:pt x="727869" y="1355539"/>
                    </a:lnTo>
                    <a:lnTo>
                      <a:pt x="715566" y="1354746"/>
                    </a:lnTo>
                    <a:lnTo>
                      <a:pt x="709613" y="1354746"/>
                    </a:lnTo>
                    <a:lnTo>
                      <a:pt x="704453" y="1355143"/>
                    </a:lnTo>
                    <a:lnTo>
                      <a:pt x="698897" y="1355539"/>
                    </a:lnTo>
                    <a:lnTo>
                      <a:pt x="693341" y="1356729"/>
                    </a:lnTo>
                    <a:lnTo>
                      <a:pt x="687785" y="1357919"/>
                    </a:lnTo>
                    <a:lnTo>
                      <a:pt x="682228" y="1359903"/>
                    </a:lnTo>
                    <a:lnTo>
                      <a:pt x="677069" y="1361886"/>
                    </a:lnTo>
                    <a:lnTo>
                      <a:pt x="671116" y="1364663"/>
                    </a:lnTo>
                    <a:lnTo>
                      <a:pt x="664766" y="1367836"/>
                    </a:lnTo>
                    <a:lnTo>
                      <a:pt x="658416" y="1372200"/>
                    </a:lnTo>
                    <a:lnTo>
                      <a:pt x="657225" y="1367043"/>
                    </a:lnTo>
                    <a:lnTo>
                      <a:pt x="655241" y="1361093"/>
                    </a:lnTo>
                    <a:lnTo>
                      <a:pt x="654050" y="1355143"/>
                    </a:lnTo>
                    <a:lnTo>
                      <a:pt x="653256" y="1348399"/>
                    </a:lnTo>
                    <a:lnTo>
                      <a:pt x="651669" y="1333325"/>
                    </a:lnTo>
                    <a:lnTo>
                      <a:pt x="650875" y="1316267"/>
                    </a:lnTo>
                    <a:lnTo>
                      <a:pt x="650875" y="1296830"/>
                    </a:lnTo>
                    <a:lnTo>
                      <a:pt x="651272" y="1274615"/>
                    </a:lnTo>
                    <a:lnTo>
                      <a:pt x="652066" y="1251211"/>
                    </a:lnTo>
                    <a:lnTo>
                      <a:pt x="653653" y="1225029"/>
                    </a:lnTo>
                    <a:lnTo>
                      <a:pt x="660797" y="1208369"/>
                    </a:lnTo>
                    <a:lnTo>
                      <a:pt x="667147" y="1194881"/>
                    </a:lnTo>
                    <a:lnTo>
                      <a:pt x="670322" y="1188931"/>
                    </a:lnTo>
                    <a:lnTo>
                      <a:pt x="673497" y="1183774"/>
                    </a:lnTo>
                    <a:lnTo>
                      <a:pt x="680244" y="1174254"/>
                    </a:lnTo>
                    <a:lnTo>
                      <a:pt x="687388" y="1164733"/>
                    </a:lnTo>
                    <a:lnTo>
                      <a:pt x="696119" y="1155213"/>
                    </a:lnTo>
                    <a:lnTo>
                      <a:pt x="706438" y="1143312"/>
                    </a:lnTo>
                    <a:lnTo>
                      <a:pt x="718741" y="1129031"/>
                    </a:lnTo>
                    <a:lnTo>
                      <a:pt x="738585" y="1108007"/>
                    </a:lnTo>
                    <a:lnTo>
                      <a:pt x="756047" y="1088966"/>
                    </a:lnTo>
                    <a:lnTo>
                      <a:pt x="785416" y="1057231"/>
                    </a:lnTo>
                    <a:lnTo>
                      <a:pt x="797719" y="1043744"/>
                    </a:lnTo>
                    <a:lnTo>
                      <a:pt x="809228" y="1032240"/>
                    </a:lnTo>
                    <a:lnTo>
                      <a:pt x="820738" y="1021926"/>
                    </a:lnTo>
                    <a:lnTo>
                      <a:pt x="831056" y="1012802"/>
                    </a:lnTo>
                    <a:lnTo>
                      <a:pt x="836613" y="1008439"/>
                    </a:lnTo>
                    <a:lnTo>
                      <a:pt x="842169" y="1004869"/>
                    </a:lnTo>
                    <a:lnTo>
                      <a:pt x="848122" y="1000902"/>
                    </a:lnTo>
                    <a:lnTo>
                      <a:pt x="854075" y="997331"/>
                    </a:lnTo>
                    <a:lnTo>
                      <a:pt x="860028" y="994555"/>
                    </a:lnTo>
                    <a:lnTo>
                      <a:pt x="866378" y="991381"/>
                    </a:lnTo>
                    <a:lnTo>
                      <a:pt x="873125" y="988208"/>
                    </a:lnTo>
                    <a:lnTo>
                      <a:pt x="880269" y="985828"/>
                    </a:lnTo>
                    <a:lnTo>
                      <a:pt x="895350" y="980274"/>
                    </a:lnTo>
                    <a:lnTo>
                      <a:pt x="912416" y="975117"/>
                    </a:lnTo>
                    <a:lnTo>
                      <a:pt x="932260" y="970753"/>
                    </a:lnTo>
                    <a:lnTo>
                      <a:pt x="954881" y="965597"/>
                    </a:lnTo>
                    <a:lnTo>
                      <a:pt x="963613" y="965993"/>
                    </a:lnTo>
                    <a:lnTo>
                      <a:pt x="979488" y="966787"/>
                    </a:lnTo>
                    <a:lnTo>
                      <a:pt x="1004491" y="968373"/>
                    </a:lnTo>
                    <a:lnTo>
                      <a:pt x="1089819" y="1240103"/>
                    </a:lnTo>
                    <a:lnTo>
                      <a:pt x="1081484" y="1159179"/>
                    </a:lnTo>
                    <a:lnTo>
                      <a:pt x="1077516" y="1013199"/>
                    </a:lnTo>
                    <a:lnTo>
                      <a:pt x="1071959" y="999315"/>
                    </a:lnTo>
                    <a:lnTo>
                      <a:pt x="1083072" y="980671"/>
                    </a:lnTo>
                    <a:lnTo>
                      <a:pt x="1107281" y="980671"/>
                    </a:lnTo>
                    <a:lnTo>
                      <a:pt x="1117600" y="999315"/>
                    </a:lnTo>
                    <a:lnTo>
                      <a:pt x="1112837" y="1015579"/>
                    </a:lnTo>
                    <a:lnTo>
                      <a:pt x="1142206" y="1228203"/>
                    </a:lnTo>
                    <a:lnTo>
                      <a:pt x="1137841" y="971944"/>
                    </a:lnTo>
                    <a:lnTo>
                      <a:pt x="1146572" y="967580"/>
                    </a:lnTo>
                    <a:lnTo>
                      <a:pt x="1148953" y="966390"/>
                    </a:lnTo>
                    <a:lnTo>
                      <a:pt x="1149350" y="965597"/>
                    </a:lnTo>
                    <a:lnTo>
                      <a:pt x="1155700" y="965200"/>
                    </a:lnTo>
                    <a:close/>
                    <a:moveTo>
                      <a:pt x="931148" y="736601"/>
                    </a:moveTo>
                    <a:lnTo>
                      <a:pt x="929554" y="751285"/>
                    </a:lnTo>
                    <a:lnTo>
                      <a:pt x="928757" y="762794"/>
                    </a:lnTo>
                    <a:lnTo>
                      <a:pt x="929155" y="762794"/>
                    </a:lnTo>
                    <a:lnTo>
                      <a:pt x="929554" y="751285"/>
                    </a:lnTo>
                    <a:lnTo>
                      <a:pt x="930351" y="746126"/>
                    </a:lnTo>
                    <a:lnTo>
                      <a:pt x="931148" y="741363"/>
                    </a:lnTo>
                    <a:lnTo>
                      <a:pt x="931148" y="736601"/>
                    </a:lnTo>
                    <a:close/>
                    <a:moveTo>
                      <a:pt x="949086" y="679054"/>
                    </a:moveTo>
                    <a:lnTo>
                      <a:pt x="948289" y="679847"/>
                    </a:lnTo>
                    <a:lnTo>
                      <a:pt x="945499" y="681435"/>
                    </a:lnTo>
                    <a:lnTo>
                      <a:pt x="943904" y="683419"/>
                    </a:lnTo>
                    <a:lnTo>
                      <a:pt x="941911" y="686991"/>
                    </a:lnTo>
                    <a:lnTo>
                      <a:pt x="945897" y="682625"/>
                    </a:lnTo>
                    <a:lnTo>
                      <a:pt x="948289" y="681038"/>
                    </a:lnTo>
                    <a:lnTo>
                      <a:pt x="950282" y="679054"/>
                    </a:lnTo>
                    <a:lnTo>
                      <a:pt x="949086" y="679054"/>
                    </a:lnTo>
                    <a:close/>
                    <a:moveTo>
                      <a:pt x="1038375" y="620713"/>
                    </a:moveTo>
                    <a:lnTo>
                      <a:pt x="1049138" y="620713"/>
                    </a:lnTo>
                    <a:lnTo>
                      <a:pt x="1059502" y="621110"/>
                    </a:lnTo>
                    <a:lnTo>
                      <a:pt x="1069866" y="622300"/>
                    </a:lnTo>
                    <a:lnTo>
                      <a:pt x="1079432" y="623491"/>
                    </a:lnTo>
                    <a:lnTo>
                      <a:pt x="1088999" y="625872"/>
                    </a:lnTo>
                    <a:lnTo>
                      <a:pt x="1098167" y="627857"/>
                    </a:lnTo>
                    <a:lnTo>
                      <a:pt x="1106937" y="630238"/>
                    </a:lnTo>
                    <a:lnTo>
                      <a:pt x="1115307" y="633413"/>
                    </a:lnTo>
                    <a:lnTo>
                      <a:pt x="1123678" y="636191"/>
                    </a:lnTo>
                    <a:lnTo>
                      <a:pt x="1130853" y="639763"/>
                    </a:lnTo>
                    <a:lnTo>
                      <a:pt x="1138028" y="642938"/>
                    </a:lnTo>
                    <a:lnTo>
                      <a:pt x="1144805" y="646510"/>
                    </a:lnTo>
                    <a:lnTo>
                      <a:pt x="1156365" y="652860"/>
                    </a:lnTo>
                    <a:lnTo>
                      <a:pt x="1166729" y="659607"/>
                    </a:lnTo>
                    <a:lnTo>
                      <a:pt x="1174701" y="664766"/>
                    </a:lnTo>
                    <a:lnTo>
                      <a:pt x="1180680" y="669529"/>
                    </a:lnTo>
                    <a:lnTo>
                      <a:pt x="1185862" y="673497"/>
                    </a:lnTo>
                    <a:lnTo>
                      <a:pt x="1185862" y="676275"/>
                    </a:lnTo>
                    <a:lnTo>
                      <a:pt x="1185862" y="684213"/>
                    </a:lnTo>
                    <a:lnTo>
                      <a:pt x="1185065" y="688975"/>
                    </a:lnTo>
                    <a:lnTo>
                      <a:pt x="1183869" y="694532"/>
                    </a:lnTo>
                    <a:lnTo>
                      <a:pt x="1182274" y="700088"/>
                    </a:lnTo>
                    <a:lnTo>
                      <a:pt x="1180281" y="704850"/>
                    </a:lnTo>
                    <a:lnTo>
                      <a:pt x="1179086" y="707629"/>
                    </a:lnTo>
                    <a:lnTo>
                      <a:pt x="1177093" y="710010"/>
                    </a:lnTo>
                    <a:lnTo>
                      <a:pt x="1175498" y="711994"/>
                    </a:lnTo>
                    <a:lnTo>
                      <a:pt x="1173505" y="713979"/>
                    </a:lnTo>
                    <a:lnTo>
                      <a:pt x="1170715" y="715963"/>
                    </a:lnTo>
                    <a:lnTo>
                      <a:pt x="1168323" y="717154"/>
                    </a:lnTo>
                    <a:lnTo>
                      <a:pt x="1165533" y="718344"/>
                    </a:lnTo>
                    <a:lnTo>
                      <a:pt x="1161945" y="719138"/>
                    </a:lnTo>
                    <a:lnTo>
                      <a:pt x="1158756" y="719535"/>
                    </a:lnTo>
                    <a:lnTo>
                      <a:pt x="1154770" y="719535"/>
                    </a:lnTo>
                    <a:lnTo>
                      <a:pt x="1150784" y="719138"/>
                    </a:lnTo>
                    <a:lnTo>
                      <a:pt x="1146001" y="718344"/>
                    </a:lnTo>
                    <a:lnTo>
                      <a:pt x="1140819" y="717154"/>
                    </a:lnTo>
                    <a:lnTo>
                      <a:pt x="1135238" y="715566"/>
                    </a:lnTo>
                    <a:lnTo>
                      <a:pt x="1129259" y="712788"/>
                    </a:lnTo>
                    <a:lnTo>
                      <a:pt x="1123678" y="710010"/>
                    </a:lnTo>
                    <a:lnTo>
                      <a:pt x="1120091" y="708819"/>
                    </a:lnTo>
                    <a:lnTo>
                      <a:pt x="1114112" y="707629"/>
                    </a:lnTo>
                    <a:lnTo>
                      <a:pt x="1098964" y="704850"/>
                    </a:lnTo>
                    <a:lnTo>
                      <a:pt x="1083418" y="702072"/>
                    </a:lnTo>
                    <a:lnTo>
                      <a:pt x="1077439" y="700882"/>
                    </a:lnTo>
                    <a:lnTo>
                      <a:pt x="1073852" y="700088"/>
                    </a:lnTo>
                    <a:lnTo>
                      <a:pt x="1104545" y="714772"/>
                    </a:lnTo>
                    <a:lnTo>
                      <a:pt x="1118895" y="721122"/>
                    </a:lnTo>
                    <a:lnTo>
                      <a:pt x="1125671" y="723504"/>
                    </a:lnTo>
                    <a:lnTo>
                      <a:pt x="1132448" y="725885"/>
                    </a:lnTo>
                    <a:lnTo>
                      <a:pt x="1138826" y="728266"/>
                    </a:lnTo>
                    <a:lnTo>
                      <a:pt x="1144805" y="729457"/>
                    </a:lnTo>
                    <a:lnTo>
                      <a:pt x="1150784" y="730647"/>
                    </a:lnTo>
                    <a:lnTo>
                      <a:pt x="1155966" y="731044"/>
                    </a:lnTo>
                    <a:lnTo>
                      <a:pt x="1161148" y="730647"/>
                    </a:lnTo>
                    <a:lnTo>
                      <a:pt x="1165931" y="729457"/>
                    </a:lnTo>
                    <a:lnTo>
                      <a:pt x="1170316" y="727869"/>
                    </a:lnTo>
                    <a:lnTo>
                      <a:pt x="1174302" y="725091"/>
                    </a:lnTo>
                    <a:lnTo>
                      <a:pt x="1175498" y="735410"/>
                    </a:lnTo>
                    <a:lnTo>
                      <a:pt x="1175897" y="744935"/>
                    </a:lnTo>
                    <a:lnTo>
                      <a:pt x="1175498" y="753666"/>
                    </a:lnTo>
                    <a:lnTo>
                      <a:pt x="1175099" y="762397"/>
                    </a:lnTo>
                    <a:lnTo>
                      <a:pt x="1176694" y="761207"/>
                    </a:lnTo>
                    <a:lnTo>
                      <a:pt x="1177491" y="760413"/>
                    </a:lnTo>
                    <a:lnTo>
                      <a:pt x="1178687" y="760016"/>
                    </a:lnTo>
                    <a:lnTo>
                      <a:pt x="1179086" y="760413"/>
                    </a:lnTo>
                    <a:lnTo>
                      <a:pt x="1179484" y="761207"/>
                    </a:lnTo>
                    <a:lnTo>
                      <a:pt x="1179883" y="763985"/>
                    </a:lnTo>
                    <a:lnTo>
                      <a:pt x="1180281" y="767954"/>
                    </a:lnTo>
                    <a:lnTo>
                      <a:pt x="1180281" y="773113"/>
                    </a:lnTo>
                    <a:lnTo>
                      <a:pt x="1179086" y="785813"/>
                    </a:lnTo>
                    <a:lnTo>
                      <a:pt x="1177491" y="800498"/>
                    </a:lnTo>
                    <a:lnTo>
                      <a:pt x="1175498" y="814388"/>
                    </a:lnTo>
                    <a:lnTo>
                      <a:pt x="1173505" y="826294"/>
                    </a:lnTo>
                    <a:lnTo>
                      <a:pt x="1171911" y="833438"/>
                    </a:lnTo>
                    <a:lnTo>
                      <a:pt x="1170715" y="834629"/>
                    </a:lnTo>
                    <a:lnTo>
                      <a:pt x="1170316" y="834232"/>
                    </a:lnTo>
                    <a:lnTo>
                      <a:pt x="1169519" y="842169"/>
                    </a:lnTo>
                    <a:lnTo>
                      <a:pt x="1168323" y="849710"/>
                    </a:lnTo>
                    <a:lnTo>
                      <a:pt x="1166729" y="856854"/>
                    </a:lnTo>
                    <a:lnTo>
                      <a:pt x="1165134" y="863998"/>
                    </a:lnTo>
                    <a:lnTo>
                      <a:pt x="1162742" y="870744"/>
                    </a:lnTo>
                    <a:lnTo>
                      <a:pt x="1160351" y="877491"/>
                    </a:lnTo>
                    <a:lnTo>
                      <a:pt x="1157959" y="883841"/>
                    </a:lnTo>
                    <a:lnTo>
                      <a:pt x="1154770" y="890191"/>
                    </a:lnTo>
                    <a:lnTo>
                      <a:pt x="1151980" y="896541"/>
                    </a:lnTo>
                    <a:lnTo>
                      <a:pt x="1148791" y="902098"/>
                    </a:lnTo>
                    <a:lnTo>
                      <a:pt x="1145602" y="907654"/>
                    </a:lnTo>
                    <a:lnTo>
                      <a:pt x="1141616" y="913210"/>
                    </a:lnTo>
                    <a:lnTo>
                      <a:pt x="1138028" y="918370"/>
                    </a:lnTo>
                    <a:lnTo>
                      <a:pt x="1134042" y="923529"/>
                    </a:lnTo>
                    <a:lnTo>
                      <a:pt x="1126070" y="932260"/>
                    </a:lnTo>
                    <a:lnTo>
                      <a:pt x="1117699" y="940595"/>
                    </a:lnTo>
                    <a:lnTo>
                      <a:pt x="1108531" y="947738"/>
                    </a:lnTo>
                    <a:lnTo>
                      <a:pt x="1099762" y="954088"/>
                    </a:lnTo>
                    <a:lnTo>
                      <a:pt x="1090593" y="959248"/>
                    </a:lnTo>
                    <a:lnTo>
                      <a:pt x="1081027" y="963216"/>
                    </a:lnTo>
                    <a:lnTo>
                      <a:pt x="1077041" y="964804"/>
                    </a:lnTo>
                    <a:lnTo>
                      <a:pt x="1072257" y="966391"/>
                    </a:lnTo>
                    <a:lnTo>
                      <a:pt x="1067474" y="967185"/>
                    </a:lnTo>
                    <a:lnTo>
                      <a:pt x="1063488" y="967979"/>
                    </a:lnTo>
                    <a:lnTo>
                      <a:pt x="1059103" y="968376"/>
                    </a:lnTo>
                    <a:lnTo>
                      <a:pt x="1054719" y="968376"/>
                    </a:lnTo>
                    <a:lnTo>
                      <a:pt x="1051530" y="968376"/>
                    </a:lnTo>
                    <a:lnTo>
                      <a:pt x="1047543" y="967979"/>
                    </a:lnTo>
                    <a:lnTo>
                      <a:pt x="1043956" y="967185"/>
                    </a:lnTo>
                    <a:lnTo>
                      <a:pt x="1039970" y="965995"/>
                    </a:lnTo>
                    <a:lnTo>
                      <a:pt x="1031998" y="962820"/>
                    </a:lnTo>
                    <a:lnTo>
                      <a:pt x="1023627" y="958851"/>
                    </a:lnTo>
                    <a:lnTo>
                      <a:pt x="1014857" y="953295"/>
                    </a:lnTo>
                    <a:lnTo>
                      <a:pt x="1006088" y="947341"/>
                    </a:lnTo>
                    <a:lnTo>
                      <a:pt x="997318" y="939801"/>
                    </a:lnTo>
                    <a:lnTo>
                      <a:pt x="988549" y="931863"/>
                    </a:lnTo>
                    <a:lnTo>
                      <a:pt x="979779" y="922338"/>
                    </a:lnTo>
                    <a:lnTo>
                      <a:pt x="971807" y="912813"/>
                    </a:lnTo>
                    <a:lnTo>
                      <a:pt x="963835" y="902098"/>
                    </a:lnTo>
                    <a:lnTo>
                      <a:pt x="956660" y="890985"/>
                    </a:lnTo>
                    <a:lnTo>
                      <a:pt x="949883" y="878682"/>
                    </a:lnTo>
                    <a:lnTo>
                      <a:pt x="943904" y="865982"/>
                    </a:lnTo>
                    <a:lnTo>
                      <a:pt x="941512" y="859632"/>
                    </a:lnTo>
                    <a:lnTo>
                      <a:pt x="938722" y="852885"/>
                    </a:lnTo>
                    <a:lnTo>
                      <a:pt x="936729" y="846138"/>
                    </a:lnTo>
                    <a:lnTo>
                      <a:pt x="934736" y="839391"/>
                    </a:lnTo>
                    <a:lnTo>
                      <a:pt x="933540" y="843757"/>
                    </a:lnTo>
                    <a:lnTo>
                      <a:pt x="931547" y="847329"/>
                    </a:lnTo>
                    <a:lnTo>
                      <a:pt x="929554" y="849710"/>
                    </a:lnTo>
                    <a:lnTo>
                      <a:pt x="928757" y="850107"/>
                    </a:lnTo>
                    <a:lnTo>
                      <a:pt x="927960" y="850504"/>
                    </a:lnTo>
                    <a:lnTo>
                      <a:pt x="926764" y="850107"/>
                    </a:lnTo>
                    <a:lnTo>
                      <a:pt x="925568" y="849710"/>
                    </a:lnTo>
                    <a:lnTo>
                      <a:pt x="924372" y="848123"/>
                    </a:lnTo>
                    <a:lnTo>
                      <a:pt x="923575" y="846535"/>
                    </a:lnTo>
                    <a:lnTo>
                      <a:pt x="921582" y="842963"/>
                    </a:lnTo>
                    <a:lnTo>
                      <a:pt x="920386" y="837407"/>
                    </a:lnTo>
                    <a:lnTo>
                      <a:pt x="918791" y="831057"/>
                    </a:lnTo>
                    <a:lnTo>
                      <a:pt x="917596" y="823516"/>
                    </a:lnTo>
                    <a:lnTo>
                      <a:pt x="917197" y="815182"/>
                    </a:lnTo>
                    <a:lnTo>
                      <a:pt x="916798" y="806054"/>
                    </a:lnTo>
                    <a:lnTo>
                      <a:pt x="917197" y="798116"/>
                    </a:lnTo>
                    <a:lnTo>
                      <a:pt x="917596" y="790576"/>
                    </a:lnTo>
                    <a:lnTo>
                      <a:pt x="918393" y="783829"/>
                    </a:lnTo>
                    <a:lnTo>
                      <a:pt x="919987" y="777479"/>
                    </a:lnTo>
                    <a:lnTo>
                      <a:pt x="921183" y="772319"/>
                    </a:lnTo>
                    <a:lnTo>
                      <a:pt x="922379" y="767954"/>
                    </a:lnTo>
                    <a:lnTo>
                      <a:pt x="924372" y="764779"/>
                    </a:lnTo>
                    <a:lnTo>
                      <a:pt x="925169" y="763588"/>
                    </a:lnTo>
                    <a:lnTo>
                      <a:pt x="926365" y="763191"/>
                    </a:lnTo>
                    <a:lnTo>
                      <a:pt x="923176" y="759619"/>
                    </a:lnTo>
                    <a:lnTo>
                      <a:pt x="920785" y="756444"/>
                    </a:lnTo>
                    <a:lnTo>
                      <a:pt x="918393" y="752476"/>
                    </a:lnTo>
                    <a:lnTo>
                      <a:pt x="916798" y="748507"/>
                    </a:lnTo>
                    <a:lnTo>
                      <a:pt x="915204" y="744538"/>
                    </a:lnTo>
                    <a:lnTo>
                      <a:pt x="914407" y="739776"/>
                    </a:lnTo>
                    <a:lnTo>
                      <a:pt x="913609" y="735807"/>
                    </a:lnTo>
                    <a:lnTo>
                      <a:pt x="913211" y="731044"/>
                    </a:lnTo>
                    <a:lnTo>
                      <a:pt x="912812" y="727076"/>
                    </a:lnTo>
                    <a:lnTo>
                      <a:pt x="912812" y="721916"/>
                    </a:lnTo>
                    <a:lnTo>
                      <a:pt x="913609" y="712391"/>
                    </a:lnTo>
                    <a:lnTo>
                      <a:pt x="915204" y="703263"/>
                    </a:lnTo>
                    <a:lnTo>
                      <a:pt x="917197" y="694135"/>
                    </a:lnTo>
                    <a:lnTo>
                      <a:pt x="920386" y="685007"/>
                    </a:lnTo>
                    <a:lnTo>
                      <a:pt x="923575" y="676672"/>
                    </a:lnTo>
                    <a:lnTo>
                      <a:pt x="927162" y="668735"/>
                    </a:lnTo>
                    <a:lnTo>
                      <a:pt x="930750" y="661988"/>
                    </a:lnTo>
                    <a:lnTo>
                      <a:pt x="934337" y="656035"/>
                    </a:lnTo>
                    <a:lnTo>
                      <a:pt x="937526" y="651272"/>
                    </a:lnTo>
                    <a:lnTo>
                      <a:pt x="940715" y="647700"/>
                    </a:lnTo>
                    <a:lnTo>
                      <a:pt x="943107" y="646113"/>
                    </a:lnTo>
                    <a:lnTo>
                      <a:pt x="955862" y="639763"/>
                    </a:lnTo>
                    <a:lnTo>
                      <a:pt x="968219" y="634604"/>
                    </a:lnTo>
                    <a:lnTo>
                      <a:pt x="980178" y="630238"/>
                    </a:lnTo>
                    <a:lnTo>
                      <a:pt x="992535" y="627063"/>
                    </a:lnTo>
                    <a:lnTo>
                      <a:pt x="1004493" y="624285"/>
                    </a:lnTo>
                    <a:lnTo>
                      <a:pt x="1016053" y="622300"/>
                    </a:lnTo>
                    <a:lnTo>
                      <a:pt x="1027214" y="621110"/>
                    </a:lnTo>
                    <a:lnTo>
                      <a:pt x="1038375" y="620713"/>
                    </a:lnTo>
                    <a:close/>
                    <a:moveTo>
                      <a:pt x="1043186" y="515586"/>
                    </a:moveTo>
                    <a:lnTo>
                      <a:pt x="1022934" y="515983"/>
                    </a:lnTo>
                    <a:lnTo>
                      <a:pt x="1002682" y="516777"/>
                    </a:lnTo>
                    <a:lnTo>
                      <a:pt x="982827" y="518364"/>
                    </a:lnTo>
                    <a:lnTo>
                      <a:pt x="962972" y="519952"/>
                    </a:lnTo>
                    <a:lnTo>
                      <a:pt x="943514" y="521937"/>
                    </a:lnTo>
                    <a:lnTo>
                      <a:pt x="924056" y="525113"/>
                    </a:lnTo>
                    <a:lnTo>
                      <a:pt x="904598" y="527891"/>
                    </a:lnTo>
                    <a:lnTo>
                      <a:pt x="885140" y="531861"/>
                    </a:lnTo>
                    <a:lnTo>
                      <a:pt x="866476" y="535830"/>
                    </a:lnTo>
                    <a:lnTo>
                      <a:pt x="847812" y="540594"/>
                    </a:lnTo>
                    <a:lnTo>
                      <a:pt x="829148" y="545754"/>
                    </a:lnTo>
                    <a:lnTo>
                      <a:pt x="810485" y="550914"/>
                    </a:lnTo>
                    <a:lnTo>
                      <a:pt x="792218" y="556869"/>
                    </a:lnTo>
                    <a:lnTo>
                      <a:pt x="774348" y="563220"/>
                    </a:lnTo>
                    <a:lnTo>
                      <a:pt x="756082" y="569968"/>
                    </a:lnTo>
                    <a:lnTo>
                      <a:pt x="738609" y="577113"/>
                    </a:lnTo>
                    <a:lnTo>
                      <a:pt x="721137" y="585449"/>
                    </a:lnTo>
                    <a:lnTo>
                      <a:pt x="704061" y="593388"/>
                    </a:lnTo>
                    <a:lnTo>
                      <a:pt x="686986" y="601724"/>
                    </a:lnTo>
                    <a:lnTo>
                      <a:pt x="670308" y="610457"/>
                    </a:lnTo>
                    <a:lnTo>
                      <a:pt x="653630" y="619587"/>
                    </a:lnTo>
                    <a:lnTo>
                      <a:pt x="637745" y="629114"/>
                    </a:lnTo>
                    <a:lnTo>
                      <a:pt x="621861" y="639037"/>
                    </a:lnTo>
                    <a:lnTo>
                      <a:pt x="605977" y="649755"/>
                    </a:lnTo>
                    <a:lnTo>
                      <a:pt x="590490" y="660473"/>
                    </a:lnTo>
                    <a:lnTo>
                      <a:pt x="575400" y="671190"/>
                    </a:lnTo>
                    <a:lnTo>
                      <a:pt x="559913" y="682702"/>
                    </a:lnTo>
                    <a:lnTo>
                      <a:pt x="545617" y="694610"/>
                    </a:lnTo>
                    <a:lnTo>
                      <a:pt x="531322" y="706519"/>
                    </a:lnTo>
                    <a:lnTo>
                      <a:pt x="517026" y="719221"/>
                    </a:lnTo>
                    <a:lnTo>
                      <a:pt x="503525" y="731924"/>
                    </a:lnTo>
                    <a:lnTo>
                      <a:pt x="490023" y="745023"/>
                    </a:lnTo>
                    <a:lnTo>
                      <a:pt x="476919" y="758520"/>
                    </a:lnTo>
                    <a:lnTo>
                      <a:pt x="464212" y="772413"/>
                    </a:lnTo>
                    <a:lnTo>
                      <a:pt x="451504" y="786306"/>
                    </a:lnTo>
                    <a:lnTo>
                      <a:pt x="439591" y="800596"/>
                    </a:lnTo>
                    <a:lnTo>
                      <a:pt x="427678" y="815680"/>
                    </a:lnTo>
                    <a:lnTo>
                      <a:pt x="416162" y="830368"/>
                    </a:lnTo>
                    <a:lnTo>
                      <a:pt x="405441" y="845452"/>
                    </a:lnTo>
                    <a:lnTo>
                      <a:pt x="394322" y="860933"/>
                    </a:lnTo>
                    <a:lnTo>
                      <a:pt x="383997" y="876811"/>
                    </a:lnTo>
                    <a:lnTo>
                      <a:pt x="374070" y="892689"/>
                    </a:lnTo>
                    <a:lnTo>
                      <a:pt x="364539" y="908964"/>
                    </a:lnTo>
                    <a:lnTo>
                      <a:pt x="355009" y="925636"/>
                    </a:lnTo>
                    <a:lnTo>
                      <a:pt x="346272" y="941911"/>
                    </a:lnTo>
                    <a:lnTo>
                      <a:pt x="337933" y="959377"/>
                    </a:lnTo>
                    <a:lnTo>
                      <a:pt x="329594" y="976048"/>
                    </a:lnTo>
                    <a:lnTo>
                      <a:pt x="322049" y="993911"/>
                    </a:lnTo>
                    <a:lnTo>
                      <a:pt x="314901" y="1011377"/>
                    </a:lnTo>
                    <a:lnTo>
                      <a:pt x="308151" y="1029240"/>
                    </a:lnTo>
                    <a:lnTo>
                      <a:pt x="301797" y="1047500"/>
                    </a:lnTo>
                    <a:lnTo>
                      <a:pt x="295840" y="1065362"/>
                    </a:lnTo>
                    <a:lnTo>
                      <a:pt x="290678" y="1084019"/>
                    </a:lnTo>
                    <a:lnTo>
                      <a:pt x="285516" y="1102676"/>
                    </a:lnTo>
                    <a:lnTo>
                      <a:pt x="280751" y="1121729"/>
                    </a:lnTo>
                    <a:lnTo>
                      <a:pt x="276780" y="1140783"/>
                    </a:lnTo>
                    <a:lnTo>
                      <a:pt x="272809" y="1159440"/>
                    </a:lnTo>
                    <a:lnTo>
                      <a:pt x="270029" y="1178890"/>
                    </a:lnTo>
                    <a:lnTo>
                      <a:pt x="266852" y="1198341"/>
                    </a:lnTo>
                    <a:lnTo>
                      <a:pt x="264867" y="1218188"/>
                    </a:lnTo>
                    <a:lnTo>
                      <a:pt x="263278" y="1237639"/>
                    </a:lnTo>
                    <a:lnTo>
                      <a:pt x="261690" y="1257883"/>
                    </a:lnTo>
                    <a:lnTo>
                      <a:pt x="260896" y="1277731"/>
                    </a:lnTo>
                    <a:lnTo>
                      <a:pt x="260498" y="1297975"/>
                    </a:lnTo>
                    <a:lnTo>
                      <a:pt x="260896" y="1318220"/>
                    </a:lnTo>
                    <a:lnTo>
                      <a:pt x="261690" y="1338067"/>
                    </a:lnTo>
                    <a:lnTo>
                      <a:pt x="263278" y="1357915"/>
                    </a:lnTo>
                    <a:lnTo>
                      <a:pt x="264867" y="1377763"/>
                    </a:lnTo>
                    <a:lnTo>
                      <a:pt x="266852" y="1397213"/>
                    </a:lnTo>
                    <a:lnTo>
                      <a:pt x="270029" y="1416664"/>
                    </a:lnTo>
                    <a:lnTo>
                      <a:pt x="272809" y="1436114"/>
                    </a:lnTo>
                    <a:lnTo>
                      <a:pt x="276780" y="1455168"/>
                    </a:lnTo>
                    <a:lnTo>
                      <a:pt x="280751" y="1474222"/>
                    </a:lnTo>
                    <a:lnTo>
                      <a:pt x="285516" y="1493275"/>
                    </a:lnTo>
                    <a:lnTo>
                      <a:pt x="290678" y="1511535"/>
                    </a:lnTo>
                    <a:lnTo>
                      <a:pt x="295840" y="1530192"/>
                    </a:lnTo>
                    <a:lnTo>
                      <a:pt x="301797" y="1548452"/>
                    </a:lnTo>
                    <a:lnTo>
                      <a:pt x="308151" y="1566314"/>
                    </a:lnTo>
                    <a:lnTo>
                      <a:pt x="314901" y="1584177"/>
                    </a:lnTo>
                    <a:lnTo>
                      <a:pt x="322049" y="1602040"/>
                    </a:lnTo>
                    <a:lnTo>
                      <a:pt x="329594" y="1619109"/>
                    </a:lnTo>
                    <a:lnTo>
                      <a:pt x="337933" y="1636575"/>
                    </a:lnTo>
                    <a:lnTo>
                      <a:pt x="346272" y="1653247"/>
                    </a:lnTo>
                    <a:lnTo>
                      <a:pt x="355009" y="1670316"/>
                    </a:lnTo>
                    <a:lnTo>
                      <a:pt x="364539" y="1686591"/>
                    </a:lnTo>
                    <a:lnTo>
                      <a:pt x="374070" y="1703262"/>
                    </a:lnTo>
                    <a:lnTo>
                      <a:pt x="383997" y="1719140"/>
                    </a:lnTo>
                    <a:lnTo>
                      <a:pt x="394322" y="1734622"/>
                    </a:lnTo>
                    <a:lnTo>
                      <a:pt x="405441" y="1750500"/>
                    </a:lnTo>
                    <a:lnTo>
                      <a:pt x="416162" y="1765584"/>
                    </a:lnTo>
                    <a:lnTo>
                      <a:pt x="427678" y="1780271"/>
                    </a:lnTo>
                    <a:lnTo>
                      <a:pt x="439591" y="1794958"/>
                    </a:lnTo>
                    <a:lnTo>
                      <a:pt x="451504" y="1809248"/>
                    </a:lnTo>
                    <a:lnTo>
                      <a:pt x="464212" y="1823142"/>
                    </a:lnTo>
                    <a:lnTo>
                      <a:pt x="476919" y="1837035"/>
                    </a:lnTo>
                    <a:lnTo>
                      <a:pt x="490023" y="1850531"/>
                    </a:lnTo>
                    <a:lnTo>
                      <a:pt x="503525" y="1863631"/>
                    </a:lnTo>
                    <a:lnTo>
                      <a:pt x="517026" y="1876333"/>
                    </a:lnTo>
                    <a:lnTo>
                      <a:pt x="531322" y="1889035"/>
                    </a:lnTo>
                    <a:lnTo>
                      <a:pt x="545617" y="1900944"/>
                    </a:lnTo>
                    <a:lnTo>
                      <a:pt x="559913" y="1912852"/>
                    </a:lnTo>
                    <a:lnTo>
                      <a:pt x="575400" y="1923967"/>
                    </a:lnTo>
                    <a:lnTo>
                      <a:pt x="590490" y="1935479"/>
                    </a:lnTo>
                    <a:lnTo>
                      <a:pt x="605977" y="1945799"/>
                    </a:lnTo>
                    <a:lnTo>
                      <a:pt x="621861" y="1956517"/>
                    </a:lnTo>
                    <a:lnTo>
                      <a:pt x="637745" y="1966044"/>
                    </a:lnTo>
                    <a:lnTo>
                      <a:pt x="653630" y="1975968"/>
                    </a:lnTo>
                    <a:lnTo>
                      <a:pt x="670308" y="1985097"/>
                    </a:lnTo>
                    <a:lnTo>
                      <a:pt x="686986" y="1994227"/>
                    </a:lnTo>
                    <a:lnTo>
                      <a:pt x="704061" y="2002563"/>
                    </a:lnTo>
                    <a:lnTo>
                      <a:pt x="721137" y="2010502"/>
                    </a:lnTo>
                    <a:lnTo>
                      <a:pt x="738609" y="2018044"/>
                    </a:lnTo>
                    <a:lnTo>
                      <a:pt x="756082" y="2025189"/>
                    </a:lnTo>
                    <a:lnTo>
                      <a:pt x="774348" y="2032335"/>
                    </a:lnTo>
                    <a:lnTo>
                      <a:pt x="792218" y="2038686"/>
                    </a:lnTo>
                    <a:lnTo>
                      <a:pt x="810485" y="2044640"/>
                    </a:lnTo>
                    <a:lnTo>
                      <a:pt x="829148" y="2050197"/>
                    </a:lnTo>
                    <a:lnTo>
                      <a:pt x="847812" y="2055358"/>
                    </a:lnTo>
                    <a:lnTo>
                      <a:pt x="866476" y="2059724"/>
                    </a:lnTo>
                    <a:lnTo>
                      <a:pt x="885140" y="2064091"/>
                    </a:lnTo>
                    <a:lnTo>
                      <a:pt x="904598" y="2067266"/>
                    </a:lnTo>
                    <a:lnTo>
                      <a:pt x="924056" y="2070839"/>
                    </a:lnTo>
                    <a:lnTo>
                      <a:pt x="943514" y="2073220"/>
                    </a:lnTo>
                    <a:lnTo>
                      <a:pt x="962972" y="2075999"/>
                    </a:lnTo>
                    <a:lnTo>
                      <a:pt x="982827" y="2077587"/>
                    </a:lnTo>
                    <a:lnTo>
                      <a:pt x="1002682" y="2078778"/>
                    </a:lnTo>
                    <a:lnTo>
                      <a:pt x="1022934" y="2079572"/>
                    </a:lnTo>
                    <a:lnTo>
                      <a:pt x="1043186" y="2079572"/>
                    </a:lnTo>
                    <a:lnTo>
                      <a:pt x="1063041" y="2079572"/>
                    </a:lnTo>
                    <a:lnTo>
                      <a:pt x="1083293" y="2078778"/>
                    </a:lnTo>
                    <a:lnTo>
                      <a:pt x="1103148" y="2077587"/>
                    </a:lnTo>
                    <a:lnTo>
                      <a:pt x="1122606" y="2075999"/>
                    </a:lnTo>
                    <a:lnTo>
                      <a:pt x="1142064" y="2073220"/>
                    </a:lnTo>
                    <a:lnTo>
                      <a:pt x="1161919" y="2070839"/>
                    </a:lnTo>
                    <a:lnTo>
                      <a:pt x="1180980" y="2067266"/>
                    </a:lnTo>
                    <a:lnTo>
                      <a:pt x="1200438" y="2064091"/>
                    </a:lnTo>
                    <a:lnTo>
                      <a:pt x="1219499" y="2059724"/>
                    </a:lnTo>
                    <a:lnTo>
                      <a:pt x="1237766" y="2055358"/>
                    </a:lnTo>
                    <a:lnTo>
                      <a:pt x="1256827" y="2050197"/>
                    </a:lnTo>
                    <a:lnTo>
                      <a:pt x="1275093" y="2044640"/>
                    </a:lnTo>
                    <a:lnTo>
                      <a:pt x="1293757" y="2038686"/>
                    </a:lnTo>
                    <a:lnTo>
                      <a:pt x="1311627" y="2032335"/>
                    </a:lnTo>
                    <a:lnTo>
                      <a:pt x="1329496" y="2025189"/>
                    </a:lnTo>
                    <a:lnTo>
                      <a:pt x="1347366" y="2018044"/>
                    </a:lnTo>
                    <a:lnTo>
                      <a:pt x="1364441" y="2010502"/>
                    </a:lnTo>
                    <a:lnTo>
                      <a:pt x="1381914" y="2002563"/>
                    </a:lnTo>
                    <a:lnTo>
                      <a:pt x="1398592" y="1994227"/>
                    </a:lnTo>
                    <a:lnTo>
                      <a:pt x="1415667" y="1985097"/>
                    </a:lnTo>
                    <a:lnTo>
                      <a:pt x="1431949" y="1975968"/>
                    </a:lnTo>
                    <a:lnTo>
                      <a:pt x="1447833" y="1966044"/>
                    </a:lnTo>
                    <a:lnTo>
                      <a:pt x="1464114" y="1956517"/>
                    </a:lnTo>
                    <a:lnTo>
                      <a:pt x="1479998" y="1945799"/>
                    </a:lnTo>
                    <a:lnTo>
                      <a:pt x="1495088" y="1935479"/>
                    </a:lnTo>
                    <a:lnTo>
                      <a:pt x="1510575" y="1923967"/>
                    </a:lnTo>
                    <a:lnTo>
                      <a:pt x="1525665" y="1912852"/>
                    </a:lnTo>
                    <a:lnTo>
                      <a:pt x="1539960" y="1900944"/>
                    </a:lnTo>
                    <a:lnTo>
                      <a:pt x="1554256" y="1889035"/>
                    </a:lnTo>
                    <a:lnTo>
                      <a:pt x="1568551" y="1876333"/>
                    </a:lnTo>
                    <a:lnTo>
                      <a:pt x="1582053" y="1863631"/>
                    </a:lnTo>
                    <a:lnTo>
                      <a:pt x="1595555" y="1850531"/>
                    </a:lnTo>
                    <a:lnTo>
                      <a:pt x="1608659" y="1837035"/>
                    </a:lnTo>
                    <a:lnTo>
                      <a:pt x="1621763" y="1823142"/>
                    </a:lnTo>
                    <a:lnTo>
                      <a:pt x="1634073" y="1809248"/>
                    </a:lnTo>
                    <a:lnTo>
                      <a:pt x="1646383" y="1794958"/>
                    </a:lnTo>
                    <a:lnTo>
                      <a:pt x="1657899" y="1780271"/>
                    </a:lnTo>
                    <a:lnTo>
                      <a:pt x="1669415" y="1765584"/>
                    </a:lnTo>
                    <a:lnTo>
                      <a:pt x="1680534" y="1750500"/>
                    </a:lnTo>
                    <a:lnTo>
                      <a:pt x="1691256" y="1734622"/>
                    </a:lnTo>
                    <a:lnTo>
                      <a:pt x="1701581" y="1719140"/>
                    </a:lnTo>
                    <a:lnTo>
                      <a:pt x="1711508" y="1703262"/>
                    </a:lnTo>
                    <a:lnTo>
                      <a:pt x="1721436" y="1686591"/>
                    </a:lnTo>
                    <a:lnTo>
                      <a:pt x="1730569" y="1670316"/>
                    </a:lnTo>
                    <a:lnTo>
                      <a:pt x="1739305" y="1653247"/>
                    </a:lnTo>
                    <a:lnTo>
                      <a:pt x="1748041" y="1636575"/>
                    </a:lnTo>
                    <a:lnTo>
                      <a:pt x="1755983" y="1619109"/>
                    </a:lnTo>
                    <a:lnTo>
                      <a:pt x="1763529" y="1602040"/>
                    </a:lnTo>
                    <a:lnTo>
                      <a:pt x="1770676" y="1584177"/>
                    </a:lnTo>
                    <a:lnTo>
                      <a:pt x="1777427" y="1566314"/>
                    </a:lnTo>
                    <a:lnTo>
                      <a:pt x="1783781" y="1548452"/>
                    </a:lnTo>
                    <a:lnTo>
                      <a:pt x="1789737" y="1530192"/>
                    </a:lnTo>
                    <a:lnTo>
                      <a:pt x="1795694" y="1511535"/>
                    </a:lnTo>
                    <a:lnTo>
                      <a:pt x="1800459" y="1493275"/>
                    </a:lnTo>
                    <a:lnTo>
                      <a:pt x="1804827" y="1474222"/>
                    </a:lnTo>
                    <a:lnTo>
                      <a:pt x="1809195" y="1455168"/>
                    </a:lnTo>
                    <a:lnTo>
                      <a:pt x="1812769" y="1436114"/>
                    </a:lnTo>
                    <a:lnTo>
                      <a:pt x="1816343" y="1416664"/>
                    </a:lnTo>
                    <a:lnTo>
                      <a:pt x="1818726" y="1397213"/>
                    </a:lnTo>
                    <a:lnTo>
                      <a:pt x="1820711" y="1377763"/>
                    </a:lnTo>
                    <a:lnTo>
                      <a:pt x="1823094" y="1357915"/>
                    </a:lnTo>
                    <a:lnTo>
                      <a:pt x="1824285" y="1338067"/>
                    </a:lnTo>
                    <a:lnTo>
                      <a:pt x="1824682" y="1318220"/>
                    </a:lnTo>
                    <a:lnTo>
                      <a:pt x="1825079" y="1297975"/>
                    </a:lnTo>
                    <a:lnTo>
                      <a:pt x="1824682" y="1277731"/>
                    </a:lnTo>
                    <a:lnTo>
                      <a:pt x="1824285" y="1257883"/>
                    </a:lnTo>
                    <a:lnTo>
                      <a:pt x="1823094" y="1237639"/>
                    </a:lnTo>
                    <a:lnTo>
                      <a:pt x="1820711" y="1218188"/>
                    </a:lnTo>
                    <a:lnTo>
                      <a:pt x="1818726" y="1198341"/>
                    </a:lnTo>
                    <a:lnTo>
                      <a:pt x="1816343" y="1178890"/>
                    </a:lnTo>
                    <a:lnTo>
                      <a:pt x="1812769" y="1159440"/>
                    </a:lnTo>
                    <a:lnTo>
                      <a:pt x="1809195" y="1140783"/>
                    </a:lnTo>
                    <a:lnTo>
                      <a:pt x="1804827" y="1121729"/>
                    </a:lnTo>
                    <a:lnTo>
                      <a:pt x="1800459" y="1102676"/>
                    </a:lnTo>
                    <a:lnTo>
                      <a:pt x="1795694" y="1084019"/>
                    </a:lnTo>
                    <a:lnTo>
                      <a:pt x="1789737" y="1065362"/>
                    </a:lnTo>
                    <a:lnTo>
                      <a:pt x="1783781" y="1047500"/>
                    </a:lnTo>
                    <a:lnTo>
                      <a:pt x="1777427" y="1029240"/>
                    </a:lnTo>
                    <a:lnTo>
                      <a:pt x="1770676" y="1011377"/>
                    </a:lnTo>
                    <a:lnTo>
                      <a:pt x="1763529" y="993911"/>
                    </a:lnTo>
                    <a:lnTo>
                      <a:pt x="1755983" y="976048"/>
                    </a:lnTo>
                    <a:lnTo>
                      <a:pt x="1748041" y="959377"/>
                    </a:lnTo>
                    <a:lnTo>
                      <a:pt x="1739305" y="941911"/>
                    </a:lnTo>
                    <a:lnTo>
                      <a:pt x="1730569" y="925636"/>
                    </a:lnTo>
                    <a:lnTo>
                      <a:pt x="1721436" y="908964"/>
                    </a:lnTo>
                    <a:lnTo>
                      <a:pt x="1711508" y="892689"/>
                    </a:lnTo>
                    <a:lnTo>
                      <a:pt x="1701581" y="876811"/>
                    </a:lnTo>
                    <a:lnTo>
                      <a:pt x="1691256" y="860933"/>
                    </a:lnTo>
                    <a:lnTo>
                      <a:pt x="1680534" y="845452"/>
                    </a:lnTo>
                    <a:lnTo>
                      <a:pt x="1669415" y="830368"/>
                    </a:lnTo>
                    <a:lnTo>
                      <a:pt x="1657899" y="815680"/>
                    </a:lnTo>
                    <a:lnTo>
                      <a:pt x="1646383" y="800596"/>
                    </a:lnTo>
                    <a:lnTo>
                      <a:pt x="1634073" y="786306"/>
                    </a:lnTo>
                    <a:lnTo>
                      <a:pt x="1621763" y="772413"/>
                    </a:lnTo>
                    <a:lnTo>
                      <a:pt x="1608659" y="758520"/>
                    </a:lnTo>
                    <a:lnTo>
                      <a:pt x="1595555" y="745023"/>
                    </a:lnTo>
                    <a:lnTo>
                      <a:pt x="1582053" y="731924"/>
                    </a:lnTo>
                    <a:lnTo>
                      <a:pt x="1568551" y="719221"/>
                    </a:lnTo>
                    <a:lnTo>
                      <a:pt x="1554256" y="706519"/>
                    </a:lnTo>
                    <a:lnTo>
                      <a:pt x="1539960" y="694610"/>
                    </a:lnTo>
                    <a:lnTo>
                      <a:pt x="1525665" y="682702"/>
                    </a:lnTo>
                    <a:lnTo>
                      <a:pt x="1510575" y="671190"/>
                    </a:lnTo>
                    <a:lnTo>
                      <a:pt x="1495088" y="660473"/>
                    </a:lnTo>
                    <a:lnTo>
                      <a:pt x="1479998" y="649755"/>
                    </a:lnTo>
                    <a:lnTo>
                      <a:pt x="1464114" y="639037"/>
                    </a:lnTo>
                    <a:lnTo>
                      <a:pt x="1447833" y="629114"/>
                    </a:lnTo>
                    <a:lnTo>
                      <a:pt x="1431949" y="619587"/>
                    </a:lnTo>
                    <a:lnTo>
                      <a:pt x="1415667" y="610457"/>
                    </a:lnTo>
                    <a:lnTo>
                      <a:pt x="1398592" y="601724"/>
                    </a:lnTo>
                    <a:lnTo>
                      <a:pt x="1381914" y="593388"/>
                    </a:lnTo>
                    <a:lnTo>
                      <a:pt x="1364441" y="585449"/>
                    </a:lnTo>
                    <a:lnTo>
                      <a:pt x="1347366" y="577113"/>
                    </a:lnTo>
                    <a:lnTo>
                      <a:pt x="1329496" y="569968"/>
                    </a:lnTo>
                    <a:lnTo>
                      <a:pt x="1311627" y="563220"/>
                    </a:lnTo>
                    <a:lnTo>
                      <a:pt x="1293757" y="556869"/>
                    </a:lnTo>
                    <a:lnTo>
                      <a:pt x="1275093" y="550914"/>
                    </a:lnTo>
                    <a:lnTo>
                      <a:pt x="1256827" y="545754"/>
                    </a:lnTo>
                    <a:lnTo>
                      <a:pt x="1237766" y="540594"/>
                    </a:lnTo>
                    <a:lnTo>
                      <a:pt x="1219499" y="535830"/>
                    </a:lnTo>
                    <a:lnTo>
                      <a:pt x="1200438" y="531861"/>
                    </a:lnTo>
                    <a:lnTo>
                      <a:pt x="1180980" y="527891"/>
                    </a:lnTo>
                    <a:lnTo>
                      <a:pt x="1161919" y="525113"/>
                    </a:lnTo>
                    <a:lnTo>
                      <a:pt x="1142064" y="521937"/>
                    </a:lnTo>
                    <a:lnTo>
                      <a:pt x="1122606" y="519952"/>
                    </a:lnTo>
                    <a:lnTo>
                      <a:pt x="1103148" y="518364"/>
                    </a:lnTo>
                    <a:lnTo>
                      <a:pt x="1083293" y="516777"/>
                    </a:lnTo>
                    <a:lnTo>
                      <a:pt x="1063041" y="515983"/>
                    </a:lnTo>
                    <a:lnTo>
                      <a:pt x="1043186" y="515586"/>
                    </a:lnTo>
                    <a:close/>
                    <a:moveTo>
                      <a:pt x="803734" y="280988"/>
                    </a:moveTo>
                    <a:lnTo>
                      <a:pt x="862902" y="391340"/>
                    </a:lnTo>
                    <a:lnTo>
                      <a:pt x="884743" y="387371"/>
                    </a:lnTo>
                    <a:lnTo>
                      <a:pt x="906980" y="383798"/>
                    </a:lnTo>
                    <a:lnTo>
                      <a:pt x="929218" y="380622"/>
                    </a:lnTo>
                    <a:lnTo>
                      <a:pt x="951456" y="378241"/>
                    </a:lnTo>
                    <a:lnTo>
                      <a:pt x="974488" y="376256"/>
                    </a:lnTo>
                    <a:lnTo>
                      <a:pt x="997122" y="374668"/>
                    </a:lnTo>
                    <a:lnTo>
                      <a:pt x="1019757" y="373874"/>
                    </a:lnTo>
                    <a:lnTo>
                      <a:pt x="1043186" y="373477"/>
                    </a:lnTo>
                    <a:lnTo>
                      <a:pt x="1059865" y="373874"/>
                    </a:lnTo>
                    <a:lnTo>
                      <a:pt x="1076940" y="374271"/>
                    </a:lnTo>
                    <a:lnTo>
                      <a:pt x="1093618" y="375462"/>
                    </a:lnTo>
                    <a:lnTo>
                      <a:pt x="1110693" y="376256"/>
                    </a:lnTo>
                    <a:lnTo>
                      <a:pt x="1127372" y="377844"/>
                    </a:lnTo>
                    <a:lnTo>
                      <a:pt x="1144050" y="379432"/>
                    </a:lnTo>
                    <a:lnTo>
                      <a:pt x="1160331" y="381019"/>
                    </a:lnTo>
                    <a:lnTo>
                      <a:pt x="1176612" y="383798"/>
                    </a:lnTo>
                    <a:lnTo>
                      <a:pt x="1193291" y="386180"/>
                    </a:lnTo>
                    <a:lnTo>
                      <a:pt x="1209572" y="388958"/>
                    </a:lnTo>
                    <a:lnTo>
                      <a:pt x="1225853" y="392134"/>
                    </a:lnTo>
                    <a:lnTo>
                      <a:pt x="1241737" y="395310"/>
                    </a:lnTo>
                    <a:lnTo>
                      <a:pt x="1257621" y="399279"/>
                    </a:lnTo>
                    <a:lnTo>
                      <a:pt x="1273505" y="403249"/>
                    </a:lnTo>
                    <a:lnTo>
                      <a:pt x="1289389" y="407218"/>
                    </a:lnTo>
                    <a:lnTo>
                      <a:pt x="1304876" y="411982"/>
                    </a:lnTo>
                    <a:lnTo>
                      <a:pt x="1370398" y="304805"/>
                    </a:lnTo>
                    <a:lnTo>
                      <a:pt x="1611439" y="417142"/>
                    </a:lnTo>
                    <a:lnTo>
                      <a:pt x="1570140" y="539800"/>
                    </a:lnTo>
                    <a:lnTo>
                      <a:pt x="1592775" y="555678"/>
                    </a:lnTo>
                    <a:lnTo>
                      <a:pt x="1614615" y="572747"/>
                    </a:lnTo>
                    <a:lnTo>
                      <a:pt x="1636059" y="589815"/>
                    </a:lnTo>
                    <a:lnTo>
                      <a:pt x="1656708" y="608075"/>
                    </a:lnTo>
                    <a:lnTo>
                      <a:pt x="1676960" y="626732"/>
                    </a:lnTo>
                    <a:lnTo>
                      <a:pt x="1696815" y="645389"/>
                    </a:lnTo>
                    <a:lnTo>
                      <a:pt x="1715876" y="665236"/>
                    </a:lnTo>
                    <a:lnTo>
                      <a:pt x="1734540" y="685481"/>
                    </a:lnTo>
                    <a:lnTo>
                      <a:pt x="1752410" y="706519"/>
                    </a:lnTo>
                    <a:lnTo>
                      <a:pt x="1769882" y="728351"/>
                    </a:lnTo>
                    <a:lnTo>
                      <a:pt x="1786560" y="750184"/>
                    </a:lnTo>
                    <a:lnTo>
                      <a:pt x="1802841" y="772413"/>
                    </a:lnTo>
                    <a:lnTo>
                      <a:pt x="1818329" y="795436"/>
                    </a:lnTo>
                    <a:lnTo>
                      <a:pt x="1832624" y="818856"/>
                    </a:lnTo>
                    <a:lnTo>
                      <a:pt x="1846920" y="842673"/>
                    </a:lnTo>
                    <a:lnTo>
                      <a:pt x="1860024" y="866887"/>
                    </a:lnTo>
                    <a:lnTo>
                      <a:pt x="1994642" y="834337"/>
                    </a:lnTo>
                    <a:lnTo>
                      <a:pt x="2085975" y="1084019"/>
                    </a:lnTo>
                    <a:lnTo>
                      <a:pt x="1954931" y="1149516"/>
                    </a:lnTo>
                    <a:lnTo>
                      <a:pt x="1958108" y="1167776"/>
                    </a:lnTo>
                    <a:lnTo>
                      <a:pt x="1960491" y="1185638"/>
                    </a:lnTo>
                    <a:lnTo>
                      <a:pt x="1962476" y="1204295"/>
                    </a:lnTo>
                    <a:lnTo>
                      <a:pt x="1964462" y="1222952"/>
                    </a:lnTo>
                    <a:lnTo>
                      <a:pt x="1965653" y="1241212"/>
                    </a:lnTo>
                    <a:lnTo>
                      <a:pt x="1966447" y="1259868"/>
                    </a:lnTo>
                    <a:lnTo>
                      <a:pt x="1967242" y="1278922"/>
                    </a:lnTo>
                    <a:lnTo>
                      <a:pt x="1967242" y="1297975"/>
                    </a:lnTo>
                    <a:lnTo>
                      <a:pt x="1967242" y="1315441"/>
                    </a:lnTo>
                    <a:lnTo>
                      <a:pt x="1966845" y="1332907"/>
                    </a:lnTo>
                    <a:lnTo>
                      <a:pt x="1966050" y="1349976"/>
                    </a:lnTo>
                    <a:lnTo>
                      <a:pt x="1964859" y="1367839"/>
                    </a:lnTo>
                    <a:lnTo>
                      <a:pt x="1962873" y="1385305"/>
                    </a:lnTo>
                    <a:lnTo>
                      <a:pt x="1961285" y="1401977"/>
                    </a:lnTo>
                    <a:lnTo>
                      <a:pt x="1959300" y="1419442"/>
                    </a:lnTo>
                    <a:lnTo>
                      <a:pt x="1957314" y="1436114"/>
                    </a:lnTo>
                    <a:lnTo>
                      <a:pt x="1954137" y="1453183"/>
                    </a:lnTo>
                    <a:lnTo>
                      <a:pt x="1951357" y="1469855"/>
                    </a:lnTo>
                    <a:lnTo>
                      <a:pt x="1947784" y="1486527"/>
                    </a:lnTo>
                    <a:lnTo>
                      <a:pt x="1944210" y="1503199"/>
                    </a:lnTo>
                    <a:lnTo>
                      <a:pt x="1940239" y="1519871"/>
                    </a:lnTo>
                    <a:lnTo>
                      <a:pt x="1935871" y="1535749"/>
                    </a:lnTo>
                    <a:lnTo>
                      <a:pt x="1931899" y="1552024"/>
                    </a:lnTo>
                    <a:lnTo>
                      <a:pt x="1926737" y="1568299"/>
                    </a:lnTo>
                    <a:lnTo>
                      <a:pt x="2061355" y="1650468"/>
                    </a:lnTo>
                    <a:lnTo>
                      <a:pt x="1949372" y="1891020"/>
                    </a:lnTo>
                    <a:lnTo>
                      <a:pt x="1791723" y="1838623"/>
                    </a:lnTo>
                    <a:lnTo>
                      <a:pt x="1776633" y="1859264"/>
                    </a:lnTo>
                    <a:lnTo>
                      <a:pt x="1761146" y="1879112"/>
                    </a:lnTo>
                    <a:lnTo>
                      <a:pt x="1744468" y="1898165"/>
                    </a:lnTo>
                    <a:lnTo>
                      <a:pt x="1728186" y="1917219"/>
                    </a:lnTo>
                    <a:lnTo>
                      <a:pt x="1710714" y="1935876"/>
                    </a:lnTo>
                    <a:lnTo>
                      <a:pt x="1693241" y="1954135"/>
                    </a:lnTo>
                    <a:lnTo>
                      <a:pt x="1674975" y="1971204"/>
                    </a:lnTo>
                    <a:lnTo>
                      <a:pt x="1655914" y="1988670"/>
                    </a:lnTo>
                    <a:lnTo>
                      <a:pt x="1636853" y="2004945"/>
                    </a:lnTo>
                    <a:lnTo>
                      <a:pt x="1616998" y="2021220"/>
                    </a:lnTo>
                    <a:lnTo>
                      <a:pt x="1597143" y="2036701"/>
                    </a:lnTo>
                    <a:lnTo>
                      <a:pt x="1576494" y="2051388"/>
                    </a:lnTo>
                    <a:lnTo>
                      <a:pt x="1555844" y="2066075"/>
                    </a:lnTo>
                    <a:lnTo>
                      <a:pt x="1534401" y="2079572"/>
                    </a:lnTo>
                    <a:lnTo>
                      <a:pt x="1512957" y="2093068"/>
                    </a:lnTo>
                    <a:lnTo>
                      <a:pt x="1491117" y="2105770"/>
                    </a:lnTo>
                    <a:lnTo>
                      <a:pt x="1531621" y="2274474"/>
                    </a:lnTo>
                    <a:lnTo>
                      <a:pt x="1281844" y="2365376"/>
                    </a:lnTo>
                    <a:lnTo>
                      <a:pt x="1202821" y="2207787"/>
                    </a:lnTo>
                    <a:lnTo>
                      <a:pt x="1183363" y="2210962"/>
                    </a:lnTo>
                    <a:lnTo>
                      <a:pt x="1163508" y="2213741"/>
                    </a:lnTo>
                    <a:lnTo>
                      <a:pt x="1144050" y="2216123"/>
                    </a:lnTo>
                    <a:lnTo>
                      <a:pt x="1124195" y="2218504"/>
                    </a:lnTo>
                    <a:lnTo>
                      <a:pt x="1103943" y="2219695"/>
                    </a:lnTo>
                    <a:lnTo>
                      <a:pt x="1083690" y="2220886"/>
                    </a:lnTo>
                    <a:lnTo>
                      <a:pt x="1063438" y="2221680"/>
                    </a:lnTo>
                    <a:lnTo>
                      <a:pt x="1043186" y="2221680"/>
                    </a:lnTo>
                    <a:lnTo>
                      <a:pt x="1013007" y="2221283"/>
                    </a:lnTo>
                    <a:lnTo>
                      <a:pt x="983224" y="2220092"/>
                    </a:lnTo>
                    <a:lnTo>
                      <a:pt x="954235" y="2217711"/>
                    </a:lnTo>
                    <a:lnTo>
                      <a:pt x="924850" y="2214535"/>
                    </a:lnTo>
                    <a:lnTo>
                      <a:pt x="895862" y="2210565"/>
                    </a:lnTo>
                    <a:lnTo>
                      <a:pt x="867270" y="2205405"/>
                    </a:lnTo>
                    <a:lnTo>
                      <a:pt x="839076" y="2199451"/>
                    </a:lnTo>
                    <a:lnTo>
                      <a:pt x="810882" y="2192703"/>
                    </a:lnTo>
                    <a:lnTo>
                      <a:pt x="715180" y="2341162"/>
                    </a:lnTo>
                    <a:lnTo>
                      <a:pt x="474536" y="2229222"/>
                    </a:lnTo>
                    <a:lnTo>
                      <a:pt x="524968" y="2062900"/>
                    </a:lnTo>
                    <a:lnTo>
                      <a:pt x="504716" y="2049006"/>
                    </a:lnTo>
                    <a:lnTo>
                      <a:pt x="484464" y="2033525"/>
                    </a:lnTo>
                    <a:lnTo>
                      <a:pt x="465006" y="2018441"/>
                    </a:lnTo>
                    <a:lnTo>
                      <a:pt x="445945" y="2002960"/>
                    </a:lnTo>
                    <a:lnTo>
                      <a:pt x="427281" y="1986288"/>
                    </a:lnTo>
                    <a:lnTo>
                      <a:pt x="408617" y="1969616"/>
                    </a:lnTo>
                    <a:lnTo>
                      <a:pt x="390748" y="1952151"/>
                    </a:lnTo>
                    <a:lnTo>
                      <a:pt x="373672" y="1934685"/>
                    </a:lnTo>
                    <a:lnTo>
                      <a:pt x="356597" y="1916028"/>
                    </a:lnTo>
                    <a:lnTo>
                      <a:pt x="340316" y="1897371"/>
                    </a:lnTo>
                    <a:lnTo>
                      <a:pt x="324432" y="1878715"/>
                    </a:lnTo>
                    <a:lnTo>
                      <a:pt x="308548" y="1858867"/>
                    </a:lnTo>
                    <a:lnTo>
                      <a:pt x="293855" y="1839020"/>
                    </a:lnTo>
                    <a:lnTo>
                      <a:pt x="279559" y="1818775"/>
                    </a:lnTo>
                    <a:lnTo>
                      <a:pt x="265661" y="1797737"/>
                    </a:lnTo>
                    <a:lnTo>
                      <a:pt x="252556" y="1776301"/>
                    </a:lnTo>
                    <a:lnTo>
                      <a:pt x="91333" y="1811630"/>
                    </a:lnTo>
                    <a:lnTo>
                      <a:pt x="0" y="1562345"/>
                    </a:lnTo>
                    <a:lnTo>
                      <a:pt x="138191" y="1488512"/>
                    </a:lnTo>
                    <a:lnTo>
                      <a:pt x="133426" y="1465092"/>
                    </a:lnTo>
                    <a:lnTo>
                      <a:pt x="129852" y="1441672"/>
                    </a:lnTo>
                    <a:lnTo>
                      <a:pt x="126278" y="1418251"/>
                    </a:lnTo>
                    <a:lnTo>
                      <a:pt x="123498" y="1394434"/>
                    </a:lnTo>
                    <a:lnTo>
                      <a:pt x="121513" y="1370220"/>
                    </a:lnTo>
                    <a:lnTo>
                      <a:pt x="119527" y="1346403"/>
                    </a:lnTo>
                    <a:lnTo>
                      <a:pt x="118733" y="1322189"/>
                    </a:lnTo>
                    <a:lnTo>
                      <a:pt x="118336" y="1297975"/>
                    </a:lnTo>
                    <a:lnTo>
                      <a:pt x="118733" y="1269395"/>
                    </a:lnTo>
                    <a:lnTo>
                      <a:pt x="119924" y="1240418"/>
                    </a:lnTo>
                    <a:lnTo>
                      <a:pt x="122704" y="1211837"/>
                    </a:lnTo>
                    <a:lnTo>
                      <a:pt x="125484" y="1184051"/>
                    </a:lnTo>
                    <a:lnTo>
                      <a:pt x="129455" y="1155867"/>
                    </a:lnTo>
                    <a:lnTo>
                      <a:pt x="134220" y="1128478"/>
                    </a:lnTo>
                    <a:lnTo>
                      <a:pt x="139780" y="1101088"/>
                    </a:lnTo>
                    <a:lnTo>
                      <a:pt x="146133" y="1074095"/>
                    </a:lnTo>
                    <a:lnTo>
                      <a:pt x="24223" y="995896"/>
                    </a:lnTo>
                    <a:lnTo>
                      <a:pt x="136603" y="755344"/>
                    </a:lnTo>
                    <a:lnTo>
                      <a:pt x="268043" y="794642"/>
                    </a:lnTo>
                    <a:lnTo>
                      <a:pt x="283530" y="772016"/>
                    </a:lnTo>
                    <a:lnTo>
                      <a:pt x="299017" y="750184"/>
                    </a:lnTo>
                    <a:lnTo>
                      <a:pt x="315696" y="728351"/>
                    </a:lnTo>
                    <a:lnTo>
                      <a:pt x="332771" y="707313"/>
                    </a:lnTo>
                    <a:lnTo>
                      <a:pt x="350243" y="686274"/>
                    </a:lnTo>
                    <a:lnTo>
                      <a:pt x="368907" y="666824"/>
                    </a:lnTo>
                    <a:lnTo>
                      <a:pt x="387571" y="646976"/>
                    </a:lnTo>
                    <a:lnTo>
                      <a:pt x="407426" y="627923"/>
                    </a:lnTo>
                    <a:lnTo>
                      <a:pt x="427281" y="609266"/>
                    </a:lnTo>
                    <a:lnTo>
                      <a:pt x="447930" y="591403"/>
                    </a:lnTo>
                    <a:lnTo>
                      <a:pt x="468977" y="574334"/>
                    </a:lnTo>
                    <a:lnTo>
                      <a:pt x="490420" y="557662"/>
                    </a:lnTo>
                    <a:lnTo>
                      <a:pt x="512261" y="541784"/>
                    </a:lnTo>
                    <a:lnTo>
                      <a:pt x="535293" y="526303"/>
                    </a:lnTo>
                    <a:lnTo>
                      <a:pt x="557928" y="511616"/>
                    </a:lnTo>
                    <a:lnTo>
                      <a:pt x="581754" y="497723"/>
                    </a:lnTo>
                    <a:lnTo>
                      <a:pt x="554354" y="371890"/>
                    </a:lnTo>
                    <a:lnTo>
                      <a:pt x="803734" y="280988"/>
                    </a:lnTo>
                    <a:close/>
                    <a:moveTo>
                      <a:pt x="2013752" y="186531"/>
                    </a:moveTo>
                    <a:lnTo>
                      <a:pt x="2001871" y="186928"/>
                    </a:lnTo>
                    <a:lnTo>
                      <a:pt x="1989594" y="188119"/>
                    </a:lnTo>
                    <a:lnTo>
                      <a:pt x="1978109" y="190103"/>
                    </a:lnTo>
                    <a:lnTo>
                      <a:pt x="1966624" y="192881"/>
                    </a:lnTo>
                    <a:lnTo>
                      <a:pt x="1955139" y="196453"/>
                    </a:lnTo>
                    <a:lnTo>
                      <a:pt x="1944050" y="200819"/>
                    </a:lnTo>
                    <a:lnTo>
                      <a:pt x="1932962" y="205978"/>
                    </a:lnTo>
                    <a:lnTo>
                      <a:pt x="1922269" y="211534"/>
                    </a:lnTo>
                    <a:lnTo>
                      <a:pt x="1914348" y="216297"/>
                    </a:lnTo>
                    <a:lnTo>
                      <a:pt x="1906823" y="221853"/>
                    </a:lnTo>
                    <a:lnTo>
                      <a:pt x="1899695" y="227409"/>
                    </a:lnTo>
                    <a:lnTo>
                      <a:pt x="1892962" y="233363"/>
                    </a:lnTo>
                    <a:lnTo>
                      <a:pt x="1886230" y="239713"/>
                    </a:lnTo>
                    <a:lnTo>
                      <a:pt x="1880289" y="246063"/>
                    </a:lnTo>
                    <a:lnTo>
                      <a:pt x="1874349" y="252809"/>
                    </a:lnTo>
                    <a:lnTo>
                      <a:pt x="1869200" y="259953"/>
                    </a:lnTo>
                    <a:lnTo>
                      <a:pt x="1864052" y="267097"/>
                    </a:lnTo>
                    <a:lnTo>
                      <a:pt x="1859300" y="274241"/>
                    </a:lnTo>
                    <a:lnTo>
                      <a:pt x="1855339" y="281781"/>
                    </a:lnTo>
                    <a:lnTo>
                      <a:pt x="1850983" y="289719"/>
                    </a:lnTo>
                    <a:lnTo>
                      <a:pt x="1847419" y="297656"/>
                    </a:lnTo>
                    <a:lnTo>
                      <a:pt x="1844646" y="305594"/>
                    </a:lnTo>
                    <a:lnTo>
                      <a:pt x="1841874" y="313928"/>
                    </a:lnTo>
                    <a:lnTo>
                      <a:pt x="1839102" y="322263"/>
                    </a:lnTo>
                    <a:lnTo>
                      <a:pt x="1837518" y="330597"/>
                    </a:lnTo>
                    <a:lnTo>
                      <a:pt x="1835934" y="339328"/>
                    </a:lnTo>
                    <a:lnTo>
                      <a:pt x="1834350" y="348059"/>
                    </a:lnTo>
                    <a:lnTo>
                      <a:pt x="1833557" y="356791"/>
                    </a:lnTo>
                    <a:lnTo>
                      <a:pt x="1833557" y="365125"/>
                    </a:lnTo>
                    <a:lnTo>
                      <a:pt x="1833557" y="373856"/>
                    </a:lnTo>
                    <a:lnTo>
                      <a:pt x="1833953" y="382984"/>
                    </a:lnTo>
                    <a:lnTo>
                      <a:pt x="1835142" y="391716"/>
                    </a:lnTo>
                    <a:lnTo>
                      <a:pt x="1836726" y="400050"/>
                    </a:lnTo>
                    <a:lnTo>
                      <a:pt x="1838310" y="409178"/>
                    </a:lnTo>
                    <a:lnTo>
                      <a:pt x="1840290" y="417513"/>
                    </a:lnTo>
                    <a:lnTo>
                      <a:pt x="1843458" y="426244"/>
                    </a:lnTo>
                    <a:lnTo>
                      <a:pt x="1846230" y="434578"/>
                    </a:lnTo>
                    <a:lnTo>
                      <a:pt x="1850191" y="443310"/>
                    </a:lnTo>
                    <a:lnTo>
                      <a:pt x="1853755" y="451247"/>
                    </a:lnTo>
                    <a:lnTo>
                      <a:pt x="1858507" y="459581"/>
                    </a:lnTo>
                    <a:lnTo>
                      <a:pt x="1864844" y="469503"/>
                    </a:lnTo>
                    <a:lnTo>
                      <a:pt x="1871973" y="479028"/>
                    </a:lnTo>
                    <a:lnTo>
                      <a:pt x="1879497" y="488156"/>
                    </a:lnTo>
                    <a:lnTo>
                      <a:pt x="1887418" y="496888"/>
                    </a:lnTo>
                    <a:lnTo>
                      <a:pt x="1896527" y="504428"/>
                    </a:lnTo>
                    <a:lnTo>
                      <a:pt x="1905239" y="511969"/>
                    </a:lnTo>
                    <a:lnTo>
                      <a:pt x="1914744" y="518716"/>
                    </a:lnTo>
                    <a:lnTo>
                      <a:pt x="1924645" y="524669"/>
                    </a:lnTo>
                    <a:lnTo>
                      <a:pt x="1934942" y="529828"/>
                    </a:lnTo>
                    <a:lnTo>
                      <a:pt x="1945635" y="534988"/>
                    </a:lnTo>
                    <a:lnTo>
                      <a:pt x="1956723" y="538956"/>
                    </a:lnTo>
                    <a:lnTo>
                      <a:pt x="1967812" y="542131"/>
                    </a:lnTo>
                    <a:lnTo>
                      <a:pt x="1979297" y="545306"/>
                    </a:lnTo>
                    <a:lnTo>
                      <a:pt x="1990782" y="546894"/>
                    </a:lnTo>
                    <a:lnTo>
                      <a:pt x="2002267" y="548085"/>
                    </a:lnTo>
                    <a:lnTo>
                      <a:pt x="2014544" y="548481"/>
                    </a:lnTo>
                    <a:lnTo>
                      <a:pt x="2026425" y="548085"/>
                    </a:lnTo>
                    <a:lnTo>
                      <a:pt x="2038306" y="546894"/>
                    </a:lnTo>
                    <a:lnTo>
                      <a:pt x="2049791" y="544910"/>
                    </a:lnTo>
                    <a:lnTo>
                      <a:pt x="2061672" y="542131"/>
                    </a:lnTo>
                    <a:lnTo>
                      <a:pt x="2073157" y="538560"/>
                    </a:lnTo>
                    <a:lnTo>
                      <a:pt x="2084246" y="534194"/>
                    </a:lnTo>
                    <a:lnTo>
                      <a:pt x="2095335" y="529035"/>
                    </a:lnTo>
                    <a:lnTo>
                      <a:pt x="2106028" y="523081"/>
                    </a:lnTo>
                    <a:lnTo>
                      <a:pt x="2113552" y="518716"/>
                    </a:lnTo>
                    <a:lnTo>
                      <a:pt x="2121077" y="513556"/>
                    </a:lnTo>
                    <a:lnTo>
                      <a:pt x="2128206" y="508000"/>
                    </a:lnTo>
                    <a:lnTo>
                      <a:pt x="2134938" y="502047"/>
                    </a:lnTo>
                    <a:lnTo>
                      <a:pt x="2141275" y="496491"/>
                    </a:lnTo>
                    <a:lnTo>
                      <a:pt x="2147215" y="490141"/>
                    </a:lnTo>
                    <a:lnTo>
                      <a:pt x="2153156" y="483394"/>
                    </a:lnTo>
                    <a:lnTo>
                      <a:pt x="2158304" y="476647"/>
                    </a:lnTo>
                    <a:lnTo>
                      <a:pt x="2163452" y="469503"/>
                    </a:lnTo>
                    <a:lnTo>
                      <a:pt x="2168601" y="461566"/>
                    </a:lnTo>
                    <a:lnTo>
                      <a:pt x="2172957" y="454025"/>
                    </a:lnTo>
                    <a:lnTo>
                      <a:pt x="2176917" y="446485"/>
                    </a:lnTo>
                    <a:lnTo>
                      <a:pt x="2180482" y="438150"/>
                    </a:lnTo>
                    <a:lnTo>
                      <a:pt x="2183650" y="430213"/>
                    </a:lnTo>
                    <a:lnTo>
                      <a:pt x="2186818" y="421481"/>
                    </a:lnTo>
                    <a:lnTo>
                      <a:pt x="2189195" y="412750"/>
                    </a:lnTo>
                    <a:lnTo>
                      <a:pt x="2191175" y="404019"/>
                    </a:lnTo>
                    <a:lnTo>
                      <a:pt x="2192363" y="395288"/>
                    </a:lnTo>
                    <a:lnTo>
                      <a:pt x="2193947" y="386159"/>
                    </a:lnTo>
                    <a:lnTo>
                      <a:pt x="2194739" y="377428"/>
                    </a:lnTo>
                    <a:lnTo>
                      <a:pt x="2194739" y="368697"/>
                    </a:lnTo>
                    <a:lnTo>
                      <a:pt x="2194739" y="359569"/>
                    </a:lnTo>
                    <a:lnTo>
                      <a:pt x="2194343" y="351234"/>
                    </a:lnTo>
                    <a:lnTo>
                      <a:pt x="2192759" y="342503"/>
                    </a:lnTo>
                    <a:lnTo>
                      <a:pt x="2191571" y="333375"/>
                    </a:lnTo>
                    <a:lnTo>
                      <a:pt x="2189591" y="325041"/>
                    </a:lnTo>
                    <a:lnTo>
                      <a:pt x="2187610" y="316706"/>
                    </a:lnTo>
                    <a:lnTo>
                      <a:pt x="2184838" y="308372"/>
                    </a:lnTo>
                    <a:lnTo>
                      <a:pt x="2181670" y="299641"/>
                    </a:lnTo>
                    <a:lnTo>
                      <a:pt x="2178106" y="291703"/>
                    </a:lnTo>
                    <a:lnTo>
                      <a:pt x="2174145" y="283766"/>
                    </a:lnTo>
                    <a:lnTo>
                      <a:pt x="2169789" y="275828"/>
                    </a:lnTo>
                    <a:lnTo>
                      <a:pt x="2163452" y="265509"/>
                    </a:lnTo>
                    <a:lnTo>
                      <a:pt x="2156324" y="255984"/>
                    </a:lnTo>
                    <a:lnTo>
                      <a:pt x="2148799" y="247253"/>
                    </a:lnTo>
                    <a:lnTo>
                      <a:pt x="2140879" y="238522"/>
                    </a:lnTo>
                    <a:lnTo>
                      <a:pt x="2131770" y="230584"/>
                    </a:lnTo>
                    <a:lnTo>
                      <a:pt x="2123057" y="223441"/>
                    </a:lnTo>
                    <a:lnTo>
                      <a:pt x="2113552" y="216694"/>
                    </a:lnTo>
                    <a:lnTo>
                      <a:pt x="2103255" y="210344"/>
                    </a:lnTo>
                    <a:lnTo>
                      <a:pt x="2093355" y="204788"/>
                    </a:lnTo>
                    <a:lnTo>
                      <a:pt x="2082662" y="200422"/>
                    </a:lnTo>
                    <a:lnTo>
                      <a:pt x="2071969" y="196056"/>
                    </a:lnTo>
                    <a:lnTo>
                      <a:pt x="2060484" y="192881"/>
                    </a:lnTo>
                    <a:lnTo>
                      <a:pt x="2048999" y="190103"/>
                    </a:lnTo>
                    <a:lnTo>
                      <a:pt x="2037118" y="188119"/>
                    </a:lnTo>
                    <a:lnTo>
                      <a:pt x="2025633" y="186928"/>
                    </a:lnTo>
                    <a:lnTo>
                      <a:pt x="2013752" y="186531"/>
                    </a:lnTo>
                    <a:close/>
                    <a:moveTo>
                      <a:pt x="2066028" y="0"/>
                    </a:moveTo>
                    <a:lnTo>
                      <a:pt x="2156324" y="23812"/>
                    </a:lnTo>
                    <a:lnTo>
                      <a:pt x="2146027" y="100013"/>
                    </a:lnTo>
                    <a:lnTo>
                      <a:pt x="2140916" y="118533"/>
                    </a:lnTo>
                    <a:lnTo>
                      <a:pt x="2134542" y="115094"/>
                    </a:lnTo>
                    <a:lnTo>
                      <a:pt x="2132671" y="114357"/>
                    </a:lnTo>
                    <a:lnTo>
                      <a:pt x="2132562" y="114300"/>
                    </a:lnTo>
                    <a:lnTo>
                      <a:pt x="2123453" y="110728"/>
                    </a:lnTo>
                    <a:lnTo>
                      <a:pt x="2132671" y="114357"/>
                    </a:lnTo>
                    <a:lnTo>
                      <a:pt x="2140879" y="118666"/>
                    </a:lnTo>
                    <a:lnTo>
                      <a:pt x="2140916" y="118533"/>
                    </a:lnTo>
                    <a:lnTo>
                      <a:pt x="2144839" y="120650"/>
                    </a:lnTo>
                    <a:lnTo>
                      <a:pt x="2153552" y="125413"/>
                    </a:lnTo>
                    <a:lnTo>
                      <a:pt x="2167413" y="133747"/>
                    </a:lnTo>
                    <a:lnTo>
                      <a:pt x="2174145" y="138113"/>
                    </a:lnTo>
                    <a:lnTo>
                      <a:pt x="2180878" y="142875"/>
                    </a:lnTo>
                    <a:lnTo>
                      <a:pt x="2181274" y="143272"/>
                    </a:lnTo>
                    <a:lnTo>
                      <a:pt x="2187610" y="148034"/>
                    </a:lnTo>
                    <a:lnTo>
                      <a:pt x="2193947" y="153194"/>
                    </a:lnTo>
                    <a:lnTo>
                      <a:pt x="2205432" y="163909"/>
                    </a:lnTo>
                    <a:lnTo>
                      <a:pt x="2212560" y="170656"/>
                    </a:lnTo>
                    <a:lnTo>
                      <a:pt x="2221273" y="180181"/>
                    </a:lnTo>
                    <a:lnTo>
                      <a:pt x="2226433" y="186128"/>
                    </a:lnTo>
                    <a:lnTo>
                      <a:pt x="2226422" y="186134"/>
                    </a:lnTo>
                    <a:lnTo>
                      <a:pt x="2229194" y="189309"/>
                    </a:lnTo>
                    <a:lnTo>
                      <a:pt x="2226433" y="186128"/>
                    </a:lnTo>
                    <a:lnTo>
                      <a:pt x="2244639" y="175419"/>
                    </a:lnTo>
                    <a:lnTo>
                      <a:pt x="2315925" y="143669"/>
                    </a:lnTo>
                    <a:lnTo>
                      <a:pt x="2363053" y="224234"/>
                    </a:lnTo>
                    <a:lnTo>
                      <a:pt x="2302064" y="270669"/>
                    </a:lnTo>
                    <a:lnTo>
                      <a:pt x="2280282" y="283369"/>
                    </a:lnTo>
                    <a:lnTo>
                      <a:pt x="2284242" y="296466"/>
                    </a:lnTo>
                    <a:lnTo>
                      <a:pt x="2287015" y="309166"/>
                    </a:lnTo>
                    <a:lnTo>
                      <a:pt x="2289787" y="322263"/>
                    </a:lnTo>
                    <a:lnTo>
                      <a:pt x="2291371" y="335359"/>
                    </a:lnTo>
                    <a:lnTo>
                      <a:pt x="2292559" y="348456"/>
                    </a:lnTo>
                    <a:lnTo>
                      <a:pt x="2293351" y="361553"/>
                    </a:lnTo>
                    <a:lnTo>
                      <a:pt x="2293351" y="374650"/>
                    </a:lnTo>
                    <a:lnTo>
                      <a:pt x="2292559" y="387350"/>
                    </a:lnTo>
                    <a:lnTo>
                      <a:pt x="2318301" y="394097"/>
                    </a:lnTo>
                    <a:lnTo>
                      <a:pt x="2390775" y="422275"/>
                    </a:lnTo>
                    <a:lnTo>
                      <a:pt x="2367409" y="512763"/>
                    </a:lnTo>
                    <a:lnTo>
                      <a:pt x="2291371" y="502047"/>
                    </a:lnTo>
                    <a:lnTo>
                      <a:pt x="2262857" y="494506"/>
                    </a:lnTo>
                    <a:lnTo>
                      <a:pt x="2256916" y="506016"/>
                    </a:lnTo>
                    <a:lnTo>
                      <a:pt x="2250183" y="517128"/>
                    </a:lnTo>
                    <a:lnTo>
                      <a:pt x="2243451" y="527447"/>
                    </a:lnTo>
                    <a:lnTo>
                      <a:pt x="2235926" y="537766"/>
                    </a:lnTo>
                    <a:lnTo>
                      <a:pt x="2228006" y="547688"/>
                    </a:lnTo>
                    <a:lnTo>
                      <a:pt x="2219293" y="557610"/>
                    </a:lnTo>
                    <a:lnTo>
                      <a:pt x="2210580" y="566738"/>
                    </a:lnTo>
                    <a:lnTo>
                      <a:pt x="2201075" y="575469"/>
                    </a:lnTo>
                    <a:lnTo>
                      <a:pt x="2216125" y="601266"/>
                    </a:lnTo>
                    <a:lnTo>
                      <a:pt x="2247807" y="671910"/>
                    </a:lnTo>
                    <a:lnTo>
                      <a:pt x="2167413" y="719932"/>
                    </a:lnTo>
                    <a:lnTo>
                      <a:pt x="2121077" y="658416"/>
                    </a:lnTo>
                    <a:lnTo>
                      <a:pt x="2105632" y="632222"/>
                    </a:lnTo>
                    <a:lnTo>
                      <a:pt x="2110780" y="629841"/>
                    </a:lnTo>
                    <a:lnTo>
                      <a:pt x="2115929" y="627857"/>
                    </a:lnTo>
                    <a:lnTo>
                      <a:pt x="2104048" y="632222"/>
                    </a:lnTo>
                    <a:lnTo>
                      <a:pt x="2092563" y="635794"/>
                    </a:lnTo>
                    <a:lnTo>
                      <a:pt x="2083058" y="638969"/>
                    </a:lnTo>
                    <a:lnTo>
                      <a:pt x="2067217" y="642541"/>
                    </a:lnTo>
                    <a:lnTo>
                      <a:pt x="2059296" y="643732"/>
                    </a:lnTo>
                    <a:lnTo>
                      <a:pt x="2050583" y="644922"/>
                    </a:lnTo>
                    <a:lnTo>
                      <a:pt x="2048999" y="644922"/>
                    </a:lnTo>
                    <a:lnTo>
                      <a:pt x="2033554" y="646907"/>
                    </a:lnTo>
                    <a:lnTo>
                      <a:pt x="2018505" y="647303"/>
                    </a:lnTo>
                    <a:lnTo>
                      <a:pt x="2014544" y="647700"/>
                    </a:lnTo>
                    <a:lnTo>
                      <a:pt x="2008208" y="647303"/>
                    </a:lnTo>
                    <a:lnTo>
                      <a:pt x="2002617" y="647117"/>
                    </a:lnTo>
                    <a:lnTo>
                      <a:pt x="1994743" y="646510"/>
                    </a:lnTo>
                    <a:lnTo>
                      <a:pt x="1984842" y="645716"/>
                    </a:lnTo>
                    <a:lnTo>
                      <a:pt x="1996327" y="646907"/>
                    </a:lnTo>
                    <a:lnTo>
                      <a:pt x="2002617" y="647117"/>
                    </a:lnTo>
                    <a:lnTo>
                      <a:pt x="2005039" y="647303"/>
                    </a:lnTo>
                    <a:lnTo>
                      <a:pt x="1994347" y="687785"/>
                    </a:lnTo>
                    <a:lnTo>
                      <a:pt x="1970189" y="747713"/>
                    </a:lnTo>
                    <a:lnTo>
                      <a:pt x="1879497" y="724297"/>
                    </a:lnTo>
                    <a:lnTo>
                      <a:pt x="1886230" y="662385"/>
                    </a:lnTo>
                    <a:lnTo>
                      <a:pt x="1896923" y="621507"/>
                    </a:lnTo>
                    <a:lnTo>
                      <a:pt x="1904447" y="625078"/>
                    </a:lnTo>
                    <a:lnTo>
                      <a:pt x="1893754" y="619919"/>
                    </a:lnTo>
                    <a:lnTo>
                      <a:pt x="1883061" y="614363"/>
                    </a:lnTo>
                    <a:lnTo>
                      <a:pt x="1874745" y="609997"/>
                    </a:lnTo>
                    <a:lnTo>
                      <a:pt x="1860884" y="601663"/>
                    </a:lnTo>
                    <a:lnTo>
                      <a:pt x="1854151" y="596900"/>
                    </a:lnTo>
                    <a:lnTo>
                      <a:pt x="1847419" y="592535"/>
                    </a:lnTo>
                    <a:lnTo>
                      <a:pt x="1846627" y="592138"/>
                    </a:lnTo>
                    <a:lnTo>
                      <a:pt x="1840290" y="586978"/>
                    </a:lnTo>
                    <a:lnTo>
                      <a:pt x="1834350" y="581819"/>
                    </a:lnTo>
                    <a:lnTo>
                      <a:pt x="1822469" y="571103"/>
                    </a:lnTo>
                    <a:lnTo>
                      <a:pt x="1815736" y="564356"/>
                    </a:lnTo>
                    <a:lnTo>
                      <a:pt x="1809516" y="557841"/>
                    </a:lnTo>
                    <a:lnTo>
                      <a:pt x="1805439" y="553244"/>
                    </a:lnTo>
                    <a:lnTo>
                      <a:pt x="1799103" y="545703"/>
                    </a:lnTo>
                    <a:lnTo>
                      <a:pt x="1807023" y="555228"/>
                    </a:lnTo>
                    <a:lnTo>
                      <a:pt x="1809516" y="557841"/>
                    </a:lnTo>
                    <a:lnTo>
                      <a:pt x="1811776" y="560388"/>
                    </a:lnTo>
                    <a:lnTo>
                      <a:pt x="1779697" y="579438"/>
                    </a:lnTo>
                    <a:lnTo>
                      <a:pt x="1720292" y="604044"/>
                    </a:lnTo>
                    <a:lnTo>
                      <a:pt x="1673164" y="523875"/>
                    </a:lnTo>
                    <a:lnTo>
                      <a:pt x="1721480" y="484585"/>
                    </a:lnTo>
                    <a:lnTo>
                      <a:pt x="1752767" y="465931"/>
                    </a:lnTo>
                    <a:lnTo>
                      <a:pt x="1748410" y="452835"/>
                    </a:lnTo>
                    <a:lnTo>
                      <a:pt x="1744450" y="439341"/>
                    </a:lnTo>
                    <a:lnTo>
                      <a:pt x="1741282" y="425847"/>
                    </a:lnTo>
                    <a:lnTo>
                      <a:pt x="1738510" y="412353"/>
                    </a:lnTo>
                    <a:lnTo>
                      <a:pt x="1736530" y="398860"/>
                    </a:lnTo>
                    <a:lnTo>
                      <a:pt x="1735737" y="385366"/>
                    </a:lnTo>
                    <a:lnTo>
                      <a:pt x="1734945" y="371475"/>
                    </a:lnTo>
                    <a:lnTo>
                      <a:pt x="1735341" y="357981"/>
                    </a:lnTo>
                    <a:lnTo>
                      <a:pt x="1704451" y="350441"/>
                    </a:lnTo>
                    <a:lnTo>
                      <a:pt x="1644650" y="325438"/>
                    </a:lnTo>
                    <a:lnTo>
                      <a:pt x="1668412" y="235347"/>
                    </a:lnTo>
                    <a:lnTo>
                      <a:pt x="1730193" y="242094"/>
                    </a:lnTo>
                    <a:lnTo>
                      <a:pt x="1760687" y="250031"/>
                    </a:lnTo>
                    <a:lnTo>
                      <a:pt x="1766628" y="237331"/>
                    </a:lnTo>
                    <a:lnTo>
                      <a:pt x="1773361" y="225028"/>
                    </a:lnTo>
                    <a:lnTo>
                      <a:pt x="1781281" y="213519"/>
                    </a:lnTo>
                    <a:lnTo>
                      <a:pt x="1789202" y="201613"/>
                    </a:lnTo>
                    <a:lnTo>
                      <a:pt x="1797915" y="190500"/>
                    </a:lnTo>
                    <a:lnTo>
                      <a:pt x="1807023" y="179784"/>
                    </a:lnTo>
                    <a:lnTo>
                      <a:pt x="1816924" y="169069"/>
                    </a:lnTo>
                    <a:lnTo>
                      <a:pt x="1827221" y="159544"/>
                    </a:lnTo>
                    <a:lnTo>
                      <a:pt x="1812964" y="135334"/>
                    </a:lnTo>
                    <a:lnTo>
                      <a:pt x="1788410" y="75406"/>
                    </a:lnTo>
                    <a:lnTo>
                      <a:pt x="1868804" y="27781"/>
                    </a:lnTo>
                    <a:lnTo>
                      <a:pt x="1907219" y="76994"/>
                    </a:lnTo>
                    <a:lnTo>
                      <a:pt x="1923061" y="102791"/>
                    </a:lnTo>
                    <a:lnTo>
                      <a:pt x="1917516" y="105172"/>
                    </a:lnTo>
                    <a:lnTo>
                      <a:pt x="1912368" y="107156"/>
                    </a:lnTo>
                    <a:lnTo>
                      <a:pt x="1924249" y="102791"/>
                    </a:lnTo>
                    <a:lnTo>
                      <a:pt x="1935734" y="99219"/>
                    </a:lnTo>
                    <a:lnTo>
                      <a:pt x="1945239" y="96044"/>
                    </a:lnTo>
                    <a:lnTo>
                      <a:pt x="1961080" y="92869"/>
                    </a:lnTo>
                    <a:lnTo>
                      <a:pt x="1969001" y="91281"/>
                    </a:lnTo>
                    <a:lnTo>
                      <a:pt x="1977317" y="89694"/>
                    </a:lnTo>
                    <a:lnTo>
                      <a:pt x="1979297" y="89694"/>
                    </a:lnTo>
                    <a:lnTo>
                      <a:pt x="1994347" y="88106"/>
                    </a:lnTo>
                    <a:lnTo>
                      <a:pt x="2009792" y="87709"/>
                    </a:lnTo>
                    <a:lnTo>
                      <a:pt x="2013752" y="87709"/>
                    </a:lnTo>
                    <a:lnTo>
                      <a:pt x="2019693" y="87709"/>
                    </a:lnTo>
                    <a:lnTo>
                      <a:pt x="2031970" y="88503"/>
                    </a:lnTo>
                    <a:lnTo>
                      <a:pt x="2043455" y="89297"/>
                    </a:lnTo>
                    <a:lnTo>
                      <a:pt x="2034346" y="88503"/>
                    </a:lnTo>
                    <a:lnTo>
                      <a:pt x="2038306" y="72628"/>
                    </a:lnTo>
                    <a:lnTo>
                      <a:pt x="20660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0F4C70-BF9A-4B8B-9313-93262C432D32}"/>
              </a:ext>
            </a:extLst>
          </p:cNvPr>
          <p:cNvGrpSpPr/>
          <p:nvPr/>
        </p:nvGrpSpPr>
        <p:grpSpPr>
          <a:xfrm>
            <a:off x="249512" y="5262617"/>
            <a:ext cx="1700256" cy="1008062"/>
            <a:chOff x="249512" y="5262617"/>
            <a:chExt cx="1700256" cy="100806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64A6E27-5EB0-4A8D-A6F6-5996E058BEE5}"/>
                </a:ext>
              </a:extLst>
            </p:cNvPr>
            <p:cNvGrpSpPr/>
            <p:nvPr/>
          </p:nvGrpSpPr>
          <p:grpSpPr>
            <a:xfrm>
              <a:off x="249512" y="5262617"/>
              <a:ext cx="974725" cy="1008062"/>
              <a:chOff x="944880" y="5508724"/>
              <a:chExt cx="974725" cy="1008062"/>
            </a:xfrm>
          </p:grpSpPr>
          <p:sp>
            <p:nvSpPr>
              <p:cNvPr id="22" name="MH_Other_5">
                <a:extLst>
                  <a:ext uri="{FF2B5EF4-FFF2-40B4-BE49-F238E27FC236}">
                    <a16:creationId xmlns:a16="http://schemas.microsoft.com/office/drawing/2014/main" id="{D94DF112-4CF6-49CC-A582-CD035011E35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079818" y="5648424"/>
                <a:ext cx="704850" cy="73025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MH_Other_6">
                <a:extLst>
                  <a:ext uri="{FF2B5EF4-FFF2-40B4-BE49-F238E27FC236}">
                    <a16:creationId xmlns:a16="http://schemas.microsoft.com/office/drawing/2014/main" id="{C2491D9E-ADD7-4774-B2FA-C43D96ED990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944880" y="5508724"/>
                <a:ext cx="974725" cy="1008062"/>
              </a:xfrm>
              <a:custGeom>
                <a:avLst/>
                <a:gdLst>
                  <a:gd name="connsiteX0" fmla="*/ 743029 w 757237"/>
                  <a:gd name="connsiteY0" fmla="*/ 463225 h 783577"/>
                  <a:gd name="connsiteX1" fmla="*/ 757237 w 757237"/>
                  <a:gd name="connsiteY1" fmla="*/ 463225 h 783577"/>
                  <a:gd name="connsiteX2" fmla="*/ 757237 w 757237"/>
                  <a:gd name="connsiteY2" fmla="*/ 783577 h 783577"/>
                  <a:gd name="connsiteX3" fmla="*/ 450056 w 757237"/>
                  <a:gd name="connsiteY3" fmla="*/ 783577 h 783577"/>
                  <a:gd name="connsiteX4" fmla="*/ 450056 w 757237"/>
                  <a:gd name="connsiteY4" fmla="*/ 768874 h 783577"/>
                  <a:gd name="connsiteX5" fmla="*/ 743029 w 757237"/>
                  <a:gd name="connsiteY5" fmla="*/ 768874 h 783577"/>
                  <a:gd name="connsiteX6" fmla="*/ 0 w 757237"/>
                  <a:gd name="connsiteY6" fmla="*/ 463225 h 783577"/>
                  <a:gd name="connsiteX7" fmla="*/ 14207 w 757237"/>
                  <a:gd name="connsiteY7" fmla="*/ 463225 h 783577"/>
                  <a:gd name="connsiteX8" fmla="*/ 14207 w 757237"/>
                  <a:gd name="connsiteY8" fmla="*/ 768874 h 783577"/>
                  <a:gd name="connsiteX9" fmla="*/ 307181 w 757237"/>
                  <a:gd name="connsiteY9" fmla="*/ 768874 h 783577"/>
                  <a:gd name="connsiteX10" fmla="*/ 307181 w 757237"/>
                  <a:gd name="connsiteY10" fmla="*/ 783577 h 783577"/>
                  <a:gd name="connsiteX11" fmla="*/ 0 w 757237"/>
                  <a:gd name="connsiteY11" fmla="*/ 783577 h 783577"/>
                  <a:gd name="connsiteX12" fmla="*/ 450056 w 757237"/>
                  <a:gd name="connsiteY12" fmla="*/ 0 h 783577"/>
                  <a:gd name="connsiteX13" fmla="*/ 757237 w 757237"/>
                  <a:gd name="connsiteY13" fmla="*/ 0 h 783577"/>
                  <a:gd name="connsiteX14" fmla="*/ 757237 w 757237"/>
                  <a:gd name="connsiteY14" fmla="*/ 320350 h 783577"/>
                  <a:gd name="connsiteX15" fmla="*/ 743029 w 757237"/>
                  <a:gd name="connsiteY15" fmla="*/ 320350 h 783577"/>
                  <a:gd name="connsiteX16" fmla="*/ 743029 w 757237"/>
                  <a:gd name="connsiteY16" fmla="*/ 14702 h 783577"/>
                  <a:gd name="connsiteX17" fmla="*/ 450056 w 757237"/>
                  <a:gd name="connsiteY17" fmla="*/ 14702 h 783577"/>
                  <a:gd name="connsiteX18" fmla="*/ 0 w 757237"/>
                  <a:gd name="connsiteY18" fmla="*/ 0 h 783577"/>
                  <a:gd name="connsiteX19" fmla="*/ 307181 w 757237"/>
                  <a:gd name="connsiteY19" fmla="*/ 0 h 783577"/>
                  <a:gd name="connsiteX20" fmla="*/ 307181 w 757237"/>
                  <a:gd name="connsiteY20" fmla="*/ 14702 h 783577"/>
                  <a:gd name="connsiteX21" fmla="*/ 14207 w 757237"/>
                  <a:gd name="connsiteY21" fmla="*/ 14702 h 783577"/>
                  <a:gd name="connsiteX22" fmla="*/ 14207 w 757237"/>
                  <a:gd name="connsiteY22" fmla="*/ 320350 h 783577"/>
                  <a:gd name="connsiteX23" fmla="*/ 0 w 757237"/>
                  <a:gd name="connsiteY23" fmla="*/ 320350 h 783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57237" h="783577">
                    <a:moveTo>
                      <a:pt x="743029" y="463225"/>
                    </a:moveTo>
                    <a:lnTo>
                      <a:pt x="757237" y="463225"/>
                    </a:lnTo>
                    <a:lnTo>
                      <a:pt x="757237" y="783577"/>
                    </a:lnTo>
                    <a:lnTo>
                      <a:pt x="450056" y="783577"/>
                    </a:lnTo>
                    <a:lnTo>
                      <a:pt x="450056" y="768874"/>
                    </a:lnTo>
                    <a:lnTo>
                      <a:pt x="743029" y="768874"/>
                    </a:lnTo>
                    <a:close/>
                    <a:moveTo>
                      <a:pt x="0" y="463225"/>
                    </a:moveTo>
                    <a:lnTo>
                      <a:pt x="14207" y="463225"/>
                    </a:lnTo>
                    <a:lnTo>
                      <a:pt x="14207" y="768874"/>
                    </a:lnTo>
                    <a:lnTo>
                      <a:pt x="307181" y="768874"/>
                    </a:lnTo>
                    <a:lnTo>
                      <a:pt x="307181" y="783577"/>
                    </a:lnTo>
                    <a:lnTo>
                      <a:pt x="0" y="783577"/>
                    </a:lnTo>
                    <a:close/>
                    <a:moveTo>
                      <a:pt x="450056" y="0"/>
                    </a:moveTo>
                    <a:lnTo>
                      <a:pt x="757237" y="0"/>
                    </a:lnTo>
                    <a:lnTo>
                      <a:pt x="757237" y="320350"/>
                    </a:lnTo>
                    <a:lnTo>
                      <a:pt x="743029" y="320350"/>
                    </a:lnTo>
                    <a:lnTo>
                      <a:pt x="743029" y="14702"/>
                    </a:lnTo>
                    <a:lnTo>
                      <a:pt x="450056" y="14702"/>
                    </a:lnTo>
                    <a:close/>
                    <a:moveTo>
                      <a:pt x="0" y="0"/>
                    </a:moveTo>
                    <a:lnTo>
                      <a:pt x="307181" y="0"/>
                    </a:lnTo>
                    <a:lnTo>
                      <a:pt x="307181" y="14702"/>
                    </a:lnTo>
                    <a:lnTo>
                      <a:pt x="14207" y="14702"/>
                    </a:lnTo>
                    <a:lnTo>
                      <a:pt x="14207" y="320350"/>
                    </a:lnTo>
                    <a:lnTo>
                      <a:pt x="0" y="3203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MH_Other_9">
                <a:extLst>
                  <a:ext uri="{FF2B5EF4-FFF2-40B4-BE49-F238E27FC236}">
                    <a16:creationId xmlns:a16="http://schemas.microsoft.com/office/drawing/2014/main" id="{4B0CE77A-9B51-4DD8-A9FC-99AC85E4B226}"/>
                  </a:ext>
                </a:extLst>
              </p:cNvPr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227455" y="5810349"/>
                <a:ext cx="398463" cy="398462"/>
              </a:xfrm>
              <a:custGeom>
                <a:avLst/>
                <a:gdLst>
                  <a:gd name="T0" fmla="*/ 883582 w 2298700"/>
                  <a:gd name="T1" fmla="*/ 1295872 h 2298700"/>
                  <a:gd name="T2" fmla="*/ 899660 w 2298700"/>
                  <a:gd name="T3" fmla="*/ 1824434 h 2298700"/>
                  <a:gd name="T4" fmla="*/ 870674 w 2298700"/>
                  <a:gd name="T5" fmla="*/ 1867800 h 2298700"/>
                  <a:gd name="T6" fmla="*/ 472571 w 2298700"/>
                  <a:gd name="T7" fmla="*/ 1870524 h 2298700"/>
                  <a:gd name="T8" fmla="*/ 439282 w 2298700"/>
                  <a:gd name="T9" fmla="*/ 1829883 h 2298700"/>
                  <a:gd name="T10" fmla="*/ 450831 w 2298700"/>
                  <a:gd name="T11" fmla="*/ 1299959 h 2298700"/>
                  <a:gd name="T12" fmla="*/ 1168971 w 2298700"/>
                  <a:gd name="T13" fmla="*/ 903287 h 2298700"/>
                  <a:gd name="T14" fmla="*/ 1561900 w 2298700"/>
                  <a:gd name="T15" fmla="*/ 923717 h 2298700"/>
                  <a:gd name="T16" fmla="*/ 1573443 w 2298700"/>
                  <a:gd name="T17" fmla="*/ 1829892 h 2298700"/>
                  <a:gd name="T18" fmla="*/ 1540624 w 2298700"/>
                  <a:gd name="T19" fmla="*/ 1870524 h 2298700"/>
                  <a:gd name="T20" fmla="*/ 1142262 w 2298700"/>
                  <a:gd name="T21" fmla="*/ 1867800 h 2298700"/>
                  <a:gd name="T22" fmla="*/ 1113291 w 2298700"/>
                  <a:gd name="T23" fmla="*/ 1824444 h 2298700"/>
                  <a:gd name="T24" fmla="*/ 1129361 w 2298700"/>
                  <a:gd name="T25" fmla="*/ 919404 h 2298700"/>
                  <a:gd name="T26" fmla="*/ 2191940 w 2298700"/>
                  <a:gd name="T27" fmla="*/ 450850 h 2298700"/>
                  <a:gd name="T28" fmla="*/ 2238385 w 2298700"/>
                  <a:gd name="T29" fmla="*/ 475582 h 2298700"/>
                  <a:gd name="T30" fmla="*/ 2245636 w 2298700"/>
                  <a:gd name="T31" fmla="*/ 1835358 h 2298700"/>
                  <a:gd name="T32" fmla="*/ 2208706 w 2298700"/>
                  <a:gd name="T33" fmla="*/ 1872115 h 2298700"/>
                  <a:gd name="T34" fmla="*/ 1810633 w 2298700"/>
                  <a:gd name="T35" fmla="*/ 1865309 h 2298700"/>
                  <a:gd name="T36" fmla="*/ 1785938 w 2298700"/>
                  <a:gd name="T37" fmla="*/ 1818568 h 2298700"/>
                  <a:gd name="T38" fmla="*/ 1806329 w 2298700"/>
                  <a:gd name="T39" fmla="*/ 463556 h 2298700"/>
                  <a:gd name="T40" fmla="*/ 1464870 w 2298700"/>
                  <a:gd name="T41" fmla="*/ 38100 h 2298700"/>
                  <a:gd name="T42" fmla="*/ 1493876 w 2298700"/>
                  <a:gd name="T43" fmla="*/ 48317 h 2298700"/>
                  <a:gd name="T44" fmla="*/ 1512005 w 2298700"/>
                  <a:gd name="T45" fmla="*/ 72609 h 2298700"/>
                  <a:gd name="T46" fmla="*/ 1540105 w 2298700"/>
                  <a:gd name="T47" fmla="*/ 509198 h 2298700"/>
                  <a:gd name="T48" fmla="*/ 1503847 w 2298700"/>
                  <a:gd name="T49" fmla="*/ 543253 h 2298700"/>
                  <a:gd name="T50" fmla="*/ 1459205 w 2298700"/>
                  <a:gd name="T51" fmla="*/ 535761 h 2298700"/>
                  <a:gd name="T52" fmla="*/ 1437677 w 2298700"/>
                  <a:gd name="T53" fmla="*/ 503749 h 2298700"/>
                  <a:gd name="T54" fmla="*/ 1348845 w 2298700"/>
                  <a:gd name="T55" fmla="*/ 357311 h 2298700"/>
                  <a:gd name="T56" fmla="*/ 1214465 w 2298700"/>
                  <a:gd name="T57" fmla="*/ 507608 h 2298700"/>
                  <a:gd name="T58" fmla="*/ 1010062 w 2298700"/>
                  <a:gd name="T59" fmla="*/ 669711 h 2298700"/>
                  <a:gd name="T60" fmla="*/ 834212 w 2298700"/>
                  <a:gd name="T61" fmla="*/ 763477 h 2298700"/>
                  <a:gd name="T62" fmla="*/ 682609 w 2298700"/>
                  <a:gd name="T63" fmla="*/ 817965 h 2298700"/>
                  <a:gd name="T64" fmla="*/ 523528 w 2298700"/>
                  <a:gd name="T65" fmla="*/ 852928 h 2298700"/>
                  <a:gd name="T66" fmla="*/ 404104 w 2298700"/>
                  <a:gd name="T67" fmla="*/ 862464 h 2298700"/>
                  <a:gd name="T68" fmla="*/ 374191 w 2298700"/>
                  <a:gd name="T69" fmla="*/ 838852 h 2298700"/>
                  <a:gd name="T70" fmla="*/ 369206 w 2298700"/>
                  <a:gd name="T71" fmla="*/ 795034 h 2298700"/>
                  <a:gd name="T72" fmla="*/ 405237 w 2298700"/>
                  <a:gd name="T73" fmla="*/ 760071 h 2298700"/>
                  <a:gd name="T74" fmla="*/ 535765 w 2298700"/>
                  <a:gd name="T75" fmla="*/ 742589 h 2298700"/>
                  <a:gd name="T76" fmla="*/ 679890 w 2298700"/>
                  <a:gd name="T77" fmla="*/ 706945 h 2298700"/>
                  <a:gd name="T78" fmla="*/ 816536 w 2298700"/>
                  <a:gd name="T79" fmla="*/ 654273 h 2298700"/>
                  <a:gd name="T80" fmla="*/ 989667 w 2298700"/>
                  <a:gd name="T81" fmla="*/ 554832 h 2298700"/>
                  <a:gd name="T82" fmla="*/ 1171862 w 2298700"/>
                  <a:gd name="T83" fmla="*/ 398859 h 2298700"/>
                  <a:gd name="T84" fmla="*/ 1282675 w 2298700"/>
                  <a:gd name="T85" fmla="*/ 267178 h 2298700"/>
                  <a:gd name="T86" fmla="*/ 1087110 w 2298700"/>
                  <a:gd name="T87" fmla="*/ 283979 h 2298700"/>
                  <a:gd name="T88" fmla="*/ 1044054 w 2298700"/>
                  <a:gd name="T89" fmla="*/ 259005 h 2298700"/>
                  <a:gd name="T90" fmla="*/ 1040654 w 2298700"/>
                  <a:gd name="T91" fmla="*/ 208376 h 2298700"/>
                  <a:gd name="T92" fmla="*/ 1446288 w 2298700"/>
                  <a:gd name="T93" fmla="*/ 40370 h 2298700"/>
                  <a:gd name="T94" fmla="*/ 128386 w 2298700"/>
                  <a:gd name="T95" fmla="*/ 3403 h 2298700"/>
                  <a:gd name="T96" fmla="*/ 171711 w 2298700"/>
                  <a:gd name="T97" fmla="*/ 26993 h 2298700"/>
                  <a:gd name="T98" fmla="*/ 199157 w 2298700"/>
                  <a:gd name="T99" fmla="*/ 67596 h 2298700"/>
                  <a:gd name="T100" fmla="*/ 2201163 w 2298700"/>
                  <a:gd name="T101" fmla="*/ 2093192 h 2298700"/>
                  <a:gd name="T102" fmla="*/ 2249251 w 2298700"/>
                  <a:gd name="T103" fmla="*/ 2107936 h 2298700"/>
                  <a:gd name="T104" fmla="*/ 2283729 w 2298700"/>
                  <a:gd name="T105" fmla="*/ 2142414 h 2298700"/>
                  <a:gd name="T106" fmla="*/ 2298473 w 2298700"/>
                  <a:gd name="T107" fmla="*/ 2190729 h 2298700"/>
                  <a:gd name="T108" fmla="*/ 2288720 w 2298700"/>
                  <a:gd name="T109" fmla="*/ 2240405 h 2298700"/>
                  <a:gd name="T110" fmla="*/ 2257417 w 2298700"/>
                  <a:gd name="T111" fmla="*/ 2278059 h 2298700"/>
                  <a:gd name="T112" fmla="*/ 2211597 w 2298700"/>
                  <a:gd name="T113" fmla="*/ 2297566 h 2298700"/>
                  <a:gd name="T114" fmla="*/ 72132 w 2298700"/>
                  <a:gd name="T115" fmla="*/ 2294164 h 2298700"/>
                  <a:gd name="T116" fmla="*/ 29715 w 2298700"/>
                  <a:gd name="T117" fmla="*/ 2268532 h 2298700"/>
                  <a:gd name="T118" fmla="*/ 4537 w 2298700"/>
                  <a:gd name="T119" fmla="*/ 2226568 h 2298700"/>
                  <a:gd name="T120" fmla="*/ 907 w 2298700"/>
                  <a:gd name="T121" fmla="*/ 87330 h 2298700"/>
                  <a:gd name="T122" fmla="*/ 20188 w 2298700"/>
                  <a:gd name="T123" fmla="*/ 41510 h 2298700"/>
                  <a:gd name="T124" fmla="*/ 57842 w 2298700"/>
                  <a:gd name="T125" fmla="*/ 10434 h 2298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98700" h="2298700">
                    <a:moveTo>
                      <a:pt x="494084" y="1279525"/>
                    </a:moveTo>
                    <a:lnTo>
                      <a:pt x="844179" y="1279525"/>
                    </a:lnTo>
                    <a:lnTo>
                      <a:pt x="849841" y="1279752"/>
                    </a:lnTo>
                    <a:lnTo>
                      <a:pt x="855502" y="1280660"/>
                    </a:lnTo>
                    <a:lnTo>
                      <a:pt x="860710" y="1282023"/>
                    </a:lnTo>
                    <a:lnTo>
                      <a:pt x="865692" y="1283839"/>
                    </a:lnTo>
                    <a:lnTo>
                      <a:pt x="870674" y="1286109"/>
                    </a:lnTo>
                    <a:lnTo>
                      <a:pt x="875203" y="1289061"/>
                    </a:lnTo>
                    <a:lnTo>
                      <a:pt x="879732" y="1292467"/>
                    </a:lnTo>
                    <a:lnTo>
                      <a:pt x="883582" y="1295872"/>
                    </a:lnTo>
                    <a:lnTo>
                      <a:pt x="887205" y="1299959"/>
                    </a:lnTo>
                    <a:lnTo>
                      <a:pt x="890602" y="1304273"/>
                    </a:lnTo>
                    <a:lnTo>
                      <a:pt x="893320" y="1308814"/>
                    </a:lnTo>
                    <a:lnTo>
                      <a:pt x="895584" y="1313809"/>
                    </a:lnTo>
                    <a:lnTo>
                      <a:pt x="897396" y="1319031"/>
                    </a:lnTo>
                    <a:lnTo>
                      <a:pt x="898981" y="1324480"/>
                    </a:lnTo>
                    <a:lnTo>
                      <a:pt x="899660" y="1329702"/>
                    </a:lnTo>
                    <a:lnTo>
                      <a:pt x="900113" y="1335378"/>
                    </a:lnTo>
                    <a:lnTo>
                      <a:pt x="900113" y="1818531"/>
                    </a:lnTo>
                    <a:lnTo>
                      <a:pt x="899660" y="1824434"/>
                    </a:lnTo>
                    <a:lnTo>
                      <a:pt x="898981" y="1829883"/>
                    </a:lnTo>
                    <a:lnTo>
                      <a:pt x="897396" y="1835332"/>
                    </a:lnTo>
                    <a:lnTo>
                      <a:pt x="895584" y="1840554"/>
                    </a:lnTo>
                    <a:lnTo>
                      <a:pt x="893320" y="1845322"/>
                    </a:lnTo>
                    <a:lnTo>
                      <a:pt x="890602" y="1850090"/>
                    </a:lnTo>
                    <a:lnTo>
                      <a:pt x="887205" y="1854404"/>
                    </a:lnTo>
                    <a:lnTo>
                      <a:pt x="883582" y="1858264"/>
                    </a:lnTo>
                    <a:lnTo>
                      <a:pt x="879732" y="1861897"/>
                    </a:lnTo>
                    <a:lnTo>
                      <a:pt x="875203" y="1865302"/>
                    </a:lnTo>
                    <a:lnTo>
                      <a:pt x="870674" y="1867800"/>
                    </a:lnTo>
                    <a:lnTo>
                      <a:pt x="865692" y="1870524"/>
                    </a:lnTo>
                    <a:lnTo>
                      <a:pt x="860710" y="1872114"/>
                    </a:lnTo>
                    <a:lnTo>
                      <a:pt x="855502" y="1873476"/>
                    </a:lnTo>
                    <a:lnTo>
                      <a:pt x="849841" y="1874611"/>
                    </a:lnTo>
                    <a:lnTo>
                      <a:pt x="844179" y="1874838"/>
                    </a:lnTo>
                    <a:lnTo>
                      <a:pt x="494084" y="1874838"/>
                    </a:lnTo>
                    <a:lnTo>
                      <a:pt x="488423" y="1874611"/>
                    </a:lnTo>
                    <a:lnTo>
                      <a:pt x="482761" y="1873476"/>
                    </a:lnTo>
                    <a:lnTo>
                      <a:pt x="477326" y="1872114"/>
                    </a:lnTo>
                    <a:lnTo>
                      <a:pt x="472571" y="1870524"/>
                    </a:lnTo>
                    <a:lnTo>
                      <a:pt x="467589" y="1867800"/>
                    </a:lnTo>
                    <a:lnTo>
                      <a:pt x="463060" y="1865302"/>
                    </a:lnTo>
                    <a:lnTo>
                      <a:pt x="458531" y="1861897"/>
                    </a:lnTo>
                    <a:lnTo>
                      <a:pt x="454455" y="1858264"/>
                    </a:lnTo>
                    <a:lnTo>
                      <a:pt x="450831" y="1854404"/>
                    </a:lnTo>
                    <a:lnTo>
                      <a:pt x="447661" y="1850090"/>
                    </a:lnTo>
                    <a:lnTo>
                      <a:pt x="444944" y="1845322"/>
                    </a:lnTo>
                    <a:lnTo>
                      <a:pt x="442679" y="1840554"/>
                    </a:lnTo>
                    <a:lnTo>
                      <a:pt x="440868" y="1835332"/>
                    </a:lnTo>
                    <a:lnTo>
                      <a:pt x="439282" y="1829883"/>
                    </a:lnTo>
                    <a:lnTo>
                      <a:pt x="438603" y="1824434"/>
                    </a:lnTo>
                    <a:lnTo>
                      <a:pt x="438150" y="1818531"/>
                    </a:lnTo>
                    <a:lnTo>
                      <a:pt x="438150" y="1335378"/>
                    </a:lnTo>
                    <a:lnTo>
                      <a:pt x="438603" y="1329702"/>
                    </a:lnTo>
                    <a:lnTo>
                      <a:pt x="439282" y="1324480"/>
                    </a:lnTo>
                    <a:lnTo>
                      <a:pt x="440868" y="1319031"/>
                    </a:lnTo>
                    <a:lnTo>
                      <a:pt x="442679" y="1313809"/>
                    </a:lnTo>
                    <a:lnTo>
                      <a:pt x="444944" y="1308814"/>
                    </a:lnTo>
                    <a:lnTo>
                      <a:pt x="447661" y="1304273"/>
                    </a:lnTo>
                    <a:lnTo>
                      <a:pt x="450831" y="1299959"/>
                    </a:lnTo>
                    <a:lnTo>
                      <a:pt x="454455" y="1295872"/>
                    </a:lnTo>
                    <a:lnTo>
                      <a:pt x="458531" y="1292467"/>
                    </a:lnTo>
                    <a:lnTo>
                      <a:pt x="463060" y="1289061"/>
                    </a:lnTo>
                    <a:lnTo>
                      <a:pt x="467589" y="1286109"/>
                    </a:lnTo>
                    <a:lnTo>
                      <a:pt x="472571" y="1283839"/>
                    </a:lnTo>
                    <a:lnTo>
                      <a:pt x="477326" y="1282023"/>
                    </a:lnTo>
                    <a:lnTo>
                      <a:pt x="482761" y="1280660"/>
                    </a:lnTo>
                    <a:lnTo>
                      <a:pt x="488423" y="1279752"/>
                    </a:lnTo>
                    <a:lnTo>
                      <a:pt x="494084" y="1279525"/>
                    </a:lnTo>
                    <a:close/>
                    <a:moveTo>
                      <a:pt x="1168971" y="903287"/>
                    </a:moveTo>
                    <a:lnTo>
                      <a:pt x="1518668" y="903287"/>
                    </a:lnTo>
                    <a:lnTo>
                      <a:pt x="1524553" y="903514"/>
                    </a:lnTo>
                    <a:lnTo>
                      <a:pt x="1529985" y="904195"/>
                    </a:lnTo>
                    <a:lnTo>
                      <a:pt x="1535418" y="905557"/>
                    </a:lnTo>
                    <a:lnTo>
                      <a:pt x="1540624" y="907600"/>
                    </a:lnTo>
                    <a:lnTo>
                      <a:pt x="1545377" y="909870"/>
                    </a:lnTo>
                    <a:lnTo>
                      <a:pt x="1550130" y="912821"/>
                    </a:lnTo>
                    <a:lnTo>
                      <a:pt x="1554430" y="915999"/>
                    </a:lnTo>
                    <a:lnTo>
                      <a:pt x="1558278" y="919404"/>
                    </a:lnTo>
                    <a:lnTo>
                      <a:pt x="1561900" y="923717"/>
                    </a:lnTo>
                    <a:lnTo>
                      <a:pt x="1565295" y="927803"/>
                    </a:lnTo>
                    <a:lnTo>
                      <a:pt x="1567784" y="932343"/>
                    </a:lnTo>
                    <a:lnTo>
                      <a:pt x="1570274" y="937337"/>
                    </a:lnTo>
                    <a:lnTo>
                      <a:pt x="1572085" y="942558"/>
                    </a:lnTo>
                    <a:lnTo>
                      <a:pt x="1573443" y="948006"/>
                    </a:lnTo>
                    <a:lnTo>
                      <a:pt x="1574575" y="953681"/>
                    </a:lnTo>
                    <a:lnTo>
                      <a:pt x="1574801" y="959355"/>
                    </a:lnTo>
                    <a:lnTo>
                      <a:pt x="1574801" y="1818542"/>
                    </a:lnTo>
                    <a:lnTo>
                      <a:pt x="1574575" y="1824444"/>
                    </a:lnTo>
                    <a:lnTo>
                      <a:pt x="1573443" y="1829892"/>
                    </a:lnTo>
                    <a:lnTo>
                      <a:pt x="1572085" y="1835340"/>
                    </a:lnTo>
                    <a:lnTo>
                      <a:pt x="1570274" y="1840560"/>
                    </a:lnTo>
                    <a:lnTo>
                      <a:pt x="1567784" y="1845327"/>
                    </a:lnTo>
                    <a:lnTo>
                      <a:pt x="1565295" y="1850094"/>
                    </a:lnTo>
                    <a:lnTo>
                      <a:pt x="1561900" y="1854407"/>
                    </a:lnTo>
                    <a:lnTo>
                      <a:pt x="1558278" y="1858266"/>
                    </a:lnTo>
                    <a:lnTo>
                      <a:pt x="1554430" y="1861898"/>
                    </a:lnTo>
                    <a:lnTo>
                      <a:pt x="1550130" y="1865303"/>
                    </a:lnTo>
                    <a:lnTo>
                      <a:pt x="1545377" y="1867800"/>
                    </a:lnTo>
                    <a:lnTo>
                      <a:pt x="1540624" y="1870524"/>
                    </a:lnTo>
                    <a:lnTo>
                      <a:pt x="1535418" y="1872113"/>
                    </a:lnTo>
                    <a:lnTo>
                      <a:pt x="1529985" y="1873475"/>
                    </a:lnTo>
                    <a:lnTo>
                      <a:pt x="1524553" y="1874610"/>
                    </a:lnTo>
                    <a:lnTo>
                      <a:pt x="1518668" y="1874837"/>
                    </a:lnTo>
                    <a:lnTo>
                      <a:pt x="1168971" y="1874837"/>
                    </a:lnTo>
                    <a:lnTo>
                      <a:pt x="1163312" y="1874610"/>
                    </a:lnTo>
                    <a:lnTo>
                      <a:pt x="1157654" y="1873475"/>
                    </a:lnTo>
                    <a:lnTo>
                      <a:pt x="1152221" y="1872113"/>
                    </a:lnTo>
                    <a:lnTo>
                      <a:pt x="1147242" y="1870524"/>
                    </a:lnTo>
                    <a:lnTo>
                      <a:pt x="1142262" y="1867800"/>
                    </a:lnTo>
                    <a:lnTo>
                      <a:pt x="1137736" y="1865303"/>
                    </a:lnTo>
                    <a:lnTo>
                      <a:pt x="1133435" y="1861898"/>
                    </a:lnTo>
                    <a:lnTo>
                      <a:pt x="1129361" y="1858266"/>
                    </a:lnTo>
                    <a:lnTo>
                      <a:pt x="1125740" y="1854407"/>
                    </a:lnTo>
                    <a:lnTo>
                      <a:pt x="1122797" y="1850094"/>
                    </a:lnTo>
                    <a:lnTo>
                      <a:pt x="1119855" y="1845327"/>
                    </a:lnTo>
                    <a:lnTo>
                      <a:pt x="1117365" y="1840560"/>
                    </a:lnTo>
                    <a:lnTo>
                      <a:pt x="1115554" y="1835340"/>
                    </a:lnTo>
                    <a:lnTo>
                      <a:pt x="1114196" y="1829892"/>
                    </a:lnTo>
                    <a:lnTo>
                      <a:pt x="1113291" y="1824444"/>
                    </a:lnTo>
                    <a:lnTo>
                      <a:pt x="1112838" y="1818542"/>
                    </a:lnTo>
                    <a:lnTo>
                      <a:pt x="1112838" y="959355"/>
                    </a:lnTo>
                    <a:lnTo>
                      <a:pt x="1113291" y="953681"/>
                    </a:lnTo>
                    <a:lnTo>
                      <a:pt x="1114196" y="948006"/>
                    </a:lnTo>
                    <a:lnTo>
                      <a:pt x="1115554" y="942558"/>
                    </a:lnTo>
                    <a:lnTo>
                      <a:pt x="1117365" y="937337"/>
                    </a:lnTo>
                    <a:lnTo>
                      <a:pt x="1119855" y="932343"/>
                    </a:lnTo>
                    <a:lnTo>
                      <a:pt x="1122797" y="927803"/>
                    </a:lnTo>
                    <a:lnTo>
                      <a:pt x="1125740" y="923717"/>
                    </a:lnTo>
                    <a:lnTo>
                      <a:pt x="1129361" y="919404"/>
                    </a:lnTo>
                    <a:lnTo>
                      <a:pt x="1133435" y="915999"/>
                    </a:lnTo>
                    <a:lnTo>
                      <a:pt x="1137736" y="912821"/>
                    </a:lnTo>
                    <a:lnTo>
                      <a:pt x="1142262" y="909870"/>
                    </a:lnTo>
                    <a:lnTo>
                      <a:pt x="1147242" y="907600"/>
                    </a:lnTo>
                    <a:lnTo>
                      <a:pt x="1152221" y="905557"/>
                    </a:lnTo>
                    <a:lnTo>
                      <a:pt x="1157654" y="904195"/>
                    </a:lnTo>
                    <a:lnTo>
                      <a:pt x="1163312" y="903514"/>
                    </a:lnTo>
                    <a:lnTo>
                      <a:pt x="1168971" y="903287"/>
                    </a:lnTo>
                    <a:close/>
                    <a:moveTo>
                      <a:pt x="1841899" y="450850"/>
                    </a:moveTo>
                    <a:lnTo>
                      <a:pt x="2191940" y="450850"/>
                    </a:lnTo>
                    <a:lnTo>
                      <a:pt x="2197604" y="451077"/>
                    </a:lnTo>
                    <a:lnTo>
                      <a:pt x="2203268" y="451985"/>
                    </a:lnTo>
                    <a:lnTo>
                      <a:pt x="2208706" y="453573"/>
                    </a:lnTo>
                    <a:lnTo>
                      <a:pt x="2213917" y="455388"/>
                    </a:lnTo>
                    <a:lnTo>
                      <a:pt x="2218674" y="457657"/>
                    </a:lnTo>
                    <a:lnTo>
                      <a:pt x="2223206" y="460380"/>
                    </a:lnTo>
                    <a:lnTo>
                      <a:pt x="2227510" y="463556"/>
                    </a:lnTo>
                    <a:lnTo>
                      <a:pt x="2231589" y="467186"/>
                    </a:lnTo>
                    <a:lnTo>
                      <a:pt x="2235214" y="471271"/>
                    </a:lnTo>
                    <a:lnTo>
                      <a:pt x="2238385" y="475582"/>
                    </a:lnTo>
                    <a:lnTo>
                      <a:pt x="2241104" y="480119"/>
                    </a:lnTo>
                    <a:lnTo>
                      <a:pt x="2243596" y="484884"/>
                    </a:lnTo>
                    <a:lnTo>
                      <a:pt x="2245636" y="490103"/>
                    </a:lnTo>
                    <a:lnTo>
                      <a:pt x="2246768" y="495548"/>
                    </a:lnTo>
                    <a:lnTo>
                      <a:pt x="2247675" y="501221"/>
                    </a:lnTo>
                    <a:lnTo>
                      <a:pt x="2247901" y="506893"/>
                    </a:lnTo>
                    <a:lnTo>
                      <a:pt x="2247901" y="1818568"/>
                    </a:lnTo>
                    <a:lnTo>
                      <a:pt x="2247675" y="1824468"/>
                    </a:lnTo>
                    <a:lnTo>
                      <a:pt x="2246768" y="1829913"/>
                    </a:lnTo>
                    <a:lnTo>
                      <a:pt x="2245636" y="1835358"/>
                    </a:lnTo>
                    <a:lnTo>
                      <a:pt x="2243596" y="1840577"/>
                    </a:lnTo>
                    <a:lnTo>
                      <a:pt x="2241104" y="1845342"/>
                    </a:lnTo>
                    <a:lnTo>
                      <a:pt x="2238385" y="1850107"/>
                    </a:lnTo>
                    <a:lnTo>
                      <a:pt x="2235214" y="1854418"/>
                    </a:lnTo>
                    <a:lnTo>
                      <a:pt x="2231589" y="1858275"/>
                    </a:lnTo>
                    <a:lnTo>
                      <a:pt x="2227510" y="1861905"/>
                    </a:lnTo>
                    <a:lnTo>
                      <a:pt x="2223206" y="1865309"/>
                    </a:lnTo>
                    <a:lnTo>
                      <a:pt x="2218674" y="1867804"/>
                    </a:lnTo>
                    <a:lnTo>
                      <a:pt x="2213917" y="1870527"/>
                    </a:lnTo>
                    <a:lnTo>
                      <a:pt x="2208706" y="1872115"/>
                    </a:lnTo>
                    <a:lnTo>
                      <a:pt x="2203268" y="1873477"/>
                    </a:lnTo>
                    <a:lnTo>
                      <a:pt x="2197604" y="1874611"/>
                    </a:lnTo>
                    <a:lnTo>
                      <a:pt x="2191940" y="1874838"/>
                    </a:lnTo>
                    <a:lnTo>
                      <a:pt x="1841899" y="1874838"/>
                    </a:lnTo>
                    <a:lnTo>
                      <a:pt x="1836235" y="1874611"/>
                    </a:lnTo>
                    <a:lnTo>
                      <a:pt x="1830798" y="1873477"/>
                    </a:lnTo>
                    <a:lnTo>
                      <a:pt x="1825360" y="1872115"/>
                    </a:lnTo>
                    <a:lnTo>
                      <a:pt x="1820149" y="1870527"/>
                    </a:lnTo>
                    <a:lnTo>
                      <a:pt x="1815165" y="1867804"/>
                    </a:lnTo>
                    <a:lnTo>
                      <a:pt x="1810633" y="1865309"/>
                    </a:lnTo>
                    <a:lnTo>
                      <a:pt x="1806329" y="1861905"/>
                    </a:lnTo>
                    <a:lnTo>
                      <a:pt x="1802477" y="1858275"/>
                    </a:lnTo>
                    <a:lnTo>
                      <a:pt x="1798852" y="1854418"/>
                    </a:lnTo>
                    <a:lnTo>
                      <a:pt x="1795454" y="1850107"/>
                    </a:lnTo>
                    <a:lnTo>
                      <a:pt x="1792508" y="1845342"/>
                    </a:lnTo>
                    <a:lnTo>
                      <a:pt x="1790243" y="1840577"/>
                    </a:lnTo>
                    <a:lnTo>
                      <a:pt x="1788430" y="1835358"/>
                    </a:lnTo>
                    <a:lnTo>
                      <a:pt x="1786844" y="1829913"/>
                    </a:lnTo>
                    <a:lnTo>
                      <a:pt x="1786165" y="1824468"/>
                    </a:lnTo>
                    <a:lnTo>
                      <a:pt x="1785938" y="1818568"/>
                    </a:lnTo>
                    <a:lnTo>
                      <a:pt x="1785938" y="506893"/>
                    </a:lnTo>
                    <a:lnTo>
                      <a:pt x="1786165" y="501221"/>
                    </a:lnTo>
                    <a:lnTo>
                      <a:pt x="1786844" y="495548"/>
                    </a:lnTo>
                    <a:lnTo>
                      <a:pt x="1788430" y="490103"/>
                    </a:lnTo>
                    <a:lnTo>
                      <a:pt x="1790243" y="484884"/>
                    </a:lnTo>
                    <a:lnTo>
                      <a:pt x="1792508" y="480119"/>
                    </a:lnTo>
                    <a:lnTo>
                      <a:pt x="1795454" y="475582"/>
                    </a:lnTo>
                    <a:lnTo>
                      <a:pt x="1798852" y="471271"/>
                    </a:lnTo>
                    <a:lnTo>
                      <a:pt x="1802477" y="467186"/>
                    </a:lnTo>
                    <a:lnTo>
                      <a:pt x="1806329" y="463556"/>
                    </a:lnTo>
                    <a:lnTo>
                      <a:pt x="1810633" y="460380"/>
                    </a:lnTo>
                    <a:lnTo>
                      <a:pt x="1815165" y="457657"/>
                    </a:lnTo>
                    <a:lnTo>
                      <a:pt x="1820149" y="455388"/>
                    </a:lnTo>
                    <a:lnTo>
                      <a:pt x="1825360" y="453573"/>
                    </a:lnTo>
                    <a:lnTo>
                      <a:pt x="1830798" y="451985"/>
                    </a:lnTo>
                    <a:lnTo>
                      <a:pt x="1836235" y="451077"/>
                    </a:lnTo>
                    <a:lnTo>
                      <a:pt x="1841899" y="450850"/>
                    </a:lnTo>
                    <a:close/>
                    <a:moveTo>
                      <a:pt x="1458752" y="38100"/>
                    </a:moveTo>
                    <a:lnTo>
                      <a:pt x="1461698" y="38100"/>
                    </a:lnTo>
                    <a:lnTo>
                      <a:pt x="1464870" y="38100"/>
                    </a:lnTo>
                    <a:lnTo>
                      <a:pt x="1468043" y="38327"/>
                    </a:lnTo>
                    <a:lnTo>
                      <a:pt x="1470989" y="38554"/>
                    </a:lnTo>
                    <a:lnTo>
                      <a:pt x="1473935" y="39235"/>
                    </a:lnTo>
                    <a:lnTo>
                      <a:pt x="1477107" y="40143"/>
                    </a:lnTo>
                    <a:lnTo>
                      <a:pt x="1479827" y="40825"/>
                    </a:lnTo>
                    <a:lnTo>
                      <a:pt x="1482773" y="42187"/>
                    </a:lnTo>
                    <a:lnTo>
                      <a:pt x="1485718" y="43322"/>
                    </a:lnTo>
                    <a:lnTo>
                      <a:pt x="1488438" y="44684"/>
                    </a:lnTo>
                    <a:lnTo>
                      <a:pt x="1491157" y="46500"/>
                    </a:lnTo>
                    <a:lnTo>
                      <a:pt x="1493876" y="48317"/>
                    </a:lnTo>
                    <a:lnTo>
                      <a:pt x="1496143" y="50133"/>
                    </a:lnTo>
                    <a:lnTo>
                      <a:pt x="1498409" y="52176"/>
                    </a:lnTo>
                    <a:lnTo>
                      <a:pt x="1500675" y="54447"/>
                    </a:lnTo>
                    <a:lnTo>
                      <a:pt x="1502714" y="56490"/>
                    </a:lnTo>
                    <a:lnTo>
                      <a:pt x="1504754" y="59214"/>
                    </a:lnTo>
                    <a:lnTo>
                      <a:pt x="1506567" y="61485"/>
                    </a:lnTo>
                    <a:lnTo>
                      <a:pt x="1508153" y="64436"/>
                    </a:lnTo>
                    <a:lnTo>
                      <a:pt x="1509739" y="66934"/>
                    </a:lnTo>
                    <a:lnTo>
                      <a:pt x="1511099" y="69658"/>
                    </a:lnTo>
                    <a:lnTo>
                      <a:pt x="1512005" y="72609"/>
                    </a:lnTo>
                    <a:lnTo>
                      <a:pt x="1513138" y="75334"/>
                    </a:lnTo>
                    <a:lnTo>
                      <a:pt x="1514045" y="78512"/>
                    </a:lnTo>
                    <a:lnTo>
                      <a:pt x="1514725" y="81691"/>
                    </a:lnTo>
                    <a:lnTo>
                      <a:pt x="1515178" y="84642"/>
                    </a:lnTo>
                    <a:lnTo>
                      <a:pt x="1515405" y="87821"/>
                    </a:lnTo>
                    <a:lnTo>
                      <a:pt x="1543051" y="488083"/>
                    </a:lnTo>
                    <a:lnTo>
                      <a:pt x="1543051" y="493305"/>
                    </a:lnTo>
                    <a:lnTo>
                      <a:pt x="1542371" y="498754"/>
                    </a:lnTo>
                    <a:lnTo>
                      <a:pt x="1541691" y="503976"/>
                    </a:lnTo>
                    <a:lnTo>
                      <a:pt x="1540105" y="509198"/>
                    </a:lnTo>
                    <a:lnTo>
                      <a:pt x="1538066" y="513965"/>
                    </a:lnTo>
                    <a:lnTo>
                      <a:pt x="1535800" y="518506"/>
                    </a:lnTo>
                    <a:lnTo>
                      <a:pt x="1532854" y="522820"/>
                    </a:lnTo>
                    <a:lnTo>
                      <a:pt x="1529908" y="526906"/>
                    </a:lnTo>
                    <a:lnTo>
                      <a:pt x="1526282" y="530539"/>
                    </a:lnTo>
                    <a:lnTo>
                      <a:pt x="1522429" y="533944"/>
                    </a:lnTo>
                    <a:lnTo>
                      <a:pt x="1518350" y="537123"/>
                    </a:lnTo>
                    <a:lnTo>
                      <a:pt x="1513592" y="539620"/>
                    </a:lnTo>
                    <a:lnTo>
                      <a:pt x="1509059" y="541663"/>
                    </a:lnTo>
                    <a:lnTo>
                      <a:pt x="1503847" y="543253"/>
                    </a:lnTo>
                    <a:lnTo>
                      <a:pt x="1498635" y="544615"/>
                    </a:lnTo>
                    <a:lnTo>
                      <a:pt x="1493197" y="545069"/>
                    </a:lnTo>
                    <a:lnTo>
                      <a:pt x="1488211" y="545296"/>
                    </a:lnTo>
                    <a:lnTo>
                      <a:pt x="1482999" y="544842"/>
                    </a:lnTo>
                    <a:lnTo>
                      <a:pt x="1478014" y="543934"/>
                    </a:lnTo>
                    <a:lnTo>
                      <a:pt x="1473481" y="542799"/>
                    </a:lnTo>
                    <a:lnTo>
                      <a:pt x="1469629" y="541437"/>
                    </a:lnTo>
                    <a:lnTo>
                      <a:pt x="1466003" y="539847"/>
                    </a:lnTo>
                    <a:lnTo>
                      <a:pt x="1462604" y="537804"/>
                    </a:lnTo>
                    <a:lnTo>
                      <a:pt x="1459205" y="535761"/>
                    </a:lnTo>
                    <a:lnTo>
                      <a:pt x="1456032" y="533490"/>
                    </a:lnTo>
                    <a:lnTo>
                      <a:pt x="1453086" y="530766"/>
                    </a:lnTo>
                    <a:lnTo>
                      <a:pt x="1450367" y="528041"/>
                    </a:lnTo>
                    <a:lnTo>
                      <a:pt x="1447874" y="525090"/>
                    </a:lnTo>
                    <a:lnTo>
                      <a:pt x="1445382" y="522139"/>
                    </a:lnTo>
                    <a:lnTo>
                      <a:pt x="1443342" y="518733"/>
                    </a:lnTo>
                    <a:lnTo>
                      <a:pt x="1441529" y="515100"/>
                    </a:lnTo>
                    <a:lnTo>
                      <a:pt x="1439943" y="511468"/>
                    </a:lnTo>
                    <a:lnTo>
                      <a:pt x="1438583" y="507608"/>
                    </a:lnTo>
                    <a:lnTo>
                      <a:pt x="1437677" y="503749"/>
                    </a:lnTo>
                    <a:lnTo>
                      <a:pt x="1436770" y="499662"/>
                    </a:lnTo>
                    <a:lnTo>
                      <a:pt x="1436317" y="495348"/>
                    </a:lnTo>
                    <a:lnTo>
                      <a:pt x="1419775" y="256735"/>
                    </a:lnTo>
                    <a:lnTo>
                      <a:pt x="1404592" y="280119"/>
                    </a:lnTo>
                    <a:lnTo>
                      <a:pt x="1396434" y="292606"/>
                    </a:lnTo>
                    <a:lnTo>
                      <a:pt x="1387596" y="304866"/>
                    </a:lnTo>
                    <a:lnTo>
                      <a:pt x="1378531" y="317580"/>
                    </a:lnTo>
                    <a:lnTo>
                      <a:pt x="1369014" y="330748"/>
                    </a:lnTo>
                    <a:lnTo>
                      <a:pt x="1359270" y="343916"/>
                    </a:lnTo>
                    <a:lnTo>
                      <a:pt x="1348845" y="357311"/>
                    </a:lnTo>
                    <a:lnTo>
                      <a:pt x="1338421" y="370933"/>
                    </a:lnTo>
                    <a:lnTo>
                      <a:pt x="1327317" y="384782"/>
                    </a:lnTo>
                    <a:lnTo>
                      <a:pt x="1315760" y="398632"/>
                    </a:lnTo>
                    <a:lnTo>
                      <a:pt x="1303750" y="412935"/>
                    </a:lnTo>
                    <a:lnTo>
                      <a:pt x="1291513" y="426784"/>
                    </a:lnTo>
                    <a:lnTo>
                      <a:pt x="1278823" y="441314"/>
                    </a:lnTo>
                    <a:lnTo>
                      <a:pt x="1265679" y="455390"/>
                    </a:lnTo>
                    <a:lnTo>
                      <a:pt x="1252082" y="469920"/>
                    </a:lnTo>
                    <a:lnTo>
                      <a:pt x="1233500" y="488991"/>
                    </a:lnTo>
                    <a:lnTo>
                      <a:pt x="1214465" y="507608"/>
                    </a:lnTo>
                    <a:lnTo>
                      <a:pt x="1195430" y="525998"/>
                    </a:lnTo>
                    <a:lnTo>
                      <a:pt x="1175715" y="543707"/>
                    </a:lnTo>
                    <a:lnTo>
                      <a:pt x="1156226" y="560961"/>
                    </a:lnTo>
                    <a:lnTo>
                      <a:pt x="1136058" y="577762"/>
                    </a:lnTo>
                    <a:lnTo>
                      <a:pt x="1115663" y="594336"/>
                    </a:lnTo>
                    <a:lnTo>
                      <a:pt x="1095041" y="610455"/>
                    </a:lnTo>
                    <a:lnTo>
                      <a:pt x="1074193" y="625893"/>
                    </a:lnTo>
                    <a:lnTo>
                      <a:pt x="1053118" y="641105"/>
                    </a:lnTo>
                    <a:lnTo>
                      <a:pt x="1031590" y="655408"/>
                    </a:lnTo>
                    <a:lnTo>
                      <a:pt x="1010062" y="669711"/>
                    </a:lnTo>
                    <a:lnTo>
                      <a:pt x="988081" y="683333"/>
                    </a:lnTo>
                    <a:lnTo>
                      <a:pt x="966099" y="696501"/>
                    </a:lnTo>
                    <a:lnTo>
                      <a:pt x="943891" y="709442"/>
                    </a:lnTo>
                    <a:lnTo>
                      <a:pt x="921004" y="721702"/>
                    </a:lnTo>
                    <a:lnTo>
                      <a:pt x="906954" y="729194"/>
                    </a:lnTo>
                    <a:lnTo>
                      <a:pt x="892451" y="736232"/>
                    </a:lnTo>
                    <a:lnTo>
                      <a:pt x="878174" y="743497"/>
                    </a:lnTo>
                    <a:lnTo>
                      <a:pt x="863671" y="750309"/>
                    </a:lnTo>
                    <a:lnTo>
                      <a:pt x="848941" y="756893"/>
                    </a:lnTo>
                    <a:lnTo>
                      <a:pt x="834212" y="763477"/>
                    </a:lnTo>
                    <a:lnTo>
                      <a:pt x="819482" y="769834"/>
                    </a:lnTo>
                    <a:lnTo>
                      <a:pt x="804526" y="775736"/>
                    </a:lnTo>
                    <a:lnTo>
                      <a:pt x="789569" y="781866"/>
                    </a:lnTo>
                    <a:lnTo>
                      <a:pt x="774613" y="787542"/>
                    </a:lnTo>
                    <a:lnTo>
                      <a:pt x="759430" y="793218"/>
                    </a:lnTo>
                    <a:lnTo>
                      <a:pt x="744247" y="798440"/>
                    </a:lnTo>
                    <a:lnTo>
                      <a:pt x="729064" y="803435"/>
                    </a:lnTo>
                    <a:lnTo>
                      <a:pt x="713655" y="808657"/>
                    </a:lnTo>
                    <a:lnTo>
                      <a:pt x="698472" y="813197"/>
                    </a:lnTo>
                    <a:lnTo>
                      <a:pt x="682609" y="817965"/>
                    </a:lnTo>
                    <a:lnTo>
                      <a:pt x="667199" y="822279"/>
                    </a:lnTo>
                    <a:lnTo>
                      <a:pt x="651563" y="826365"/>
                    </a:lnTo>
                    <a:lnTo>
                      <a:pt x="635701" y="830452"/>
                    </a:lnTo>
                    <a:lnTo>
                      <a:pt x="620064" y="834084"/>
                    </a:lnTo>
                    <a:lnTo>
                      <a:pt x="604202" y="837717"/>
                    </a:lnTo>
                    <a:lnTo>
                      <a:pt x="588112" y="841350"/>
                    </a:lnTo>
                    <a:lnTo>
                      <a:pt x="572249" y="844528"/>
                    </a:lnTo>
                    <a:lnTo>
                      <a:pt x="555933" y="847479"/>
                    </a:lnTo>
                    <a:lnTo>
                      <a:pt x="539618" y="850431"/>
                    </a:lnTo>
                    <a:lnTo>
                      <a:pt x="523528" y="852928"/>
                    </a:lnTo>
                    <a:lnTo>
                      <a:pt x="507212" y="855653"/>
                    </a:lnTo>
                    <a:lnTo>
                      <a:pt x="490896" y="857923"/>
                    </a:lnTo>
                    <a:lnTo>
                      <a:pt x="474353" y="859966"/>
                    </a:lnTo>
                    <a:lnTo>
                      <a:pt x="458037" y="861783"/>
                    </a:lnTo>
                    <a:lnTo>
                      <a:pt x="441268" y="863372"/>
                    </a:lnTo>
                    <a:lnTo>
                      <a:pt x="424726" y="864961"/>
                    </a:lnTo>
                    <a:lnTo>
                      <a:pt x="419287" y="865188"/>
                    </a:lnTo>
                    <a:lnTo>
                      <a:pt x="414075" y="864734"/>
                    </a:lnTo>
                    <a:lnTo>
                      <a:pt x="409089" y="863826"/>
                    </a:lnTo>
                    <a:lnTo>
                      <a:pt x="404104" y="862464"/>
                    </a:lnTo>
                    <a:lnTo>
                      <a:pt x="400252" y="861329"/>
                    </a:lnTo>
                    <a:lnTo>
                      <a:pt x="396626" y="859739"/>
                    </a:lnTo>
                    <a:lnTo>
                      <a:pt x="393227" y="857923"/>
                    </a:lnTo>
                    <a:lnTo>
                      <a:pt x="389827" y="855880"/>
                    </a:lnTo>
                    <a:lnTo>
                      <a:pt x="386882" y="853609"/>
                    </a:lnTo>
                    <a:lnTo>
                      <a:pt x="383936" y="850885"/>
                    </a:lnTo>
                    <a:lnTo>
                      <a:pt x="381216" y="848161"/>
                    </a:lnTo>
                    <a:lnTo>
                      <a:pt x="378497" y="845209"/>
                    </a:lnTo>
                    <a:lnTo>
                      <a:pt x="376231" y="842258"/>
                    </a:lnTo>
                    <a:lnTo>
                      <a:pt x="374191" y="838852"/>
                    </a:lnTo>
                    <a:lnTo>
                      <a:pt x="372378" y="835447"/>
                    </a:lnTo>
                    <a:lnTo>
                      <a:pt x="370566" y="831814"/>
                    </a:lnTo>
                    <a:lnTo>
                      <a:pt x="369206" y="827955"/>
                    </a:lnTo>
                    <a:lnTo>
                      <a:pt x="368299" y="824095"/>
                    </a:lnTo>
                    <a:lnTo>
                      <a:pt x="367620" y="820008"/>
                    </a:lnTo>
                    <a:lnTo>
                      <a:pt x="366940" y="815922"/>
                    </a:lnTo>
                    <a:lnTo>
                      <a:pt x="366713" y="810473"/>
                    </a:lnTo>
                    <a:lnTo>
                      <a:pt x="367167" y="805024"/>
                    </a:lnTo>
                    <a:lnTo>
                      <a:pt x="368073" y="799802"/>
                    </a:lnTo>
                    <a:lnTo>
                      <a:pt x="369206" y="795034"/>
                    </a:lnTo>
                    <a:lnTo>
                      <a:pt x="371472" y="790040"/>
                    </a:lnTo>
                    <a:lnTo>
                      <a:pt x="373738" y="785272"/>
                    </a:lnTo>
                    <a:lnTo>
                      <a:pt x="376231" y="780958"/>
                    </a:lnTo>
                    <a:lnTo>
                      <a:pt x="379403" y="776872"/>
                    </a:lnTo>
                    <a:lnTo>
                      <a:pt x="383029" y="773239"/>
                    </a:lnTo>
                    <a:lnTo>
                      <a:pt x="386882" y="769607"/>
                    </a:lnTo>
                    <a:lnTo>
                      <a:pt x="390961" y="766882"/>
                    </a:lnTo>
                    <a:lnTo>
                      <a:pt x="395266" y="763931"/>
                    </a:lnTo>
                    <a:lnTo>
                      <a:pt x="400252" y="761887"/>
                    </a:lnTo>
                    <a:lnTo>
                      <a:pt x="405237" y="760071"/>
                    </a:lnTo>
                    <a:lnTo>
                      <a:pt x="410222" y="758709"/>
                    </a:lnTo>
                    <a:lnTo>
                      <a:pt x="415661" y="758255"/>
                    </a:lnTo>
                    <a:lnTo>
                      <a:pt x="431071" y="756666"/>
                    </a:lnTo>
                    <a:lnTo>
                      <a:pt x="446027" y="755076"/>
                    </a:lnTo>
                    <a:lnTo>
                      <a:pt x="461210" y="753714"/>
                    </a:lnTo>
                    <a:lnTo>
                      <a:pt x="476166" y="751898"/>
                    </a:lnTo>
                    <a:lnTo>
                      <a:pt x="491123" y="749854"/>
                    </a:lnTo>
                    <a:lnTo>
                      <a:pt x="506079" y="747357"/>
                    </a:lnTo>
                    <a:lnTo>
                      <a:pt x="521035" y="745087"/>
                    </a:lnTo>
                    <a:lnTo>
                      <a:pt x="535765" y="742589"/>
                    </a:lnTo>
                    <a:lnTo>
                      <a:pt x="550495" y="739638"/>
                    </a:lnTo>
                    <a:lnTo>
                      <a:pt x="565224" y="736913"/>
                    </a:lnTo>
                    <a:lnTo>
                      <a:pt x="579728" y="733735"/>
                    </a:lnTo>
                    <a:lnTo>
                      <a:pt x="594231" y="730329"/>
                    </a:lnTo>
                    <a:lnTo>
                      <a:pt x="608734" y="726697"/>
                    </a:lnTo>
                    <a:lnTo>
                      <a:pt x="623010" y="723064"/>
                    </a:lnTo>
                    <a:lnTo>
                      <a:pt x="637287" y="719432"/>
                    </a:lnTo>
                    <a:lnTo>
                      <a:pt x="651563" y="715345"/>
                    </a:lnTo>
                    <a:lnTo>
                      <a:pt x="665613" y="711259"/>
                    </a:lnTo>
                    <a:lnTo>
                      <a:pt x="679890" y="706945"/>
                    </a:lnTo>
                    <a:lnTo>
                      <a:pt x="693713" y="702404"/>
                    </a:lnTo>
                    <a:lnTo>
                      <a:pt x="707763" y="697864"/>
                    </a:lnTo>
                    <a:lnTo>
                      <a:pt x="721586" y="692869"/>
                    </a:lnTo>
                    <a:lnTo>
                      <a:pt x="735183" y="687874"/>
                    </a:lnTo>
                    <a:lnTo>
                      <a:pt x="749233" y="682652"/>
                    </a:lnTo>
                    <a:lnTo>
                      <a:pt x="762603" y="677430"/>
                    </a:lnTo>
                    <a:lnTo>
                      <a:pt x="776199" y="671755"/>
                    </a:lnTo>
                    <a:lnTo>
                      <a:pt x="789569" y="666079"/>
                    </a:lnTo>
                    <a:lnTo>
                      <a:pt x="803166" y="660176"/>
                    </a:lnTo>
                    <a:lnTo>
                      <a:pt x="816536" y="654273"/>
                    </a:lnTo>
                    <a:lnTo>
                      <a:pt x="829679" y="648143"/>
                    </a:lnTo>
                    <a:lnTo>
                      <a:pt x="842823" y="641559"/>
                    </a:lnTo>
                    <a:lnTo>
                      <a:pt x="855966" y="634975"/>
                    </a:lnTo>
                    <a:lnTo>
                      <a:pt x="868883" y="628164"/>
                    </a:lnTo>
                    <a:lnTo>
                      <a:pt x="889505" y="617039"/>
                    </a:lnTo>
                    <a:lnTo>
                      <a:pt x="910126" y="605460"/>
                    </a:lnTo>
                    <a:lnTo>
                      <a:pt x="930068" y="593655"/>
                    </a:lnTo>
                    <a:lnTo>
                      <a:pt x="950237" y="580941"/>
                    </a:lnTo>
                    <a:lnTo>
                      <a:pt x="970178" y="568000"/>
                    </a:lnTo>
                    <a:lnTo>
                      <a:pt x="989667" y="554832"/>
                    </a:lnTo>
                    <a:lnTo>
                      <a:pt x="1008929" y="540982"/>
                    </a:lnTo>
                    <a:lnTo>
                      <a:pt x="1027964" y="526906"/>
                    </a:lnTo>
                    <a:lnTo>
                      <a:pt x="1046773" y="512149"/>
                    </a:lnTo>
                    <a:lnTo>
                      <a:pt x="1065355" y="497165"/>
                    </a:lnTo>
                    <a:lnTo>
                      <a:pt x="1083937" y="481726"/>
                    </a:lnTo>
                    <a:lnTo>
                      <a:pt x="1102066" y="466061"/>
                    </a:lnTo>
                    <a:lnTo>
                      <a:pt x="1119742" y="449714"/>
                    </a:lnTo>
                    <a:lnTo>
                      <a:pt x="1137644" y="433141"/>
                    </a:lnTo>
                    <a:lnTo>
                      <a:pt x="1154866" y="416113"/>
                    </a:lnTo>
                    <a:lnTo>
                      <a:pt x="1171862" y="398859"/>
                    </a:lnTo>
                    <a:lnTo>
                      <a:pt x="1184779" y="385236"/>
                    </a:lnTo>
                    <a:lnTo>
                      <a:pt x="1197469" y="371841"/>
                    </a:lnTo>
                    <a:lnTo>
                      <a:pt x="1209480" y="358219"/>
                    </a:lnTo>
                    <a:lnTo>
                      <a:pt x="1221037" y="344597"/>
                    </a:lnTo>
                    <a:lnTo>
                      <a:pt x="1232367" y="331429"/>
                    </a:lnTo>
                    <a:lnTo>
                      <a:pt x="1243245" y="318261"/>
                    </a:lnTo>
                    <a:lnTo>
                      <a:pt x="1253895" y="305093"/>
                    </a:lnTo>
                    <a:lnTo>
                      <a:pt x="1263866" y="292606"/>
                    </a:lnTo>
                    <a:lnTo>
                      <a:pt x="1273384" y="279665"/>
                    </a:lnTo>
                    <a:lnTo>
                      <a:pt x="1282675" y="267178"/>
                    </a:lnTo>
                    <a:lnTo>
                      <a:pt x="1291739" y="255145"/>
                    </a:lnTo>
                    <a:lnTo>
                      <a:pt x="1300124" y="242886"/>
                    </a:lnTo>
                    <a:lnTo>
                      <a:pt x="1308282" y="231307"/>
                    </a:lnTo>
                    <a:lnTo>
                      <a:pt x="1316213" y="219728"/>
                    </a:lnTo>
                    <a:lnTo>
                      <a:pt x="1330263" y="197706"/>
                    </a:lnTo>
                    <a:lnTo>
                      <a:pt x="1107958" y="281027"/>
                    </a:lnTo>
                    <a:lnTo>
                      <a:pt x="1102746" y="282390"/>
                    </a:lnTo>
                    <a:lnTo>
                      <a:pt x="1097534" y="283525"/>
                    </a:lnTo>
                    <a:lnTo>
                      <a:pt x="1092322" y="283979"/>
                    </a:lnTo>
                    <a:lnTo>
                      <a:pt x="1087110" y="283979"/>
                    </a:lnTo>
                    <a:lnTo>
                      <a:pt x="1081898" y="283752"/>
                    </a:lnTo>
                    <a:lnTo>
                      <a:pt x="1076686" y="282844"/>
                    </a:lnTo>
                    <a:lnTo>
                      <a:pt x="1071927" y="281255"/>
                    </a:lnTo>
                    <a:lnTo>
                      <a:pt x="1067168" y="279438"/>
                    </a:lnTo>
                    <a:lnTo>
                      <a:pt x="1062636" y="277168"/>
                    </a:lnTo>
                    <a:lnTo>
                      <a:pt x="1058103" y="274216"/>
                    </a:lnTo>
                    <a:lnTo>
                      <a:pt x="1054251" y="270811"/>
                    </a:lnTo>
                    <a:lnTo>
                      <a:pt x="1050399" y="267178"/>
                    </a:lnTo>
                    <a:lnTo>
                      <a:pt x="1047226" y="263319"/>
                    </a:lnTo>
                    <a:lnTo>
                      <a:pt x="1044054" y="259005"/>
                    </a:lnTo>
                    <a:lnTo>
                      <a:pt x="1041561" y="254237"/>
                    </a:lnTo>
                    <a:lnTo>
                      <a:pt x="1039295" y="249470"/>
                    </a:lnTo>
                    <a:lnTo>
                      <a:pt x="1037482" y="244021"/>
                    </a:lnTo>
                    <a:lnTo>
                      <a:pt x="1036575" y="238799"/>
                    </a:lnTo>
                    <a:lnTo>
                      <a:pt x="1036122" y="233350"/>
                    </a:lnTo>
                    <a:lnTo>
                      <a:pt x="1036122" y="228355"/>
                    </a:lnTo>
                    <a:lnTo>
                      <a:pt x="1036349" y="223134"/>
                    </a:lnTo>
                    <a:lnTo>
                      <a:pt x="1037255" y="218139"/>
                    </a:lnTo>
                    <a:lnTo>
                      <a:pt x="1038841" y="213144"/>
                    </a:lnTo>
                    <a:lnTo>
                      <a:pt x="1040654" y="208376"/>
                    </a:lnTo>
                    <a:lnTo>
                      <a:pt x="1042920" y="203836"/>
                    </a:lnTo>
                    <a:lnTo>
                      <a:pt x="1045866" y="199295"/>
                    </a:lnTo>
                    <a:lnTo>
                      <a:pt x="1049266" y="195435"/>
                    </a:lnTo>
                    <a:lnTo>
                      <a:pt x="1052891" y="191576"/>
                    </a:lnTo>
                    <a:lnTo>
                      <a:pt x="1056744" y="188170"/>
                    </a:lnTo>
                    <a:lnTo>
                      <a:pt x="1061049" y="185219"/>
                    </a:lnTo>
                    <a:lnTo>
                      <a:pt x="1065582" y="182494"/>
                    </a:lnTo>
                    <a:lnTo>
                      <a:pt x="1070567" y="180451"/>
                    </a:lnTo>
                    <a:lnTo>
                      <a:pt x="1443569" y="41279"/>
                    </a:lnTo>
                    <a:lnTo>
                      <a:pt x="1446288" y="40370"/>
                    </a:lnTo>
                    <a:lnTo>
                      <a:pt x="1449461" y="39462"/>
                    </a:lnTo>
                    <a:lnTo>
                      <a:pt x="1452633" y="38781"/>
                    </a:lnTo>
                    <a:lnTo>
                      <a:pt x="1455579" y="38327"/>
                    </a:lnTo>
                    <a:lnTo>
                      <a:pt x="1458752" y="38100"/>
                    </a:lnTo>
                    <a:close/>
                    <a:moveTo>
                      <a:pt x="102528" y="0"/>
                    </a:moveTo>
                    <a:lnTo>
                      <a:pt x="107971" y="454"/>
                    </a:lnTo>
                    <a:lnTo>
                      <a:pt x="113189" y="681"/>
                    </a:lnTo>
                    <a:lnTo>
                      <a:pt x="118406" y="1361"/>
                    </a:lnTo>
                    <a:lnTo>
                      <a:pt x="123169" y="2268"/>
                    </a:lnTo>
                    <a:lnTo>
                      <a:pt x="128386" y="3403"/>
                    </a:lnTo>
                    <a:lnTo>
                      <a:pt x="133376" y="4764"/>
                    </a:lnTo>
                    <a:lnTo>
                      <a:pt x="137913" y="6578"/>
                    </a:lnTo>
                    <a:lnTo>
                      <a:pt x="142450" y="8393"/>
                    </a:lnTo>
                    <a:lnTo>
                      <a:pt x="147213" y="10434"/>
                    </a:lnTo>
                    <a:lnTo>
                      <a:pt x="151523" y="12476"/>
                    </a:lnTo>
                    <a:lnTo>
                      <a:pt x="156059" y="14971"/>
                    </a:lnTo>
                    <a:lnTo>
                      <a:pt x="160143" y="17693"/>
                    </a:lnTo>
                    <a:lnTo>
                      <a:pt x="164225" y="20642"/>
                    </a:lnTo>
                    <a:lnTo>
                      <a:pt x="168082" y="23590"/>
                    </a:lnTo>
                    <a:lnTo>
                      <a:pt x="171711" y="26993"/>
                    </a:lnTo>
                    <a:lnTo>
                      <a:pt x="175340" y="30169"/>
                    </a:lnTo>
                    <a:lnTo>
                      <a:pt x="178743" y="33798"/>
                    </a:lnTo>
                    <a:lnTo>
                      <a:pt x="181918" y="37427"/>
                    </a:lnTo>
                    <a:lnTo>
                      <a:pt x="185094" y="41510"/>
                    </a:lnTo>
                    <a:lnTo>
                      <a:pt x="188043" y="45593"/>
                    </a:lnTo>
                    <a:lnTo>
                      <a:pt x="190538" y="49676"/>
                    </a:lnTo>
                    <a:lnTo>
                      <a:pt x="193033" y="53986"/>
                    </a:lnTo>
                    <a:lnTo>
                      <a:pt x="195074" y="58296"/>
                    </a:lnTo>
                    <a:lnTo>
                      <a:pt x="197343" y="63059"/>
                    </a:lnTo>
                    <a:lnTo>
                      <a:pt x="199157" y="67596"/>
                    </a:lnTo>
                    <a:lnTo>
                      <a:pt x="200745" y="72359"/>
                    </a:lnTo>
                    <a:lnTo>
                      <a:pt x="202106" y="77122"/>
                    </a:lnTo>
                    <a:lnTo>
                      <a:pt x="203467" y="82340"/>
                    </a:lnTo>
                    <a:lnTo>
                      <a:pt x="204148" y="87330"/>
                    </a:lnTo>
                    <a:lnTo>
                      <a:pt x="205055" y="92320"/>
                    </a:lnTo>
                    <a:lnTo>
                      <a:pt x="205282" y="97537"/>
                    </a:lnTo>
                    <a:lnTo>
                      <a:pt x="205509" y="102981"/>
                    </a:lnTo>
                    <a:lnTo>
                      <a:pt x="205509" y="2092965"/>
                    </a:lnTo>
                    <a:lnTo>
                      <a:pt x="2195719" y="2092965"/>
                    </a:lnTo>
                    <a:lnTo>
                      <a:pt x="2201163" y="2093192"/>
                    </a:lnTo>
                    <a:lnTo>
                      <a:pt x="2206380" y="2093419"/>
                    </a:lnTo>
                    <a:lnTo>
                      <a:pt x="2211597" y="2094326"/>
                    </a:lnTo>
                    <a:lnTo>
                      <a:pt x="2216587" y="2095233"/>
                    </a:lnTo>
                    <a:lnTo>
                      <a:pt x="2221578" y="2096367"/>
                    </a:lnTo>
                    <a:lnTo>
                      <a:pt x="2226568" y="2097501"/>
                    </a:lnTo>
                    <a:lnTo>
                      <a:pt x="2231105" y="2099316"/>
                    </a:lnTo>
                    <a:lnTo>
                      <a:pt x="2235868" y="2101131"/>
                    </a:lnTo>
                    <a:lnTo>
                      <a:pt x="2240405" y="2103172"/>
                    </a:lnTo>
                    <a:lnTo>
                      <a:pt x="2244714" y="2105667"/>
                    </a:lnTo>
                    <a:lnTo>
                      <a:pt x="2249251" y="2107936"/>
                    </a:lnTo>
                    <a:lnTo>
                      <a:pt x="2253334" y="2110658"/>
                    </a:lnTo>
                    <a:lnTo>
                      <a:pt x="2257417" y="2113606"/>
                    </a:lnTo>
                    <a:lnTo>
                      <a:pt x="2261273" y="2116328"/>
                    </a:lnTo>
                    <a:lnTo>
                      <a:pt x="2264902" y="2119731"/>
                    </a:lnTo>
                    <a:lnTo>
                      <a:pt x="2268532" y="2123133"/>
                    </a:lnTo>
                    <a:lnTo>
                      <a:pt x="2271934" y="2126763"/>
                    </a:lnTo>
                    <a:lnTo>
                      <a:pt x="2275337" y="2130619"/>
                    </a:lnTo>
                    <a:lnTo>
                      <a:pt x="2278285" y="2134475"/>
                    </a:lnTo>
                    <a:lnTo>
                      <a:pt x="2281234" y="2138331"/>
                    </a:lnTo>
                    <a:lnTo>
                      <a:pt x="2283729" y="2142414"/>
                    </a:lnTo>
                    <a:lnTo>
                      <a:pt x="2286224" y="2146724"/>
                    </a:lnTo>
                    <a:lnTo>
                      <a:pt x="2288720" y="2151260"/>
                    </a:lnTo>
                    <a:lnTo>
                      <a:pt x="2290761" y="2155797"/>
                    </a:lnTo>
                    <a:lnTo>
                      <a:pt x="2292576" y="2160560"/>
                    </a:lnTo>
                    <a:lnTo>
                      <a:pt x="2294164" y="2165324"/>
                    </a:lnTo>
                    <a:lnTo>
                      <a:pt x="2295298" y="2170087"/>
                    </a:lnTo>
                    <a:lnTo>
                      <a:pt x="2296659" y="2175304"/>
                    </a:lnTo>
                    <a:lnTo>
                      <a:pt x="2297339" y="2180068"/>
                    </a:lnTo>
                    <a:lnTo>
                      <a:pt x="2298246" y="2185285"/>
                    </a:lnTo>
                    <a:lnTo>
                      <a:pt x="2298473" y="2190729"/>
                    </a:lnTo>
                    <a:lnTo>
                      <a:pt x="2298700" y="2195946"/>
                    </a:lnTo>
                    <a:lnTo>
                      <a:pt x="2298473" y="2201163"/>
                    </a:lnTo>
                    <a:lnTo>
                      <a:pt x="2298246" y="2206380"/>
                    </a:lnTo>
                    <a:lnTo>
                      <a:pt x="2297339" y="2211597"/>
                    </a:lnTo>
                    <a:lnTo>
                      <a:pt x="2296659" y="2216361"/>
                    </a:lnTo>
                    <a:lnTo>
                      <a:pt x="2295298" y="2221578"/>
                    </a:lnTo>
                    <a:lnTo>
                      <a:pt x="2294164" y="2226568"/>
                    </a:lnTo>
                    <a:lnTo>
                      <a:pt x="2292576" y="2231105"/>
                    </a:lnTo>
                    <a:lnTo>
                      <a:pt x="2290761" y="2235868"/>
                    </a:lnTo>
                    <a:lnTo>
                      <a:pt x="2288720" y="2240405"/>
                    </a:lnTo>
                    <a:lnTo>
                      <a:pt x="2286224" y="2244941"/>
                    </a:lnTo>
                    <a:lnTo>
                      <a:pt x="2283729" y="2249251"/>
                    </a:lnTo>
                    <a:lnTo>
                      <a:pt x="2281234" y="2253334"/>
                    </a:lnTo>
                    <a:lnTo>
                      <a:pt x="2278285" y="2257417"/>
                    </a:lnTo>
                    <a:lnTo>
                      <a:pt x="2275337" y="2261273"/>
                    </a:lnTo>
                    <a:lnTo>
                      <a:pt x="2271934" y="2264902"/>
                    </a:lnTo>
                    <a:lnTo>
                      <a:pt x="2268532" y="2268532"/>
                    </a:lnTo>
                    <a:lnTo>
                      <a:pt x="2264902" y="2271934"/>
                    </a:lnTo>
                    <a:lnTo>
                      <a:pt x="2261273" y="2275337"/>
                    </a:lnTo>
                    <a:lnTo>
                      <a:pt x="2257417" y="2278059"/>
                    </a:lnTo>
                    <a:lnTo>
                      <a:pt x="2253334" y="2281234"/>
                    </a:lnTo>
                    <a:lnTo>
                      <a:pt x="2249251" y="2283729"/>
                    </a:lnTo>
                    <a:lnTo>
                      <a:pt x="2244714" y="2286451"/>
                    </a:lnTo>
                    <a:lnTo>
                      <a:pt x="2240405" y="2288493"/>
                    </a:lnTo>
                    <a:lnTo>
                      <a:pt x="2235868" y="2290534"/>
                    </a:lnTo>
                    <a:lnTo>
                      <a:pt x="2231105" y="2292349"/>
                    </a:lnTo>
                    <a:lnTo>
                      <a:pt x="2226568" y="2294164"/>
                    </a:lnTo>
                    <a:lnTo>
                      <a:pt x="2221578" y="2295298"/>
                    </a:lnTo>
                    <a:lnTo>
                      <a:pt x="2216587" y="2296659"/>
                    </a:lnTo>
                    <a:lnTo>
                      <a:pt x="2211597" y="2297566"/>
                    </a:lnTo>
                    <a:lnTo>
                      <a:pt x="2206380" y="2298246"/>
                    </a:lnTo>
                    <a:lnTo>
                      <a:pt x="2201163" y="2298473"/>
                    </a:lnTo>
                    <a:lnTo>
                      <a:pt x="2195719" y="2298700"/>
                    </a:lnTo>
                    <a:lnTo>
                      <a:pt x="102528" y="2298700"/>
                    </a:lnTo>
                    <a:lnTo>
                      <a:pt x="97310" y="2298473"/>
                    </a:lnTo>
                    <a:lnTo>
                      <a:pt x="92093" y="2298246"/>
                    </a:lnTo>
                    <a:lnTo>
                      <a:pt x="86876" y="2297566"/>
                    </a:lnTo>
                    <a:lnTo>
                      <a:pt x="81886" y="2296659"/>
                    </a:lnTo>
                    <a:lnTo>
                      <a:pt x="77122" y="2295298"/>
                    </a:lnTo>
                    <a:lnTo>
                      <a:pt x="72132" y="2294164"/>
                    </a:lnTo>
                    <a:lnTo>
                      <a:pt x="67142" y="2292349"/>
                    </a:lnTo>
                    <a:lnTo>
                      <a:pt x="62605" y="2290534"/>
                    </a:lnTo>
                    <a:lnTo>
                      <a:pt x="57842" y="2288493"/>
                    </a:lnTo>
                    <a:lnTo>
                      <a:pt x="53532" y="2286451"/>
                    </a:lnTo>
                    <a:lnTo>
                      <a:pt x="49449" y="2283729"/>
                    </a:lnTo>
                    <a:lnTo>
                      <a:pt x="45139" y="2281234"/>
                    </a:lnTo>
                    <a:lnTo>
                      <a:pt x="41283" y="2278059"/>
                    </a:lnTo>
                    <a:lnTo>
                      <a:pt x="37200" y="2275337"/>
                    </a:lnTo>
                    <a:lnTo>
                      <a:pt x="33344" y="2271934"/>
                    </a:lnTo>
                    <a:lnTo>
                      <a:pt x="29715" y="2268532"/>
                    </a:lnTo>
                    <a:lnTo>
                      <a:pt x="26539" y="2264902"/>
                    </a:lnTo>
                    <a:lnTo>
                      <a:pt x="23364" y="2261273"/>
                    </a:lnTo>
                    <a:lnTo>
                      <a:pt x="20188" y="2257417"/>
                    </a:lnTo>
                    <a:lnTo>
                      <a:pt x="17466" y="2253334"/>
                    </a:lnTo>
                    <a:lnTo>
                      <a:pt x="14517" y="2249251"/>
                    </a:lnTo>
                    <a:lnTo>
                      <a:pt x="12249" y="2244941"/>
                    </a:lnTo>
                    <a:lnTo>
                      <a:pt x="9981" y="2240405"/>
                    </a:lnTo>
                    <a:lnTo>
                      <a:pt x="7939" y="2235868"/>
                    </a:lnTo>
                    <a:lnTo>
                      <a:pt x="6125" y="2231105"/>
                    </a:lnTo>
                    <a:lnTo>
                      <a:pt x="4537" y="2226568"/>
                    </a:lnTo>
                    <a:lnTo>
                      <a:pt x="2949" y="2221578"/>
                    </a:lnTo>
                    <a:lnTo>
                      <a:pt x="2042" y="2216361"/>
                    </a:lnTo>
                    <a:lnTo>
                      <a:pt x="907" y="2211597"/>
                    </a:lnTo>
                    <a:lnTo>
                      <a:pt x="454" y="2206380"/>
                    </a:lnTo>
                    <a:lnTo>
                      <a:pt x="0" y="2201163"/>
                    </a:lnTo>
                    <a:lnTo>
                      <a:pt x="0" y="2195946"/>
                    </a:lnTo>
                    <a:lnTo>
                      <a:pt x="0" y="102981"/>
                    </a:lnTo>
                    <a:lnTo>
                      <a:pt x="0" y="97537"/>
                    </a:lnTo>
                    <a:lnTo>
                      <a:pt x="454" y="92320"/>
                    </a:lnTo>
                    <a:lnTo>
                      <a:pt x="907" y="87330"/>
                    </a:lnTo>
                    <a:lnTo>
                      <a:pt x="2042" y="82340"/>
                    </a:lnTo>
                    <a:lnTo>
                      <a:pt x="2949" y="77122"/>
                    </a:lnTo>
                    <a:lnTo>
                      <a:pt x="4537" y="72359"/>
                    </a:lnTo>
                    <a:lnTo>
                      <a:pt x="6125" y="67596"/>
                    </a:lnTo>
                    <a:lnTo>
                      <a:pt x="7939" y="63059"/>
                    </a:lnTo>
                    <a:lnTo>
                      <a:pt x="9981" y="58296"/>
                    </a:lnTo>
                    <a:lnTo>
                      <a:pt x="12249" y="53986"/>
                    </a:lnTo>
                    <a:lnTo>
                      <a:pt x="14517" y="49676"/>
                    </a:lnTo>
                    <a:lnTo>
                      <a:pt x="17466" y="45593"/>
                    </a:lnTo>
                    <a:lnTo>
                      <a:pt x="20188" y="41510"/>
                    </a:lnTo>
                    <a:lnTo>
                      <a:pt x="23364" y="37427"/>
                    </a:lnTo>
                    <a:lnTo>
                      <a:pt x="26539" y="33798"/>
                    </a:lnTo>
                    <a:lnTo>
                      <a:pt x="29715" y="30169"/>
                    </a:lnTo>
                    <a:lnTo>
                      <a:pt x="33344" y="26993"/>
                    </a:lnTo>
                    <a:lnTo>
                      <a:pt x="37200" y="23590"/>
                    </a:lnTo>
                    <a:lnTo>
                      <a:pt x="41283" y="20642"/>
                    </a:lnTo>
                    <a:lnTo>
                      <a:pt x="45139" y="17693"/>
                    </a:lnTo>
                    <a:lnTo>
                      <a:pt x="49449" y="14971"/>
                    </a:lnTo>
                    <a:lnTo>
                      <a:pt x="53532" y="12476"/>
                    </a:lnTo>
                    <a:lnTo>
                      <a:pt x="57842" y="10434"/>
                    </a:lnTo>
                    <a:lnTo>
                      <a:pt x="62605" y="8393"/>
                    </a:lnTo>
                    <a:lnTo>
                      <a:pt x="67142" y="6578"/>
                    </a:lnTo>
                    <a:lnTo>
                      <a:pt x="72132" y="4764"/>
                    </a:lnTo>
                    <a:lnTo>
                      <a:pt x="77122" y="3403"/>
                    </a:lnTo>
                    <a:lnTo>
                      <a:pt x="81886" y="2268"/>
                    </a:lnTo>
                    <a:lnTo>
                      <a:pt x="86876" y="1361"/>
                    </a:lnTo>
                    <a:lnTo>
                      <a:pt x="92093" y="681"/>
                    </a:lnTo>
                    <a:lnTo>
                      <a:pt x="97310" y="454"/>
                    </a:lnTo>
                    <a:lnTo>
                      <a:pt x="1025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5" name="MH_SubTitle_2">
              <a:extLst>
                <a:ext uri="{FF2B5EF4-FFF2-40B4-BE49-F238E27FC236}">
                  <a16:creationId xmlns:a16="http://schemas.microsoft.com/office/drawing/2014/main" id="{7BDFBB05-BABA-49B1-B9F0-29B4804B3F59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80738" y="5450007"/>
              <a:ext cx="769030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举例：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BA0D3FE-1B9B-46B2-850D-E50D3420D533}"/>
              </a:ext>
            </a:extLst>
          </p:cNvPr>
          <p:cNvGrpSpPr/>
          <p:nvPr/>
        </p:nvGrpSpPr>
        <p:grpSpPr>
          <a:xfrm>
            <a:off x="249512" y="2240335"/>
            <a:ext cx="1700256" cy="1009650"/>
            <a:chOff x="249512" y="2240335"/>
            <a:chExt cx="1700256" cy="100965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2F07AEA-5D6B-4EB1-A77B-8CBD3FE2E36D}"/>
                </a:ext>
              </a:extLst>
            </p:cNvPr>
            <p:cNvGrpSpPr/>
            <p:nvPr/>
          </p:nvGrpSpPr>
          <p:grpSpPr>
            <a:xfrm>
              <a:off x="249512" y="2240335"/>
              <a:ext cx="974725" cy="1009650"/>
              <a:chOff x="944880" y="1845453"/>
              <a:chExt cx="974725" cy="1009650"/>
            </a:xfrm>
          </p:grpSpPr>
          <p:sp>
            <p:nvSpPr>
              <p:cNvPr id="14" name="MH_Other_1">
                <a:extLst>
                  <a:ext uri="{FF2B5EF4-FFF2-40B4-BE49-F238E27FC236}">
                    <a16:creationId xmlns:a16="http://schemas.microsoft.com/office/drawing/2014/main" id="{729B80A3-C925-4108-9AC0-5F1D70997A3F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079818" y="1985153"/>
                <a:ext cx="704850" cy="73025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MH_Other_2">
                <a:extLst>
                  <a:ext uri="{FF2B5EF4-FFF2-40B4-BE49-F238E27FC236}">
                    <a16:creationId xmlns:a16="http://schemas.microsoft.com/office/drawing/2014/main" id="{2E5F3C43-12E4-4DB2-8FA5-8AB05B6FD02D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944880" y="1845453"/>
                <a:ext cx="974725" cy="1009650"/>
              </a:xfrm>
              <a:custGeom>
                <a:avLst/>
                <a:gdLst>
                  <a:gd name="connsiteX0" fmla="*/ 743029 w 757237"/>
                  <a:gd name="connsiteY0" fmla="*/ 463225 h 783577"/>
                  <a:gd name="connsiteX1" fmla="*/ 757237 w 757237"/>
                  <a:gd name="connsiteY1" fmla="*/ 463225 h 783577"/>
                  <a:gd name="connsiteX2" fmla="*/ 757237 w 757237"/>
                  <a:gd name="connsiteY2" fmla="*/ 783577 h 783577"/>
                  <a:gd name="connsiteX3" fmla="*/ 450056 w 757237"/>
                  <a:gd name="connsiteY3" fmla="*/ 783577 h 783577"/>
                  <a:gd name="connsiteX4" fmla="*/ 450056 w 757237"/>
                  <a:gd name="connsiteY4" fmla="*/ 768874 h 783577"/>
                  <a:gd name="connsiteX5" fmla="*/ 743029 w 757237"/>
                  <a:gd name="connsiteY5" fmla="*/ 768874 h 783577"/>
                  <a:gd name="connsiteX6" fmla="*/ 0 w 757237"/>
                  <a:gd name="connsiteY6" fmla="*/ 463225 h 783577"/>
                  <a:gd name="connsiteX7" fmla="*/ 14207 w 757237"/>
                  <a:gd name="connsiteY7" fmla="*/ 463225 h 783577"/>
                  <a:gd name="connsiteX8" fmla="*/ 14207 w 757237"/>
                  <a:gd name="connsiteY8" fmla="*/ 768874 h 783577"/>
                  <a:gd name="connsiteX9" fmla="*/ 307181 w 757237"/>
                  <a:gd name="connsiteY9" fmla="*/ 768874 h 783577"/>
                  <a:gd name="connsiteX10" fmla="*/ 307181 w 757237"/>
                  <a:gd name="connsiteY10" fmla="*/ 783577 h 783577"/>
                  <a:gd name="connsiteX11" fmla="*/ 0 w 757237"/>
                  <a:gd name="connsiteY11" fmla="*/ 783577 h 783577"/>
                  <a:gd name="connsiteX12" fmla="*/ 450056 w 757237"/>
                  <a:gd name="connsiteY12" fmla="*/ 0 h 783577"/>
                  <a:gd name="connsiteX13" fmla="*/ 757237 w 757237"/>
                  <a:gd name="connsiteY13" fmla="*/ 0 h 783577"/>
                  <a:gd name="connsiteX14" fmla="*/ 757237 w 757237"/>
                  <a:gd name="connsiteY14" fmla="*/ 320350 h 783577"/>
                  <a:gd name="connsiteX15" fmla="*/ 743029 w 757237"/>
                  <a:gd name="connsiteY15" fmla="*/ 320350 h 783577"/>
                  <a:gd name="connsiteX16" fmla="*/ 743029 w 757237"/>
                  <a:gd name="connsiteY16" fmla="*/ 14702 h 783577"/>
                  <a:gd name="connsiteX17" fmla="*/ 450056 w 757237"/>
                  <a:gd name="connsiteY17" fmla="*/ 14702 h 783577"/>
                  <a:gd name="connsiteX18" fmla="*/ 0 w 757237"/>
                  <a:gd name="connsiteY18" fmla="*/ 0 h 783577"/>
                  <a:gd name="connsiteX19" fmla="*/ 307181 w 757237"/>
                  <a:gd name="connsiteY19" fmla="*/ 0 h 783577"/>
                  <a:gd name="connsiteX20" fmla="*/ 307181 w 757237"/>
                  <a:gd name="connsiteY20" fmla="*/ 14702 h 783577"/>
                  <a:gd name="connsiteX21" fmla="*/ 14207 w 757237"/>
                  <a:gd name="connsiteY21" fmla="*/ 14702 h 783577"/>
                  <a:gd name="connsiteX22" fmla="*/ 14207 w 757237"/>
                  <a:gd name="connsiteY22" fmla="*/ 320350 h 783577"/>
                  <a:gd name="connsiteX23" fmla="*/ 0 w 757237"/>
                  <a:gd name="connsiteY23" fmla="*/ 320350 h 783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57237" h="783577">
                    <a:moveTo>
                      <a:pt x="743029" y="463225"/>
                    </a:moveTo>
                    <a:lnTo>
                      <a:pt x="757237" y="463225"/>
                    </a:lnTo>
                    <a:lnTo>
                      <a:pt x="757237" y="783577"/>
                    </a:lnTo>
                    <a:lnTo>
                      <a:pt x="450056" y="783577"/>
                    </a:lnTo>
                    <a:lnTo>
                      <a:pt x="450056" y="768874"/>
                    </a:lnTo>
                    <a:lnTo>
                      <a:pt x="743029" y="768874"/>
                    </a:lnTo>
                    <a:close/>
                    <a:moveTo>
                      <a:pt x="0" y="463225"/>
                    </a:moveTo>
                    <a:lnTo>
                      <a:pt x="14207" y="463225"/>
                    </a:lnTo>
                    <a:lnTo>
                      <a:pt x="14207" y="768874"/>
                    </a:lnTo>
                    <a:lnTo>
                      <a:pt x="307181" y="768874"/>
                    </a:lnTo>
                    <a:lnTo>
                      <a:pt x="307181" y="783577"/>
                    </a:lnTo>
                    <a:lnTo>
                      <a:pt x="0" y="783577"/>
                    </a:lnTo>
                    <a:close/>
                    <a:moveTo>
                      <a:pt x="450056" y="0"/>
                    </a:moveTo>
                    <a:lnTo>
                      <a:pt x="757237" y="0"/>
                    </a:lnTo>
                    <a:lnTo>
                      <a:pt x="757237" y="320350"/>
                    </a:lnTo>
                    <a:lnTo>
                      <a:pt x="743029" y="320350"/>
                    </a:lnTo>
                    <a:lnTo>
                      <a:pt x="743029" y="14702"/>
                    </a:lnTo>
                    <a:lnTo>
                      <a:pt x="450056" y="14702"/>
                    </a:lnTo>
                    <a:close/>
                    <a:moveTo>
                      <a:pt x="0" y="0"/>
                    </a:moveTo>
                    <a:lnTo>
                      <a:pt x="307181" y="0"/>
                    </a:lnTo>
                    <a:lnTo>
                      <a:pt x="307181" y="14702"/>
                    </a:lnTo>
                    <a:lnTo>
                      <a:pt x="14207" y="14702"/>
                    </a:lnTo>
                    <a:lnTo>
                      <a:pt x="14207" y="320350"/>
                    </a:lnTo>
                    <a:lnTo>
                      <a:pt x="0" y="320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MH_Other_5">
                <a:extLst>
                  <a:ext uri="{FF2B5EF4-FFF2-40B4-BE49-F238E27FC236}">
                    <a16:creationId xmlns:a16="http://schemas.microsoft.com/office/drawing/2014/main" id="{2F684DFE-F735-4D7E-8B2B-1E8F7371E28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227455" y="2155015"/>
                <a:ext cx="398463" cy="396875"/>
              </a:xfrm>
              <a:custGeom>
                <a:avLst/>
                <a:gdLst>
                  <a:gd name="T0" fmla="*/ 984018 w 1589088"/>
                  <a:gd name="T1" fmla="*/ 589506 h 1589088"/>
                  <a:gd name="T2" fmla="*/ 955171 w 1589088"/>
                  <a:gd name="T3" fmla="*/ 645802 h 1589088"/>
                  <a:gd name="T4" fmla="*/ 898294 w 1589088"/>
                  <a:gd name="T5" fmla="*/ 673272 h 1589088"/>
                  <a:gd name="T6" fmla="*/ 881422 w 1589088"/>
                  <a:gd name="T7" fmla="*/ 964824 h 1589088"/>
                  <a:gd name="T8" fmla="*/ 873530 w 1589088"/>
                  <a:gd name="T9" fmla="*/ 1040159 h 1589088"/>
                  <a:gd name="T10" fmla="*/ 824817 w 1589088"/>
                  <a:gd name="T11" fmla="*/ 1084490 h 1589088"/>
                  <a:gd name="T12" fmla="*/ 756238 w 1589088"/>
                  <a:gd name="T13" fmla="*/ 1088026 h 1589088"/>
                  <a:gd name="T14" fmla="*/ 703444 w 1589088"/>
                  <a:gd name="T15" fmla="*/ 1048590 h 1589088"/>
                  <a:gd name="T16" fmla="*/ 686571 w 1589088"/>
                  <a:gd name="T17" fmla="*/ 985493 h 1589088"/>
                  <a:gd name="T18" fmla="*/ 486007 w 1589088"/>
                  <a:gd name="T19" fmla="*/ 893024 h 1589088"/>
                  <a:gd name="T20" fmla="*/ 398106 w 1589088"/>
                  <a:gd name="T21" fmla="*/ 820680 h 1589088"/>
                  <a:gd name="T22" fmla="*/ 402189 w 1589088"/>
                  <a:gd name="T23" fmla="*/ 755134 h 1589088"/>
                  <a:gd name="T24" fmla="*/ 446547 w 1589088"/>
                  <a:gd name="T25" fmla="*/ 706452 h 1589088"/>
                  <a:gd name="T26" fmla="*/ 514037 w 1589088"/>
                  <a:gd name="T27" fmla="*/ 696389 h 1589088"/>
                  <a:gd name="T28" fmla="*/ 570641 w 1589088"/>
                  <a:gd name="T29" fmla="*/ 730385 h 1589088"/>
                  <a:gd name="T30" fmla="*/ 593501 w 1589088"/>
                  <a:gd name="T31" fmla="*/ 794027 h 1589088"/>
                  <a:gd name="T32" fmla="*/ 818558 w 1589088"/>
                  <a:gd name="T33" fmla="*/ 648522 h 1589088"/>
                  <a:gd name="T34" fmla="*/ 785901 w 1589088"/>
                  <a:gd name="T35" fmla="*/ 575091 h 1589088"/>
                  <a:gd name="T36" fmla="*/ 808761 w 1589088"/>
                  <a:gd name="T37" fmla="*/ 511721 h 1589088"/>
                  <a:gd name="T38" fmla="*/ 865365 w 1589088"/>
                  <a:gd name="T39" fmla="*/ 477726 h 1589088"/>
                  <a:gd name="T40" fmla="*/ 728574 w 1589088"/>
                  <a:gd name="T41" fmla="*/ 144010 h 1589088"/>
                  <a:gd name="T42" fmla="*/ 531280 w 1589088"/>
                  <a:gd name="T43" fmla="*/ 182593 h 1589088"/>
                  <a:gd name="T44" fmla="*/ 353281 w 1589088"/>
                  <a:gd name="T45" fmla="*/ 288291 h 1589088"/>
                  <a:gd name="T46" fmla="*/ 219577 w 1589088"/>
                  <a:gd name="T47" fmla="*/ 451592 h 1589088"/>
                  <a:gd name="T48" fmla="*/ 152454 w 1589088"/>
                  <a:gd name="T49" fmla="*/ 642880 h 1589088"/>
                  <a:gd name="T50" fmla="*/ 152454 w 1589088"/>
                  <a:gd name="T51" fmla="*/ 843135 h 1589088"/>
                  <a:gd name="T52" fmla="*/ 219577 w 1589088"/>
                  <a:gd name="T53" fmla="*/ 1034422 h 1589088"/>
                  <a:gd name="T54" fmla="*/ 353281 w 1589088"/>
                  <a:gd name="T55" fmla="*/ 1197724 h 1589088"/>
                  <a:gd name="T56" fmla="*/ 531280 w 1589088"/>
                  <a:gd name="T57" fmla="*/ 1303421 h 1589088"/>
                  <a:gd name="T58" fmla="*/ 728574 w 1589088"/>
                  <a:gd name="T59" fmla="*/ 1341734 h 1589088"/>
                  <a:gd name="T60" fmla="*/ 927227 w 1589088"/>
                  <a:gd name="T61" fmla="*/ 1312931 h 1589088"/>
                  <a:gd name="T62" fmla="*/ 1109302 w 1589088"/>
                  <a:gd name="T63" fmla="*/ 1217015 h 1589088"/>
                  <a:gd name="T64" fmla="*/ 1251431 w 1589088"/>
                  <a:gd name="T65" fmla="*/ 1059964 h 1589088"/>
                  <a:gd name="T66" fmla="*/ 1328065 w 1589088"/>
                  <a:gd name="T67" fmla="*/ 871393 h 1589088"/>
                  <a:gd name="T68" fmla="*/ 1337576 w 1589088"/>
                  <a:gd name="T69" fmla="*/ 671410 h 1589088"/>
                  <a:gd name="T70" fmla="*/ 1280237 w 1589088"/>
                  <a:gd name="T71" fmla="*/ 477677 h 1589088"/>
                  <a:gd name="T72" fmla="*/ 1155500 w 1589088"/>
                  <a:gd name="T73" fmla="*/ 308670 h 1589088"/>
                  <a:gd name="T74" fmla="*/ 981849 w 1589088"/>
                  <a:gd name="T75" fmla="*/ 193462 h 1589088"/>
                  <a:gd name="T76" fmla="*/ 785915 w 1589088"/>
                  <a:gd name="T77" fmla="*/ 145640 h 1589088"/>
                  <a:gd name="T78" fmla="*/ 902226 w 1589088"/>
                  <a:gd name="T79" fmla="*/ 17390 h 1589088"/>
                  <a:gd name="T80" fmla="*/ 1136207 w 1589088"/>
                  <a:gd name="T81" fmla="*/ 112491 h 1589088"/>
                  <a:gd name="T82" fmla="*/ 1320999 w 1589088"/>
                  <a:gd name="T83" fmla="*/ 276063 h 1589088"/>
                  <a:gd name="T84" fmla="*/ 1429702 w 1589088"/>
                  <a:gd name="T85" fmla="*/ 459201 h 1589088"/>
                  <a:gd name="T86" fmla="*/ 1481334 w 1589088"/>
                  <a:gd name="T87" fmla="*/ 660270 h 1589088"/>
                  <a:gd name="T88" fmla="*/ 1475356 w 1589088"/>
                  <a:gd name="T89" fmla="*/ 866502 h 1589088"/>
                  <a:gd name="T90" fmla="*/ 1412581 w 1589088"/>
                  <a:gd name="T91" fmla="*/ 1064855 h 1589088"/>
                  <a:gd name="T92" fmla="*/ 1892771 w 1589088"/>
                  <a:gd name="T93" fmla="*/ 1636001 h 1589088"/>
                  <a:gd name="T94" fmla="*/ 1896304 w 1589088"/>
                  <a:gd name="T95" fmla="*/ 1759632 h 1589088"/>
                  <a:gd name="T96" fmla="*/ 1783798 w 1589088"/>
                  <a:gd name="T97" fmla="*/ 1885980 h 1589088"/>
                  <a:gd name="T98" fmla="*/ 1662866 w 1589088"/>
                  <a:gd name="T99" fmla="*/ 1900381 h 1589088"/>
                  <a:gd name="T100" fmla="*/ 1104954 w 1589088"/>
                  <a:gd name="T101" fmla="*/ 1391458 h 1589088"/>
                  <a:gd name="T102" fmla="*/ 909835 w 1589088"/>
                  <a:gd name="T103" fmla="*/ 1466451 h 1589088"/>
                  <a:gd name="T104" fmla="*/ 704388 w 1589088"/>
                  <a:gd name="T105" fmla="*/ 1484656 h 1589088"/>
                  <a:gd name="T106" fmla="*/ 501116 w 1589088"/>
                  <a:gd name="T107" fmla="*/ 1445528 h 1589088"/>
                  <a:gd name="T108" fmla="*/ 313061 w 1589088"/>
                  <a:gd name="T109" fmla="*/ 1349069 h 1589088"/>
                  <a:gd name="T110" fmla="*/ 143758 w 1589088"/>
                  <a:gd name="T111" fmla="*/ 1181965 h 1589088"/>
                  <a:gd name="T112" fmla="*/ 30708 w 1589088"/>
                  <a:gd name="T113" fmla="*/ 954538 h 1589088"/>
                  <a:gd name="T114" fmla="*/ 815 w 1589088"/>
                  <a:gd name="T115" fmla="*/ 707277 h 1589088"/>
                  <a:gd name="T116" fmla="*/ 54351 w 1589088"/>
                  <a:gd name="T117" fmla="*/ 463275 h 1589088"/>
                  <a:gd name="T118" fmla="*/ 191315 w 1589088"/>
                  <a:gd name="T119" fmla="*/ 245360 h 1589088"/>
                  <a:gd name="T120" fmla="*/ 397577 w 1589088"/>
                  <a:gd name="T121" fmla="*/ 85319 h 1589088"/>
                  <a:gd name="T122" fmla="*/ 636177 w 1589088"/>
                  <a:gd name="T123" fmla="*/ 7880 h 15890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89088" h="1589088">
                    <a:moveTo>
                      <a:pt x="916859" y="288925"/>
                    </a:moveTo>
                    <a:lnTo>
                      <a:pt x="954088" y="332030"/>
                    </a:lnTo>
                    <a:lnTo>
                      <a:pt x="816067" y="450682"/>
                    </a:lnTo>
                    <a:lnTo>
                      <a:pt x="817430" y="454085"/>
                    </a:lnTo>
                    <a:lnTo>
                      <a:pt x="818338" y="457488"/>
                    </a:lnTo>
                    <a:lnTo>
                      <a:pt x="819246" y="461118"/>
                    </a:lnTo>
                    <a:lnTo>
                      <a:pt x="820381" y="464748"/>
                    </a:lnTo>
                    <a:lnTo>
                      <a:pt x="820835" y="468378"/>
                    </a:lnTo>
                    <a:lnTo>
                      <a:pt x="821289" y="472008"/>
                    </a:lnTo>
                    <a:lnTo>
                      <a:pt x="821743" y="475865"/>
                    </a:lnTo>
                    <a:lnTo>
                      <a:pt x="821743" y="479722"/>
                    </a:lnTo>
                    <a:lnTo>
                      <a:pt x="821743" y="483805"/>
                    </a:lnTo>
                    <a:lnTo>
                      <a:pt x="821289" y="487662"/>
                    </a:lnTo>
                    <a:lnTo>
                      <a:pt x="820835" y="491746"/>
                    </a:lnTo>
                    <a:lnTo>
                      <a:pt x="820154" y="495602"/>
                    </a:lnTo>
                    <a:lnTo>
                      <a:pt x="819246" y="499459"/>
                    </a:lnTo>
                    <a:lnTo>
                      <a:pt x="818338" y="503089"/>
                    </a:lnTo>
                    <a:lnTo>
                      <a:pt x="816976" y="506946"/>
                    </a:lnTo>
                    <a:lnTo>
                      <a:pt x="815840" y="510349"/>
                    </a:lnTo>
                    <a:lnTo>
                      <a:pt x="814251" y="513979"/>
                    </a:lnTo>
                    <a:lnTo>
                      <a:pt x="812662" y="517382"/>
                    </a:lnTo>
                    <a:lnTo>
                      <a:pt x="810619" y="520785"/>
                    </a:lnTo>
                    <a:lnTo>
                      <a:pt x="808803" y="523961"/>
                    </a:lnTo>
                    <a:lnTo>
                      <a:pt x="806760" y="527137"/>
                    </a:lnTo>
                    <a:lnTo>
                      <a:pt x="804263" y="530313"/>
                    </a:lnTo>
                    <a:lnTo>
                      <a:pt x="801993" y="533036"/>
                    </a:lnTo>
                    <a:lnTo>
                      <a:pt x="799496" y="535985"/>
                    </a:lnTo>
                    <a:lnTo>
                      <a:pt x="796772" y="538707"/>
                    </a:lnTo>
                    <a:lnTo>
                      <a:pt x="794048" y="541203"/>
                    </a:lnTo>
                    <a:lnTo>
                      <a:pt x="791324" y="543698"/>
                    </a:lnTo>
                    <a:lnTo>
                      <a:pt x="788146" y="545967"/>
                    </a:lnTo>
                    <a:lnTo>
                      <a:pt x="785194" y="548009"/>
                    </a:lnTo>
                    <a:lnTo>
                      <a:pt x="781789" y="550051"/>
                    </a:lnTo>
                    <a:lnTo>
                      <a:pt x="778611" y="552093"/>
                    </a:lnTo>
                    <a:lnTo>
                      <a:pt x="775433" y="553908"/>
                    </a:lnTo>
                    <a:lnTo>
                      <a:pt x="771801" y="555496"/>
                    </a:lnTo>
                    <a:lnTo>
                      <a:pt x="768396" y="556857"/>
                    </a:lnTo>
                    <a:lnTo>
                      <a:pt x="764537" y="558218"/>
                    </a:lnTo>
                    <a:lnTo>
                      <a:pt x="760905" y="559352"/>
                    </a:lnTo>
                    <a:lnTo>
                      <a:pt x="757046" y="560260"/>
                    </a:lnTo>
                    <a:lnTo>
                      <a:pt x="753413" y="560940"/>
                    </a:lnTo>
                    <a:lnTo>
                      <a:pt x="749327" y="561621"/>
                    </a:lnTo>
                    <a:lnTo>
                      <a:pt x="745241" y="562075"/>
                    </a:lnTo>
                    <a:lnTo>
                      <a:pt x="692121" y="754005"/>
                    </a:lnTo>
                    <a:lnTo>
                      <a:pt x="697343" y="756728"/>
                    </a:lnTo>
                    <a:lnTo>
                      <a:pt x="702110" y="759904"/>
                    </a:lnTo>
                    <a:lnTo>
                      <a:pt x="706650" y="763080"/>
                    </a:lnTo>
                    <a:lnTo>
                      <a:pt x="710963" y="766937"/>
                    </a:lnTo>
                    <a:lnTo>
                      <a:pt x="715049" y="770794"/>
                    </a:lnTo>
                    <a:lnTo>
                      <a:pt x="718908" y="774877"/>
                    </a:lnTo>
                    <a:lnTo>
                      <a:pt x="722313" y="779188"/>
                    </a:lnTo>
                    <a:lnTo>
                      <a:pt x="725718" y="783952"/>
                    </a:lnTo>
                    <a:lnTo>
                      <a:pt x="728670" y="788943"/>
                    </a:lnTo>
                    <a:lnTo>
                      <a:pt x="731167" y="793934"/>
                    </a:lnTo>
                    <a:lnTo>
                      <a:pt x="733437" y="799379"/>
                    </a:lnTo>
                    <a:lnTo>
                      <a:pt x="735253" y="804824"/>
                    </a:lnTo>
                    <a:lnTo>
                      <a:pt x="736615" y="810496"/>
                    </a:lnTo>
                    <a:lnTo>
                      <a:pt x="737750" y="816167"/>
                    </a:lnTo>
                    <a:lnTo>
                      <a:pt x="738431" y="822066"/>
                    </a:lnTo>
                    <a:lnTo>
                      <a:pt x="738658" y="828191"/>
                    </a:lnTo>
                    <a:lnTo>
                      <a:pt x="738658" y="832729"/>
                    </a:lnTo>
                    <a:lnTo>
                      <a:pt x="738431" y="836812"/>
                    </a:lnTo>
                    <a:lnTo>
                      <a:pt x="737523" y="840896"/>
                    </a:lnTo>
                    <a:lnTo>
                      <a:pt x="736842" y="844980"/>
                    </a:lnTo>
                    <a:lnTo>
                      <a:pt x="735934" y="849063"/>
                    </a:lnTo>
                    <a:lnTo>
                      <a:pt x="734799" y="852920"/>
                    </a:lnTo>
                    <a:lnTo>
                      <a:pt x="733664" y="856777"/>
                    </a:lnTo>
                    <a:lnTo>
                      <a:pt x="732075" y="860407"/>
                    </a:lnTo>
                    <a:lnTo>
                      <a:pt x="730259" y="864263"/>
                    </a:lnTo>
                    <a:lnTo>
                      <a:pt x="728670" y="867666"/>
                    </a:lnTo>
                    <a:lnTo>
                      <a:pt x="726626" y="871296"/>
                    </a:lnTo>
                    <a:lnTo>
                      <a:pt x="724583" y="874699"/>
                    </a:lnTo>
                    <a:lnTo>
                      <a:pt x="722086" y="877876"/>
                    </a:lnTo>
                    <a:lnTo>
                      <a:pt x="719589" y="881052"/>
                    </a:lnTo>
                    <a:lnTo>
                      <a:pt x="717092" y="884228"/>
                    </a:lnTo>
                    <a:lnTo>
                      <a:pt x="714141" y="886950"/>
                    </a:lnTo>
                    <a:lnTo>
                      <a:pt x="711417" y="889673"/>
                    </a:lnTo>
                    <a:lnTo>
                      <a:pt x="708239" y="892395"/>
                    </a:lnTo>
                    <a:lnTo>
                      <a:pt x="705288" y="894891"/>
                    </a:lnTo>
                    <a:lnTo>
                      <a:pt x="702110" y="896933"/>
                    </a:lnTo>
                    <a:lnTo>
                      <a:pt x="698705" y="899428"/>
                    </a:lnTo>
                    <a:lnTo>
                      <a:pt x="695299" y="901243"/>
                    </a:lnTo>
                    <a:lnTo>
                      <a:pt x="691440" y="903058"/>
                    </a:lnTo>
                    <a:lnTo>
                      <a:pt x="688035" y="904646"/>
                    </a:lnTo>
                    <a:lnTo>
                      <a:pt x="684176" y="906234"/>
                    </a:lnTo>
                    <a:lnTo>
                      <a:pt x="680317" y="907595"/>
                    </a:lnTo>
                    <a:lnTo>
                      <a:pt x="676231" y="908730"/>
                    </a:lnTo>
                    <a:lnTo>
                      <a:pt x="672372" y="909637"/>
                    </a:lnTo>
                    <a:lnTo>
                      <a:pt x="668286" y="910318"/>
                    </a:lnTo>
                    <a:lnTo>
                      <a:pt x="664199" y="910771"/>
                    </a:lnTo>
                    <a:lnTo>
                      <a:pt x="659886" y="911225"/>
                    </a:lnTo>
                    <a:lnTo>
                      <a:pt x="655573" y="911225"/>
                    </a:lnTo>
                    <a:lnTo>
                      <a:pt x="651260" y="911225"/>
                    </a:lnTo>
                    <a:lnTo>
                      <a:pt x="646947" y="910771"/>
                    </a:lnTo>
                    <a:lnTo>
                      <a:pt x="643088" y="910318"/>
                    </a:lnTo>
                    <a:lnTo>
                      <a:pt x="638775" y="909637"/>
                    </a:lnTo>
                    <a:lnTo>
                      <a:pt x="634915" y="908730"/>
                    </a:lnTo>
                    <a:lnTo>
                      <a:pt x="630829" y="907595"/>
                    </a:lnTo>
                    <a:lnTo>
                      <a:pt x="627197" y="906234"/>
                    </a:lnTo>
                    <a:lnTo>
                      <a:pt x="623338" y="904646"/>
                    </a:lnTo>
                    <a:lnTo>
                      <a:pt x="619706" y="903058"/>
                    </a:lnTo>
                    <a:lnTo>
                      <a:pt x="616074" y="901243"/>
                    </a:lnTo>
                    <a:lnTo>
                      <a:pt x="612669" y="899428"/>
                    </a:lnTo>
                    <a:lnTo>
                      <a:pt x="609037" y="896933"/>
                    </a:lnTo>
                    <a:lnTo>
                      <a:pt x="605858" y="894891"/>
                    </a:lnTo>
                    <a:lnTo>
                      <a:pt x="602680" y="892395"/>
                    </a:lnTo>
                    <a:lnTo>
                      <a:pt x="599729" y="889673"/>
                    </a:lnTo>
                    <a:lnTo>
                      <a:pt x="596778" y="886950"/>
                    </a:lnTo>
                    <a:lnTo>
                      <a:pt x="594054" y="884228"/>
                    </a:lnTo>
                    <a:lnTo>
                      <a:pt x="591557" y="881052"/>
                    </a:lnTo>
                    <a:lnTo>
                      <a:pt x="588833" y="877876"/>
                    </a:lnTo>
                    <a:lnTo>
                      <a:pt x="586790" y="874699"/>
                    </a:lnTo>
                    <a:lnTo>
                      <a:pt x="584520" y="871296"/>
                    </a:lnTo>
                    <a:lnTo>
                      <a:pt x="582704" y="867666"/>
                    </a:lnTo>
                    <a:lnTo>
                      <a:pt x="580661" y="864263"/>
                    </a:lnTo>
                    <a:lnTo>
                      <a:pt x="579072" y="860407"/>
                    </a:lnTo>
                    <a:lnTo>
                      <a:pt x="577710" y="856777"/>
                    </a:lnTo>
                    <a:lnTo>
                      <a:pt x="576348" y="852920"/>
                    </a:lnTo>
                    <a:lnTo>
                      <a:pt x="575212" y="849063"/>
                    </a:lnTo>
                    <a:lnTo>
                      <a:pt x="574077" y="844980"/>
                    </a:lnTo>
                    <a:lnTo>
                      <a:pt x="573396" y="840896"/>
                    </a:lnTo>
                    <a:lnTo>
                      <a:pt x="572942" y="836812"/>
                    </a:lnTo>
                    <a:lnTo>
                      <a:pt x="572488" y="832729"/>
                    </a:lnTo>
                    <a:lnTo>
                      <a:pt x="572488" y="828191"/>
                    </a:lnTo>
                    <a:lnTo>
                      <a:pt x="572488" y="825242"/>
                    </a:lnTo>
                    <a:lnTo>
                      <a:pt x="572715" y="822066"/>
                    </a:lnTo>
                    <a:lnTo>
                      <a:pt x="573623" y="815940"/>
                    </a:lnTo>
                    <a:lnTo>
                      <a:pt x="574986" y="810042"/>
                    </a:lnTo>
                    <a:lnTo>
                      <a:pt x="576575" y="804370"/>
                    </a:lnTo>
                    <a:lnTo>
                      <a:pt x="454445" y="733134"/>
                    </a:lnTo>
                    <a:lnTo>
                      <a:pt x="449904" y="736083"/>
                    </a:lnTo>
                    <a:lnTo>
                      <a:pt x="444910" y="738352"/>
                    </a:lnTo>
                    <a:lnTo>
                      <a:pt x="439689" y="740166"/>
                    </a:lnTo>
                    <a:lnTo>
                      <a:pt x="434468" y="741981"/>
                    </a:lnTo>
                    <a:lnTo>
                      <a:pt x="429020" y="743569"/>
                    </a:lnTo>
                    <a:lnTo>
                      <a:pt x="423571" y="744477"/>
                    </a:lnTo>
                    <a:lnTo>
                      <a:pt x="417669" y="745158"/>
                    </a:lnTo>
                    <a:lnTo>
                      <a:pt x="412221" y="745384"/>
                    </a:lnTo>
                    <a:lnTo>
                      <a:pt x="408589" y="745158"/>
                    </a:lnTo>
                    <a:lnTo>
                      <a:pt x="405411" y="744931"/>
                    </a:lnTo>
                    <a:lnTo>
                      <a:pt x="398828" y="744023"/>
                    </a:lnTo>
                    <a:lnTo>
                      <a:pt x="305755" y="898294"/>
                    </a:lnTo>
                    <a:lnTo>
                      <a:pt x="257175" y="869255"/>
                    </a:lnTo>
                    <a:lnTo>
                      <a:pt x="349113" y="716118"/>
                    </a:lnTo>
                    <a:lnTo>
                      <a:pt x="347070" y="713396"/>
                    </a:lnTo>
                    <a:lnTo>
                      <a:pt x="344573" y="710220"/>
                    </a:lnTo>
                    <a:lnTo>
                      <a:pt x="342757" y="707497"/>
                    </a:lnTo>
                    <a:lnTo>
                      <a:pt x="340714" y="704321"/>
                    </a:lnTo>
                    <a:lnTo>
                      <a:pt x="339125" y="701145"/>
                    </a:lnTo>
                    <a:lnTo>
                      <a:pt x="337536" y="697969"/>
                    </a:lnTo>
                    <a:lnTo>
                      <a:pt x="335720" y="694793"/>
                    </a:lnTo>
                    <a:lnTo>
                      <a:pt x="334358" y="691390"/>
                    </a:lnTo>
                    <a:lnTo>
                      <a:pt x="333223" y="687987"/>
                    </a:lnTo>
                    <a:lnTo>
                      <a:pt x="332087" y="684584"/>
                    </a:lnTo>
                    <a:lnTo>
                      <a:pt x="331179" y="680954"/>
                    </a:lnTo>
                    <a:lnTo>
                      <a:pt x="330498" y="677324"/>
                    </a:lnTo>
                    <a:lnTo>
                      <a:pt x="329590" y="673467"/>
                    </a:lnTo>
                    <a:lnTo>
                      <a:pt x="329136" y="670064"/>
                    </a:lnTo>
                    <a:lnTo>
                      <a:pt x="328909" y="665981"/>
                    </a:lnTo>
                    <a:lnTo>
                      <a:pt x="328909" y="662351"/>
                    </a:lnTo>
                    <a:lnTo>
                      <a:pt x="328909" y="658040"/>
                    </a:lnTo>
                    <a:lnTo>
                      <a:pt x="329363" y="653730"/>
                    </a:lnTo>
                    <a:lnTo>
                      <a:pt x="330044" y="649646"/>
                    </a:lnTo>
                    <a:lnTo>
                      <a:pt x="330725" y="645335"/>
                    </a:lnTo>
                    <a:lnTo>
                      <a:pt x="331633" y="641479"/>
                    </a:lnTo>
                    <a:lnTo>
                      <a:pt x="332768" y="637395"/>
                    </a:lnTo>
                    <a:lnTo>
                      <a:pt x="333904" y="633765"/>
                    </a:lnTo>
                    <a:lnTo>
                      <a:pt x="335493" y="629908"/>
                    </a:lnTo>
                    <a:lnTo>
                      <a:pt x="337082" y="626279"/>
                    </a:lnTo>
                    <a:lnTo>
                      <a:pt x="339125" y="622649"/>
                    </a:lnTo>
                    <a:lnTo>
                      <a:pt x="340941" y="619246"/>
                    </a:lnTo>
                    <a:lnTo>
                      <a:pt x="342984" y="615843"/>
                    </a:lnTo>
                    <a:lnTo>
                      <a:pt x="345481" y="612666"/>
                    </a:lnTo>
                    <a:lnTo>
                      <a:pt x="347978" y="609263"/>
                    </a:lnTo>
                    <a:lnTo>
                      <a:pt x="350475" y="606314"/>
                    </a:lnTo>
                    <a:lnTo>
                      <a:pt x="353426" y="603592"/>
                    </a:lnTo>
                    <a:lnTo>
                      <a:pt x="356150" y="600642"/>
                    </a:lnTo>
                    <a:lnTo>
                      <a:pt x="359101" y="598147"/>
                    </a:lnTo>
                    <a:lnTo>
                      <a:pt x="362279" y="595878"/>
                    </a:lnTo>
                    <a:lnTo>
                      <a:pt x="365458" y="593383"/>
                    </a:lnTo>
                    <a:lnTo>
                      <a:pt x="369090" y="591341"/>
                    </a:lnTo>
                    <a:lnTo>
                      <a:pt x="372495" y="589299"/>
                    </a:lnTo>
                    <a:lnTo>
                      <a:pt x="376127" y="587484"/>
                    </a:lnTo>
                    <a:lnTo>
                      <a:pt x="379759" y="585669"/>
                    </a:lnTo>
                    <a:lnTo>
                      <a:pt x="383618" y="584308"/>
                    </a:lnTo>
                    <a:lnTo>
                      <a:pt x="387250" y="582947"/>
                    </a:lnTo>
                    <a:lnTo>
                      <a:pt x="391336" y="581812"/>
                    </a:lnTo>
                    <a:lnTo>
                      <a:pt x="395196" y="580905"/>
                    </a:lnTo>
                    <a:lnTo>
                      <a:pt x="399509" y="580224"/>
                    </a:lnTo>
                    <a:lnTo>
                      <a:pt x="403368" y="579544"/>
                    </a:lnTo>
                    <a:lnTo>
                      <a:pt x="407681" y="579317"/>
                    </a:lnTo>
                    <a:lnTo>
                      <a:pt x="412221" y="579090"/>
                    </a:lnTo>
                    <a:lnTo>
                      <a:pt x="416307" y="579317"/>
                    </a:lnTo>
                    <a:lnTo>
                      <a:pt x="420620" y="579544"/>
                    </a:lnTo>
                    <a:lnTo>
                      <a:pt x="424707" y="580224"/>
                    </a:lnTo>
                    <a:lnTo>
                      <a:pt x="428793" y="580905"/>
                    </a:lnTo>
                    <a:lnTo>
                      <a:pt x="432652" y="581812"/>
                    </a:lnTo>
                    <a:lnTo>
                      <a:pt x="436738" y="582947"/>
                    </a:lnTo>
                    <a:lnTo>
                      <a:pt x="440597" y="584308"/>
                    </a:lnTo>
                    <a:lnTo>
                      <a:pt x="444456" y="585669"/>
                    </a:lnTo>
                    <a:lnTo>
                      <a:pt x="447861" y="587484"/>
                    </a:lnTo>
                    <a:lnTo>
                      <a:pt x="451720" y="589299"/>
                    </a:lnTo>
                    <a:lnTo>
                      <a:pt x="454899" y="591341"/>
                    </a:lnTo>
                    <a:lnTo>
                      <a:pt x="458531" y="593383"/>
                    </a:lnTo>
                    <a:lnTo>
                      <a:pt x="461709" y="595878"/>
                    </a:lnTo>
                    <a:lnTo>
                      <a:pt x="464887" y="598147"/>
                    </a:lnTo>
                    <a:lnTo>
                      <a:pt x="467838" y="600642"/>
                    </a:lnTo>
                    <a:lnTo>
                      <a:pt x="470562" y="603592"/>
                    </a:lnTo>
                    <a:lnTo>
                      <a:pt x="473513" y="606314"/>
                    </a:lnTo>
                    <a:lnTo>
                      <a:pt x="476010" y="609263"/>
                    </a:lnTo>
                    <a:lnTo>
                      <a:pt x="478734" y="612666"/>
                    </a:lnTo>
                    <a:lnTo>
                      <a:pt x="481004" y="615843"/>
                    </a:lnTo>
                    <a:lnTo>
                      <a:pt x="483047" y="619246"/>
                    </a:lnTo>
                    <a:lnTo>
                      <a:pt x="484864" y="622649"/>
                    </a:lnTo>
                    <a:lnTo>
                      <a:pt x="486907" y="626279"/>
                    </a:lnTo>
                    <a:lnTo>
                      <a:pt x="488496" y="629908"/>
                    </a:lnTo>
                    <a:lnTo>
                      <a:pt x="490085" y="633765"/>
                    </a:lnTo>
                    <a:lnTo>
                      <a:pt x="491220" y="637395"/>
                    </a:lnTo>
                    <a:lnTo>
                      <a:pt x="492355" y="641479"/>
                    </a:lnTo>
                    <a:lnTo>
                      <a:pt x="493490" y="645335"/>
                    </a:lnTo>
                    <a:lnTo>
                      <a:pt x="494171" y="649646"/>
                    </a:lnTo>
                    <a:lnTo>
                      <a:pt x="494625" y="653730"/>
                    </a:lnTo>
                    <a:lnTo>
                      <a:pt x="495079" y="658040"/>
                    </a:lnTo>
                    <a:lnTo>
                      <a:pt x="495079" y="662351"/>
                    </a:lnTo>
                    <a:lnTo>
                      <a:pt x="495079" y="665527"/>
                    </a:lnTo>
                    <a:lnTo>
                      <a:pt x="494852" y="669157"/>
                    </a:lnTo>
                    <a:lnTo>
                      <a:pt x="494398" y="672333"/>
                    </a:lnTo>
                    <a:lnTo>
                      <a:pt x="493944" y="675509"/>
                    </a:lnTo>
                    <a:lnTo>
                      <a:pt x="492355" y="682088"/>
                    </a:lnTo>
                    <a:lnTo>
                      <a:pt x="490539" y="688214"/>
                    </a:lnTo>
                    <a:lnTo>
                      <a:pt x="610853" y="758543"/>
                    </a:lnTo>
                    <a:lnTo>
                      <a:pt x="616528" y="755140"/>
                    </a:lnTo>
                    <a:lnTo>
                      <a:pt x="622430" y="752417"/>
                    </a:lnTo>
                    <a:lnTo>
                      <a:pt x="628559" y="749922"/>
                    </a:lnTo>
                    <a:lnTo>
                      <a:pt x="634915" y="748107"/>
                    </a:lnTo>
                    <a:lnTo>
                      <a:pt x="690305" y="547101"/>
                    </a:lnTo>
                    <a:lnTo>
                      <a:pt x="686673" y="544152"/>
                    </a:lnTo>
                    <a:lnTo>
                      <a:pt x="682814" y="540976"/>
                    </a:lnTo>
                    <a:lnTo>
                      <a:pt x="679409" y="537800"/>
                    </a:lnTo>
                    <a:lnTo>
                      <a:pt x="676004" y="533943"/>
                    </a:lnTo>
                    <a:lnTo>
                      <a:pt x="673053" y="530540"/>
                    </a:lnTo>
                    <a:lnTo>
                      <a:pt x="670102" y="526456"/>
                    </a:lnTo>
                    <a:lnTo>
                      <a:pt x="667605" y="522373"/>
                    </a:lnTo>
                    <a:lnTo>
                      <a:pt x="665107" y="518062"/>
                    </a:lnTo>
                    <a:lnTo>
                      <a:pt x="662837" y="513979"/>
                    </a:lnTo>
                    <a:lnTo>
                      <a:pt x="661021" y="509214"/>
                    </a:lnTo>
                    <a:lnTo>
                      <a:pt x="659432" y="504450"/>
                    </a:lnTo>
                    <a:lnTo>
                      <a:pt x="658070" y="499913"/>
                    </a:lnTo>
                    <a:lnTo>
                      <a:pt x="657162" y="494922"/>
                    </a:lnTo>
                    <a:lnTo>
                      <a:pt x="656027" y="489931"/>
                    </a:lnTo>
                    <a:lnTo>
                      <a:pt x="655573" y="484940"/>
                    </a:lnTo>
                    <a:lnTo>
                      <a:pt x="655573" y="479722"/>
                    </a:lnTo>
                    <a:lnTo>
                      <a:pt x="655573" y="475411"/>
                    </a:lnTo>
                    <a:lnTo>
                      <a:pt x="655800" y="471327"/>
                    </a:lnTo>
                    <a:lnTo>
                      <a:pt x="656708" y="467017"/>
                    </a:lnTo>
                    <a:lnTo>
                      <a:pt x="657389" y="463160"/>
                    </a:lnTo>
                    <a:lnTo>
                      <a:pt x="658297" y="458850"/>
                    </a:lnTo>
                    <a:lnTo>
                      <a:pt x="659432" y="455220"/>
                    </a:lnTo>
                    <a:lnTo>
                      <a:pt x="660567" y="451136"/>
                    </a:lnTo>
                    <a:lnTo>
                      <a:pt x="661929" y="447506"/>
                    </a:lnTo>
                    <a:lnTo>
                      <a:pt x="663745" y="443649"/>
                    </a:lnTo>
                    <a:lnTo>
                      <a:pt x="665561" y="440246"/>
                    </a:lnTo>
                    <a:lnTo>
                      <a:pt x="667605" y="436617"/>
                    </a:lnTo>
                    <a:lnTo>
                      <a:pt x="669648" y="433440"/>
                    </a:lnTo>
                    <a:lnTo>
                      <a:pt x="672145" y="430037"/>
                    </a:lnTo>
                    <a:lnTo>
                      <a:pt x="674642" y="426861"/>
                    </a:lnTo>
                    <a:lnTo>
                      <a:pt x="677139" y="423912"/>
                    </a:lnTo>
                    <a:lnTo>
                      <a:pt x="679863" y="420963"/>
                    </a:lnTo>
                    <a:lnTo>
                      <a:pt x="682814" y="418240"/>
                    </a:lnTo>
                    <a:lnTo>
                      <a:pt x="685765" y="415518"/>
                    </a:lnTo>
                    <a:lnTo>
                      <a:pt x="688943" y="413249"/>
                    </a:lnTo>
                    <a:lnTo>
                      <a:pt x="692121" y="410980"/>
                    </a:lnTo>
                    <a:lnTo>
                      <a:pt x="695526" y="408712"/>
                    </a:lnTo>
                    <a:lnTo>
                      <a:pt x="698932" y="406670"/>
                    </a:lnTo>
                    <a:lnTo>
                      <a:pt x="702791" y="404855"/>
                    </a:lnTo>
                    <a:lnTo>
                      <a:pt x="706196" y="403267"/>
                    </a:lnTo>
                    <a:lnTo>
                      <a:pt x="710055" y="401679"/>
                    </a:lnTo>
                    <a:lnTo>
                      <a:pt x="713914" y="400318"/>
                    </a:lnTo>
                    <a:lnTo>
                      <a:pt x="718000" y="399410"/>
                    </a:lnTo>
                    <a:lnTo>
                      <a:pt x="721859" y="398503"/>
                    </a:lnTo>
                    <a:lnTo>
                      <a:pt x="725945" y="397595"/>
                    </a:lnTo>
                    <a:lnTo>
                      <a:pt x="730032" y="397141"/>
                    </a:lnTo>
                    <a:lnTo>
                      <a:pt x="734345" y="396915"/>
                    </a:lnTo>
                    <a:lnTo>
                      <a:pt x="738658" y="396688"/>
                    </a:lnTo>
                    <a:lnTo>
                      <a:pt x="744106" y="396915"/>
                    </a:lnTo>
                    <a:lnTo>
                      <a:pt x="749554" y="397595"/>
                    </a:lnTo>
                    <a:lnTo>
                      <a:pt x="754775" y="398276"/>
                    </a:lnTo>
                    <a:lnTo>
                      <a:pt x="759770" y="399637"/>
                    </a:lnTo>
                    <a:lnTo>
                      <a:pt x="764764" y="400998"/>
                    </a:lnTo>
                    <a:lnTo>
                      <a:pt x="769758" y="403040"/>
                    </a:lnTo>
                    <a:lnTo>
                      <a:pt x="774298" y="405082"/>
                    </a:lnTo>
                    <a:lnTo>
                      <a:pt x="778838" y="407577"/>
                    </a:lnTo>
                    <a:lnTo>
                      <a:pt x="916859" y="288925"/>
                    </a:lnTo>
                    <a:close/>
                    <a:moveTo>
                      <a:pt x="607752" y="120128"/>
                    </a:moveTo>
                    <a:lnTo>
                      <a:pt x="595738" y="120581"/>
                    </a:lnTo>
                    <a:lnTo>
                      <a:pt x="583950" y="121488"/>
                    </a:lnTo>
                    <a:lnTo>
                      <a:pt x="571936" y="122621"/>
                    </a:lnTo>
                    <a:lnTo>
                      <a:pt x="559921" y="123755"/>
                    </a:lnTo>
                    <a:lnTo>
                      <a:pt x="548133" y="125341"/>
                    </a:lnTo>
                    <a:lnTo>
                      <a:pt x="536119" y="127154"/>
                    </a:lnTo>
                    <a:lnTo>
                      <a:pt x="524331" y="129421"/>
                    </a:lnTo>
                    <a:lnTo>
                      <a:pt x="512543" y="131688"/>
                    </a:lnTo>
                    <a:lnTo>
                      <a:pt x="500755" y="134407"/>
                    </a:lnTo>
                    <a:lnTo>
                      <a:pt x="489194" y="137581"/>
                    </a:lnTo>
                    <a:lnTo>
                      <a:pt x="477406" y="140754"/>
                    </a:lnTo>
                    <a:lnTo>
                      <a:pt x="466072" y="144380"/>
                    </a:lnTo>
                    <a:lnTo>
                      <a:pt x="454511" y="148234"/>
                    </a:lnTo>
                    <a:lnTo>
                      <a:pt x="443176" y="152313"/>
                    </a:lnTo>
                    <a:lnTo>
                      <a:pt x="431615" y="156620"/>
                    </a:lnTo>
                    <a:lnTo>
                      <a:pt x="420508" y="161380"/>
                    </a:lnTo>
                    <a:lnTo>
                      <a:pt x="409400" y="166593"/>
                    </a:lnTo>
                    <a:lnTo>
                      <a:pt x="398519" y="171579"/>
                    </a:lnTo>
                    <a:lnTo>
                      <a:pt x="387411" y="177246"/>
                    </a:lnTo>
                    <a:lnTo>
                      <a:pt x="376530" y="183139"/>
                    </a:lnTo>
                    <a:lnTo>
                      <a:pt x="365876" y="189485"/>
                    </a:lnTo>
                    <a:lnTo>
                      <a:pt x="355221" y="195831"/>
                    </a:lnTo>
                    <a:lnTo>
                      <a:pt x="344794" y="202631"/>
                    </a:lnTo>
                    <a:lnTo>
                      <a:pt x="334593" y="209431"/>
                    </a:lnTo>
                    <a:lnTo>
                      <a:pt x="324392" y="216684"/>
                    </a:lnTo>
                    <a:lnTo>
                      <a:pt x="314191" y="224163"/>
                    </a:lnTo>
                    <a:lnTo>
                      <a:pt x="304443" y="232323"/>
                    </a:lnTo>
                    <a:lnTo>
                      <a:pt x="294695" y="240483"/>
                    </a:lnTo>
                    <a:lnTo>
                      <a:pt x="284948" y="248869"/>
                    </a:lnTo>
                    <a:lnTo>
                      <a:pt x="275654" y="257482"/>
                    </a:lnTo>
                    <a:lnTo>
                      <a:pt x="266359" y="266548"/>
                    </a:lnTo>
                    <a:lnTo>
                      <a:pt x="257518" y="275614"/>
                    </a:lnTo>
                    <a:lnTo>
                      <a:pt x="248678" y="285134"/>
                    </a:lnTo>
                    <a:lnTo>
                      <a:pt x="240290" y="294654"/>
                    </a:lnTo>
                    <a:lnTo>
                      <a:pt x="232129" y="304400"/>
                    </a:lnTo>
                    <a:lnTo>
                      <a:pt x="224195" y="314373"/>
                    </a:lnTo>
                    <a:lnTo>
                      <a:pt x="216714" y="324346"/>
                    </a:lnTo>
                    <a:lnTo>
                      <a:pt x="209460" y="334545"/>
                    </a:lnTo>
                    <a:lnTo>
                      <a:pt x="202433" y="344971"/>
                    </a:lnTo>
                    <a:lnTo>
                      <a:pt x="195632" y="355397"/>
                    </a:lnTo>
                    <a:lnTo>
                      <a:pt x="189058" y="366050"/>
                    </a:lnTo>
                    <a:lnTo>
                      <a:pt x="183164" y="376703"/>
                    </a:lnTo>
                    <a:lnTo>
                      <a:pt x="177271" y="387583"/>
                    </a:lnTo>
                    <a:lnTo>
                      <a:pt x="171603" y="398462"/>
                    </a:lnTo>
                    <a:lnTo>
                      <a:pt x="166390" y="409342"/>
                    </a:lnTo>
                    <a:lnTo>
                      <a:pt x="161402" y="420448"/>
                    </a:lnTo>
                    <a:lnTo>
                      <a:pt x="156642" y="431554"/>
                    </a:lnTo>
                    <a:lnTo>
                      <a:pt x="152108" y="443114"/>
                    </a:lnTo>
                    <a:lnTo>
                      <a:pt x="148028" y="454673"/>
                    </a:lnTo>
                    <a:lnTo>
                      <a:pt x="144174" y="466006"/>
                    </a:lnTo>
                    <a:lnTo>
                      <a:pt x="140774" y="477565"/>
                    </a:lnTo>
                    <a:lnTo>
                      <a:pt x="137373" y="489125"/>
                    </a:lnTo>
                    <a:lnTo>
                      <a:pt x="134426" y="500911"/>
                    </a:lnTo>
                    <a:lnTo>
                      <a:pt x="131706" y="512470"/>
                    </a:lnTo>
                    <a:lnTo>
                      <a:pt x="129213" y="524256"/>
                    </a:lnTo>
                    <a:lnTo>
                      <a:pt x="127172" y="536269"/>
                    </a:lnTo>
                    <a:lnTo>
                      <a:pt x="125359" y="548055"/>
                    </a:lnTo>
                    <a:lnTo>
                      <a:pt x="123772" y="560068"/>
                    </a:lnTo>
                    <a:lnTo>
                      <a:pt x="122185" y="571854"/>
                    </a:lnTo>
                    <a:lnTo>
                      <a:pt x="121278" y="583867"/>
                    </a:lnTo>
                    <a:lnTo>
                      <a:pt x="120598" y="595880"/>
                    </a:lnTo>
                    <a:lnTo>
                      <a:pt x="120145" y="607666"/>
                    </a:lnTo>
                    <a:lnTo>
                      <a:pt x="120145" y="619905"/>
                    </a:lnTo>
                    <a:lnTo>
                      <a:pt x="120145" y="631918"/>
                    </a:lnTo>
                    <a:lnTo>
                      <a:pt x="120598" y="643704"/>
                    </a:lnTo>
                    <a:lnTo>
                      <a:pt x="121278" y="655717"/>
                    </a:lnTo>
                    <a:lnTo>
                      <a:pt x="122185" y="667503"/>
                    </a:lnTo>
                    <a:lnTo>
                      <a:pt x="123772" y="679516"/>
                    </a:lnTo>
                    <a:lnTo>
                      <a:pt x="125359" y="691529"/>
                    </a:lnTo>
                    <a:lnTo>
                      <a:pt x="127172" y="703315"/>
                    </a:lnTo>
                    <a:lnTo>
                      <a:pt x="129213" y="715328"/>
                    </a:lnTo>
                    <a:lnTo>
                      <a:pt x="131706" y="726887"/>
                    </a:lnTo>
                    <a:lnTo>
                      <a:pt x="134426" y="738673"/>
                    </a:lnTo>
                    <a:lnTo>
                      <a:pt x="137373" y="750460"/>
                    </a:lnTo>
                    <a:lnTo>
                      <a:pt x="140774" y="762019"/>
                    </a:lnTo>
                    <a:lnTo>
                      <a:pt x="144174" y="773579"/>
                    </a:lnTo>
                    <a:lnTo>
                      <a:pt x="148028" y="784911"/>
                    </a:lnTo>
                    <a:lnTo>
                      <a:pt x="152108" y="796471"/>
                    </a:lnTo>
                    <a:lnTo>
                      <a:pt x="156642" y="807804"/>
                    </a:lnTo>
                    <a:lnTo>
                      <a:pt x="161402" y="819136"/>
                    </a:lnTo>
                    <a:lnTo>
                      <a:pt x="166390" y="830016"/>
                    </a:lnTo>
                    <a:lnTo>
                      <a:pt x="171603" y="841122"/>
                    </a:lnTo>
                    <a:lnTo>
                      <a:pt x="177271" y="852002"/>
                    </a:lnTo>
                    <a:lnTo>
                      <a:pt x="183164" y="862881"/>
                    </a:lnTo>
                    <a:lnTo>
                      <a:pt x="189058" y="873534"/>
                    </a:lnTo>
                    <a:lnTo>
                      <a:pt x="195632" y="884187"/>
                    </a:lnTo>
                    <a:lnTo>
                      <a:pt x="202433" y="894613"/>
                    </a:lnTo>
                    <a:lnTo>
                      <a:pt x="209460" y="904813"/>
                    </a:lnTo>
                    <a:lnTo>
                      <a:pt x="216714" y="915239"/>
                    </a:lnTo>
                    <a:lnTo>
                      <a:pt x="224195" y="925212"/>
                    </a:lnTo>
                    <a:lnTo>
                      <a:pt x="232129" y="934958"/>
                    </a:lnTo>
                    <a:lnTo>
                      <a:pt x="240290" y="944931"/>
                    </a:lnTo>
                    <a:lnTo>
                      <a:pt x="248678" y="954450"/>
                    </a:lnTo>
                    <a:lnTo>
                      <a:pt x="257518" y="963743"/>
                    </a:lnTo>
                    <a:lnTo>
                      <a:pt x="266359" y="973036"/>
                    </a:lnTo>
                    <a:lnTo>
                      <a:pt x="275654" y="982102"/>
                    </a:lnTo>
                    <a:lnTo>
                      <a:pt x="284948" y="990715"/>
                    </a:lnTo>
                    <a:lnTo>
                      <a:pt x="294695" y="999102"/>
                    </a:lnTo>
                    <a:lnTo>
                      <a:pt x="304443" y="1007261"/>
                    </a:lnTo>
                    <a:lnTo>
                      <a:pt x="314191" y="1015194"/>
                    </a:lnTo>
                    <a:lnTo>
                      <a:pt x="324392" y="1022674"/>
                    </a:lnTo>
                    <a:lnTo>
                      <a:pt x="334593" y="1029927"/>
                    </a:lnTo>
                    <a:lnTo>
                      <a:pt x="344794" y="1036953"/>
                    </a:lnTo>
                    <a:lnTo>
                      <a:pt x="355221" y="1043753"/>
                    </a:lnTo>
                    <a:lnTo>
                      <a:pt x="365876" y="1050099"/>
                    </a:lnTo>
                    <a:lnTo>
                      <a:pt x="376530" y="1056446"/>
                    </a:lnTo>
                    <a:lnTo>
                      <a:pt x="387411" y="1062339"/>
                    </a:lnTo>
                    <a:lnTo>
                      <a:pt x="398292" y="1067779"/>
                    </a:lnTo>
                    <a:lnTo>
                      <a:pt x="409400" y="1072992"/>
                    </a:lnTo>
                    <a:lnTo>
                      <a:pt x="420508" y="1078205"/>
                    </a:lnTo>
                    <a:lnTo>
                      <a:pt x="431615" y="1082738"/>
                    </a:lnTo>
                    <a:lnTo>
                      <a:pt x="443176" y="1087271"/>
                    </a:lnTo>
                    <a:lnTo>
                      <a:pt x="454511" y="1091351"/>
                    </a:lnTo>
                    <a:lnTo>
                      <a:pt x="466072" y="1095204"/>
                    </a:lnTo>
                    <a:lnTo>
                      <a:pt x="477406" y="1098830"/>
                    </a:lnTo>
                    <a:lnTo>
                      <a:pt x="489194" y="1102004"/>
                    </a:lnTo>
                    <a:lnTo>
                      <a:pt x="500755" y="1104950"/>
                    </a:lnTo>
                    <a:lnTo>
                      <a:pt x="512543" y="1107897"/>
                    </a:lnTo>
                    <a:lnTo>
                      <a:pt x="524331" y="1110163"/>
                    </a:lnTo>
                    <a:lnTo>
                      <a:pt x="536119" y="1112203"/>
                    </a:lnTo>
                    <a:lnTo>
                      <a:pt x="548133" y="1114243"/>
                    </a:lnTo>
                    <a:lnTo>
                      <a:pt x="559921" y="1115830"/>
                    </a:lnTo>
                    <a:lnTo>
                      <a:pt x="571936" y="1116963"/>
                    </a:lnTo>
                    <a:lnTo>
                      <a:pt x="583950" y="1118096"/>
                    </a:lnTo>
                    <a:lnTo>
                      <a:pt x="595738" y="1118776"/>
                    </a:lnTo>
                    <a:lnTo>
                      <a:pt x="607752" y="1119230"/>
                    </a:lnTo>
                    <a:lnTo>
                      <a:pt x="619540" y="1119230"/>
                    </a:lnTo>
                    <a:lnTo>
                      <a:pt x="631782" y="1119230"/>
                    </a:lnTo>
                    <a:lnTo>
                      <a:pt x="643796" y="1118776"/>
                    </a:lnTo>
                    <a:lnTo>
                      <a:pt x="655584" y="1118096"/>
                    </a:lnTo>
                    <a:lnTo>
                      <a:pt x="667598" y="1116963"/>
                    </a:lnTo>
                    <a:lnTo>
                      <a:pt x="679613" y="1115830"/>
                    </a:lnTo>
                    <a:lnTo>
                      <a:pt x="691401" y="1114243"/>
                    </a:lnTo>
                    <a:lnTo>
                      <a:pt x="703415" y="1112203"/>
                    </a:lnTo>
                    <a:lnTo>
                      <a:pt x="715203" y="1110163"/>
                    </a:lnTo>
                    <a:lnTo>
                      <a:pt x="726991" y="1107897"/>
                    </a:lnTo>
                    <a:lnTo>
                      <a:pt x="738779" y="1104950"/>
                    </a:lnTo>
                    <a:lnTo>
                      <a:pt x="750340" y="1102004"/>
                    </a:lnTo>
                    <a:lnTo>
                      <a:pt x="762128" y="1098830"/>
                    </a:lnTo>
                    <a:lnTo>
                      <a:pt x="773462" y="1095204"/>
                    </a:lnTo>
                    <a:lnTo>
                      <a:pt x="785023" y="1091351"/>
                    </a:lnTo>
                    <a:lnTo>
                      <a:pt x="796358" y="1087271"/>
                    </a:lnTo>
                    <a:lnTo>
                      <a:pt x="807692" y="1082738"/>
                    </a:lnTo>
                    <a:lnTo>
                      <a:pt x="819026" y="1078205"/>
                    </a:lnTo>
                    <a:lnTo>
                      <a:pt x="830134" y="1072992"/>
                    </a:lnTo>
                    <a:lnTo>
                      <a:pt x="841015" y="1067779"/>
                    </a:lnTo>
                    <a:lnTo>
                      <a:pt x="852123" y="1062339"/>
                    </a:lnTo>
                    <a:lnTo>
                      <a:pt x="862777" y="1056446"/>
                    </a:lnTo>
                    <a:lnTo>
                      <a:pt x="873658" y="1050099"/>
                    </a:lnTo>
                    <a:lnTo>
                      <a:pt x="884086" y="1043753"/>
                    </a:lnTo>
                    <a:lnTo>
                      <a:pt x="894740" y="1036953"/>
                    </a:lnTo>
                    <a:lnTo>
                      <a:pt x="904941" y="1029927"/>
                    </a:lnTo>
                    <a:lnTo>
                      <a:pt x="915142" y="1022674"/>
                    </a:lnTo>
                    <a:lnTo>
                      <a:pt x="925343" y="1015194"/>
                    </a:lnTo>
                    <a:lnTo>
                      <a:pt x="935091" y="1007261"/>
                    </a:lnTo>
                    <a:lnTo>
                      <a:pt x="944839" y="999102"/>
                    </a:lnTo>
                    <a:lnTo>
                      <a:pt x="954586" y="990715"/>
                    </a:lnTo>
                    <a:lnTo>
                      <a:pt x="963880" y="982102"/>
                    </a:lnTo>
                    <a:lnTo>
                      <a:pt x="972948" y="973036"/>
                    </a:lnTo>
                    <a:lnTo>
                      <a:pt x="982016" y="963743"/>
                    </a:lnTo>
                    <a:lnTo>
                      <a:pt x="990856" y="954450"/>
                    </a:lnTo>
                    <a:lnTo>
                      <a:pt x="999244" y="944931"/>
                    </a:lnTo>
                    <a:lnTo>
                      <a:pt x="1007405" y="934958"/>
                    </a:lnTo>
                    <a:lnTo>
                      <a:pt x="1015339" y="925212"/>
                    </a:lnTo>
                    <a:lnTo>
                      <a:pt x="1022820" y="915239"/>
                    </a:lnTo>
                    <a:lnTo>
                      <a:pt x="1030074" y="904813"/>
                    </a:lnTo>
                    <a:lnTo>
                      <a:pt x="1037101" y="894613"/>
                    </a:lnTo>
                    <a:lnTo>
                      <a:pt x="1043902" y="884187"/>
                    </a:lnTo>
                    <a:lnTo>
                      <a:pt x="1050249" y="873534"/>
                    </a:lnTo>
                    <a:lnTo>
                      <a:pt x="1056370" y="862881"/>
                    </a:lnTo>
                    <a:lnTo>
                      <a:pt x="1062263" y="852002"/>
                    </a:lnTo>
                    <a:lnTo>
                      <a:pt x="1067931" y="841122"/>
                    </a:lnTo>
                    <a:lnTo>
                      <a:pt x="1073144" y="830016"/>
                    </a:lnTo>
                    <a:lnTo>
                      <a:pt x="1078132" y="819136"/>
                    </a:lnTo>
                    <a:lnTo>
                      <a:pt x="1082892" y="807804"/>
                    </a:lnTo>
                    <a:lnTo>
                      <a:pt x="1087426" y="796471"/>
                    </a:lnTo>
                    <a:lnTo>
                      <a:pt x="1091280" y="784911"/>
                    </a:lnTo>
                    <a:lnTo>
                      <a:pt x="1095360" y="773579"/>
                    </a:lnTo>
                    <a:lnTo>
                      <a:pt x="1098760" y="762019"/>
                    </a:lnTo>
                    <a:lnTo>
                      <a:pt x="1102161" y="750460"/>
                    </a:lnTo>
                    <a:lnTo>
                      <a:pt x="1105108" y="738673"/>
                    </a:lnTo>
                    <a:lnTo>
                      <a:pt x="1107828" y="726887"/>
                    </a:lnTo>
                    <a:lnTo>
                      <a:pt x="1110321" y="715328"/>
                    </a:lnTo>
                    <a:lnTo>
                      <a:pt x="1112362" y="703315"/>
                    </a:lnTo>
                    <a:lnTo>
                      <a:pt x="1114175" y="691529"/>
                    </a:lnTo>
                    <a:lnTo>
                      <a:pt x="1115762" y="679516"/>
                    </a:lnTo>
                    <a:lnTo>
                      <a:pt x="1117122" y="667503"/>
                    </a:lnTo>
                    <a:lnTo>
                      <a:pt x="1118256" y="655717"/>
                    </a:lnTo>
                    <a:lnTo>
                      <a:pt x="1118936" y="643704"/>
                    </a:lnTo>
                    <a:lnTo>
                      <a:pt x="1119389" y="631918"/>
                    </a:lnTo>
                    <a:lnTo>
                      <a:pt x="1119389" y="619905"/>
                    </a:lnTo>
                    <a:lnTo>
                      <a:pt x="1119389" y="607666"/>
                    </a:lnTo>
                    <a:lnTo>
                      <a:pt x="1118936" y="595880"/>
                    </a:lnTo>
                    <a:lnTo>
                      <a:pt x="1118256" y="583867"/>
                    </a:lnTo>
                    <a:lnTo>
                      <a:pt x="1117122" y="571854"/>
                    </a:lnTo>
                    <a:lnTo>
                      <a:pt x="1115762" y="560068"/>
                    </a:lnTo>
                    <a:lnTo>
                      <a:pt x="1114175" y="548055"/>
                    </a:lnTo>
                    <a:lnTo>
                      <a:pt x="1112362" y="536269"/>
                    </a:lnTo>
                    <a:lnTo>
                      <a:pt x="1110321" y="524256"/>
                    </a:lnTo>
                    <a:lnTo>
                      <a:pt x="1107828" y="512470"/>
                    </a:lnTo>
                    <a:lnTo>
                      <a:pt x="1105108" y="500911"/>
                    </a:lnTo>
                    <a:lnTo>
                      <a:pt x="1102161" y="489125"/>
                    </a:lnTo>
                    <a:lnTo>
                      <a:pt x="1098760" y="477565"/>
                    </a:lnTo>
                    <a:lnTo>
                      <a:pt x="1095360" y="466006"/>
                    </a:lnTo>
                    <a:lnTo>
                      <a:pt x="1091280" y="454673"/>
                    </a:lnTo>
                    <a:lnTo>
                      <a:pt x="1087426" y="443114"/>
                    </a:lnTo>
                    <a:lnTo>
                      <a:pt x="1082892" y="431554"/>
                    </a:lnTo>
                    <a:lnTo>
                      <a:pt x="1078132" y="420448"/>
                    </a:lnTo>
                    <a:lnTo>
                      <a:pt x="1073144" y="409342"/>
                    </a:lnTo>
                    <a:lnTo>
                      <a:pt x="1067931" y="398462"/>
                    </a:lnTo>
                    <a:lnTo>
                      <a:pt x="1062263" y="387583"/>
                    </a:lnTo>
                    <a:lnTo>
                      <a:pt x="1056370" y="376703"/>
                    </a:lnTo>
                    <a:lnTo>
                      <a:pt x="1050249" y="366050"/>
                    </a:lnTo>
                    <a:lnTo>
                      <a:pt x="1043902" y="355397"/>
                    </a:lnTo>
                    <a:lnTo>
                      <a:pt x="1037101" y="344971"/>
                    </a:lnTo>
                    <a:lnTo>
                      <a:pt x="1030074" y="334545"/>
                    </a:lnTo>
                    <a:lnTo>
                      <a:pt x="1022820" y="324346"/>
                    </a:lnTo>
                    <a:lnTo>
                      <a:pt x="1015339" y="314373"/>
                    </a:lnTo>
                    <a:lnTo>
                      <a:pt x="1007405" y="304400"/>
                    </a:lnTo>
                    <a:lnTo>
                      <a:pt x="999244" y="294654"/>
                    </a:lnTo>
                    <a:lnTo>
                      <a:pt x="990856" y="285134"/>
                    </a:lnTo>
                    <a:lnTo>
                      <a:pt x="982016" y="275614"/>
                    </a:lnTo>
                    <a:lnTo>
                      <a:pt x="972948" y="266548"/>
                    </a:lnTo>
                    <a:lnTo>
                      <a:pt x="963880" y="257482"/>
                    </a:lnTo>
                    <a:lnTo>
                      <a:pt x="954586" y="248869"/>
                    </a:lnTo>
                    <a:lnTo>
                      <a:pt x="944839" y="240483"/>
                    </a:lnTo>
                    <a:lnTo>
                      <a:pt x="935091" y="232323"/>
                    </a:lnTo>
                    <a:lnTo>
                      <a:pt x="925343" y="224163"/>
                    </a:lnTo>
                    <a:lnTo>
                      <a:pt x="915142" y="216684"/>
                    </a:lnTo>
                    <a:lnTo>
                      <a:pt x="904941" y="209431"/>
                    </a:lnTo>
                    <a:lnTo>
                      <a:pt x="894740" y="202631"/>
                    </a:lnTo>
                    <a:lnTo>
                      <a:pt x="884086" y="195831"/>
                    </a:lnTo>
                    <a:lnTo>
                      <a:pt x="873658" y="189485"/>
                    </a:lnTo>
                    <a:lnTo>
                      <a:pt x="862777" y="183139"/>
                    </a:lnTo>
                    <a:lnTo>
                      <a:pt x="852123" y="177246"/>
                    </a:lnTo>
                    <a:lnTo>
                      <a:pt x="841015" y="171579"/>
                    </a:lnTo>
                    <a:lnTo>
                      <a:pt x="830134" y="166593"/>
                    </a:lnTo>
                    <a:lnTo>
                      <a:pt x="819026" y="161380"/>
                    </a:lnTo>
                    <a:lnTo>
                      <a:pt x="807692" y="156620"/>
                    </a:lnTo>
                    <a:lnTo>
                      <a:pt x="796358" y="152313"/>
                    </a:lnTo>
                    <a:lnTo>
                      <a:pt x="785023" y="148234"/>
                    </a:lnTo>
                    <a:lnTo>
                      <a:pt x="773462" y="144380"/>
                    </a:lnTo>
                    <a:lnTo>
                      <a:pt x="762128" y="140754"/>
                    </a:lnTo>
                    <a:lnTo>
                      <a:pt x="750340" y="137581"/>
                    </a:lnTo>
                    <a:lnTo>
                      <a:pt x="738779" y="134407"/>
                    </a:lnTo>
                    <a:lnTo>
                      <a:pt x="726991" y="131688"/>
                    </a:lnTo>
                    <a:lnTo>
                      <a:pt x="715203" y="129421"/>
                    </a:lnTo>
                    <a:lnTo>
                      <a:pt x="703415" y="127154"/>
                    </a:lnTo>
                    <a:lnTo>
                      <a:pt x="691401" y="125341"/>
                    </a:lnTo>
                    <a:lnTo>
                      <a:pt x="679613" y="123755"/>
                    </a:lnTo>
                    <a:lnTo>
                      <a:pt x="667598" y="122621"/>
                    </a:lnTo>
                    <a:lnTo>
                      <a:pt x="655584" y="121488"/>
                    </a:lnTo>
                    <a:lnTo>
                      <a:pt x="643796" y="120581"/>
                    </a:lnTo>
                    <a:lnTo>
                      <a:pt x="631782" y="120128"/>
                    </a:lnTo>
                    <a:lnTo>
                      <a:pt x="619540" y="120128"/>
                    </a:lnTo>
                    <a:lnTo>
                      <a:pt x="607752" y="120128"/>
                    </a:lnTo>
                    <a:close/>
                    <a:moveTo>
                      <a:pt x="619540" y="0"/>
                    </a:moveTo>
                    <a:lnTo>
                      <a:pt x="634502" y="227"/>
                    </a:lnTo>
                    <a:lnTo>
                      <a:pt x="649690" y="907"/>
                    </a:lnTo>
                    <a:lnTo>
                      <a:pt x="664198" y="1587"/>
                    </a:lnTo>
                    <a:lnTo>
                      <a:pt x="678933" y="3173"/>
                    </a:lnTo>
                    <a:lnTo>
                      <a:pt x="694121" y="4533"/>
                    </a:lnTo>
                    <a:lnTo>
                      <a:pt x="708629" y="6573"/>
                    </a:lnTo>
                    <a:lnTo>
                      <a:pt x="723364" y="8840"/>
                    </a:lnTo>
                    <a:lnTo>
                      <a:pt x="738098" y="11560"/>
                    </a:lnTo>
                    <a:lnTo>
                      <a:pt x="752607" y="14506"/>
                    </a:lnTo>
                    <a:lnTo>
                      <a:pt x="767115" y="17906"/>
                    </a:lnTo>
                    <a:lnTo>
                      <a:pt x="781623" y="21533"/>
                    </a:lnTo>
                    <a:lnTo>
                      <a:pt x="796131" y="25839"/>
                    </a:lnTo>
                    <a:lnTo>
                      <a:pt x="810412" y="30146"/>
                    </a:lnTo>
                    <a:lnTo>
                      <a:pt x="824694" y="34905"/>
                    </a:lnTo>
                    <a:lnTo>
                      <a:pt x="838975" y="40118"/>
                    </a:lnTo>
                    <a:lnTo>
                      <a:pt x="853030" y="45558"/>
                    </a:lnTo>
                    <a:lnTo>
                      <a:pt x="866858" y="51451"/>
                    </a:lnTo>
                    <a:lnTo>
                      <a:pt x="880686" y="57571"/>
                    </a:lnTo>
                    <a:lnTo>
                      <a:pt x="894514" y="64144"/>
                    </a:lnTo>
                    <a:lnTo>
                      <a:pt x="907888" y="71170"/>
                    </a:lnTo>
                    <a:lnTo>
                      <a:pt x="921263" y="78423"/>
                    </a:lnTo>
                    <a:lnTo>
                      <a:pt x="934638" y="85903"/>
                    </a:lnTo>
                    <a:lnTo>
                      <a:pt x="947786" y="93836"/>
                    </a:lnTo>
                    <a:lnTo>
                      <a:pt x="960934" y="102222"/>
                    </a:lnTo>
                    <a:lnTo>
                      <a:pt x="973401" y="110835"/>
                    </a:lnTo>
                    <a:lnTo>
                      <a:pt x="986096" y="119901"/>
                    </a:lnTo>
                    <a:lnTo>
                      <a:pt x="998791" y="129421"/>
                    </a:lnTo>
                    <a:lnTo>
                      <a:pt x="1010805" y="139167"/>
                    </a:lnTo>
                    <a:lnTo>
                      <a:pt x="1023046" y="149140"/>
                    </a:lnTo>
                    <a:lnTo>
                      <a:pt x="1034607" y="159793"/>
                    </a:lnTo>
                    <a:lnTo>
                      <a:pt x="1046395" y="170446"/>
                    </a:lnTo>
                    <a:lnTo>
                      <a:pt x="1057956" y="181779"/>
                    </a:lnTo>
                    <a:lnTo>
                      <a:pt x="1067251" y="191072"/>
                    </a:lnTo>
                    <a:lnTo>
                      <a:pt x="1076318" y="200591"/>
                    </a:lnTo>
                    <a:lnTo>
                      <a:pt x="1084932" y="210564"/>
                    </a:lnTo>
                    <a:lnTo>
                      <a:pt x="1093546" y="220310"/>
                    </a:lnTo>
                    <a:lnTo>
                      <a:pt x="1101934" y="230283"/>
                    </a:lnTo>
                    <a:lnTo>
                      <a:pt x="1110095" y="240709"/>
                    </a:lnTo>
                    <a:lnTo>
                      <a:pt x="1117802" y="250909"/>
                    </a:lnTo>
                    <a:lnTo>
                      <a:pt x="1125510" y="261108"/>
                    </a:lnTo>
                    <a:lnTo>
                      <a:pt x="1132764" y="271988"/>
                    </a:lnTo>
                    <a:lnTo>
                      <a:pt x="1139791" y="282414"/>
                    </a:lnTo>
                    <a:lnTo>
                      <a:pt x="1146592" y="293294"/>
                    </a:lnTo>
                    <a:lnTo>
                      <a:pt x="1153166" y="304173"/>
                    </a:lnTo>
                    <a:lnTo>
                      <a:pt x="1159513" y="315279"/>
                    </a:lnTo>
                    <a:lnTo>
                      <a:pt x="1165634" y="326159"/>
                    </a:lnTo>
                    <a:lnTo>
                      <a:pt x="1171527" y="337492"/>
                    </a:lnTo>
                    <a:lnTo>
                      <a:pt x="1177195" y="348598"/>
                    </a:lnTo>
                    <a:lnTo>
                      <a:pt x="1182408" y="360157"/>
                    </a:lnTo>
                    <a:lnTo>
                      <a:pt x="1187622" y="371490"/>
                    </a:lnTo>
                    <a:lnTo>
                      <a:pt x="1192610" y="383050"/>
                    </a:lnTo>
                    <a:lnTo>
                      <a:pt x="1197143" y="394609"/>
                    </a:lnTo>
                    <a:lnTo>
                      <a:pt x="1201677" y="406395"/>
                    </a:lnTo>
                    <a:lnTo>
                      <a:pt x="1205984" y="418181"/>
                    </a:lnTo>
                    <a:lnTo>
                      <a:pt x="1209611" y="429741"/>
                    </a:lnTo>
                    <a:lnTo>
                      <a:pt x="1213465" y="441754"/>
                    </a:lnTo>
                    <a:lnTo>
                      <a:pt x="1216865" y="453540"/>
                    </a:lnTo>
                    <a:lnTo>
                      <a:pt x="1219812" y="465552"/>
                    </a:lnTo>
                    <a:lnTo>
                      <a:pt x="1222986" y="477792"/>
                    </a:lnTo>
                    <a:lnTo>
                      <a:pt x="1225706" y="489578"/>
                    </a:lnTo>
                    <a:lnTo>
                      <a:pt x="1228200" y="501818"/>
                    </a:lnTo>
                    <a:lnTo>
                      <a:pt x="1230240" y="514057"/>
                    </a:lnTo>
                    <a:lnTo>
                      <a:pt x="1232280" y="526070"/>
                    </a:lnTo>
                    <a:lnTo>
                      <a:pt x="1233867" y="538536"/>
                    </a:lnTo>
                    <a:lnTo>
                      <a:pt x="1235680" y="550775"/>
                    </a:lnTo>
                    <a:lnTo>
                      <a:pt x="1236814" y="563015"/>
                    </a:lnTo>
                    <a:lnTo>
                      <a:pt x="1237720" y="575254"/>
                    </a:lnTo>
                    <a:lnTo>
                      <a:pt x="1238401" y="587720"/>
                    </a:lnTo>
                    <a:lnTo>
                      <a:pt x="1239081" y="599733"/>
                    </a:lnTo>
                    <a:lnTo>
                      <a:pt x="1239307" y="612199"/>
                    </a:lnTo>
                    <a:lnTo>
                      <a:pt x="1239307" y="624665"/>
                    </a:lnTo>
                    <a:lnTo>
                      <a:pt x="1239081" y="636678"/>
                    </a:lnTo>
                    <a:lnTo>
                      <a:pt x="1238627" y="649144"/>
                    </a:lnTo>
                    <a:lnTo>
                      <a:pt x="1237947" y="661610"/>
                    </a:lnTo>
                    <a:lnTo>
                      <a:pt x="1237040" y="673623"/>
                    </a:lnTo>
                    <a:lnTo>
                      <a:pt x="1235907" y="686089"/>
                    </a:lnTo>
                    <a:lnTo>
                      <a:pt x="1234320" y="698102"/>
                    </a:lnTo>
                    <a:lnTo>
                      <a:pt x="1232507" y="710341"/>
                    </a:lnTo>
                    <a:lnTo>
                      <a:pt x="1230693" y="722807"/>
                    </a:lnTo>
                    <a:lnTo>
                      <a:pt x="1228653" y="734820"/>
                    </a:lnTo>
                    <a:lnTo>
                      <a:pt x="1226159" y="746833"/>
                    </a:lnTo>
                    <a:lnTo>
                      <a:pt x="1223439" y="759073"/>
                    </a:lnTo>
                    <a:lnTo>
                      <a:pt x="1220719" y="771085"/>
                    </a:lnTo>
                    <a:lnTo>
                      <a:pt x="1217545" y="783098"/>
                    </a:lnTo>
                    <a:lnTo>
                      <a:pt x="1214145" y="795111"/>
                    </a:lnTo>
                    <a:lnTo>
                      <a:pt x="1210518" y="806897"/>
                    </a:lnTo>
                    <a:lnTo>
                      <a:pt x="1206664" y="818683"/>
                    </a:lnTo>
                    <a:lnTo>
                      <a:pt x="1202357" y="830469"/>
                    </a:lnTo>
                    <a:lnTo>
                      <a:pt x="1198277" y="842255"/>
                    </a:lnTo>
                    <a:lnTo>
                      <a:pt x="1193516" y="853588"/>
                    </a:lnTo>
                    <a:lnTo>
                      <a:pt x="1188529" y="865374"/>
                    </a:lnTo>
                    <a:lnTo>
                      <a:pt x="1183769" y="876934"/>
                    </a:lnTo>
                    <a:lnTo>
                      <a:pt x="1178328" y="888267"/>
                    </a:lnTo>
                    <a:lnTo>
                      <a:pt x="1172661" y="899599"/>
                    </a:lnTo>
                    <a:lnTo>
                      <a:pt x="1166767" y="910706"/>
                    </a:lnTo>
                    <a:lnTo>
                      <a:pt x="1160646" y="921812"/>
                    </a:lnTo>
                    <a:lnTo>
                      <a:pt x="1534229" y="1295115"/>
                    </a:lnTo>
                    <a:lnTo>
                      <a:pt x="1540350" y="1301461"/>
                    </a:lnTo>
                    <a:lnTo>
                      <a:pt x="1545790" y="1308034"/>
                    </a:lnTo>
                    <a:lnTo>
                      <a:pt x="1551231" y="1314607"/>
                    </a:lnTo>
                    <a:lnTo>
                      <a:pt x="1556445" y="1321407"/>
                    </a:lnTo>
                    <a:lnTo>
                      <a:pt x="1560752" y="1328433"/>
                    </a:lnTo>
                    <a:lnTo>
                      <a:pt x="1565286" y="1335460"/>
                    </a:lnTo>
                    <a:lnTo>
                      <a:pt x="1569366" y="1342713"/>
                    </a:lnTo>
                    <a:lnTo>
                      <a:pt x="1572766" y="1349966"/>
                    </a:lnTo>
                    <a:lnTo>
                      <a:pt x="1576167" y="1357219"/>
                    </a:lnTo>
                    <a:lnTo>
                      <a:pt x="1578887" y="1364698"/>
                    </a:lnTo>
                    <a:lnTo>
                      <a:pt x="1581381" y="1372178"/>
                    </a:lnTo>
                    <a:lnTo>
                      <a:pt x="1583648" y="1379658"/>
                    </a:lnTo>
                    <a:lnTo>
                      <a:pt x="1585461" y="1387137"/>
                    </a:lnTo>
                    <a:lnTo>
                      <a:pt x="1586821" y="1394617"/>
                    </a:lnTo>
                    <a:lnTo>
                      <a:pt x="1587955" y="1402323"/>
                    </a:lnTo>
                    <a:lnTo>
                      <a:pt x="1588635" y="1409803"/>
                    </a:lnTo>
                    <a:lnTo>
                      <a:pt x="1589088" y="1417283"/>
                    </a:lnTo>
                    <a:lnTo>
                      <a:pt x="1589088" y="1424762"/>
                    </a:lnTo>
                    <a:lnTo>
                      <a:pt x="1588861" y="1432242"/>
                    </a:lnTo>
                    <a:lnTo>
                      <a:pt x="1588181" y="1439495"/>
                    </a:lnTo>
                    <a:lnTo>
                      <a:pt x="1587274" y="1446748"/>
                    </a:lnTo>
                    <a:lnTo>
                      <a:pt x="1585914" y="1454001"/>
                    </a:lnTo>
                    <a:lnTo>
                      <a:pt x="1584101" y="1461027"/>
                    </a:lnTo>
                    <a:lnTo>
                      <a:pt x="1581834" y="1467827"/>
                    </a:lnTo>
                    <a:lnTo>
                      <a:pt x="1579340" y="1474627"/>
                    </a:lnTo>
                    <a:lnTo>
                      <a:pt x="1576620" y="1481200"/>
                    </a:lnTo>
                    <a:lnTo>
                      <a:pt x="1573220" y="1487773"/>
                    </a:lnTo>
                    <a:lnTo>
                      <a:pt x="1569593" y="1494119"/>
                    </a:lnTo>
                    <a:lnTo>
                      <a:pt x="1565512" y="1500239"/>
                    </a:lnTo>
                    <a:lnTo>
                      <a:pt x="1561432" y="1506132"/>
                    </a:lnTo>
                    <a:lnTo>
                      <a:pt x="1556445" y="1511572"/>
                    </a:lnTo>
                    <a:lnTo>
                      <a:pt x="1551231" y="1517011"/>
                    </a:lnTo>
                    <a:lnTo>
                      <a:pt x="1517228" y="1551237"/>
                    </a:lnTo>
                    <a:lnTo>
                      <a:pt x="1511787" y="1556223"/>
                    </a:lnTo>
                    <a:lnTo>
                      <a:pt x="1506120" y="1561209"/>
                    </a:lnTo>
                    <a:lnTo>
                      <a:pt x="1500226" y="1565516"/>
                    </a:lnTo>
                    <a:lnTo>
                      <a:pt x="1494106" y="1569369"/>
                    </a:lnTo>
                    <a:lnTo>
                      <a:pt x="1487985" y="1573222"/>
                    </a:lnTo>
                    <a:lnTo>
                      <a:pt x="1481411" y="1576395"/>
                    </a:lnTo>
                    <a:lnTo>
                      <a:pt x="1474837" y="1579342"/>
                    </a:lnTo>
                    <a:lnTo>
                      <a:pt x="1468036" y="1581835"/>
                    </a:lnTo>
                    <a:lnTo>
                      <a:pt x="1461009" y="1583875"/>
                    </a:lnTo>
                    <a:lnTo>
                      <a:pt x="1453982" y="1585688"/>
                    </a:lnTo>
                    <a:lnTo>
                      <a:pt x="1446728" y="1587275"/>
                    </a:lnTo>
                    <a:lnTo>
                      <a:pt x="1439474" y="1588182"/>
                    </a:lnTo>
                    <a:lnTo>
                      <a:pt x="1432219" y="1588862"/>
                    </a:lnTo>
                    <a:lnTo>
                      <a:pt x="1424739" y="1589088"/>
                    </a:lnTo>
                    <a:lnTo>
                      <a:pt x="1417258" y="1589088"/>
                    </a:lnTo>
                    <a:lnTo>
                      <a:pt x="1409777" y="1588862"/>
                    </a:lnTo>
                    <a:lnTo>
                      <a:pt x="1402296" y="1587955"/>
                    </a:lnTo>
                    <a:lnTo>
                      <a:pt x="1394589" y="1587048"/>
                    </a:lnTo>
                    <a:lnTo>
                      <a:pt x="1387108" y="1585235"/>
                    </a:lnTo>
                    <a:lnTo>
                      <a:pt x="1379628" y="1583422"/>
                    </a:lnTo>
                    <a:lnTo>
                      <a:pt x="1372147" y="1581382"/>
                    </a:lnTo>
                    <a:lnTo>
                      <a:pt x="1364666" y="1578662"/>
                    </a:lnTo>
                    <a:lnTo>
                      <a:pt x="1357186" y="1575942"/>
                    </a:lnTo>
                    <a:lnTo>
                      <a:pt x="1349931" y="1572769"/>
                    </a:lnTo>
                    <a:lnTo>
                      <a:pt x="1342677" y="1569142"/>
                    </a:lnTo>
                    <a:lnTo>
                      <a:pt x="1335423" y="1565289"/>
                    </a:lnTo>
                    <a:lnTo>
                      <a:pt x="1328396" y="1560756"/>
                    </a:lnTo>
                    <a:lnTo>
                      <a:pt x="1321369" y="1556223"/>
                    </a:lnTo>
                    <a:lnTo>
                      <a:pt x="1314568" y="1551237"/>
                    </a:lnTo>
                    <a:lnTo>
                      <a:pt x="1307994" y="1545797"/>
                    </a:lnTo>
                    <a:lnTo>
                      <a:pt x="1301420" y="1540130"/>
                    </a:lnTo>
                    <a:lnTo>
                      <a:pt x="1295299" y="1534011"/>
                    </a:lnTo>
                    <a:lnTo>
                      <a:pt x="921716" y="1160708"/>
                    </a:lnTo>
                    <a:lnTo>
                      <a:pt x="910835" y="1166827"/>
                    </a:lnTo>
                    <a:lnTo>
                      <a:pt x="899501" y="1172720"/>
                    </a:lnTo>
                    <a:lnTo>
                      <a:pt x="888166" y="1178160"/>
                    </a:lnTo>
                    <a:lnTo>
                      <a:pt x="876832" y="1183600"/>
                    </a:lnTo>
                    <a:lnTo>
                      <a:pt x="865498" y="1188586"/>
                    </a:lnTo>
                    <a:lnTo>
                      <a:pt x="853710" y="1193346"/>
                    </a:lnTo>
                    <a:lnTo>
                      <a:pt x="842375" y="1198106"/>
                    </a:lnTo>
                    <a:lnTo>
                      <a:pt x="830588" y="1202412"/>
                    </a:lnTo>
                    <a:lnTo>
                      <a:pt x="818573" y="1206492"/>
                    </a:lnTo>
                    <a:lnTo>
                      <a:pt x="807012" y="1210572"/>
                    </a:lnTo>
                    <a:lnTo>
                      <a:pt x="794997" y="1213972"/>
                    </a:lnTo>
                    <a:lnTo>
                      <a:pt x="783210" y="1217598"/>
                    </a:lnTo>
                    <a:lnTo>
                      <a:pt x="771195" y="1220545"/>
                    </a:lnTo>
                    <a:lnTo>
                      <a:pt x="758954" y="1223265"/>
                    </a:lnTo>
                    <a:lnTo>
                      <a:pt x="746939" y="1226211"/>
                    </a:lnTo>
                    <a:lnTo>
                      <a:pt x="734698" y="1228478"/>
                    </a:lnTo>
                    <a:lnTo>
                      <a:pt x="722457" y="1230518"/>
                    </a:lnTo>
                    <a:lnTo>
                      <a:pt x="710442" y="1232784"/>
                    </a:lnTo>
                    <a:lnTo>
                      <a:pt x="698201" y="1234371"/>
                    </a:lnTo>
                    <a:lnTo>
                      <a:pt x="685960" y="1235731"/>
                    </a:lnTo>
                    <a:lnTo>
                      <a:pt x="673719" y="1236864"/>
                    </a:lnTo>
                    <a:lnTo>
                      <a:pt x="661478" y="1237771"/>
                    </a:lnTo>
                    <a:lnTo>
                      <a:pt x="649010" y="1238451"/>
                    </a:lnTo>
                    <a:lnTo>
                      <a:pt x="636769" y="1239131"/>
                    </a:lnTo>
                    <a:lnTo>
                      <a:pt x="624527" y="1239357"/>
                    </a:lnTo>
                    <a:lnTo>
                      <a:pt x="612060" y="1239357"/>
                    </a:lnTo>
                    <a:lnTo>
                      <a:pt x="599818" y="1239131"/>
                    </a:lnTo>
                    <a:lnTo>
                      <a:pt x="587577" y="1238451"/>
                    </a:lnTo>
                    <a:lnTo>
                      <a:pt x="575109" y="1237544"/>
                    </a:lnTo>
                    <a:lnTo>
                      <a:pt x="562868" y="1236638"/>
                    </a:lnTo>
                    <a:lnTo>
                      <a:pt x="550627" y="1235504"/>
                    </a:lnTo>
                    <a:lnTo>
                      <a:pt x="538612" y="1233918"/>
                    </a:lnTo>
                    <a:lnTo>
                      <a:pt x="526145" y="1232331"/>
                    </a:lnTo>
                    <a:lnTo>
                      <a:pt x="513903" y="1230291"/>
                    </a:lnTo>
                    <a:lnTo>
                      <a:pt x="501889" y="1228025"/>
                    </a:lnTo>
                    <a:lnTo>
                      <a:pt x="489648" y="1225758"/>
                    </a:lnTo>
                    <a:lnTo>
                      <a:pt x="477633" y="1222811"/>
                    </a:lnTo>
                    <a:lnTo>
                      <a:pt x="465619" y="1219865"/>
                    </a:lnTo>
                    <a:lnTo>
                      <a:pt x="453604" y="1216918"/>
                    </a:lnTo>
                    <a:lnTo>
                      <a:pt x="441590" y="1213292"/>
                    </a:lnTo>
                    <a:lnTo>
                      <a:pt x="429802" y="1209665"/>
                    </a:lnTo>
                    <a:lnTo>
                      <a:pt x="418014" y="1205812"/>
                    </a:lnTo>
                    <a:lnTo>
                      <a:pt x="406453" y="1201506"/>
                    </a:lnTo>
                    <a:lnTo>
                      <a:pt x="394665" y="1197199"/>
                    </a:lnTo>
                    <a:lnTo>
                      <a:pt x="383104" y="1192440"/>
                    </a:lnTo>
                    <a:lnTo>
                      <a:pt x="371543" y="1187680"/>
                    </a:lnTo>
                    <a:lnTo>
                      <a:pt x="359982" y="1182467"/>
                    </a:lnTo>
                    <a:lnTo>
                      <a:pt x="348647" y="1177027"/>
                    </a:lnTo>
                    <a:lnTo>
                      <a:pt x="337313" y="1171360"/>
                    </a:lnTo>
                    <a:lnTo>
                      <a:pt x="326205" y="1165694"/>
                    </a:lnTo>
                    <a:lnTo>
                      <a:pt x="315097" y="1159574"/>
                    </a:lnTo>
                    <a:lnTo>
                      <a:pt x="304216" y="1153228"/>
                    </a:lnTo>
                    <a:lnTo>
                      <a:pt x="293109" y="1146655"/>
                    </a:lnTo>
                    <a:lnTo>
                      <a:pt x="282454" y="1139629"/>
                    </a:lnTo>
                    <a:lnTo>
                      <a:pt x="272026" y="1132602"/>
                    </a:lnTo>
                    <a:lnTo>
                      <a:pt x="261145" y="1125349"/>
                    </a:lnTo>
                    <a:lnTo>
                      <a:pt x="250944" y="1117643"/>
                    </a:lnTo>
                    <a:lnTo>
                      <a:pt x="240517" y="1109937"/>
                    </a:lnTo>
                    <a:lnTo>
                      <a:pt x="230316" y="1101777"/>
                    </a:lnTo>
                    <a:lnTo>
                      <a:pt x="220341" y="1093617"/>
                    </a:lnTo>
                    <a:lnTo>
                      <a:pt x="210367" y="1085004"/>
                    </a:lnTo>
                    <a:lnTo>
                      <a:pt x="200620" y="1076391"/>
                    </a:lnTo>
                    <a:lnTo>
                      <a:pt x="191099" y="1067099"/>
                    </a:lnTo>
                    <a:lnTo>
                      <a:pt x="181578" y="1057806"/>
                    </a:lnTo>
                    <a:lnTo>
                      <a:pt x="170470" y="1046473"/>
                    </a:lnTo>
                    <a:lnTo>
                      <a:pt x="159589" y="1034913"/>
                    </a:lnTo>
                    <a:lnTo>
                      <a:pt x="149161" y="1022901"/>
                    </a:lnTo>
                    <a:lnTo>
                      <a:pt x="139187" y="1010888"/>
                    </a:lnTo>
                    <a:lnTo>
                      <a:pt x="129213" y="998648"/>
                    </a:lnTo>
                    <a:lnTo>
                      <a:pt x="119918" y="985956"/>
                    </a:lnTo>
                    <a:lnTo>
                      <a:pt x="110851" y="973489"/>
                    </a:lnTo>
                    <a:lnTo>
                      <a:pt x="102237" y="960797"/>
                    </a:lnTo>
                    <a:lnTo>
                      <a:pt x="93849" y="947651"/>
                    </a:lnTo>
                    <a:lnTo>
                      <a:pt x="85688" y="934505"/>
                    </a:lnTo>
                    <a:lnTo>
                      <a:pt x="78208" y="921358"/>
                    </a:lnTo>
                    <a:lnTo>
                      <a:pt x="70954" y="907986"/>
                    </a:lnTo>
                    <a:lnTo>
                      <a:pt x="64153" y="894386"/>
                    </a:lnTo>
                    <a:lnTo>
                      <a:pt x="57579" y="880560"/>
                    </a:lnTo>
                    <a:lnTo>
                      <a:pt x="51232" y="866734"/>
                    </a:lnTo>
                    <a:lnTo>
                      <a:pt x="45338" y="852908"/>
                    </a:lnTo>
                    <a:lnTo>
                      <a:pt x="39897" y="838856"/>
                    </a:lnTo>
                    <a:lnTo>
                      <a:pt x="34910" y="824803"/>
                    </a:lnTo>
                    <a:lnTo>
                      <a:pt x="30150" y="810524"/>
                    </a:lnTo>
                    <a:lnTo>
                      <a:pt x="25616" y="796244"/>
                    </a:lnTo>
                    <a:lnTo>
                      <a:pt x="21535" y="781738"/>
                    </a:lnTo>
                    <a:lnTo>
                      <a:pt x="17682" y="767232"/>
                    </a:lnTo>
                    <a:lnTo>
                      <a:pt x="14508" y="752726"/>
                    </a:lnTo>
                    <a:lnTo>
                      <a:pt x="11334" y="738220"/>
                    </a:lnTo>
                    <a:lnTo>
                      <a:pt x="8841" y="723487"/>
                    </a:lnTo>
                    <a:lnTo>
                      <a:pt x="6574" y="708755"/>
                    </a:lnTo>
                    <a:lnTo>
                      <a:pt x="4307" y="694022"/>
                    </a:lnTo>
                    <a:lnTo>
                      <a:pt x="2947" y="679289"/>
                    </a:lnTo>
                    <a:lnTo>
                      <a:pt x="1587" y="664330"/>
                    </a:lnTo>
                    <a:lnTo>
                      <a:pt x="680" y="649597"/>
                    </a:lnTo>
                    <a:lnTo>
                      <a:pt x="227" y="634638"/>
                    </a:lnTo>
                    <a:lnTo>
                      <a:pt x="0" y="619905"/>
                    </a:lnTo>
                    <a:lnTo>
                      <a:pt x="227" y="604946"/>
                    </a:lnTo>
                    <a:lnTo>
                      <a:pt x="680" y="589987"/>
                    </a:lnTo>
                    <a:lnTo>
                      <a:pt x="1587" y="575254"/>
                    </a:lnTo>
                    <a:lnTo>
                      <a:pt x="2947" y="560295"/>
                    </a:lnTo>
                    <a:lnTo>
                      <a:pt x="4307" y="545562"/>
                    </a:lnTo>
                    <a:lnTo>
                      <a:pt x="6574" y="530830"/>
                    </a:lnTo>
                    <a:lnTo>
                      <a:pt x="8841" y="516097"/>
                    </a:lnTo>
                    <a:lnTo>
                      <a:pt x="11334" y="501364"/>
                    </a:lnTo>
                    <a:lnTo>
                      <a:pt x="14508" y="486858"/>
                    </a:lnTo>
                    <a:lnTo>
                      <a:pt x="17682" y="472352"/>
                    </a:lnTo>
                    <a:lnTo>
                      <a:pt x="21535" y="457846"/>
                    </a:lnTo>
                    <a:lnTo>
                      <a:pt x="25616" y="443340"/>
                    </a:lnTo>
                    <a:lnTo>
                      <a:pt x="30150" y="429061"/>
                    </a:lnTo>
                    <a:lnTo>
                      <a:pt x="34910" y="414781"/>
                    </a:lnTo>
                    <a:lnTo>
                      <a:pt x="39897" y="400502"/>
                    </a:lnTo>
                    <a:lnTo>
                      <a:pt x="45338" y="386449"/>
                    </a:lnTo>
                    <a:lnTo>
                      <a:pt x="51232" y="372850"/>
                    </a:lnTo>
                    <a:lnTo>
                      <a:pt x="57579" y="359024"/>
                    </a:lnTo>
                    <a:lnTo>
                      <a:pt x="64153" y="345198"/>
                    </a:lnTo>
                    <a:lnTo>
                      <a:pt x="70954" y="331599"/>
                    </a:lnTo>
                    <a:lnTo>
                      <a:pt x="78208" y="318226"/>
                    </a:lnTo>
                    <a:lnTo>
                      <a:pt x="85688" y="304853"/>
                    </a:lnTo>
                    <a:lnTo>
                      <a:pt x="93849" y="291934"/>
                    </a:lnTo>
                    <a:lnTo>
                      <a:pt x="102237" y="278788"/>
                    </a:lnTo>
                    <a:lnTo>
                      <a:pt x="110851" y="266095"/>
                    </a:lnTo>
                    <a:lnTo>
                      <a:pt x="119918" y="253402"/>
                    </a:lnTo>
                    <a:lnTo>
                      <a:pt x="129213" y="240936"/>
                    </a:lnTo>
                    <a:lnTo>
                      <a:pt x="139187" y="228697"/>
                    </a:lnTo>
                    <a:lnTo>
                      <a:pt x="149161" y="216457"/>
                    </a:lnTo>
                    <a:lnTo>
                      <a:pt x="159589" y="204671"/>
                    </a:lnTo>
                    <a:lnTo>
                      <a:pt x="170470" y="193111"/>
                    </a:lnTo>
                    <a:lnTo>
                      <a:pt x="181578" y="181779"/>
                    </a:lnTo>
                    <a:lnTo>
                      <a:pt x="193139" y="170446"/>
                    </a:lnTo>
                    <a:lnTo>
                      <a:pt x="204473" y="159793"/>
                    </a:lnTo>
                    <a:lnTo>
                      <a:pt x="216488" y="149140"/>
                    </a:lnTo>
                    <a:lnTo>
                      <a:pt x="228729" y="139167"/>
                    </a:lnTo>
                    <a:lnTo>
                      <a:pt x="240743" y="129421"/>
                    </a:lnTo>
                    <a:lnTo>
                      <a:pt x="253438" y="119901"/>
                    </a:lnTo>
                    <a:lnTo>
                      <a:pt x="266133" y="110835"/>
                    </a:lnTo>
                    <a:lnTo>
                      <a:pt x="278600" y="102222"/>
                    </a:lnTo>
                    <a:lnTo>
                      <a:pt x="291748" y="93836"/>
                    </a:lnTo>
                    <a:lnTo>
                      <a:pt x="304896" y="85903"/>
                    </a:lnTo>
                    <a:lnTo>
                      <a:pt x="318271" y="78423"/>
                    </a:lnTo>
                    <a:lnTo>
                      <a:pt x="331646" y="71170"/>
                    </a:lnTo>
                    <a:lnTo>
                      <a:pt x="345020" y="64144"/>
                    </a:lnTo>
                    <a:lnTo>
                      <a:pt x="358848" y="57571"/>
                    </a:lnTo>
                    <a:lnTo>
                      <a:pt x="372676" y="51451"/>
                    </a:lnTo>
                    <a:lnTo>
                      <a:pt x="386504" y="45558"/>
                    </a:lnTo>
                    <a:lnTo>
                      <a:pt x="400559" y="40118"/>
                    </a:lnTo>
                    <a:lnTo>
                      <a:pt x="414840" y="34905"/>
                    </a:lnTo>
                    <a:lnTo>
                      <a:pt x="429122" y="30146"/>
                    </a:lnTo>
                    <a:lnTo>
                      <a:pt x="443403" y="25839"/>
                    </a:lnTo>
                    <a:lnTo>
                      <a:pt x="457911" y="21533"/>
                    </a:lnTo>
                    <a:lnTo>
                      <a:pt x="472419" y="17906"/>
                    </a:lnTo>
                    <a:lnTo>
                      <a:pt x="486927" y="14506"/>
                    </a:lnTo>
                    <a:lnTo>
                      <a:pt x="501435" y="11560"/>
                    </a:lnTo>
                    <a:lnTo>
                      <a:pt x="515944" y="8840"/>
                    </a:lnTo>
                    <a:lnTo>
                      <a:pt x="530678" y="6573"/>
                    </a:lnTo>
                    <a:lnTo>
                      <a:pt x="545413" y="4533"/>
                    </a:lnTo>
                    <a:lnTo>
                      <a:pt x="560148" y="3173"/>
                    </a:lnTo>
                    <a:lnTo>
                      <a:pt x="575109" y="1587"/>
                    </a:lnTo>
                    <a:lnTo>
                      <a:pt x="589844" y="907"/>
                    </a:lnTo>
                    <a:lnTo>
                      <a:pt x="604806" y="227"/>
                    </a:lnTo>
                    <a:lnTo>
                      <a:pt x="6195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6" name="MH_SubTitle_1">
              <a:extLst>
                <a:ext uri="{FF2B5EF4-FFF2-40B4-BE49-F238E27FC236}">
                  <a16:creationId xmlns:a16="http://schemas.microsoft.com/office/drawing/2014/main" id="{8C4B290A-6BDD-4FA6-BEAF-48BE923F855E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209715" y="2380035"/>
              <a:ext cx="740053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格式：</a:t>
              </a:r>
            </a:p>
          </p:txBody>
        </p: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27A7A3CF-E387-4F9C-8692-D0C81D49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705" y="1916832"/>
            <a:ext cx="6728124" cy="163121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DB                                          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；定义字节变量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DW                                         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；定义字变量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变量名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DD  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表达式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，表达式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2……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；定义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字节变量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DQ                                              ;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定义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字节变量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DT                                              ;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定义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字节变量</a:t>
            </a: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CDBE2D20-5D5D-4761-BE6F-F7EA0B41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705" y="4881255"/>
            <a:ext cx="374494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VAR_DATA    SEGMENT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DATA1    DB     12H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DATA2    DB      20H,30H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DATA3    DW     5678H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VAR_DATA     ENDS</a:t>
            </a:r>
          </a:p>
        </p:txBody>
      </p:sp>
    </p:spTree>
    <p:extLst>
      <p:ext uri="{BB962C8B-B14F-4D97-AF65-F5344CB8AC3E}">
        <p14:creationId xmlns:p14="http://schemas.microsoft.com/office/powerpoint/2010/main" val="5902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7DF7335-05C7-46C9-970D-50DAE665A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545869"/>
            <a:ext cx="7786959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BYTE</a:t>
            </a:r>
            <a:r>
              <a:rPr lang="zh-CN" altLang="en-US" sz="2400" b="1"/>
              <a:t>（字节）、</a:t>
            </a:r>
            <a:r>
              <a:rPr lang="en-US" altLang="zh-CN" sz="2400" b="1"/>
              <a:t>WORD</a:t>
            </a:r>
            <a:r>
              <a:rPr lang="zh-CN" altLang="en-US" sz="2400" b="1"/>
              <a:t>（字）、</a:t>
            </a:r>
            <a:r>
              <a:rPr lang="en-US" altLang="zh-CN" sz="2400" b="1"/>
              <a:t>DWORD</a:t>
            </a:r>
            <a:r>
              <a:rPr lang="zh-CN" altLang="en-US" sz="2400" b="1"/>
              <a:t>（双字）、</a:t>
            </a:r>
            <a:r>
              <a:rPr lang="en-US" altLang="zh-CN" sz="2400" b="1"/>
              <a:t>QWORD</a:t>
            </a:r>
            <a:r>
              <a:rPr lang="zh-CN" altLang="en-US" sz="2400" b="1"/>
              <a:t>（四字）等，</a:t>
            </a:r>
            <a:r>
              <a:rPr lang="zh-CN" altLang="en-US" sz="2400" b="1">
                <a:solidFill>
                  <a:srgbClr val="FF0000"/>
                </a:solidFill>
              </a:rPr>
              <a:t>变量类型必须满足指令要求</a:t>
            </a:r>
            <a:r>
              <a:rPr lang="zh-CN" altLang="en-US" sz="2400" b="1"/>
              <a:t>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8C7BAFE-693B-48C9-990A-4784A0C8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28" y="845362"/>
            <a:ext cx="7988697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每个变量也有三种属性：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8BE84D-C1D8-4929-B4A2-C075D6FA9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6" y="1628800"/>
            <a:ext cx="3429144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bg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1">
                <a:solidFill>
                  <a:schemeClr val="bg2"/>
                </a:solidFill>
              </a:rPr>
              <a:t>段值属性（</a:t>
            </a:r>
            <a:r>
              <a:rPr lang="en-US" altLang="zh-CN" sz="2400" b="1">
                <a:solidFill>
                  <a:schemeClr val="bg2"/>
                </a:solidFill>
              </a:rPr>
              <a:t>SEG</a:t>
            </a:r>
            <a:r>
              <a:rPr lang="zh-CN" altLang="en-US" sz="2400" b="1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15B892-5D8A-4961-8FC6-5FB768AA3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234481"/>
            <a:ext cx="3355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</a:t>
            </a:r>
            <a:r>
              <a:rPr lang="zh-CN" altLang="en-US" sz="2400" b="1"/>
              <a:t>变量所在段的段地址。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1463E6-4A57-4779-8633-C4DEB52CB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6" y="2852936"/>
            <a:ext cx="4318811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1">
                <a:solidFill>
                  <a:schemeClr val="bg2"/>
                </a:solidFill>
              </a:rPr>
              <a:t>偏移量属性（</a:t>
            </a:r>
            <a:r>
              <a:rPr lang="en-US" altLang="zh-CN" sz="2400" b="1">
                <a:solidFill>
                  <a:schemeClr val="bg2"/>
                </a:solidFill>
              </a:rPr>
              <a:t>OFFSET</a:t>
            </a:r>
            <a:r>
              <a:rPr lang="zh-CN" altLang="en-US" sz="2400" b="1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068E2A2-1D10-4778-89AF-430270273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5" y="3369817"/>
            <a:ext cx="7988697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/>
              <a:t>变量所在段的段首到变量地址之间的字节数，即偏移地址。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1F0E554-A24D-443A-9FDC-D3DB54793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6" y="4057093"/>
            <a:ext cx="2194832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2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chemeClr val="bg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1">
                <a:solidFill>
                  <a:schemeClr val="bg2"/>
                </a:solidFill>
              </a:rPr>
              <a:t>类型属性</a:t>
            </a:r>
          </a:p>
        </p:txBody>
      </p:sp>
    </p:spTree>
    <p:extLst>
      <p:ext uri="{BB962C8B-B14F-4D97-AF65-F5344CB8AC3E}">
        <p14:creationId xmlns:p14="http://schemas.microsoft.com/office/powerpoint/2010/main" val="7865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054D6BB-1C67-4E54-9137-05B4069ABC17}"/>
              </a:ext>
            </a:extLst>
          </p:cNvPr>
          <p:cNvGrpSpPr/>
          <p:nvPr/>
        </p:nvGrpSpPr>
        <p:grpSpPr>
          <a:xfrm>
            <a:off x="899592" y="116632"/>
            <a:ext cx="1807409" cy="534750"/>
            <a:chOff x="899592" y="116632"/>
            <a:chExt cx="1807409" cy="53475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D80C95F-17FF-4C68-93A7-4875EC34CA86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34">
                <a:extLst>
                  <a:ext uri="{FF2B5EF4-FFF2-40B4-BE49-F238E27FC236}">
                    <a16:creationId xmlns:a16="http://schemas.microsoft.com/office/drawing/2014/main" id="{3C5C3303-DC16-4821-8387-DBD7553F37B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CDF4AA1-9D63-46E3-A921-DF7BABEB1003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9EB908E-57C9-4F37-8D8B-519403D3618E}"/>
                </a:ext>
              </a:extLst>
            </p:cNvPr>
            <p:cNvSpPr txBox="1"/>
            <p:nvPr/>
          </p:nvSpPr>
          <p:spPr>
            <a:xfrm>
              <a:off x="1440308" y="128162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表达式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24B99FE-255E-45F6-88CF-6D77782D72B6}"/>
              </a:ext>
            </a:extLst>
          </p:cNvPr>
          <p:cNvSpPr txBox="1"/>
          <p:nvPr/>
        </p:nvSpPr>
        <p:spPr>
          <a:xfrm>
            <a:off x="539552" y="980728"/>
            <a:ext cx="7920880" cy="10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kern="0" dirty="0">
                <a:latin typeface="+mn-ea"/>
              </a:rPr>
              <a:t>表达式是指令或伪指令语句操作数的常见形式。它由常数、变量、标号等通过操作运算符连接而成</a:t>
            </a:r>
            <a:r>
              <a:rPr lang="zh-CN" altLang="en-US" sz="2400" b="1" dirty="0">
                <a:latin typeface="+mn-ea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F6F70B-1331-43CB-B900-D4AA19C65BBA}"/>
              </a:ext>
            </a:extLst>
          </p:cNvPr>
          <p:cNvSpPr/>
          <p:nvPr/>
        </p:nvSpPr>
        <p:spPr>
          <a:xfrm>
            <a:off x="911141" y="2499119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注意：任何表达式的值在程序被汇编的过程中进行计算确定，而不是到程序运行时才计算。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C7FF11-E9DD-4957-A98C-C42BB3809A91}"/>
              </a:ext>
            </a:extLst>
          </p:cNvPr>
          <p:cNvSpPr txBox="1"/>
          <p:nvPr/>
        </p:nvSpPr>
        <p:spPr>
          <a:xfrm>
            <a:off x="1619672" y="3927295"/>
            <a:ext cx="6624736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AX,   OADH  AND   0CCH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7FEAD7-769F-4EA0-ACC0-8F66FAC570D0}"/>
              </a:ext>
            </a:extLst>
          </p:cNvPr>
          <p:cNvSpPr txBox="1"/>
          <p:nvPr/>
        </p:nvSpPr>
        <p:spPr>
          <a:xfrm>
            <a:off x="2232232" y="4695527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BX,   OFFSET  DMem1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9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F362E4-7D03-4A8A-B4DF-042E65A6AF2E}"/>
              </a:ext>
            </a:extLst>
          </p:cNvPr>
          <p:cNvGrpSpPr/>
          <p:nvPr/>
        </p:nvGrpSpPr>
        <p:grpSpPr>
          <a:xfrm>
            <a:off x="827584" y="0"/>
            <a:ext cx="4176464" cy="839639"/>
            <a:chOff x="827584" y="0"/>
            <a:chExt cx="4176464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383F5C54-F521-4385-8D99-1EE1CDBCB55B}"/>
                </a:ext>
              </a:extLst>
            </p:cNvPr>
            <p:cNvSpPr/>
            <p:nvPr/>
          </p:nvSpPr>
          <p:spPr>
            <a:xfrm>
              <a:off x="1119858" y="93956"/>
              <a:ext cx="388419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3C7607-21BD-4151-B7FF-1E8594DC5ECE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CB4DD293-CE26-49EF-B14F-2461FBB27A7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5CF40E2-2B4D-4C3C-9603-4CDD24945A95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F0F4633-5DE7-41B7-809D-272CD66BA3C3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023698E5-3515-40DC-BEF0-1A326BA04C7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611E9FC-69F4-4C3D-984F-80660DEBA1A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BBE9470-2E90-4141-89D4-82DBC04E92CA}"/>
              </a:ext>
            </a:extLst>
          </p:cNvPr>
          <p:cNvSpPr txBox="1"/>
          <p:nvPr/>
        </p:nvSpPr>
        <p:spPr>
          <a:xfrm>
            <a:off x="827584" y="2492896"/>
            <a:ext cx="7344815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ea"/>
              </a:rPr>
              <a:t>伪指令在汇编过程中由汇编程序执行，如定义数据、分配存储区、定义段以及定义过程等。</a:t>
            </a:r>
          </a:p>
        </p:txBody>
      </p:sp>
    </p:spTree>
    <p:extLst>
      <p:ext uri="{BB962C8B-B14F-4D97-AF65-F5344CB8AC3E}">
        <p14:creationId xmlns:p14="http://schemas.microsoft.com/office/powerpoint/2010/main" val="159033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8BC25FF-3A40-4C0E-9D4A-225CBBD15D92}"/>
              </a:ext>
            </a:extLst>
          </p:cNvPr>
          <p:cNvGrpSpPr/>
          <p:nvPr/>
        </p:nvGrpSpPr>
        <p:grpSpPr>
          <a:xfrm>
            <a:off x="827584" y="0"/>
            <a:ext cx="6048672" cy="839639"/>
            <a:chOff x="827584" y="0"/>
            <a:chExt cx="6048672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F7AB4CFC-EEF2-42F6-B2DA-752A6CA8B30D}"/>
                </a:ext>
              </a:extLst>
            </p:cNvPr>
            <p:cNvSpPr/>
            <p:nvPr/>
          </p:nvSpPr>
          <p:spPr>
            <a:xfrm>
              <a:off x="1119858" y="93956"/>
              <a:ext cx="575639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数据定义伪指令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EAFEC0B-B543-49C4-B9BA-4A6640A47D93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4B8F4953-A495-4E6E-B4BC-D3018533FCB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9646624-046B-4B92-B901-D54593F9AFE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AD8EB1A-628C-449B-86AD-7EA11C09BA68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C063189A-0608-49A5-BFD5-3320398B67C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5F7C019-6D2A-46EA-99B5-E8B0695919D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B90CFF5-3AA2-4271-BE34-E13C89E841F3}"/>
              </a:ext>
            </a:extLst>
          </p:cNvPr>
          <p:cNvSpPr txBox="1"/>
          <p:nvPr/>
        </p:nvSpPr>
        <p:spPr>
          <a:xfrm>
            <a:off x="1500121" y="1844824"/>
            <a:ext cx="664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变量名   伪指令   操作数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，操作数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endParaRPr lang="zh-CN" altLang="en-US" sz="2800" b="1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B19510-CAF1-46BB-A3E6-F72E507AF04D}"/>
              </a:ext>
            </a:extLst>
          </p:cNvPr>
          <p:cNvSpPr txBox="1"/>
          <p:nvPr/>
        </p:nvSpPr>
        <p:spPr>
          <a:xfrm>
            <a:off x="1087733" y="1197453"/>
            <a:ext cx="1559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n-ea"/>
              </a:rPr>
              <a:t>格式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61B61E-DFA3-40BA-A64E-88E51AED269C}"/>
              </a:ext>
            </a:extLst>
          </p:cNvPr>
          <p:cNvGrpSpPr/>
          <p:nvPr/>
        </p:nvGrpSpPr>
        <p:grpSpPr>
          <a:xfrm>
            <a:off x="514440" y="119438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234">
              <a:extLst>
                <a:ext uri="{FF2B5EF4-FFF2-40B4-BE49-F238E27FC236}">
                  <a16:creationId xmlns:a16="http://schemas.microsoft.com/office/drawing/2014/main" id="{6C688D87-24CB-4D75-BDB7-4FAD3247839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8E3DAB0-A539-45A9-9734-CB4A8B0FA6B6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3A554D9-D2DC-4CD7-97D7-C285A70DFE14}"/>
              </a:ext>
            </a:extLst>
          </p:cNvPr>
          <p:cNvSpPr txBox="1"/>
          <p:nvPr/>
        </p:nvSpPr>
        <p:spPr>
          <a:xfrm>
            <a:off x="1268259" y="2636912"/>
            <a:ext cx="1559415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+mn-ea"/>
              </a:rPr>
              <a:t>伪指令：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0048AC-AD96-4B2D-B39C-39116C90B148}"/>
              </a:ext>
            </a:extLst>
          </p:cNvPr>
          <p:cNvSpPr txBox="1"/>
          <p:nvPr/>
        </p:nvSpPr>
        <p:spPr>
          <a:xfrm>
            <a:off x="1233095" y="3356992"/>
            <a:ext cx="404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，字节类型；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4BB86F-2602-45BD-AD04-477F5F51C9A0}"/>
              </a:ext>
            </a:extLst>
          </p:cNvPr>
          <p:cNvSpPr txBox="1"/>
          <p:nvPr/>
        </p:nvSpPr>
        <p:spPr>
          <a:xfrm>
            <a:off x="1233094" y="3933056"/>
            <a:ext cx="404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，字类型；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F64115-60C5-427A-9FFC-D8A7467EE0D4}"/>
              </a:ext>
            </a:extLst>
          </p:cNvPr>
          <p:cNvSpPr txBox="1"/>
          <p:nvPr/>
        </p:nvSpPr>
        <p:spPr>
          <a:xfrm>
            <a:off x="1233093" y="4598652"/>
            <a:ext cx="404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，双字类型；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E2FFEF-A0BF-4F6A-A5A1-B099D0E2F5BB}"/>
              </a:ext>
            </a:extLst>
          </p:cNvPr>
          <p:cNvSpPr txBox="1"/>
          <p:nvPr/>
        </p:nvSpPr>
        <p:spPr>
          <a:xfrm>
            <a:off x="1233093" y="5246023"/>
            <a:ext cx="404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，四字类型；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8ACEEA-83FF-44EB-8A02-01C52C451AE9}"/>
              </a:ext>
            </a:extLst>
          </p:cNvPr>
          <p:cNvSpPr txBox="1"/>
          <p:nvPr/>
        </p:nvSpPr>
        <p:spPr>
          <a:xfrm>
            <a:off x="1256967" y="5893394"/>
            <a:ext cx="404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，十字节类型；</a:t>
            </a:r>
          </a:p>
        </p:txBody>
      </p:sp>
    </p:spTree>
    <p:extLst>
      <p:ext uri="{BB962C8B-B14F-4D97-AF65-F5344CB8AC3E}">
        <p14:creationId xmlns:p14="http://schemas.microsoft.com/office/powerpoint/2010/main" val="17533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F19B90-78E7-4FE3-A723-AB32E8941216}"/>
              </a:ext>
            </a:extLst>
          </p:cNvPr>
          <p:cNvSpPr txBox="1"/>
          <p:nvPr/>
        </p:nvSpPr>
        <p:spPr>
          <a:xfrm>
            <a:off x="1517985" y="745540"/>
            <a:ext cx="664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操作数的值不能超过伪指令所定义的范围。</a:t>
            </a:r>
            <a:endParaRPr lang="zh-CN" altLang="en-US" sz="2800" b="1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B12EDF-DF6A-480F-9A38-085547A4DAA7}"/>
              </a:ext>
            </a:extLst>
          </p:cNvPr>
          <p:cNvSpPr txBox="1"/>
          <p:nvPr/>
        </p:nvSpPr>
        <p:spPr>
          <a:xfrm>
            <a:off x="1500121" y="119701"/>
            <a:ext cx="1559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n-ea"/>
              </a:rPr>
              <a:t>操作数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6426A2-4397-44E1-8CBB-739B492F54B2}"/>
              </a:ext>
            </a:extLst>
          </p:cNvPr>
          <p:cNvGrpSpPr/>
          <p:nvPr/>
        </p:nvGrpSpPr>
        <p:grpSpPr>
          <a:xfrm>
            <a:off x="926828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234">
              <a:extLst>
                <a:ext uri="{FF2B5EF4-FFF2-40B4-BE49-F238E27FC236}">
                  <a16:creationId xmlns:a16="http://schemas.microsoft.com/office/drawing/2014/main" id="{6EC5B55B-219E-40AF-81D2-8F3F93180BC9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D74272A-16DA-40C3-83E2-9DE3827B7C5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4F5413D7-C38F-45B7-8AF3-A394D86C6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460" y="3831431"/>
            <a:ext cx="546625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例，</a:t>
            </a:r>
            <a:r>
              <a:rPr lang="en-US" altLang="zh-CN" sz="2400" b="1"/>
              <a:t>DA-BYTE     DB      </a:t>
            </a:r>
            <a:r>
              <a:rPr lang="zh-CN" altLang="en-US" sz="2400" b="1"/>
              <a:t>？</a:t>
            </a:r>
            <a:r>
              <a:rPr lang="zh-CN" altLang="en-US" sz="2400" b="1" dirty="0"/>
              <a:t>，？</a:t>
            </a:r>
            <a:r>
              <a:rPr lang="zh-CN" altLang="en-US" sz="2400" b="1"/>
              <a:t>，？</a:t>
            </a:r>
            <a:endParaRPr lang="zh-CN" altLang="en-US" sz="2400" b="1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6DB6EC4-683A-4D8B-AA14-CE3CD584C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44" y="3212976"/>
            <a:ext cx="5598007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）？表达式：表示可以预置任意内容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DDCCFAC-4915-4121-99A3-7F5E4BFB1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72" y="4437112"/>
            <a:ext cx="2813591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）字符串表达式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F9802D9-2A5E-41B9-A8C0-F7704827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64" y="2031231"/>
            <a:ext cx="55683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例，</a:t>
            </a:r>
            <a:r>
              <a:rPr lang="en-US" altLang="zh-CN" sz="2400" b="1"/>
              <a:t>DATA1          DB     32H</a:t>
            </a:r>
            <a:r>
              <a:rPr lang="zh-CN" altLang="en-US" sz="2400" b="1"/>
              <a:t>，</a:t>
            </a:r>
            <a:r>
              <a:rPr lang="en-US" altLang="zh-CN" sz="2400" b="1"/>
              <a:t>30H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C9326A-3D55-48C9-B478-B3640CF64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44" y="1469142"/>
            <a:ext cx="2504212" cy="461665"/>
          </a:xfrm>
          <a:prstGeom prst="rect">
            <a:avLst/>
          </a:prstGeom>
          <a:solidFill>
            <a:srgbClr val="1F497D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（</a:t>
            </a:r>
            <a:r>
              <a:rPr lang="en-US" altLang="zh-CN" sz="2400" b="1">
                <a:solidFill>
                  <a:schemeClr val="bg1"/>
                </a:solidFill>
              </a:rPr>
              <a:t>1</a:t>
            </a:r>
            <a:r>
              <a:rPr lang="zh-CN" altLang="en-US" sz="2400" b="1">
                <a:solidFill>
                  <a:schemeClr val="bg1"/>
                </a:solidFill>
              </a:rPr>
              <a:t>）数值表达式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38AA55D-1EBA-45CF-AD2F-6C38E4FED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1" y="5085184"/>
            <a:ext cx="681789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例，</a:t>
            </a:r>
            <a:r>
              <a:rPr lang="en-US" altLang="zh-CN" sz="2400" b="1"/>
              <a:t>STRING1     DB      ′ABCDEF′     ;41H,42H…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E0674D2B-6167-4B02-94AA-46902E492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11" y="2564904"/>
            <a:ext cx="6226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例，</a:t>
            </a:r>
            <a:r>
              <a:rPr lang="en-US" altLang="zh-CN" sz="2400" b="1"/>
              <a:t>DATA2          DW    1000H</a:t>
            </a:r>
            <a:r>
              <a:rPr lang="zh-CN" altLang="en-US" sz="2400" b="1"/>
              <a:t>，</a:t>
            </a:r>
            <a:r>
              <a:rPr lang="en-US" altLang="zh-CN" sz="2400" b="1"/>
              <a:t>100*6+88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9D4CCB05-26A5-44A3-961F-674ED72F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0" y="5658569"/>
            <a:ext cx="760838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例，</a:t>
            </a:r>
            <a:r>
              <a:rPr lang="en-US" altLang="zh-CN" sz="2400" b="1"/>
              <a:t>STRING2     DW     ′AB ′ , ′ CD ′  </a:t>
            </a:r>
            <a:r>
              <a:rPr lang="zh-CN" altLang="en-US" sz="2400" b="1"/>
              <a:t>；</a:t>
            </a:r>
            <a:r>
              <a:rPr lang="en-US" altLang="zh-CN" sz="2400" b="1"/>
              <a:t>4142H,4344H</a:t>
            </a:r>
            <a:endParaRPr lang="en-US" altLang="zh-CN" sz="2400" b="1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01938BA2-8B03-42ED-B910-62312593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6231954"/>
            <a:ext cx="885698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STRING3     DW     ′ABCD ′ </a:t>
            </a:r>
            <a:r>
              <a:rPr lang="zh-CN" altLang="en-US" sz="2400" b="1"/>
              <a:t>；</a:t>
            </a:r>
            <a:r>
              <a:rPr lang="zh-CN" altLang="en-US" sz="2400" b="1">
                <a:solidFill>
                  <a:srgbClr val="FF0000"/>
                </a:solidFill>
              </a:rPr>
              <a:t>错误</a:t>
            </a:r>
            <a:r>
              <a:rPr lang="en-US" altLang="zh-CN" sz="2400" b="1">
                <a:solidFill>
                  <a:srgbClr val="FF0000"/>
                </a:solidFill>
              </a:rPr>
              <a:t>,DW/DD</a:t>
            </a:r>
            <a:r>
              <a:rPr lang="zh-CN" altLang="en-US" sz="2400" b="1">
                <a:solidFill>
                  <a:srgbClr val="FF0000"/>
                </a:solidFill>
              </a:rPr>
              <a:t>不允许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个以上字符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1" grpId="0" animBg="1"/>
      <p:bldP spid="12" grpId="0"/>
      <p:bldP spid="13" grpId="0" animBg="1"/>
      <p:bldP spid="15" grpId="0" animBg="1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23D5A66-0989-4689-9EDF-8A6FA975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17" y="1201799"/>
            <a:ext cx="3785011" cy="4001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STRING1 DB ‘ABCDEF’</a:t>
            </a:r>
          </a:p>
        </p:txBody>
      </p:sp>
      <p:grpSp>
        <p:nvGrpSpPr>
          <p:cNvPr id="3" name="Group 28">
            <a:extLst>
              <a:ext uri="{FF2B5EF4-FFF2-40B4-BE49-F238E27FC236}">
                <a16:creationId xmlns:a16="http://schemas.microsoft.com/office/drawing/2014/main" id="{F5EDA076-040C-4649-A861-3E5AD2289660}"/>
              </a:ext>
            </a:extLst>
          </p:cNvPr>
          <p:cNvGrpSpPr/>
          <p:nvPr/>
        </p:nvGrpSpPr>
        <p:grpSpPr bwMode="auto">
          <a:xfrm>
            <a:off x="361798" y="2105000"/>
            <a:ext cx="3708400" cy="3124200"/>
            <a:chOff x="0" y="0"/>
            <a:chExt cx="1824" cy="1968"/>
          </a:xfrm>
        </p:grpSpPr>
        <p:sp>
          <p:nvSpPr>
            <p:cNvPr id="4" name="Rectangle 10">
              <a:extLst>
                <a:ext uri="{FF2B5EF4-FFF2-40B4-BE49-F238E27FC236}">
                  <a16:creationId xmlns:a16="http://schemas.microsoft.com/office/drawing/2014/main" id="{E849754F-A503-4601-988D-18D842E94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576" cy="1968"/>
            </a:xfrm>
            <a:prstGeom prst="rect">
              <a:avLst/>
            </a:prstGeom>
            <a:solidFill>
              <a:srgbClr val="FFFF00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D10E65DC-8943-4320-9CD9-0427E790E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0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482261CE-F7DC-46EE-90E9-A85119300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480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AC0A6EFF-5BBB-4446-B2A4-062A168AB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720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28518BB3-EBD9-4386-9EC9-EC9F7E7FA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960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D48169A8-5897-47ED-8EAB-7F0908732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52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065050E5-4DB0-4907-9C20-67084C122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392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17">
              <a:extLst>
                <a:ext uri="{FF2B5EF4-FFF2-40B4-BE49-F238E27FC236}">
                  <a16:creationId xmlns:a16="http://schemas.microsoft.com/office/drawing/2014/main" id="{E29768A8-31C5-4CEF-906E-B5A83818A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32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FDC39676-B7FE-42B8-9FB8-CCDAFE931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4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46H 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F61E47F2-995D-4101-B902-EECFFCE43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"/>
              <a:ext cx="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41H</a:t>
              </a:r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25FAE156-B120-4FE6-8936-E5782C92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32"/>
              <a:ext cx="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42H</a:t>
              </a: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02CD0867-516D-4378-918E-0EAC51274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672"/>
              <a:ext cx="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43H</a:t>
              </a:r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39E1DB4F-42A7-4210-B372-20CCD32E3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2"/>
              <a:ext cx="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44H</a:t>
              </a:r>
            </a:p>
          </p:txBody>
        </p: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45DCE236-E144-415A-98A7-D40D2C5BC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104"/>
              <a:ext cx="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45H</a:t>
              </a: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6A0B578E-0005-4C37-9C57-75644FF25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STRING1</a:t>
              </a:r>
            </a:p>
          </p:txBody>
        </p:sp>
        <p:sp>
          <p:nvSpPr>
            <p:cNvPr id="19" name="Text Box 46">
              <a:extLst>
                <a:ext uri="{FF2B5EF4-FFF2-40B4-BE49-F238E27FC236}">
                  <a16:creationId xmlns:a16="http://schemas.microsoft.com/office/drawing/2014/main" id="{B44FD240-74F0-4EFC-909F-10744CAD1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‘A’</a:t>
              </a:r>
            </a:p>
          </p:txBody>
        </p:sp>
        <p:sp>
          <p:nvSpPr>
            <p:cNvPr id="20" name="Text Box 47">
              <a:extLst>
                <a:ext uri="{FF2B5EF4-FFF2-40B4-BE49-F238E27FC236}">
                  <a16:creationId xmlns:a16="http://schemas.microsoft.com/office/drawing/2014/main" id="{CF958B20-6090-43B7-AC5D-1DF892D5C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4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‘B’</a:t>
              </a:r>
            </a:p>
          </p:txBody>
        </p:sp>
        <p:sp>
          <p:nvSpPr>
            <p:cNvPr id="21" name="Text Box 48">
              <a:extLst>
                <a:ext uri="{FF2B5EF4-FFF2-40B4-BE49-F238E27FC236}">
                  <a16:creationId xmlns:a16="http://schemas.microsoft.com/office/drawing/2014/main" id="{C46681A5-5E26-44D5-9D16-7BA8C840C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6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‘C’</a:t>
              </a:r>
            </a:p>
          </p:txBody>
        </p:sp>
        <p:sp>
          <p:nvSpPr>
            <p:cNvPr id="22" name="Text Box 49">
              <a:extLst>
                <a:ext uri="{FF2B5EF4-FFF2-40B4-BE49-F238E27FC236}">
                  <a16:creationId xmlns:a16="http://schemas.microsoft.com/office/drawing/2014/main" id="{54ACA1FC-F80B-45E5-8022-8921C3F8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‘D’</a:t>
              </a:r>
            </a:p>
          </p:txBody>
        </p:sp>
        <p:sp>
          <p:nvSpPr>
            <p:cNvPr id="23" name="Text Box 50">
              <a:extLst>
                <a:ext uri="{FF2B5EF4-FFF2-40B4-BE49-F238E27FC236}">
                  <a16:creationId xmlns:a16="http://schemas.microsoft.com/office/drawing/2014/main" id="{261BE5D8-C75D-4DC4-A666-DD20285F0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4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‘E’</a:t>
              </a:r>
            </a:p>
          </p:txBody>
        </p:sp>
        <p:sp>
          <p:nvSpPr>
            <p:cNvPr id="24" name="Text Box 51">
              <a:extLst>
                <a:ext uri="{FF2B5EF4-FFF2-40B4-BE49-F238E27FC236}">
                  <a16:creationId xmlns:a16="http://schemas.microsoft.com/office/drawing/2014/main" id="{83F4E5EC-F0B2-456B-9586-1DCD6699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3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‘F’</a:t>
              </a:r>
            </a:p>
          </p:txBody>
        </p:sp>
      </p:grpSp>
      <p:sp>
        <p:nvSpPr>
          <p:cNvPr id="25" name="Rectangle 4">
            <a:extLst>
              <a:ext uri="{FF2B5EF4-FFF2-40B4-BE49-F238E27FC236}">
                <a16:creationId xmlns:a16="http://schemas.microsoft.com/office/drawing/2014/main" id="{C9BC0854-CEA2-42D1-9FDD-0B8CC371D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198" y="1196752"/>
            <a:ext cx="4338047" cy="40011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b="1" kern="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STRING2 DW ‘AB’,‘CD’,’EF’</a:t>
            </a:r>
          </a:p>
        </p:txBody>
      </p:sp>
      <p:grpSp>
        <p:nvGrpSpPr>
          <p:cNvPr id="26" name="Group 6">
            <a:extLst>
              <a:ext uri="{FF2B5EF4-FFF2-40B4-BE49-F238E27FC236}">
                <a16:creationId xmlns:a16="http://schemas.microsoft.com/office/drawing/2014/main" id="{744D7D37-ADD0-48B6-B001-49C9D5FDA443}"/>
              </a:ext>
            </a:extLst>
          </p:cNvPr>
          <p:cNvGrpSpPr/>
          <p:nvPr/>
        </p:nvGrpSpPr>
        <p:grpSpPr bwMode="auto">
          <a:xfrm>
            <a:off x="5073804" y="2066760"/>
            <a:ext cx="3428481" cy="3124200"/>
            <a:chOff x="145" y="0"/>
            <a:chExt cx="1727" cy="1968"/>
          </a:xfrm>
        </p:grpSpPr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075714E1-8597-4792-82BE-89D554719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576" cy="1968"/>
            </a:xfrm>
            <a:prstGeom prst="rect">
              <a:avLst/>
            </a:prstGeom>
            <a:solidFill>
              <a:srgbClr val="FFFF00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0B28EBB4-7ACA-4307-A877-07B7E01CF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0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8B8F9A3B-92D4-4AED-8EA7-55EBE6843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480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321F666B-56F3-4260-9EAC-0ED5A790E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720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38FCE903-021F-47B7-93AC-61F470B3E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960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DCE4D8DA-6CDC-46F9-8450-6958655C1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52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3E397C08-C435-45DB-857F-9BB169ABD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392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124DD0B-5113-45AB-A207-4DECF818A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32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64AE5EA3-F27A-495C-A124-1E714FE30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" y="240"/>
              <a:ext cx="7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STRING2</a:t>
              </a: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B9544E35-82CC-4C13-800F-A97243699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32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41H</a:t>
              </a: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1DE3F5A9-DA41-4E4C-93BD-D73837251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0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42H</a:t>
              </a: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02CD3D41-2597-46F1-9BC6-83A53041E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2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43H</a:t>
              </a: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2820BC25-FEE3-429B-B5D1-F782F53FC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672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44H</a:t>
              </a: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CCFF5FB2-B7CA-449D-B5FB-F376372C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44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45H</a:t>
              </a:r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D6B12908-F082-43A0-BF6F-86D0EE961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152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46H</a:t>
              </a:r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D5DF20F7-20C3-47BA-B847-C3F0726EC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4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‘B’</a:t>
              </a: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CB6481A4-474C-4489-B90A-8B4EA624F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44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‘A’</a:t>
              </a:r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A4B4F4CA-FA81-4497-B591-22CCC35DC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6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‘D’</a:t>
              </a:r>
            </a:p>
          </p:txBody>
        </p:sp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4C5A63A4-13BA-4EEB-B2FE-2A4186DB6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9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‘C’</a:t>
              </a: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DA2D86BF-1025-4483-B22A-F0506A846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40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‘E’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E0E3D084-2F64-4351-A309-45CC8C006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11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‘F’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17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2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4BBC68A-B7C3-493A-84DD-12C51AB6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696" y="952766"/>
            <a:ext cx="4793300" cy="4616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b="1" kern="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STRING3  DD    ‘AB’, ‘CD’</a:t>
            </a:r>
          </a:p>
        </p:txBody>
      </p:sp>
      <p:sp>
        <p:nvSpPr>
          <p:cNvPr id="3" name="Rectangle 54">
            <a:extLst>
              <a:ext uri="{FF2B5EF4-FFF2-40B4-BE49-F238E27FC236}">
                <a16:creationId xmlns:a16="http://schemas.microsoft.com/office/drawing/2014/main" id="{468E0DD2-69A9-49A1-93EB-20945661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27" y="5785933"/>
            <a:ext cx="86950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</a:rPr>
              <a:t>注意：</a:t>
            </a:r>
            <a:r>
              <a:rPr lang="en-US" altLang="zh-CN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DW</a:t>
            </a:r>
            <a:r>
              <a:rPr lang="zh-CN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DD</a:t>
            </a:r>
            <a:r>
              <a:rPr lang="zh-CN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伪指令不能用两个以上字符构成的字符串赋初值，否则将出错。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15D35425-F5C5-43FA-B973-E6F1129883F8}"/>
              </a:ext>
            </a:extLst>
          </p:cNvPr>
          <p:cNvGrpSpPr/>
          <p:nvPr/>
        </p:nvGrpSpPr>
        <p:grpSpPr bwMode="auto">
          <a:xfrm>
            <a:off x="2483768" y="1844824"/>
            <a:ext cx="3276084" cy="3733800"/>
            <a:chOff x="116" y="0"/>
            <a:chExt cx="1756" cy="2352"/>
          </a:xfrm>
        </p:grpSpPr>
        <p:sp>
          <p:nvSpPr>
            <p:cNvPr id="5" name="Rectangle 18">
              <a:extLst>
                <a:ext uri="{FF2B5EF4-FFF2-40B4-BE49-F238E27FC236}">
                  <a16:creationId xmlns:a16="http://schemas.microsoft.com/office/drawing/2014/main" id="{6E92554E-8057-4DF7-A21F-ED9D7F43D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576" cy="2352"/>
            </a:xfrm>
            <a:prstGeom prst="rect">
              <a:avLst/>
            </a:prstGeom>
            <a:solidFill>
              <a:srgbClr val="FFFF00"/>
            </a:solidFill>
            <a:ln w="9525" cmpd="sng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19">
              <a:extLst>
                <a:ext uri="{FF2B5EF4-FFF2-40B4-BE49-F238E27FC236}">
                  <a16:creationId xmlns:a16="http://schemas.microsoft.com/office/drawing/2014/main" id="{7832604A-B86D-4E1C-B51B-ED0B5809E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0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20">
              <a:extLst>
                <a:ext uri="{FF2B5EF4-FFF2-40B4-BE49-F238E27FC236}">
                  <a16:creationId xmlns:a16="http://schemas.microsoft.com/office/drawing/2014/main" id="{A1F10752-9BF5-4B86-87A3-F57E35EBE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480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21">
              <a:extLst>
                <a:ext uri="{FF2B5EF4-FFF2-40B4-BE49-F238E27FC236}">
                  <a16:creationId xmlns:a16="http://schemas.microsoft.com/office/drawing/2014/main" id="{419C29F1-0739-4437-A120-B2D31801C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720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EDD248CC-EEB4-49B4-B6BE-B3DEF79BA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960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02764E19-F899-4AC6-ADFE-CE856977D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52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A4A8FAC2-D410-4404-A6B7-92AB84AC6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392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25">
              <a:extLst>
                <a:ext uri="{FF2B5EF4-FFF2-40B4-BE49-F238E27FC236}">
                  <a16:creationId xmlns:a16="http://schemas.microsoft.com/office/drawing/2014/main" id="{B8D7568A-C083-4DB4-AFEF-47F03D6E6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32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42">
              <a:extLst>
                <a:ext uri="{FF2B5EF4-FFF2-40B4-BE49-F238E27FC236}">
                  <a16:creationId xmlns:a16="http://schemas.microsoft.com/office/drawing/2014/main" id="{648B1248-187C-42AD-B260-9A98776C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32"/>
              <a:ext cx="3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41H</a:t>
              </a: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55F1D9E2-EF51-4279-BBE7-3D6A7004C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"/>
              <a:ext cx="3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42H</a:t>
              </a:r>
            </a:p>
          </p:txBody>
        </p:sp>
        <p:sp>
          <p:nvSpPr>
            <p:cNvPr id="15" name="Rectangle 44">
              <a:extLst>
                <a:ext uri="{FF2B5EF4-FFF2-40B4-BE49-F238E27FC236}">
                  <a16:creationId xmlns:a16="http://schemas.microsoft.com/office/drawing/2014/main" id="{C9B8A9F5-8362-48AF-9391-312EDD627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92"/>
              <a:ext cx="3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43H</a:t>
              </a:r>
            </a:p>
          </p:txBody>
        </p:sp>
        <p:sp>
          <p:nvSpPr>
            <p:cNvPr id="16" name="Rectangle 45">
              <a:extLst>
                <a:ext uri="{FF2B5EF4-FFF2-40B4-BE49-F238E27FC236}">
                  <a16:creationId xmlns:a16="http://schemas.microsoft.com/office/drawing/2014/main" id="{D99CAD82-8CEE-4BDD-8B5D-E39DD648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152"/>
              <a:ext cx="3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44H</a:t>
              </a:r>
            </a:p>
          </p:txBody>
        </p:sp>
        <p:sp>
          <p:nvSpPr>
            <p:cNvPr id="17" name="Text Box 46">
              <a:extLst>
                <a:ext uri="{FF2B5EF4-FFF2-40B4-BE49-F238E27FC236}">
                  <a16:creationId xmlns:a16="http://schemas.microsoft.com/office/drawing/2014/main" id="{58BE17CF-AE8B-4C91-A31A-0A098F659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88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" name="Text Box 47">
              <a:extLst>
                <a:ext uri="{FF2B5EF4-FFF2-40B4-BE49-F238E27FC236}">
                  <a16:creationId xmlns:a16="http://schemas.microsoft.com/office/drawing/2014/main" id="{5AC71A01-3B50-49C9-9199-D4C779DDE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67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647E9184-F6D2-4450-89FF-1F8463F9B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72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49">
              <a:extLst>
                <a:ext uri="{FF2B5EF4-FFF2-40B4-BE49-F238E27FC236}">
                  <a16:creationId xmlns:a16="http://schemas.microsoft.com/office/drawing/2014/main" id="{121653BE-BEB0-4C0B-A96F-43A6ECF35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12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50">
              <a:extLst>
                <a:ext uri="{FF2B5EF4-FFF2-40B4-BE49-F238E27FC236}">
                  <a16:creationId xmlns:a16="http://schemas.microsoft.com/office/drawing/2014/main" id="{8D1BA6AC-5DAC-4359-A9B1-B17AEC32D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8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" name="Text Box 51">
              <a:extLst>
                <a:ext uri="{FF2B5EF4-FFF2-40B4-BE49-F238E27FC236}">
                  <a16:creationId xmlns:a16="http://schemas.microsoft.com/office/drawing/2014/main" id="{5A0AC4BF-DEB6-4C85-AF0C-862F3C44C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82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3" name="Text Box 52">
              <a:extLst>
                <a:ext uri="{FF2B5EF4-FFF2-40B4-BE49-F238E27FC236}">
                  <a16:creationId xmlns:a16="http://schemas.microsoft.com/office/drawing/2014/main" id="{091C33D7-CE7C-4DC1-A61F-DC5985ECD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240"/>
              <a:ext cx="8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STRING3</a:t>
              </a:r>
            </a:p>
          </p:txBody>
        </p:sp>
        <p:sp>
          <p:nvSpPr>
            <p:cNvPr id="24" name="Text Box 56">
              <a:extLst>
                <a:ext uri="{FF2B5EF4-FFF2-40B4-BE49-F238E27FC236}">
                  <a16:creationId xmlns:a16="http://schemas.microsoft.com/office/drawing/2014/main" id="{1463E75B-51C7-4D01-8074-831973FD3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4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‘A’</a:t>
              </a:r>
            </a:p>
          </p:txBody>
        </p:sp>
        <p:sp>
          <p:nvSpPr>
            <p:cNvPr id="25" name="Text Box 57">
              <a:extLst>
                <a:ext uri="{FF2B5EF4-FFF2-40B4-BE49-F238E27FC236}">
                  <a16:creationId xmlns:a16="http://schemas.microsoft.com/office/drawing/2014/main" id="{F6E7D0FF-B1B9-4778-909B-C1B9C60BD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‘B’</a:t>
              </a:r>
            </a:p>
          </p:txBody>
        </p:sp>
        <p:sp>
          <p:nvSpPr>
            <p:cNvPr id="26" name="Text Box 58">
              <a:extLst>
                <a:ext uri="{FF2B5EF4-FFF2-40B4-BE49-F238E27FC236}">
                  <a16:creationId xmlns:a16="http://schemas.microsoft.com/office/drawing/2014/main" id="{2A695F4A-2AD6-4B1D-9113-B016A3C35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1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‘D’</a:t>
              </a:r>
            </a:p>
          </p:txBody>
        </p:sp>
        <p:sp>
          <p:nvSpPr>
            <p:cNvPr id="27" name="Text Box 59">
              <a:extLst>
                <a:ext uri="{FF2B5EF4-FFF2-40B4-BE49-F238E27FC236}">
                  <a16:creationId xmlns:a16="http://schemas.microsoft.com/office/drawing/2014/main" id="{6C4DE9C5-080A-4446-81B1-E798EA111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‘C’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19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9456B5-C6B0-4ECE-A126-97173CD71723}"/>
              </a:ext>
            </a:extLst>
          </p:cNvPr>
          <p:cNvSpPr txBox="1"/>
          <p:nvPr/>
        </p:nvSpPr>
        <p:spPr>
          <a:xfrm>
            <a:off x="1191123" y="1412776"/>
            <a:ext cx="730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当同样的操作数重复多次时，可用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DUP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表示。</a:t>
            </a:r>
            <a:endParaRPr lang="zh-CN" altLang="en-US" sz="2800" b="1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36E77E-0E40-40EB-AB20-95F2B18D0736}"/>
              </a:ext>
            </a:extLst>
          </p:cNvPr>
          <p:cNvSpPr txBox="1"/>
          <p:nvPr/>
        </p:nvSpPr>
        <p:spPr>
          <a:xfrm>
            <a:off x="1500121" y="623757"/>
            <a:ext cx="249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n-ea"/>
              </a:rPr>
              <a:t>重复操作符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8C6DBA1-84E1-45F1-87AE-F66B4E0304A3}"/>
              </a:ext>
            </a:extLst>
          </p:cNvPr>
          <p:cNvGrpSpPr/>
          <p:nvPr/>
        </p:nvGrpSpPr>
        <p:grpSpPr>
          <a:xfrm>
            <a:off x="926828" y="620688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234">
              <a:extLst>
                <a:ext uri="{FF2B5EF4-FFF2-40B4-BE49-F238E27FC236}">
                  <a16:creationId xmlns:a16="http://schemas.microsoft.com/office/drawing/2014/main" id="{18B00251-7AD1-4D6D-80DD-F7639B00EEC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787B843-4E6C-43A8-8974-0CE8103D41C8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62783A5-74D0-4603-811E-3668DA9C4FEC}"/>
              </a:ext>
            </a:extLst>
          </p:cNvPr>
          <p:cNvSpPr txBox="1"/>
          <p:nvPr/>
        </p:nvSpPr>
        <p:spPr>
          <a:xfrm>
            <a:off x="1191227" y="2842779"/>
            <a:ext cx="739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变量名   伪指令   表达式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  DUP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（表达式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6716A3-BD44-40C7-811E-868C95CDA7DB}"/>
              </a:ext>
            </a:extLst>
          </p:cNvPr>
          <p:cNvSpPr txBox="1"/>
          <p:nvPr/>
        </p:nvSpPr>
        <p:spPr>
          <a:xfrm>
            <a:off x="1547664" y="3481844"/>
            <a:ext cx="453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为重复次数；</a:t>
            </a:r>
            <a:endParaRPr lang="zh-CN" altLang="en-US" sz="2800" b="1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DDA13-ED33-400A-97E0-3DA5DEFAD01B}"/>
              </a:ext>
            </a:extLst>
          </p:cNvPr>
          <p:cNvSpPr txBox="1"/>
          <p:nvPr/>
        </p:nvSpPr>
        <p:spPr>
          <a:xfrm>
            <a:off x="1551163" y="4129916"/>
            <a:ext cx="453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为重复内容；</a:t>
            </a:r>
            <a:endParaRPr lang="zh-CN" altLang="en-US" sz="2800" b="1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8CFA2A-781B-4748-8BA0-195C4C0B6472}"/>
              </a:ext>
            </a:extLst>
          </p:cNvPr>
          <p:cNvSpPr txBox="1"/>
          <p:nvPr/>
        </p:nvSpPr>
        <p:spPr>
          <a:xfrm>
            <a:off x="1215283" y="2162434"/>
            <a:ext cx="1196477" cy="523220"/>
          </a:xfrm>
          <a:prstGeom prst="rect">
            <a:avLst/>
          </a:prstGeom>
          <a:solidFill>
            <a:srgbClr val="204C82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endParaRPr lang="zh-CN" altLang="en-US" sz="2800" b="1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F893BCD7-4F6D-48B3-BC4F-2C0AF9E19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03" y="4797152"/>
            <a:ext cx="8352693" cy="18158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例，    </a:t>
            </a:r>
            <a:r>
              <a:rPr lang="en-US" altLang="zh-CN" b="1"/>
              <a:t>DATA_A  DB   10H  DUP(?)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/>
              <a:t>            DATA_B  DB   20H  DUP(30H,31H)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/>
              <a:t>            DATA_B  DW   20H  DUP(3000H,3100H)</a:t>
            </a:r>
          </a:p>
        </p:txBody>
      </p:sp>
    </p:spTree>
    <p:extLst>
      <p:ext uri="{BB962C8B-B14F-4D97-AF65-F5344CB8AC3E}">
        <p14:creationId xmlns:p14="http://schemas.microsoft.com/office/powerpoint/2010/main" val="14681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 animBg="1"/>
      <p:bldP spid="11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A24F84-1F4D-45DE-9D80-E48D31762975}"/>
              </a:ext>
            </a:extLst>
          </p:cNvPr>
          <p:cNvGrpSpPr/>
          <p:nvPr/>
        </p:nvGrpSpPr>
        <p:grpSpPr>
          <a:xfrm>
            <a:off x="827584" y="0"/>
            <a:ext cx="5904656" cy="839639"/>
            <a:chOff x="827584" y="0"/>
            <a:chExt cx="5904656" cy="839639"/>
          </a:xfrm>
        </p:grpSpPr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6A627AC9-2BDC-415A-9D0C-8D883729EF6A}"/>
                </a:ext>
              </a:extLst>
            </p:cNvPr>
            <p:cNvSpPr/>
            <p:nvPr/>
          </p:nvSpPr>
          <p:spPr>
            <a:xfrm>
              <a:off x="1119858" y="93956"/>
              <a:ext cx="561238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汇编语言的基本概念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A9C0FDA-AF6A-4D3E-8977-D480C169942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215">
                <a:extLst>
                  <a:ext uri="{FF2B5EF4-FFF2-40B4-BE49-F238E27FC236}">
                    <a16:creationId xmlns:a16="http://schemas.microsoft.com/office/drawing/2014/main" id="{1935F946-9E6B-45E8-AF52-674848D263F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A75BD45-79AA-426E-9CB0-8701148BF1D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E18C025-7682-462F-80A1-67735FA9F59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20">
                <a:extLst>
                  <a:ext uri="{FF2B5EF4-FFF2-40B4-BE49-F238E27FC236}">
                    <a16:creationId xmlns:a16="http://schemas.microsoft.com/office/drawing/2014/main" id="{D58B2A80-58D6-47E3-BFB2-828B4F51C01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7F9948D-48B8-4DB7-90DE-7334B643DF1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AC4912-6350-4300-95DF-CE2A2512AC8B}"/>
              </a:ext>
            </a:extLst>
          </p:cNvPr>
          <p:cNvSpPr txBox="1"/>
          <p:nvPr/>
        </p:nvSpPr>
        <p:spPr>
          <a:xfrm>
            <a:off x="441477" y="1359028"/>
            <a:ext cx="8234979" cy="12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/>
              <a:t>将汇编语言源程序“翻译”成机器语言（目标代码）的过程称为汇编。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91512E-95AC-4D42-B6F2-1A99D1908E3B}"/>
              </a:ext>
            </a:extLst>
          </p:cNvPr>
          <p:cNvSpPr/>
          <p:nvPr/>
        </p:nvSpPr>
        <p:spPr>
          <a:xfrm>
            <a:off x="441477" y="2804470"/>
            <a:ext cx="8136904" cy="122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目前使用较多的汇编程序是宏汇编（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MASM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）程序。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B4D49E-DD98-4F70-89D7-7B6264D77698}"/>
              </a:ext>
            </a:extLst>
          </p:cNvPr>
          <p:cNvSpPr/>
          <p:nvPr/>
        </p:nvSpPr>
        <p:spPr>
          <a:xfrm>
            <a:off x="441477" y="4241896"/>
            <a:ext cx="8136904" cy="122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不同种类的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具有不同的汇编语言源程序（指令系统不同），互相之间不一定通用。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50C49E-255D-4128-B2EC-A0B94052A55B}"/>
              </a:ext>
            </a:extLst>
          </p:cNvPr>
          <p:cNvSpPr txBox="1"/>
          <p:nvPr/>
        </p:nvSpPr>
        <p:spPr>
          <a:xfrm>
            <a:off x="1403648" y="116632"/>
            <a:ext cx="249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变量的使用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5ECAF6-9FD7-43BD-B8D6-FF91F54233DA}"/>
              </a:ext>
            </a:extLst>
          </p:cNvPr>
          <p:cNvGrpSpPr/>
          <p:nvPr/>
        </p:nvGrpSpPr>
        <p:grpSpPr>
          <a:xfrm>
            <a:off x="830355" y="113563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234">
              <a:extLst>
                <a:ext uri="{FF2B5EF4-FFF2-40B4-BE49-F238E27FC236}">
                  <a16:creationId xmlns:a16="http://schemas.microsoft.com/office/drawing/2014/main" id="{F3A51063-38A6-4810-A716-A36409C6E39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9046CE2-EBDE-4ADE-A6F3-721BECAAA304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DFB2CDA-F4B9-4251-B001-58AC1D112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04" y="1074618"/>
            <a:ext cx="3743325" cy="457200"/>
          </a:xfrm>
          <a:prstGeom prst="rect">
            <a:avLst/>
          </a:prstGeom>
          <a:solidFill>
            <a:srgbClr val="1F497D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</a:rPr>
              <a:t>（</a:t>
            </a:r>
            <a:r>
              <a:rPr lang="en-US" altLang="zh-CN" sz="2400" b="1">
                <a:solidFill>
                  <a:schemeClr val="bg2"/>
                </a:solidFill>
              </a:rPr>
              <a:t>1</a:t>
            </a:r>
            <a:r>
              <a:rPr lang="zh-CN" altLang="en-US" sz="2400" b="1">
                <a:solidFill>
                  <a:schemeClr val="bg2"/>
                </a:solidFill>
              </a:rPr>
              <a:t>）在指令语句中引用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C525FBC-7E9A-42E3-9994-B90141703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64" y="3140968"/>
            <a:ext cx="8213032" cy="292150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/>
              <a:t>例，    </a:t>
            </a:r>
            <a:r>
              <a:rPr lang="en-US" altLang="zh-CN" sz="2400" b="1" dirty="0"/>
              <a:t>DA1   DB   0FEH</a:t>
            </a:r>
            <a:br>
              <a:rPr lang="en-US" altLang="zh-CN" sz="2400" b="1" dirty="0"/>
            </a:br>
            <a:r>
              <a:rPr lang="en-US" altLang="zh-CN" sz="2400" b="1" dirty="0"/>
              <a:t>            DA2   DW   52ACH,  1234H</a:t>
            </a:r>
            <a:br>
              <a:rPr lang="en-US" altLang="zh-CN" sz="2400" b="1" dirty="0"/>
            </a:br>
            <a:r>
              <a:rPr lang="en-US" altLang="zh-CN" sz="2400" b="1" dirty="0"/>
              <a:t>            ……</a:t>
            </a:r>
            <a:br>
              <a:rPr lang="en-US" altLang="zh-CN" sz="2400" b="1" dirty="0"/>
            </a:br>
            <a:r>
              <a:rPr lang="en-US" altLang="zh-CN" sz="2400" b="1" dirty="0"/>
              <a:t>            MOV  AL,  DA1         ;</a:t>
            </a:r>
            <a:r>
              <a:rPr lang="zh-CN" altLang="en-US" sz="2400" b="1" dirty="0"/>
              <a:t>将0</a:t>
            </a:r>
            <a:r>
              <a:rPr lang="en-US" altLang="zh-CN" sz="2400" b="1" dirty="0"/>
              <a:t>FEH</a:t>
            </a:r>
            <a:r>
              <a:rPr lang="zh-CN" altLang="en-US" sz="2400" b="1" dirty="0"/>
              <a:t>传送到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中</a:t>
            </a:r>
            <a:br>
              <a:rPr lang="zh-CN" altLang="en-US" sz="2400" b="1" dirty="0"/>
            </a:br>
            <a:r>
              <a:rPr lang="zh-CN" altLang="en-US" sz="2400" b="1" dirty="0"/>
              <a:t>            </a:t>
            </a:r>
            <a:r>
              <a:rPr lang="en-US" altLang="zh-CN" sz="2400" b="1" dirty="0"/>
              <a:t>MOV  BX,  DA2         ;</a:t>
            </a:r>
            <a:r>
              <a:rPr lang="zh-CN" altLang="en-US" sz="2400" b="1" dirty="0"/>
              <a:t>将</a:t>
            </a:r>
            <a:r>
              <a:rPr lang="en-US" altLang="zh-CN" sz="2400" b="1" dirty="0"/>
              <a:t>52ACH</a:t>
            </a:r>
            <a:r>
              <a:rPr lang="zh-CN" altLang="en-US" sz="2400" b="1" dirty="0"/>
              <a:t>传送到</a:t>
            </a:r>
            <a:r>
              <a:rPr lang="en-US" altLang="zh-CN" sz="2400" b="1" dirty="0"/>
              <a:t>BX</a:t>
            </a:r>
            <a:r>
              <a:rPr lang="zh-CN" altLang="en-US" sz="2400" b="1" dirty="0"/>
              <a:t>中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            MOV  BX,  DA2+1     ;</a:t>
            </a:r>
            <a:r>
              <a:rPr lang="zh-CN" altLang="en-US" sz="2400" b="1" dirty="0">
                <a:solidFill>
                  <a:srgbClr val="FF0000"/>
                </a:solidFill>
              </a:rPr>
              <a:t>将</a:t>
            </a:r>
            <a:r>
              <a:rPr lang="en-US" altLang="zh-CN" sz="2400" b="1" dirty="0">
                <a:solidFill>
                  <a:srgbClr val="FF0000"/>
                </a:solidFill>
              </a:rPr>
              <a:t>3452H</a:t>
            </a:r>
            <a:r>
              <a:rPr lang="zh-CN" altLang="en-US" sz="2400" b="1" dirty="0">
                <a:solidFill>
                  <a:srgbClr val="FF0000"/>
                </a:solidFill>
              </a:rPr>
              <a:t>传送到</a:t>
            </a:r>
            <a:r>
              <a:rPr lang="en-US" altLang="zh-CN" sz="2400" b="1" dirty="0">
                <a:solidFill>
                  <a:srgbClr val="FF0000"/>
                </a:solidFill>
              </a:rPr>
              <a:t>BX</a:t>
            </a:r>
            <a:r>
              <a:rPr lang="zh-CN" altLang="en-US" sz="2400" b="1" dirty="0">
                <a:solidFill>
                  <a:srgbClr val="FF0000"/>
                </a:solidFill>
              </a:rPr>
              <a:t>中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10D64B-0920-4255-9616-A84BE7FA0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88" y="1650682"/>
            <a:ext cx="7162704" cy="11302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在指令语句中直接引用变量名则表示</a:t>
            </a:r>
            <a:r>
              <a:rPr lang="zh-CN" altLang="en-US" sz="2400" b="1" dirty="0">
                <a:solidFill>
                  <a:srgbClr val="0000FF"/>
                </a:solidFill>
              </a:rPr>
              <a:t>该操作数为存储器操作数，其表现形式为段地址：</a:t>
            </a:r>
            <a:r>
              <a:rPr lang="en-US" altLang="zh-CN" sz="2400" b="1" dirty="0">
                <a:solidFill>
                  <a:srgbClr val="0000FF"/>
                </a:solidFill>
              </a:rPr>
              <a:t>[ </a:t>
            </a:r>
            <a:r>
              <a:rPr lang="zh-CN" altLang="en-US" sz="2400" b="1" dirty="0">
                <a:solidFill>
                  <a:srgbClr val="0000FF"/>
                </a:solidFill>
              </a:rPr>
              <a:t>偏移地址</a:t>
            </a:r>
            <a:r>
              <a:rPr lang="en-US" altLang="zh-CN" sz="2400" b="1" dirty="0">
                <a:solidFill>
                  <a:srgbClr val="0000FF"/>
                </a:solidFill>
              </a:rPr>
              <a:t> ]</a:t>
            </a:r>
            <a:r>
              <a:rPr lang="zh-CN" altLang="en-US" sz="2400" b="1" dirty="0"/>
              <a:t>。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B1DE772-D9F8-4C5D-89AA-22EDC8AFD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6093112"/>
            <a:ext cx="4641684" cy="57624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必须注意两操作数类型的一致。</a:t>
            </a:r>
          </a:p>
        </p:txBody>
      </p:sp>
    </p:spTree>
    <p:extLst>
      <p:ext uri="{BB962C8B-B14F-4D97-AF65-F5344CB8AC3E}">
        <p14:creationId xmlns:p14="http://schemas.microsoft.com/office/powerpoint/2010/main" val="11086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FF064E3-E1B1-4062-9735-0EB6AB9A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46" y="116632"/>
            <a:ext cx="7596708" cy="11302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当变量出现在寄存器间接寻址的操作数中时表示该变量的</a:t>
            </a:r>
            <a:r>
              <a:rPr lang="zh-CN" altLang="en-US" sz="2400" b="1" dirty="0">
                <a:solidFill>
                  <a:srgbClr val="FF0000"/>
                </a:solidFill>
              </a:rPr>
              <a:t>偏移地址</a:t>
            </a:r>
            <a:r>
              <a:rPr lang="zh-CN" altLang="en-US" sz="2400" b="1" dirty="0"/>
              <a:t>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4E44A46-4B85-4CCC-99DD-DCC846C57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88" y="1699865"/>
            <a:ext cx="3924300" cy="2441374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/>
              <a:t>例：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DA3  DB  10H  DUP(?)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DA4  DW  10H  DUP</a:t>
            </a: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MOV  DA3[SI]</a:t>
            </a:r>
            <a:r>
              <a:rPr lang="zh-CN" altLang="en-US" sz="2400" b="1"/>
              <a:t>，</a:t>
            </a:r>
            <a:r>
              <a:rPr lang="en-US" altLang="zh-CN" sz="2400" b="1"/>
              <a:t>AL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ADD  DX</a:t>
            </a:r>
            <a:r>
              <a:rPr lang="zh-CN" altLang="en-US" sz="2400" b="1"/>
              <a:t>，</a:t>
            </a:r>
            <a:r>
              <a:rPr lang="en-US" altLang="zh-CN" sz="2400" b="1"/>
              <a:t>DA4[BX][DI]</a:t>
            </a:r>
          </a:p>
        </p:txBody>
      </p:sp>
      <p:sp>
        <p:nvSpPr>
          <p:cNvPr id="4" name="AutoShape 60">
            <a:extLst>
              <a:ext uri="{FF2B5EF4-FFF2-40B4-BE49-F238E27FC236}">
                <a16:creationId xmlns:a16="http://schemas.microsoft.com/office/drawing/2014/main" id="{80025021-5248-4F99-98E3-E5D6F0EB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156" y="2081698"/>
            <a:ext cx="3924300" cy="1152650"/>
          </a:xfrm>
          <a:prstGeom prst="wedgeRoundRectCallout">
            <a:avLst>
              <a:gd name="adj1" fmla="val -75047"/>
              <a:gd name="adj2" fmla="val 56952"/>
              <a:gd name="adj3" fmla="val 16667"/>
            </a:avLst>
          </a:prstGeom>
          <a:noFill/>
          <a:ln w="9525" cmpd="sng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将</a:t>
            </a:r>
            <a:r>
              <a:rPr lang="en-US" altLang="zh-CN" sz="2400" b="1"/>
              <a:t>AL</a:t>
            </a:r>
            <a:r>
              <a:rPr lang="zh-CN" altLang="en-US" sz="2400" b="1"/>
              <a:t>的内容送入从</a:t>
            </a:r>
            <a:r>
              <a:rPr lang="en-US" altLang="zh-CN" sz="2400" b="1"/>
              <a:t>DA3 </a:t>
            </a:r>
            <a:r>
              <a:rPr lang="zh-CN" altLang="en-US" sz="2400" b="1"/>
              <a:t>开始再偏移</a:t>
            </a:r>
            <a:r>
              <a:rPr lang="en-US" altLang="zh-CN" sz="2400" b="1"/>
              <a:t>(SI)</a:t>
            </a:r>
            <a:r>
              <a:rPr lang="zh-CN" altLang="en-US" sz="2400" b="1"/>
              <a:t>的存储单元中</a:t>
            </a:r>
          </a:p>
          <a:p>
            <a:pPr algn="ctr" eaLnBrk="1" hangingPunct="1"/>
            <a:endParaRPr lang="en-US" altLang="zh-CN" sz="2400"/>
          </a:p>
        </p:txBody>
      </p:sp>
      <p:sp>
        <p:nvSpPr>
          <p:cNvPr id="5" name="AutoShape 61">
            <a:extLst>
              <a:ext uri="{FF2B5EF4-FFF2-40B4-BE49-F238E27FC236}">
                <a16:creationId xmlns:a16="http://schemas.microsoft.com/office/drawing/2014/main" id="{43F489FE-EA4D-4466-B28E-6C1089BE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170191"/>
            <a:ext cx="4496513" cy="1366838"/>
          </a:xfrm>
          <a:prstGeom prst="wedgeRoundRectCallout">
            <a:avLst>
              <a:gd name="adj1" fmla="val -68035"/>
              <a:gd name="adj2" fmla="val -55089"/>
              <a:gd name="adj3" fmla="val 16667"/>
            </a:avLst>
          </a:prstGeom>
          <a:noFill/>
          <a:ln w="9525" cmpd="sng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将从</a:t>
            </a:r>
            <a:r>
              <a:rPr lang="en-US" altLang="zh-CN" sz="2400" b="1"/>
              <a:t>DA4</a:t>
            </a:r>
            <a:r>
              <a:rPr lang="zh-CN" altLang="en-US" sz="2400" b="1"/>
              <a:t>开始再偏移</a:t>
            </a:r>
            <a:r>
              <a:rPr lang="en-US" altLang="zh-CN" sz="2400" b="1"/>
              <a:t>(BX)+(DI)</a:t>
            </a:r>
            <a:r>
              <a:rPr lang="zh-CN" altLang="en-US" sz="2400" b="1"/>
              <a:t>的字存储单元的内容与</a:t>
            </a:r>
            <a:r>
              <a:rPr lang="en-US" altLang="zh-CN" sz="2400" b="1"/>
              <a:t>DX</a:t>
            </a:r>
            <a:r>
              <a:rPr lang="zh-CN" altLang="en-US" sz="2400" b="1"/>
              <a:t>的内容相加，结果送回</a:t>
            </a:r>
            <a:r>
              <a:rPr lang="en-US" altLang="zh-CN" sz="2400" b="1"/>
              <a:t>DX</a:t>
            </a:r>
            <a:r>
              <a:rPr lang="zh-CN" altLang="en-US" sz="2400" b="1"/>
              <a:t>中。</a:t>
            </a:r>
          </a:p>
          <a:p>
            <a:pPr algn="ctr" eaLnBrk="1" hangingPunct="1"/>
            <a:endParaRPr lang="en-US" altLang="zh-CN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E33F35-46CF-4273-BBFA-F29204A5EE26}"/>
              </a:ext>
            </a:extLst>
          </p:cNvPr>
          <p:cNvSpPr/>
          <p:nvPr/>
        </p:nvSpPr>
        <p:spPr>
          <a:xfrm>
            <a:off x="700282" y="5597450"/>
            <a:ext cx="6575839" cy="10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指令语句中，变量名代表→段地址：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偏移地址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既指明存储器操作数又有加号的作用。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2">
            <a:extLst>
              <a:ext uri="{FF2B5EF4-FFF2-40B4-BE49-F238E27FC236}">
                <a16:creationId xmlns:a16="http://schemas.microsoft.com/office/drawing/2014/main" id="{2DE13740-A446-424B-95F3-73D03B62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764704"/>
            <a:ext cx="3835400" cy="457200"/>
          </a:xfrm>
          <a:prstGeom prst="rect">
            <a:avLst/>
          </a:prstGeom>
          <a:solidFill>
            <a:srgbClr val="1F497D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</a:rPr>
              <a:t>（</a:t>
            </a:r>
            <a:r>
              <a:rPr lang="en-US" altLang="zh-CN" sz="2400" b="1">
                <a:solidFill>
                  <a:schemeClr val="bg2"/>
                </a:solidFill>
              </a:rPr>
              <a:t>2</a:t>
            </a:r>
            <a:r>
              <a:rPr lang="zh-CN" altLang="en-US" sz="2400" b="1">
                <a:solidFill>
                  <a:schemeClr val="bg2"/>
                </a:solidFill>
              </a:rPr>
              <a:t>）在伪指令中引用</a:t>
            </a:r>
          </a:p>
        </p:txBody>
      </p:sp>
      <p:sp>
        <p:nvSpPr>
          <p:cNvPr id="7" name="Text Box 43">
            <a:extLst>
              <a:ext uri="{FF2B5EF4-FFF2-40B4-BE49-F238E27FC236}">
                <a16:creationId xmlns:a16="http://schemas.microsoft.com/office/drawing/2014/main" id="{74C0E4ED-766A-4D2D-89F2-76483AA94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703269"/>
            <a:ext cx="4800600" cy="26205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400" b="1"/>
              <a:t>NUM       DB    75H</a:t>
            </a:r>
            <a:br>
              <a:rPr lang="en-US" altLang="zh-CN" sz="2400" b="1"/>
            </a:br>
            <a:r>
              <a:rPr lang="en-US" altLang="zh-CN" sz="2400" b="1"/>
              <a:t>ARRAY  DW   20H DUP(0)</a:t>
            </a:r>
            <a:br>
              <a:rPr lang="en-US" altLang="zh-CN" sz="2400" b="1"/>
            </a:br>
            <a:r>
              <a:rPr lang="en-US" altLang="zh-CN" sz="2400" b="1"/>
              <a:t>ADR1      DW   NUM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400" b="1"/>
              <a:t>ADR2      DW   ARRAY[2]</a:t>
            </a:r>
            <a:br>
              <a:rPr lang="en-US" altLang="zh-CN" sz="2400" b="1"/>
            </a:br>
            <a:r>
              <a:rPr lang="en-US" altLang="zh-CN" sz="2400" b="1"/>
              <a:t>ADR3      DD    NUM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9AFEEB-7772-4DA7-B0F8-9518FC831BB0}"/>
              </a:ext>
            </a:extLst>
          </p:cNvPr>
          <p:cNvGrpSpPr/>
          <p:nvPr/>
        </p:nvGrpSpPr>
        <p:grpSpPr>
          <a:xfrm>
            <a:off x="4283968" y="2810805"/>
            <a:ext cx="3600397" cy="850900"/>
            <a:chOff x="4644011" y="2924944"/>
            <a:chExt cx="3600397" cy="850900"/>
          </a:xfrm>
        </p:grpSpPr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F0D197AE-8A1F-48DA-BF22-4E494D84F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192" y="2924944"/>
              <a:ext cx="1944216" cy="850900"/>
            </a:xfrm>
            <a:prstGeom prst="rect">
              <a:avLst/>
            </a:prstGeom>
            <a:noFill/>
            <a:ln w="28575" cmpd="sng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表示取变量的偏移地址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FD2742F-C182-4DD2-B784-94559915D361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644011" y="3183099"/>
              <a:ext cx="1656181" cy="1672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79C9679-7BB4-4D79-8033-DD819B99C13D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5076059" y="3350394"/>
              <a:ext cx="1224133" cy="3854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C337B9A-84E8-4C8C-BBF0-A2E780422DF2}"/>
              </a:ext>
            </a:extLst>
          </p:cNvPr>
          <p:cNvGrpSpPr/>
          <p:nvPr/>
        </p:nvGrpSpPr>
        <p:grpSpPr>
          <a:xfrm>
            <a:off x="1547664" y="4214584"/>
            <a:ext cx="3528392" cy="1413565"/>
            <a:chOff x="1547664" y="4358600"/>
            <a:chExt cx="3528392" cy="1413565"/>
          </a:xfrm>
        </p:grpSpPr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DF2C2E0A-E547-4567-B365-F0272A247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664" y="4941168"/>
              <a:ext cx="3528392" cy="830997"/>
            </a:xfrm>
            <a:prstGeom prst="rect">
              <a:avLst/>
            </a:prstGeom>
            <a:noFill/>
            <a:ln w="28575" cmpd="sng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前两个字节存偏移地址，后两个字节存段地址</a:t>
              </a:r>
              <a:endParaRPr lang="zh-CN" altLang="en-US" sz="240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4927A0C-EF11-4EC4-A4E1-9B74457494E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3311860" y="4358600"/>
              <a:ext cx="0" cy="58256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A9B98A8-8AF3-4299-8702-469B08986E0A}"/>
              </a:ext>
            </a:extLst>
          </p:cNvPr>
          <p:cNvSpPr/>
          <p:nvPr/>
        </p:nvSpPr>
        <p:spPr>
          <a:xfrm>
            <a:off x="539552" y="6101506"/>
            <a:ext cx="8281434" cy="520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伪指令中，变量名属性→段地址：偏移地址，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加号的作用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9FF6DE-2817-4EFC-B19F-F6E73767E733}"/>
              </a:ext>
            </a:extLst>
          </p:cNvPr>
          <p:cNvSpPr txBox="1"/>
          <p:nvPr/>
        </p:nvSpPr>
        <p:spPr>
          <a:xfrm>
            <a:off x="1403648" y="116632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属性定义伪指令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806BE9-3BCD-4B06-97A8-770EFBE4B6A9}"/>
              </a:ext>
            </a:extLst>
          </p:cNvPr>
          <p:cNvGrpSpPr/>
          <p:nvPr/>
        </p:nvGrpSpPr>
        <p:grpSpPr>
          <a:xfrm>
            <a:off x="830355" y="113563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234">
              <a:extLst>
                <a:ext uri="{FF2B5EF4-FFF2-40B4-BE49-F238E27FC236}">
                  <a16:creationId xmlns:a16="http://schemas.microsoft.com/office/drawing/2014/main" id="{5AEB4F14-1C96-4A06-9CA4-67876D94B78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DD3F7E1-E586-45AD-9181-844D6D6BD64F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24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 Box 3">
            <a:extLst>
              <a:ext uri="{FF2B5EF4-FFF2-40B4-BE49-F238E27FC236}">
                <a16:creationId xmlns:a16="http://schemas.microsoft.com/office/drawing/2014/main" id="{E5301DF6-CA46-42CF-B2CF-143ED8034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261209"/>
            <a:ext cx="4806569" cy="1015663"/>
          </a:xfrm>
          <a:prstGeom prst="rect">
            <a:avLst/>
          </a:prstGeom>
          <a:ln w="2857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5000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例如： </a:t>
            </a:r>
            <a:r>
              <a:rPr lang="en-US" altLang="zh-CN" sz="2000" dirty="0"/>
              <a:t>SUB1_FAR    LABEL    FAR</a:t>
            </a:r>
            <a:br>
              <a:rPr lang="en-US" altLang="zh-CN" sz="2000" dirty="0"/>
            </a:br>
            <a:r>
              <a:rPr lang="en-US" altLang="zh-CN" sz="2000" dirty="0"/>
              <a:t>             SUB1:  MOV  AX</a:t>
            </a:r>
            <a:r>
              <a:rPr lang="zh-CN" altLang="en-US" sz="2000" dirty="0"/>
              <a:t>，</a:t>
            </a:r>
            <a:r>
              <a:rPr lang="en-US" altLang="zh-CN" sz="2000" dirty="0"/>
              <a:t>30H</a:t>
            </a:r>
            <a:br>
              <a:rPr lang="en-US" altLang="zh-CN" sz="2000" dirty="0"/>
            </a:br>
            <a:r>
              <a:rPr lang="en-US" altLang="zh-CN" sz="2000" dirty="0"/>
              <a:t>                         …...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FEF4BF-BAF6-4678-B6D8-4D2A9FA7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39" y="2383847"/>
            <a:ext cx="8649721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SUB1_FAR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SUB1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两个标号具有相同的逻辑地址。被转移指令或调用指令使用时是指同一个入口地址。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SUB1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只能被段内调用，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SUB1_FAR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可以被段间指令调用。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AFAA621-E471-4F02-96AA-EF96FE46F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4439434"/>
            <a:ext cx="5541513" cy="861774"/>
          </a:xfrm>
          <a:prstGeom prst="rect">
            <a:avLst/>
          </a:prstGeom>
          <a:ln w="2857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rgbClr val="000000"/>
                </a:solidFill>
              </a:rPr>
              <a:t>例如：</a:t>
            </a:r>
            <a:r>
              <a:rPr lang="en-US" altLang="zh-CN" sz="2000" b="1" kern="0">
                <a:solidFill>
                  <a:srgbClr val="000000"/>
                </a:solidFill>
              </a:rPr>
              <a:t>DATA_BYTE   LABEL  BYTE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kern="0">
                <a:solidFill>
                  <a:srgbClr val="000000"/>
                </a:solidFill>
              </a:rPr>
              <a:t>            DATA_WORD  DW  20H  DUP</a:t>
            </a:r>
            <a:r>
              <a:rPr lang="zh-CN" altLang="en-US" sz="2000" b="1" kern="0">
                <a:solidFill>
                  <a:srgbClr val="000000"/>
                </a:solidFill>
              </a:rPr>
              <a:t>（？）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F0FF9F3-C9DB-4828-A707-D0CDF9479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52" y="5437800"/>
            <a:ext cx="8426896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DATA_BYTE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DATA_WORD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具有相同的段基址和偏移量。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DATA_BYTE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可以被用来存取一个字节数据，而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DATA_WORD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则不能。</a:t>
            </a:r>
          </a:p>
        </p:txBody>
      </p:sp>
    </p:spTree>
    <p:extLst>
      <p:ext uri="{BB962C8B-B14F-4D97-AF65-F5344CB8AC3E}">
        <p14:creationId xmlns:p14="http://schemas.microsoft.com/office/powerpoint/2010/main" val="4701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 autoUpdateAnimBg="0"/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3D26F3-EFA1-4218-B2C6-9729A6CAEA78}"/>
              </a:ext>
            </a:extLst>
          </p:cNvPr>
          <p:cNvSpPr txBox="1"/>
          <p:nvPr/>
        </p:nvSpPr>
        <p:spPr>
          <a:xfrm>
            <a:off x="1403648" y="116632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表达式运算符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0E5856-BD6A-4CEF-B1E7-DCD68FF54C5E}"/>
              </a:ext>
            </a:extLst>
          </p:cNvPr>
          <p:cNvGrpSpPr/>
          <p:nvPr/>
        </p:nvGrpSpPr>
        <p:grpSpPr>
          <a:xfrm>
            <a:off x="830355" y="113563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234">
              <a:extLst>
                <a:ext uri="{FF2B5EF4-FFF2-40B4-BE49-F238E27FC236}">
                  <a16:creationId xmlns:a16="http://schemas.microsoft.com/office/drawing/2014/main" id="{EF122EC3-D5DB-477E-9834-993AA5B5B7E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497D97E-885F-42F9-B8C5-71DE5D07AF8A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lang="zh-CN" altLang="en-US" sz="24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F307EAD-C301-4F9B-BA14-A7E7EF7E0396}"/>
              </a:ext>
            </a:extLst>
          </p:cNvPr>
          <p:cNvSpPr txBox="1"/>
          <p:nvPr/>
        </p:nvSpPr>
        <p:spPr>
          <a:xfrm>
            <a:off x="251520" y="908720"/>
            <a:ext cx="7920880" cy="52084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）算术运算符：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、－、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(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取整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MOD(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取余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FF2253-71B2-403B-B5A2-65FF676E8B63}"/>
              </a:ext>
            </a:extLst>
          </p:cNvPr>
          <p:cNvSpPr txBox="1"/>
          <p:nvPr/>
        </p:nvSpPr>
        <p:spPr>
          <a:xfrm>
            <a:off x="1224284" y="1464334"/>
            <a:ext cx="3600400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AL,   8+5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D3B0BA-DD0F-416E-8537-9CBBACC40C4E}"/>
              </a:ext>
            </a:extLst>
          </p:cNvPr>
          <p:cNvSpPr txBox="1"/>
          <p:nvPr/>
        </p:nvSpPr>
        <p:spPr>
          <a:xfrm>
            <a:off x="1224284" y="2032772"/>
            <a:ext cx="7812212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AX,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+(9-1) *2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2B7359-54BB-4354-8AA8-E06EF7F4CE91}"/>
              </a:ext>
            </a:extLst>
          </p:cNvPr>
          <p:cNvSpPr txBox="1"/>
          <p:nvPr/>
        </p:nvSpPr>
        <p:spPr>
          <a:xfrm>
            <a:off x="323528" y="2692128"/>
            <a:ext cx="6408712" cy="52084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）逻辑运算符：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63F228-11C5-40EE-AFDA-5E636F019F58}"/>
              </a:ext>
            </a:extLst>
          </p:cNvPr>
          <p:cNvSpPr txBox="1"/>
          <p:nvPr/>
        </p:nvSpPr>
        <p:spPr>
          <a:xfrm>
            <a:off x="323528" y="3316058"/>
            <a:ext cx="8280920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用于对数值进行的按位逻辑运算并得到一个确定的数值结果。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8F844C-5306-43B9-B242-916CD03DA47F}"/>
              </a:ext>
            </a:extLst>
          </p:cNvPr>
          <p:cNvSpPr txBox="1"/>
          <p:nvPr/>
        </p:nvSpPr>
        <p:spPr>
          <a:xfrm>
            <a:off x="1224284" y="3883272"/>
            <a:ext cx="6624736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AX,   OADH  AND   0CCH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05BCF3-289A-4EDF-82C9-B48667C121AF}"/>
              </a:ext>
            </a:extLst>
          </p:cNvPr>
          <p:cNvSpPr txBox="1"/>
          <p:nvPr/>
        </p:nvSpPr>
        <p:spPr>
          <a:xfrm>
            <a:off x="327468" y="4465231"/>
            <a:ext cx="2952328" cy="52084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）关系运算符：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D2ADBF-FBB7-4C4D-8F54-2840A7319552}"/>
              </a:ext>
            </a:extLst>
          </p:cNvPr>
          <p:cNvSpPr txBox="1"/>
          <p:nvPr/>
        </p:nvSpPr>
        <p:spPr>
          <a:xfrm>
            <a:off x="395536" y="5219476"/>
            <a:ext cx="7920880" cy="10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（等于）、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（不等于）、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（小于）、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（小于等于）、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（大于）、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（大于等于）</a:t>
            </a:r>
          </a:p>
        </p:txBody>
      </p:sp>
    </p:spTree>
    <p:extLst>
      <p:ext uri="{BB962C8B-B14F-4D97-AF65-F5344CB8AC3E}">
        <p14:creationId xmlns:p14="http://schemas.microsoft.com/office/powerpoint/2010/main" val="11167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FE7A4-AB1B-4F4A-91FD-CC4BE3D3D038}"/>
              </a:ext>
            </a:extLst>
          </p:cNvPr>
          <p:cNvSpPr/>
          <p:nvPr/>
        </p:nvSpPr>
        <p:spPr>
          <a:xfrm>
            <a:off x="683568" y="764704"/>
            <a:ext cx="8136904" cy="261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关系运算符用来比较两个表达式的大小。关系运算符比较的两个表达式必须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同为常数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同一逻辑段中的变量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若是常量的比较，则按无符号数进行比较。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若是变量的比较，则比较它们的偏移量的大小。</a:t>
            </a:r>
          </a:p>
          <a:p>
            <a:pPr marL="342900" indent="-34290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关系运算的结果只能是“真”（全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）或“假”（全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EA5210EC-06F7-4DB3-9B78-695F5CB26388}"/>
              </a:ext>
            </a:extLst>
          </p:cNvPr>
          <p:cNvGrpSpPr>
            <a:grpSpLocks/>
          </p:cNvGrpSpPr>
          <p:nvPr/>
        </p:nvGrpSpPr>
        <p:grpSpPr bwMode="auto">
          <a:xfrm>
            <a:off x="450042" y="3675924"/>
            <a:ext cx="8024813" cy="830263"/>
            <a:chOff x="81" y="48"/>
            <a:chExt cx="5055" cy="52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6F0C9BEB-64A5-4A9B-A88C-A00A8AC5A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48"/>
              <a:ext cx="4512" cy="5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MOV   AX</a:t>
              </a:r>
              <a:r>
                <a:rPr lang="zh-CN" altLang="en-US" sz="2400" b="1"/>
                <a:t>，</a:t>
              </a:r>
              <a:r>
                <a:rPr lang="en-US" altLang="zh-CN" sz="2400" b="1"/>
                <a:t>0FH  EQ  1111B =&gt;MOV  AX ,0FFFFH</a:t>
              </a:r>
              <a:br>
                <a:rPr lang="en-US" altLang="zh-CN" sz="2400" b="1"/>
              </a:br>
              <a:r>
                <a:rPr lang="en-US" altLang="zh-CN" sz="2400" b="1"/>
                <a:t>MOV   BX ,  0FH  NE  1111B =&gt;MOV   BX, 0</a:t>
              </a: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602658FE-4684-46CD-AFCF-A5E321266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" y="4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例，</a:t>
              </a:r>
            </a:p>
          </p:txBody>
        </p:sp>
      </p:grpSp>
      <p:sp>
        <p:nvSpPr>
          <p:cNvPr id="7" name="Text Box 9">
            <a:extLst>
              <a:ext uri="{FF2B5EF4-FFF2-40B4-BE49-F238E27FC236}">
                <a16:creationId xmlns:a16="http://schemas.microsoft.com/office/drawing/2014/main" id="{06AB952F-24FD-4FDE-AF66-7259150D9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229200"/>
            <a:ext cx="80648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该语句在汇编时，根据符号常量</a:t>
            </a:r>
            <a:r>
              <a:rPr lang="en-US" altLang="zh-CN" sz="2400" b="1" dirty="0"/>
              <a:t>CNUM</a:t>
            </a:r>
            <a:r>
              <a:rPr lang="zh-CN" altLang="en-US" sz="2400" b="1" dirty="0"/>
              <a:t>的大小来决定</a:t>
            </a:r>
            <a:r>
              <a:rPr lang="en-US" altLang="zh-CN" sz="2400" b="1" dirty="0"/>
              <a:t>VAR</a:t>
            </a:r>
            <a:r>
              <a:rPr lang="zh-CN" altLang="en-US" sz="2400" b="1" dirty="0"/>
              <a:t>存储单元的值，当</a:t>
            </a:r>
            <a:r>
              <a:rPr lang="en-US" altLang="zh-CN" sz="2400" b="1" dirty="0"/>
              <a:t>CNUM&lt;0ABH</a:t>
            </a:r>
            <a:r>
              <a:rPr lang="zh-CN" altLang="en-US" sz="2400" b="1" dirty="0"/>
              <a:t>时，则变量</a:t>
            </a:r>
            <a:r>
              <a:rPr lang="en-US" altLang="zh-CN" sz="2400" b="1" dirty="0"/>
              <a:t>VAR</a:t>
            </a:r>
            <a:r>
              <a:rPr lang="zh-CN" altLang="en-US" sz="2400" b="1" dirty="0"/>
              <a:t>的内容为0</a:t>
            </a:r>
            <a:r>
              <a:rPr lang="en-US" altLang="zh-CN" sz="2400" b="1" dirty="0"/>
              <a:t>FFFFH</a:t>
            </a:r>
            <a:r>
              <a:rPr lang="zh-CN" altLang="en-US" sz="2400" b="1" dirty="0"/>
              <a:t>，否则</a:t>
            </a:r>
            <a:r>
              <a:rPr lang="en-US" altLang="zh-CN" sz="2400" b="1" dirty="0"/>
              <a:t>VAR</a:t>
            </a:r>
            <a:r>
              <a:rPr lang="zh-CN" altLang="en-US" sz="2400" b="1" dirty="0"/>
              <a:t>的内容为0。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9928595-00FA-4CD8-8976-76D6FC1DBB52}"/>
              </a:ext>
            </a:extLst>
          </p:cNvPr>
          <p:cNvGrpSpPr/>
          <p:nvPr/>
        </p:nvGrpSpPr>
        <p:grpSpPr>
          <a:xfrm>
            <a:off x="457200" y="4724400"/>
            <a:ext cx="5775325" cy="457200"/>
            <a:chOff x="457200" y="4724400"/>
            <a:chExt cx="5775325" cy="457200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F6775AA3-2ED6-41CB-939E-E24689502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4724400"/>
              <a:ext cx="4918075" cy="4572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/>
                <a:t>VAR    DW   CNUM  LT  0ABH</a:t>
              </a: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D74F337E-B5B4-4ADD-AC55-9A0811604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724400"/>
              <a:ext cx="858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例，</a:t>
              </a:r>
              <a:endParaRPr lang="en-US" altLang="zh-CN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3292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04563E-FBC8-47D2-BF34-3197A3194DB1}"/>
              </a:ext>
            </a:extLst>
          </p:cNvPr>
          <p:cNvSpPr txBox="1"/>
          <p:nvPr/>
        </p:nvSpPr>
        <p:spPr>
          <a:xfrm>
            <a:off x="251520" y="836712"/>
            <a:ext cx="2880320" cy="52084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）取值运算符：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5B4190-F9B9-4065-85B6-4621AAB0CD48}"/>
              </a:ext>
            </a:extLst>
          </p:cNvPr>
          <p:cNvSpPr txBox="1"/>
          <p:nvPr/>
        </p:nvSpPr>
        <p:spPr>
          <a:xfrm>
            <a:off x="899592" y="170080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：得到标号或变量的偏移地址。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8BF90-E154-4264-90A1-9C75BB66F3BE}"/>
              </a:ext>
            </a:extLst>
          </p:cNvPr>
          <p:cNvSpPr txBox="1"/>
          <p:nvPr/>
        </p:nvSpPr>
        <p:spPr>
          <a:xfrm>
            <a:off x="1187624" y="2505721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BX,   OFFSET  DMem1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D3132-8215-4471-B62D-960CFF99F8BB}"/>
              </a:ext>
            </a:extLst>
          </p:cNvPr>
          <p:cNvSpPr txBox="1"/>
          <p:nvPr/>
        </p:nvSpPr>
        <p:spPr>
          <a:xfrm>
            <a:off x="1187624" y="319816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等同于，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LEA    BX, DMem1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836BD0-D286-484F-AE38-FAC7D1873D31}"/>
              </a:ext>
            </a:extLst>
          </p:cNvPr>
          <p:cNvSpPr txBox="1"/>
          <p:nvPr/>
        </p:nvSpPr>
        <p:spPr>
          <a:xfrm>
            <a:off x="899592" y="390642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：得到标号或变量的段地址。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CC7925-B120-4E6F-84CF-AA081F91F4A0}"/>
              </a:ext>
            </a:extLst>
          </p:cNvPr>
          <p:cNvSpPr txBox="1"/>
          <p:nvPr/>
        </p:nvSpPr>
        <p:spPr>
          <a:xfrm>
            <a:off x="1259632" y="471134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AX,   SEG  DMem1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AD3273-9191-4E22-9D34-008F1C031901}"/>
              </a:ext>
            </a:extLst>
          </p:cNvPr>
          <p:cNvSpPr txBox="1"/>
          <p:nvPr/>
        </p:nvSpPr>
        <p:spPr>
          <a:xfrm>
            <a:off x="1877224" y="5307133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DS,   AX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4872E7-AEF8-447E-B329-9DDBBB67275F}"/>
              </a:ext>
            </a:extLst>
          </p:cNvPr>
          <p:cNvSpPr txBox="1"/>
          <p:nvPr/>
        </p:nvSpPr>
        <p:spPr>
          <a:xfrm>
            <a:off x="251520" y="836712"/>
            <a:ext cx="2808782" cy="52084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）属性运算符：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CC70692-2E3A-4F6A-959D-297DB4D0072D}"/>
              </a:ext>
            </a:extLst>
          </p:cNvPr>
          <p:cNvGrpSpPr/>
          <p:nvPr/>
        </p:nvGrpSpPr>
        <p:grpSpPr>
          <a:xfrm>
            <a:off x="1770063" y="1659185"/>
            <a:ext cx="3907331" cy="461665"/>
            <a:chOff x="1770063" y="1659185"/>
            <a:chExt cx="3907331" cy="461665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4E8A4245-2F2B-472C-BAC2-23F366BB0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612" y="1659185"/>
              <a:ext cx="2808782" cy="4616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类型   </a:t>
              </a:r>
              <a:r>
                <a:rPr lang="en-US" altLang="zh-CN" sz="2400" b="1"/>
                <a:t>PTR   </a:t>
              </a:r>
              <a:r>
                <a:rPr lang="zh-CN" altLang="en-US" sz="2400" b="1"/>
                <a:t>表达式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8FF32B40-681A-43D7-A065-7D857F134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063" y="1659185"/>
              <a:ext cx="18716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/>
                <a:t>格式：</a:t>
              </a:r>
            </a:p>
          </p:txBody>
        </p:sp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18FBDC13-E152-4C99-9FB4-AED76FF1C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41" y="2276872"/>
            <a:ext cx="7935912" cy="1000980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/>
              <a:t>作用</a:t>
            </a:r>
            <a:r>
              <a:rPr lang="en-US" altLang="zh-CN" sz="2400" b="1"/>
              <a:t>: </a:t>
            </a:r>
            <a:r>
              <a:rPr lang="zh-CN" altLang="en-US" sz="2400" b="1"/>
              <a:t>将表达式所指定的标号、变量或用其它形式表示的存储器地址的类型属性修改为 “类型”所指的值。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6A3529B6-8B61-455D-81DF-BB8A696F6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741" y="3501008"/>
            <a:ext cx="7921625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类型可以是</a:t>
            </a:r>
            <a:r>
              <a:rPr lang="en-US" altLang="zh-CN" sz="2400" b="1" dirty="0"/>
              <a:t>BYTE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WORD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DWORD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NEAR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FAR</a:t>
            </a:r>
            <a:r>
              <a:rPr lang="zh-CN" altLang="en-US" sz="2400" b="1" dirty="0"/>
              <a:t>。这种修改是临时的，只在含有该运算符的语句内有效。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8E33DD-1A72-4C29-B67D-61AAF7705F1C}"/>
              </a:ext>
            </a:extLst>
          </p:cNvPr>
          <p:cNvSpPr txBox="1"/>
          <p:nvPr/>
        </p:nvSpPr>
        <p:spPr>
          <a:xfrm>
            <a:off x="1223313" y="494116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AX,   WORD  PTR  DMem1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7C021B-ABF6-42DA-ACAF-937E16E55BEA}"/>
              </a:ext>
            </a:extLst>
          </p:cNvPr>
          <p:cNvSpPr txBox="1"/>
          <p:nvPr/>
        </p:nvSpPr>
        <p:spPr>
          <a:xfrm>
            <a:off x="1223313" y="561118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JMP   FAR PTR  LAB1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CB5242-B297-4F02-9089-CB6039A2B75D}"/>
              </a:ext>
            </a:extLst>
          </p:cNvPr>
          <p:cNvSpPr txBox="1"/>
          <p:nvPr/>
        </p:nvSpPr>
        <p:spPr>
          <a:xfrm>
            <a:off x="251520" y="836712"/>
            <a:ext cx="4464496" cy="52084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）存储器操作数运算符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 ]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291694-42DC-4A5B-9C13-141C34981923}"/>
              </a:ext>
            </a:extLst>
          </p:cNvPr>
          <p:cNvGrpSpPr/>
          <p:nvPr/>
        </p:nvGrpSpPr>
        <p:grpSpPr>
          <a:xfrm>
            <a:off x="1770063" y="1659185"/>
            <a:ext cx="3652453" cy="461665"/>
            <a:chOff x="1770063" y="1659185"/>
            <a:chExt cx="3652453" cy="461665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61836F1B-35D1-4CDB-8D57-A21C80C4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612" y="1659185"/>
              <a:ext cx="2553904" cy="4616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表达式</a:t>
              </a:r>
              <a:r>
                <a:rPr lang="en-US" altLang="zh-CN" sz="2400" b="1"/>
                <a:t>1[</a:t>
              </a:r>
              <a:r>
                <a:rPr lang="zh-CN" altLang="en-US" sz="2400" b="1"/>
                <a:t>表达式</a:t>
              </a:r>
              <a:r>
                <a:rPr lang="en-US" altLang="zh-CN" sz="2400" b="1"/>
                <a:t>2]</a:t>
              </a:r>
              <a:endParaRPr lang="zh-CN" altLang="en-US" sz="2400" b="1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1D2619F6-48A2-4E22-A52D-A35E1310A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063" y="1659185"/>
              <a:ext cx="18716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/>
                <a:t>格式：</a:t>
              </a:r>
            </a:p>
          </p:txBody>
        </p:sp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5B843423-D4F3-4B6E-8F7E-534D754C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41" y="2276872"/>
            <a:ext cx="7935912" cy="1000980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/>
              <a:t>作用</a:t>
            </a:r>
            <a:r>
              <a:rPr lang="en-US" altLang="zh-CN" sz="2400" b="1"/>
              <a:t>: </a:t>
            </a:r>
            <a:r>
              <a:rPr lang="zh-CN" altLang="en-US" sz="2400" b="1"/>
              <a:t>表明操作数为存储器操作数，同时对表达式还具有相加的运算作用，且表达式为操作数的偏移地址。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A51CBF-3DB5-4562-BDE7-57721BC69F6B}"/>
              </a:ext>
            </a:extLst>
          </p:cNvPr>
          <p:cNvSpPr txBox="1"/>
          <p:nvPr/>
        </p:nvSpPr>
        <p:spPr>
          <a:xfrm>
            <a:off x="251520" y="3615997"/>
            <a:ext cx="3096344" cy="52084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）段重设运算符：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9B6D546-306C-4AB4-B3F7-7D5A728E335B}"/>
              </a:ext>
            </a:extLst>
          </p:cNvPr>
          <p:cNvGrpSpPr/>
          <p:nvPr/>
        </p:nvGrpSpPr>
        <p:grpSpPr>
          <a:xfrm>
            <a:off x="1770063" y="4365104"/>
            <a:ext cx="3963436" cy="461665"/>
            <a:chOff x="1770063" y="1659185"/>
            <a:chExt cx="3963436" cy="461665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9B0C4B3F-C310-412C-B1EA-7D7323F2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612" y="1659185"/>
              <a:ext cx="2864887" cy="4616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段寄存器：</a:t>
              </a:r>
              <a:r>
                <a:rPr lang="en-US" altLang="zh-CN" sz="2400" b="1"/>
                <a:t>[</a:t>
              </a:r>
              <a:r>
                <a:rPr lang="zh-CN" altLang="en-US" sz="2400" b="1"/>
                <a:t>表达式</a:t>
              </a:r>
              <a:r>
                <a:rPr lang="en-US" altLang="zh-CN" sz="2400" b="1"/>
                <a:t>]</a:t>
              </a:r>
              <a:endParaRPr lang="zh-CN" altLang="en-US" sz="2400" b="1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CB407BC-E88E-4F41-BF3C-4D2EE7D2D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063" y="1659185"/>
              <a:ext cx="18716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/>
                <a:t>格式：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10A5305-DDBC-4990-BF29-405BBA042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41" y="5096880"/>
            <a:ext cx="760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作用：“</a:t>
            </a:r>
            <a:r>
              <a:rPr lang="en-US" altLang="zh-CN" sz="2400" b="1"/>
              <a:t>:</a:t>
            </a:r>
            <a:r>
              <a:rPr lang="zh-CN" altLang="en-US" sz="2400" b="1"/>
              <a:t>”用来指定一个存储器操作数的段属性。</a:t>
            </a:r>
            <a:endParaRPr lang="zh-CN" altLang="en-US" sz="2400" b="1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B87D2DA-4153-4C45-B952-EDD8CDAFE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758" y="5727273"/>
            <a:ext cx="538651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例，   </a:t>
            </a:r>
            <a:r>
              <a:rPr lang="en-US" altLang="zh-CN" sz="2400" b="1"/>
              <a:t>MOV   AX,     ES:[BX]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987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42A4D90-AE50-43F4-8B86-93880FC7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976345"/>
            <a:ext cx="8044926" cy="83099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取变量或标号的类型属性，并用数字形式表示。对变量来说就是取它的类型字节长度。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31A6D5FC-C35A-46FE-BA69-4655DABA8A18}"/>
              </a:ext>
            </a:extLst>
          </p:cNvPr>
          <p:cNvGrpSpPr/>
          <p:nvPr/>
        </p:nvGrpSpPr>
        <p:grpSpPr bwMode="auto">
          <a:xfrm>
            <a:off x="866716" y="2060848"/>
            <a:ext cx="2933700" cy="1631950"/>
            <a:chOff x="170" y="0"/>
            <a:chExt cx="1848" cy="1028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F3FDDAFE-F016-46E3-BDA2-32F4BD4E6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" y="411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变量</a:t>
              </a: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E6D804F2-4141-4705-8977-E0DFC19C1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" y="0"/>
              <a:ext cx="1200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BYTE        1</a:t>
              </a:r>
              <a:b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WORD      2</a:t>
              </a:r>
              <a:b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DWORD   4</a:t>
              </a:r>
              <a:b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QWORD   8</a:t>
              </a:r>
              <a:b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TWORD   10</a:t>
              </a:r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7C445AC9-C3BA-4FCC-99A6-430CB43B14E5}"/>
                </a:ext>
              </a:extLst>
            </p:cNvPr>
            <p:cNvSpPr/>
            <p:nvPr/>
          </p:nvSpPr>
          <p:spPr bwMode="auto">
            <a:xfrm>
              <a:off x="623" y="59"/>
              <a:ext cx="190" cy="945"/>
            </a:xfrm>
            <a:prstGeom prst="leftBrace">
              <a:avLst>
                <a:gd name="adj1" fmla="val 41447"/>
                <a:gd name="adj2" fmla="val 50000"/>
              </a:avLst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E679E2FA-48DF-42B0-A517-C073DFC7BFD8}"/>
              </a:ext>
            </a:extLst>
          </p:cNvPr>
          <p:cNvGrpSpPr/>
          <p:nvPr/>
        </p:nvGrpSpPr>
        <p:grpSpPr bwMode="auto">
          <a:xfrm>
            <a:off x="4613216" y="2352364"/>
            <a:ext cx="3048000" cy="708025"/>
            <a:chOff x="0" y="0"/>
            <a:chExt cx="1920" cy="446"/>
          </a:xfrm>
        </p:grpSpPr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232F613A-9114-4505-9FCA-D0ADB146C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6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标号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111C43E8-7EBD-44B4-AB9E-6755519BF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0"/>
              <a:ext cx="124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NEAR     -1</a:t>
              </a:r>
              <a:b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FAR        -2</a:t>
              </a: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B9E01563-13BF-4B87-B2A9-E6A054A97D41}"/>
                </a:ext>
              </a:extLst>
            </p:cNvPr>
            <p:cNvSpPr/>
            <p:nvPr/>
          </p:nvSpPr>
          <p:spPr bwMode="auto">
            <a:xfrm>
              <a:off x="576" y="96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B5936569-F7FE-47EF-AE2E-B28378550310}"/>
              </a:ext>
            </a:extLst>
          </p:cNvPr>
          <p:cNvGrpSpPr/>
          <p:nvPr/>
        </p:nvGrpSpPr>
        <p:grpSpPr bwMode="auto">
          <a:xfrm>
            <a:off x="171324" y="4187973"/>
            <a:ext cx="5040313" cy="2265363"/>
            <a:chOff x="0" y="0"/>
            <a:chExt cx="3175" cy="1427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B2832D2D-842A-4C99-BD01-9E15BE562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例如：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FD42FCED-D2D4-47C9-BD9B-31FB809C3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12"/>
              <a:ext cx="2585" cy="1415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R="0" lvl="0" indent="0" defTabSz="914400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kumimoji="0" sz="24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cs typeface="Times New Roman" panose="02020603050405020304" pitchFamily="18" charset="0"/>
                </a:rPr>
                <a:t>V1    DB    ‘ABCDE’</a:t>
              </a:r>
              <a:br>
                <a:rPr lang="en-US" altLang="zh-CN" sz="2000" dirty="0">
                  <a:cs typeface="Times New Roman" panose="02020603050405020304" pitchFamily="18" charset="0"/>
                </a:rPr>
              </a:br>
              <a:r>
                <a:rPr lang="en-US" altLang="zh-CN" sz="2000" dirty="0">
                  <a:cs typeface="Times New Roman" panose="02020603050405020304" pitchFamily="18" charset="0"/>
                </a:rPr>
                <a:t>V2    DW   1234H, 5678H</a:t>
              </a:r>
              <a:br>
                <a:rPr lang="en-US" altLang="zh-CN" sz="2000" dirty="0">
                  <a:cs typeface="Times New Roman" panose="02020603050405020304" pitchFamily="18" charset="0"/>
                </a:rPr>
              </a:br>
              <a:r>
                <a:rPr lang="en-US" altLang="zh-CN" sz="2000" dirty="0">
                  <a:cs typeface="Times New Roman" panose="02020603050405020304" pitchFamily="18" charset="0"/>
                </a:rPr>
                <a:t>V3    DD    V2   </a:t>
              </a:r>
              <a:br>
                <a:rPr lang="zh-CN" altLang="en-US" sz="2000" dirty="0">
                  <a:cs typeface="Times New Roman" panose="02020603050405020304" pitchFamily="18" charset="0"/>
                </a:rPr>
              </a:br>
              <a:r>
                <a:rPr lang="zh-CN" altLang="en-US" sz="2000" dirty="0">
                  <a:cs typeface="Times New Roman" panose="02020603050405020304" pitchFamily="18" charset="0"/>
                </a:rPr>
                <a:t>       </a:t>
              </a:r>
              <a:r>
                <a:rPr lang="en-US" altLang="zh-CN" sz="2000" dirty="0">
                  <a:cs typeface="Times New Roman" panose="02020603050405020304" pitchFamily="18" charset="0"/>
                </a:rPr>
                <a:t>……</a:t>
              </a:r>
              <a:br>
                <a:rPr lang="en-US" altLang="zh-CN" sz="2000" dirty="0">
                  <a:cs typeface="Times New Roman" panose="02020603050405020304" pitchFamily="18" charset="0"/>
                </a:rPr>
              </a:br>
              <a:r>
                <a:rPr lang="en-US" altLang="zh-CN" sz="2000" dirty="0">
                  <a:cs typeface="Times New Roman" panose="02020603050405020304" pitchFamily="18" charset="0"/>
                </a:rPr>
                <a:t>        MOV   AL ,  TYPE  V1</a:t>
              </a:r>
              <a:br>
                <a:rPr lang="en-US" altLang="zh-CN" sz="2000" dirty="0">
                  <a:cs typeface="Times New Roman" panose="02020603050405020304" pitchFamily="18" charset="0"/>
                </a:rPr>
              </a:br>
              <a:r>
                <a:rPr lang="en-US" altLang="zh-CN" sz="2000" dirty="0">
                  <a:cs typeface="Times New Roman" panose="02020603050405020304" pitchFamily="18" charset="0"/>
                </a:rPr>
                <a:t>        MOV   CL ,  TYPE  V2</a:t>
              </a:r>
              <a:br>
                <a:rPr lang="en-US" altLang="zh-CN" sz="2000" dirty="0">
                  <a:cs typeface="Times New Roman" panose="02020603050405020304" pitchFamily="18" charset="0"/>
                </a:rPr>
              </a:br>
              <a:r>
                <a:rPr lang="en-US" altLang="zh-CN" sz="2000" dirty="0">
                  <a:cs typeface="Times New Roman" panose="02020603050405020304" pitchFamily="18" charset="0"/>
                </a:rPr>
                <a:t>        MOV   CH ,  TYPE  V3</a:t>
              </a:r>
            </a:p>
          </p:txBody>
        </p:sp>
      </p:grpSp>
      <p:sp>
        <p:nvSpPr>
          <p:cNvPr id="14" name="Text Box 12">
            <a:extLst>
              <a:ext uri="{FF2B5EF4-FFF2-40B4-BE49-F238E27FC236}">
                <a16:creationId xmlns:a16="http://schemas.microsoft.com/office/drawing/2014/main" id="{4DFB9347-93BE-495C-8E9F-00B03FE2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387" y="4043511"/>
            <a:ext cx="30690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经汇编后的等效指令序列如下：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3060BA10-869B-48A5-803F-0252DFAE6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824" y="5124598"/>
            <a:ext cx="2202678" cy="1323439"/>
          </a:xfrm>
          <a:prstGeom prst="rect">
            <a:avLst/>
          </a:prstGeom>
          <a:noFill/>
          <a:ln w="38100" cmpd="sng">
            <a:solidFill>
              <a:srgbClr val="00B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MOV  AL</a:t>
            </a:r>
            <a:r>
              <a:rPr lang="zh-CN" altLang="en-US" sz="20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MOV  CL</a:t>
            </a:r>
            <a:r>
              <a:rPr lang="zh-CN" altLang="en-US" sz="20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MOV  CH</a:t>
            </a:r>
            <a:r>
              <a:rPr lang="zh-CN" altLang="en-US" sz="20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D9FDA9-2299-4A44-AA3F-D276197A5D94}"/>
              </a:ext>
            </a:extLst>
          </p:cNvPr>
          <p:cNvSpPr txBox="1"/>
          <p:nvPr/>
        </p:nvSpPr>
        <p:spPr>
          <a:xfrm>
            <a:off x="876570" y="162545"/>
            <a:ext cx="3096344" cy="52084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运算符：</a:t>
            </a:r>
          </a:p>
        </p:txBody>
      </p:sp>
    </p:spTree>
    <p:extLst>
      <p:ext uri="{BB962C8B-B14F-4D97-AF65-F5344CB8AC3E}">
        <p14:creationId xmlns:p14="http://schemas.microsoft.com/office/powerpoint/2010/main" val="22237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01B13C-0508-41CD-9A58-2066FD633D4D}"/>
              </a:ext>
            </a:extLst>
          </p:cNvPr>
          <p:cNvGrpSpPr/>
          <p:nvPr/>
        </p:nvGrpSpPr>
        <p:grpSpPr>
          <a:xfrm>
            <a:off x="827584" y="0"/>
            <a:ext cx="7263002" cy="839639"/>
            <a:chOff x="827584" y="0"/>
            <a:chExt cx="7263002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A4A7FB0D-6425-4966-8D0D-48A3DE0D6601}"/>
                </a:ext>
              </a:extLst>
            </p:cNvPr>
            <p:cNvSpPr/>
            <p:nvPr/>
          </p:nvSpPr>
          <p:spPr>
            <a:xfrm>
              <a:off x="1119857" y="93956"/>
              <a:ext cx="697072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13.1.1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汇编语言源程序的结构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6B9A55D-83A7-4244-BBFF-0CEFDC1052B5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077A79FE-6954-4B93-AC22-7F4DF92F264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5195B48-DA90-4579-9DE9-A9C8F3ADFC6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0360EDF-1C1C-414B-ADC5-DFCAD873F651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B9E58600-7E54-48E6-9E18-85D0ED3C918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C88B0D-6FD0-4D5B-B990-54C967993E5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2081A9B-73E9-4556-B057-CB16E091708C}"/>
              </a:ext>
            </a:extLst>
          </p:cNvPr>
          <p:cNvSpPr/>
          <p:nvPr/>
        </p:nvSpPr>
        <p:spPr>
          <a:xfrm>
            <a:off x="503548" y="1412776"/>
            <a:ext cx="8316924" cy="122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一个完整的汇编语言源程序通常由若干个逻辑段组成，包括数据段、附加段、堆栈段和代码段。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29FB37-178F-43F2-BFD6-E98E8F91A866}"/>
              </a:ext>
            </a:extLst>
          </p:cNvPr>
          <p:cNvSpPr/>
          <p:nvPr/>
        </p:nvSpPr>
        <p:spPr>
          <a:xfrm>
            <a:off x="503548" y="2973749"/>
            <a:ext cx="8316924" cy="122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每个逻辑段以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语句开始，以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语句结束。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0D0767-6A08-4069-B1A7-BAC4AB5CDDC0}"/>
              </a:ext>
            </a:extLst>
          </p:cNvPr>
          <p:cNvSpPr/>
          <p:nvPr/>
        </p:nvSpPr>
        <p:spPr>
          <a:xfrm>
            <a:off x="503548" y="4534722"/>
            <a:ext cx="8136904" cy="624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整个源程序用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语句结尾。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7F8FA7-A80C-47FD-A3E3-7B935B62A5E5}"/>
              </a:ext>
            </a:extLst>
          </p:cNvPr>
          <p:cNvSpPr txBox="1"/>
          <p:nvPr/>
        </p:nvSpPr>
        <p:spPr>
          <a:xfrm>
            <a:off x="876570" y="162545"/>
            <a:ext cx="3695430" cy="52084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运算符：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4AF25C3-9BF4-448B-8132-8337FF305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839" y="891423"/>
            <a:ext cx="4729726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该运算符用于取变量的长度。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F0451B3-5F49-43AB-B0F5-760A34590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354" y="3096571"/>
            <a:ext cx="5568950" cy="1631216"/>
          </a:xfrm>
          <a:prstGeom prst="rect">
            <a:avLst/>
          </a:prstGeom>
          <a:noFill/>
          <a:ln w="38100" cmpd="sng">
            <a:solidFill>
              <a:srgbClr val="00B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5000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K1  DB   10H DUP</a:t>
            </a:r>
            <a:r>
              <a:rPr lang="zh-CN" altLang="en-US" sz="2000" dirty="0"/>
              <a:t>（</a:t>
            </a:r>
            <a:r>
              <a:rPr lang="en-US" altLang="zh-CN" sz="2000" dirty="0"/>
              <a:t>0</a:t>
            </a:r>
            <a:r>
              <a:rPr lang="zh-CN" altLang="en-US" sz="2000" dirty="0"/>
              <a:t>）</a:t>
            </a:r>
            <a:br>
              <a:rPr lang="zh-CN" altLang="en-US" sz="2000" dirty="0"/>
            </a:br>
            <a:r>
              <a:rPr lang="en-US" altLang="zh-CN" sz="2000" dirty="0"/>
              <a:t>K2  DB    10H</a:t>
            </a:r>
            <a:r>
              <a:rPr lang="zh-CN" altLang="en-US" sz="2000" dirty="0"/>
              <a:t>，</a:t>
            </a:r>
            <a:r>
              <a:rPr lang="en-US" altLang="zh-CN" sz="2000" dirty="0"/>
              <a:t>20H</a:t>
            </a:r>
            <a:r>
              <a:rPr lang="zh-CN" altLang="en-US" sz="2000" dirty="0"/>
              <a:t>，</a:t>
            </a:r>
            <a:r>
              <a:rPr lang="en-US" altLang="zh-CN" sz="2000" dirty="0"/>
              <a:t>30H</a:t>
            </a:r>
            <a:r>
              <a:rPr lang="zh-CN" altLang="en-US" sz="2000" dirty="0"/>
              <a:t>，</a:t>
            </a:r>
            <a:r>
              <a:rPr lang="en-US" altLang="zh-CN" sz="2000" dirty="0"/>
              <a:t>40H</a:t>
            </a:r>
            <a:br>
              <a:rPr lang="en-US" altLang="zh-CN" sz="2000" dirty="0"/>
            </a:br>
            <a:r>
              <a:rPr lang="en-US" altLang="zh-CN" sz="2000" dirty="0"/>
              <a:t>K3  DW  20H DUP</a:t>
            </a:r>
            <a:r>
              <a:rPr lang="zh-CN" altLang="en-US" sz="2000" dirty="0"/>
              <a:t>（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 DUP</a:t>
            </a:r>
            <a:r>
              <a:rPr lang="zh-CN" altLang="en-US" sz="2000" dirty="0"/>
              <a:t>（</a:t>
            </a:r>
            <a:r>
              <a:rPr lang="en-US" altLang="zh-CN" sz="2000" dirty="0"/>
              <a:t>0</a:t>
            </a:r>
            <a:r>
              <a:rPr lang="zh-CN" altLang="en-US" sz="2000" dirty="0"/>
              <a:t>））</a:t>
            </a:r>
            <a:br>
              <a:rPr lang="zh-CN" altLang="en-US" sz="2000" dirty="0"/>
            </a:br>
            <a:r>
              <a:rPr lang="en-US" altLang="zh-CN" sz="2000" dirty="0"/>
              <a:t>K4  DB   ‘ABCDEFGH’</a:t>
            </a:r>
            <a:br>
              <a:rPr lang="en-US" altLang="zh-CN" sz="2000" dirty="0"/>
            </a:br>
            <a:r>
              <a:rPr lang="en-US" altLang="zh-CN" sz="2000" dirty="0"/>
              <a:t>……..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6A5AEA1-BFC5-4130-B3C2-E4D1E1F00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428190"/>
            <a:ext cx="7993636" cy="1200329"/>
          </a:xfrm>
          <a:prstGeom prst="rect">
            <a:avLst/>
          </a:prstGeom>
          <a:noFill/>
          <a:ln w="28575" cmpd="sng">
            <a:noFill/>
            <a:miter lim="800000"/>
          </a:ln>
        </p:spPr>
        <p:txBody>
          <a:bodyPr wrap="square">
            <a:spAutoFit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如果变量是用重复数据操作符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DUP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说明的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LENGTH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运算取最外层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DUP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给定的值。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如果没有用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DUP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说明，则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LENGTH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运算返回值总是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79FC931C-6168-46A5-8452-371D05C08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767" y="4941168"/>
            <a:ext cx="5570537" cy="1323439"/>
          </a:xfrm>
          <a:prstGeom prst="rect">
            <a:avLst/>
          </a:prstGeom>
          <a:noFill/>
          <a:ln w="38100" cmpd="sng">
            <a:solidFill>
              <a:srgbClr val="00B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5000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MOV   AL,  LENGTH   K1; (AL)=10H</a:t>
            </a:r>
            <a:br>
              <a:rPr lang="en-US" altLang="zh-CN" sz="2000" dirty="0"/>
            </a:br>
            <a:r>
              <a:rPr lang="en-US" altLang="zh-CN" sz="2000" dirty="0"/>
              <a:t>MOV   BL,  LENGTH   K2 ; (BL)=1</a:t>
            </a:r>
            <a:br>
              <a:rPr lang="en-US" altLang="zh-CN" sz="2000" dirty="0"/>
            </a:br>
            <a:r>
              <a:rPr lang="en-US" altLang="zh-CN" sz="2000" dirty="0"/>
              <a:t>MOV   CX,  LENGTH   K3 ;  (CX)=20H</a:t>
            </a:r>
            <a:br>
              <a:rPr lang="en-US" altLang="zh-CN" sz="2000" dirty="0"/>
            </a:br>
            <a:r>
              <a:rPr lang="en-US" altLang="zh-CN" sz="2000" dirty="0"/>
              <a:t>MOV   DX,  LENGTH   K4 ;  (DX)=1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124BC3F0-BA92-426C-A0FE-6D0356436E6A}"/>
              </a:ext>
            </a:extLst>
          </p:cNvPr>
          <p:cNvSpPr txBox="1"/>
          <p:nvPr/>
        </p:nvSpPr>
        <p:spPr>
          <a:xfrm>
            <a:off x="841815" y="309657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</a:p>
        </p:txBody>
      </p:sp>
    </p:spTree>
    <p:extLst>
      <p:ext uri="{BB962C8B-B14F-4D97-AF65-F5344CB8AC3E}">
        <p14:creationId xmlns:p14="http://schemas.microsoft.com/office/powerpoint/2010/main" val="14814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9CF44D-572D-45B1-99C8-772E709D386D}"/>
              </a:ext>
            </a:extLst>
          </p:cNvPr>
          <p:cNvSpPr txBox="1"/>
          <p:nvPr/>
        </p:nvSpPr>
        <p:spPr>
          <a:xfrm>
            <a:off x="876570" y="162545"/>
            <a:ext cx="3695430" cy="52084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运算符：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02892B8-3C90-4B87-B287-D7F8656CE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203922"/>
            <a:ext cx="8110874" cy="83099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该运算符只能用于变量，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SIZE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取值等于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LENGTH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TYPE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两个运算符返回值的乘积。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940E3E-3530-4930-900C-F81DF6F51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47" y="2551022"/>
            <a:ext cx="539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例如，对于上面例子，加上以下指令：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FFCDAC3C-8A77-49F8-8D98-F7284AC96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992358"/>
            <a:ext cx="6705600" cy="1323439"/>
          </a:xfrm>
          <a:prstGeom prst="rect">
            <a:avLst/>
          </a:prstGeom>
          <a:noFill/>
          <a:ln w="38100" cmpd="sng">
            <a:solidFill>
              <a:srgbClr val="00B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5000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MOV   AL </a:t>
            </a:r>
            <a:r>
              <a:rPr lang="zh-CN" altLang="en-US" sz="2000" dirty="0"/>
              <a:t>，</a:t>
            </a:r>
            <a:r>
              <a:rPr lang="en-US" altLang="zh-CN" sz="2000" dirty="0"/>
              <a:t>SIZE  K1 </a:t>
            </a:r>
            <a:r>
              <a:rPr lang="zh-CN" altLang="en-US" sz="2000" dirty="0"/>
              <a:t>；（</a:t>
            </a:r>
            <a:r>
              <a:rPr lang="en-US" altLang="zh-CN" sz="2000" dirty="0"/>
              <a:t>AL</a:t>
            </a:r>
            <a:r>
              <a:rPr lang="zh-CN" altLang="en-US" sz="2000" dirty="0"/>
              <a:t>）</a:t>
            </a:r>
            <a:r>
              <a:rPr lang="en-US" altLang="zh-CN" sz="2000" dirty="0"/>
              <a:t>=10H</a:t>
            </a:r>
            <a:br>
              <a:rPr lang="en-US" altLang="zh-CN" sz="2000" dirty="0"/>
            </a:br>
            <a:r>
              <a:rPr lang="en-US" altLang="zh-CN" sz="2000" dirty="0"/>
              <a:t>MOV    BL</a:t>
            </a:r>
            <a:r>
              <a:rPr lang="zh-CN" altLang="en-US" sz="2000" dirty="0"/>
              <a:t>，</a:t>
            </a:r>
            <a:r>
              <a:rPr lang="en-US" altLang="zh-CN" sz="2000" dirty="0"/>
              <a:t>SIZE  K2 </a:t>
            </a:r>
            <a:r>
              <a:rPr lang="zh-CN" altLang="en-US" sz="2000" dirty="0"/>
              <a:t>； （</a:t>
            </a:r>
            <a:r>
              <a:rPr lang="en-US" altLang="zh-CN" sz="2000" dirty="0"/>
              <a:t>BL</a:t>
            </a:r>
            <a:r>
              <a:rPr lang="zh-CN" altLang="en-US" sz="2000" dirty="0"/>
              <a:t>）</a:t>
            </a:r>
            <a:r>
              <a:rPr lang="en-US" altLang="zh-CN" sz="2000" dirty="0"/>
              <a:t>=1</a:t>
            </a:r>
            <a:br>
              <a:rPr lang="en-US" altLang="zh-CN" sz="2000" dirty="0"/>
            </a:br>
            <a:r>
              <a:rPr lang="en-US" altLang="zh-CN" sz="2000" dirty="0"/>
              <a:t>MOV    CL</a:t>
            </a:r>
            <a:r>
              <a:rPr lang="zh-CN" altLang="en-US" sz="2000" dirty="0"/>
              <a:t>，</a:t>
            </a:r>
            <a:r>
              <a:rPr lang="en-US" altLang="zh-CN" sz="2000" dirty="0"/>
              <a:t>SIZE  K3 </a:t>
            </a:r>
            <a:r>
              <a:rPr lang="zh-CN" altLang="en-US" sz="2000" dirty="0"/>
              <a:t>； （</a:t>
            </a:r>
            <a:r>
              <a:rPr lang="en-US" altLang="zh-CN" sz="2000" dirty="0"/>
              <a:t>CL</a:t>
            </a:r>
            <a:r>
              <a:rPr lang="zh-CN" altLang="en-US" sz="2000" dirty="0"/>
              <a:t>）</a:t>
            </a:r>
            <a:r>
              <a:rPr lang="en-US" altLang="zh-CN" sz="2000" dirty="0"/>
              <a:t>=20H*2=40H</a:t>
            </a:r>
            <a:br>
              <a:rPr lang="en-US" altLang="zh-CN" sz="2000" dirty="0"/>
            </a:br>
            <a:r>
              <a:rPr lang="en-US" altLang="zh-CN" sz="2000" dirty="0"/>
              <a:t>MOV    DL</a:t>
            </a:r>
            <a:r>
              <a:rPr lang="zh-CN" altLang="en-US" sz="2000" dirty="0"/>
              <a:t>，</a:t>
            </a:r>
            <a:r>
              <a:rPr lang="en-US" altLang="zh-CN" sz="2000" dirty="0"/>
              <a:t>SIZE  K4 </a:t>
            </a:r>
            <a:r>
              <a:rPr lang="zh-CN" altLang="en-US" sz="2000" dirty="0"/>
              <a:t>； （</a:t>
            </a:r>
            <a:r>
              <a:rPr lang="en-US" altLang="zh-CN" sz="2000" dirty="0"/>
              <a:t>DL</a:t>
            </a:r>
            <a:r>
              <a:rPr lang="zh-CN" altLang="en-US" sz="2000" dirty="0"/>
              <a:t>）</a:t>
            </a:r>
            <a:r>
              <a:rPr lang="en-US" altLang="zh-CN" sz="2000" dirty="0"/>
              <a:t>=1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671F241-43E0-4EF5-BFD5-F261F9416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498" y="3173091"/>
            <a:ext cx="5568950" cy="1631216"/>
          </a:xfrm>
          <a:prstGeom prst="rect">
            <a:avLst/>
          </a:prstGeom>
          <a:noFill/>
          <a:ln w="38100" cmpd="sng">
            <a:solidFill>
              <a:srgbClr val="00B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5000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K1  DB   10H DUP</a:t>
            </a:r>
            <a:r>
              <a:rPr lang="zh-CN" altLang="en-US" sz="2000" dirty="0"/>
              <a:t>（</a:t>
            </a:r>
            <a:r>
              <a:rPr lang="en-US" altLang="zh-CN" sz="2000" dirty="0"/>
              <a:t>0</a:t>
            </a:r>
            <a:r>
              <a:rPr lang="zh-CN" altLang="en-US" sz="2000" dirty="0"/>
              <a:t>）</a:t>
            </a:r>
            <a:br>
              <a:rPr lang="zh-CN" altLang="en-US" sz="2000" dirty="0"/>
            </a:br>
            <a:r>
              <a:rPr lang="en-US" altLang="zh-CN" sz="2000" dirty="0"/>
              <a:t>K2  DB    10H</a:t>
            </a:r>
            <a:r>
              <a:rPr lang="zh-CN" altLang="en-US" sz="2000" dirty="0"/>
              <a:t>，</a:t>
            </a:r>
            <a:r>
              <a:rPr lang="en-US" altLang="zh-CN" sz="2000" dirty="0"/>
              <a:t>20H</a:t>
            </a:r>
            <a:r>
              <a:rPr lang="zh-CN" altLang="en-US" sz="2000" dirty="0"/>
              <a:t>，</a:t>
            </a:r>
            <a:r>
              <a:rPr lang="en-US" altLang="zh-CN" sz="2000" dirty="0"/>
              <a:t>30H</a:t>
            </a:r>
            <a:r>
              <a:rPr lang="zh-CN" altLang="en-US" sz="2000" dirty="0"/>
              <a:t>，</a:t>
            </a:r>
            <a:r>
              <a:rPr lang="en-US" altLang="zh-CN" sz="2000" dirty="0"/>
              <a:t>40H</a:t>
            </a:r>
            <a:br>
              <a:rPr lang="en-US" altLang="zh-CN" sz="2000" dirty="0"/>
            </a:br>
            <a:r>
              <a:rPr lang="en-US" altLang="zh-CN" sz="2000" dirty="0"/>
              <a:t>K3  DW  20H DUP</a:t>
            </a:r>
            <a:r>
              <a:rPr lang="zh-CN" altLang="en-US" sz="2000" dirty="0"/>
              <a:t>（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 DUP</a:t>
            </a:r>
            <a:r>
              <a:rPr lang="zh-CN" altLang="en-US" sz="2000" dirty="0"/>
              <a:t>（</a:t>
            </a:r>
            <a:r>
              <a:rPr lang="en-US" altLang="zh-CN" sz="2000" dirty="0"/>
              <a:t>0</a:t>
            </a:r>
            <a:r>
              <a:rPr lang="zh-CN" altLang="en-US" sz="2000" dirty="0"/>
              <a:t>））</a:t>
            </a:r>
            <a:br>
              <a:rPr lang="zh-CN" altLang="en-US" sz="2000" dirty="0"/>
            </a:br>
            <a:r>
              <a:rPr lang="en-US" altLang="zh-CN" sz="2000" dirty="0"/>
              <a:t>K4  DB   ‘ABCDEFGH’</a:t>
            </a:r>
            <a:br>
              <a:rPr lang="en-US" altLang="zh-CN" sz="2000" dirty="0"/>
            </a:br>
            <a:r>
              <a:rPr lang="en-US" altLang="zh-CN" sz="2000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284269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8437D7-A62E-4611-9DDF-83F4B44302F2}"/>
              </a:ext>
            </a:extLst>
          </p:cNvPr>
          <p:cNvSpPr txBox="1"/>
          <p:nvPr/>
        </p:nvSpPr>
        <p:spPr>
          <a:xfrm>
            <a:off x="876570" y="162545"/>
            <a:ext cx="3695430" cy="52084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HIGH/LOW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运算符：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F0CD4B9-BB80-4A0A-8F80-E632BFB3E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40" y="958371"/>
            <a:ext cx="8110874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这两个运算符用来将表达式的值分离出高字节和低字节。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130F98-DD79-41B0-A7AB-935458CDDB46}"/>
              </a:ext>
            </a:extLst>
          </p:cNvPr>
          <p:cNvGrpSpPr/>
          <p:nvPr/>
        </p:nvGrpSpPr>
        <p:grpSpPr>
          <a:xfrm>
            <a:off x="2576034" y="2165955"/>
            <a:ext cx="3148094" cy="830997"/>
            <a:chOff x="2446782" y="3259577"/>
            <a:chExt cx="3148094" cy="830997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615B39C3-58E3-4C41-8EAB-5598D624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123" y="3259577"/>
              <a:ext cx="2045753" cy="8309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HIGH  </a:t>
              </a:r>
              <a:r>
                <a:rPr lang="zh-CN" altLang="en-US" sz="24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表达式</a:t>
              </a:r>
            </a:p>
            <a:p>
              <a:pPr lvl="0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LOW   </a:t>
              </a:r>
              <a:r>
                <a:rPr lang="zh-CN" altLang="en-US" sz="24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表达式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2B47D54-3BC3-411B-A82B-D72EDCDFF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782" y="3363994"/>
              <a:ext cx="18716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格式：</a:t>
              </a:r>
            </a:p>
          </p:txBody>
        </p:sp>
      </p:grpSp>
      <p:sp>
        <p:nvSpPr>
          <p:cNvPr id="6" name="Text Box 8">
            <a:extLst>
              <a:ext uri="{FF2B5EF4-FFF2-40B4-BE49-F238E27FC236}">
                <a16:creationId xmlns:a16="http://schemas.microsoft.com/office/drawing/2014/main" id="{A506525A-30F9-4045-96E4-372523C9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84" y="3812847"/>
            <a:ext cx="81863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0" indent="-342900" defTabSz="91440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如果表达式为一个常量，则将其分离成高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位和低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</a:p>
          <a:p>
            <a:pPr marL="342900" lvl="0" indent="-342900" defTabSz="91440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如果表达式是一个地址（段基值或偏移量）时，则分离出它的高字节和低字节。</a:t>
            </a:r>
          </a:p>
        </p:txBody>
      </p:sp>
    </p:spTree>
    <p:extLst>
      <p:ext uri="{BB962C8B-B14F-4D97-AF65-F5344CB8AC3E}">
        <p14:creationId xmlns:p14="http://schemas.microsoft.com/office/powerpoint/2010/main" val="8491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D5ADF786-2EE2-4877-BC82-FC5049688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836712"/>
            <a:ext cx="4211638" cy="3787775"/>
          </a:xfrm>
          <a:prstGeom prst="rect">
            <a:avLst/>
          </a:prstGeom>
          <a:noFill/>
          <a:ln w="38100" cmpd="sng">
            <a:solidFill>
              <a:srgbClr val="00B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50000"/>
              </a:spcBef>
              <a:spcAft>
                <a:spcPct val="0"/>
              </a:spcAft>
              <a:defRPr sz="20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DATA   SEGMENT</a:t>
            </a:r>
            <a:br>
              <a:rPr lang="en-US" altLang="zh-CN" dirty="0"/>
            </a:br>
            <a:r>
              <a:rPr lang="en-US" altLang="zh-CN" dirty="0"/>
              <a:t>CONST  EQU   0ABCDH</a:t>
            </a:r>
            <a:br>
              <a:rPr lang="en-US" altLang="zh-CN" dirty="0"/>
            </a:br>
            <a:r>
              <a:rPr lang="en-US" altLang="zh-CN" dirty="0"/>
              <a:t>DA1   DB    10H </a:t>
            </a:r>
            <a:r>
              <a:rPr lang="en-US" altLang="zh-CN"/>
              <a:t>DUP </a:t>
            </a:r>
            <a:r>
              <a:rPr lang="zh-CN" altLang="en-US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br>
              <a:rPr lang="zh-CN" altLang="en-US"/>
            </a:br>
            <a:r>
              <a:rPr lang="en-US" altLang="zh-CN" dirty="0"/>
              <a:t>DA2   DW   20H </a:t>
            </a:r>
            <a:r>
              <a:rPr lang="en-US" altLang="zh-CN"/>
              <a:t>DUP </a:t>
            </a:r>
            <a:r>
              <a:rPr lang="zh-CN" altLang="en-US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br>
              <a:rPr lang="zh-CN" altLang="en-US"/>
            </a:br>
            <a:r>
              <a:rPr lang="en-US" altLang="zh-CN" dirty="0"/>
              <a:t>DATA    ENDS</a:t>
            </a:r>
            <a:br>
              <a:rPr lang="en-US" altLang="zh-CN" dirty="0"/>
            </a:br>
            <a:r>
              <a:rPr lang="en-US" altLang="zh-CN" dirty="0"/>
              <a:t>       …….</a:t>
            </a:r>
            <a:br>
              <a:rPr lang="en-US" altLang="zh-CN" dirty="0"/>
            </a:br>
            <a:r>
              <a:rPr lang="en-US" altLang="zh-CN" dirty="0"/>
              <a:t>MOV   AH ,HIGH  CONST</a:t>
            </a:r>
            <a:br>
              <a:rPr lang="en-US" altLang="zh-CN" dirty="0"/>
            </a:br>
            <a:r>
              <a:rPr lang="en-US" altLang="zh-CN" dirty="0"/>
              <a:t>MOV   AL, LOW  CONST</a:t>
            </a:r>
            <a:br>
              <a:rPr lang="en-US" altLang="zh-CN" dirty="0"/>
            </a:br>
            <a:r>
              <a:rPr lang="en-US" altLang="zh-CN" dirty="0"/>
              <a:t>MOV   BH, HIGH  (OFFSET DA1)</a:t>
            </a:r>
            <a:br>
              <a:rPr lang="en-US" altLang="zh-CN" dirty="0"/>
            </a:br>
            <a:r>
              <a:rPr lang="en-US" altLang="zh-CN" dirty="0"/>
              <a:t>MOV   BL,  LOW  (OFFSET  DA2)</a:t>
            </a:r>
            <a:br>
              <a:rPr lang="en-US" altLang="zh-CN" dirty="0"/>
            </a:br>
            <a:r>
              <a:rPr lang="en-US" altLang="zh-CN" dirty="0"/>
              <a:t>MOV   CH,  HIGH (SEG  DA1)</a:t>
            </a:r>
            <a:br>
              <a:rPr lang="en-US" altLang="zh-CN" dirty="0"/>
            </a:br>
            <a:r>
              <a:rPr lang="en-US" altLang="zh-CN" dirty="0"/>
              <a:t>MOV   CL,  LOW  (SEG   DA2)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751CB81F-D2B6-4AE6-A055-16CDAFB4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435" y="951930"/>
            <a:ext cx="45740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DATA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段的段基值是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0926H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，则指令序列汇编后的等效指令为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921B94E1-01D1-4D44-AC9F-039196BFF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859677"/>
            <a:ext cx="2736850" cy="1949450"/>
          </a:xfrm>
          <a:prstGeom prst="rect">
            <a:avLst/>
          </a:prstGeom>
          <a:noFill/>
          <a:ln w="38100" cmpd="sng">
            <a:solidFill>
              <a:srgbClr val="00B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50000"/>
              </a:spcBef>
              <a:spcAft>
                <a:spcPct val="0"/>
              </a:spcAft>
              <a:defRPr sz="20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MOV   AH </a:t>
            </a:r>
            <a:r>
              <a:rPr lang="zh-CN" altLang="en-US"/>
              <a:t>， </a:t>
            </a:r>
            <a:r>
              <a:rPr lang="en-US" altLang="zh-CN"/>
              <a:t>0ABH</a:t>
            </a:r>
            <a:br>
              <a:rPr lang="en-US" altLang="zh-CN"/>
            </a:br>
            <a:r>
              <a:rPr lang="en-US" altLang="zh-CN"/>
              <a:t>MOV   AL </a:t>
            </a:r>
            <a:r>
              <a:rPr lang="zh-CN" altLang="en-US"/>
              <a:t>， </a:t>
            </a:r>
            <a:r>
              <a:rPr lang="en-US" altLang="zh-CN"/>
              <a:t>0CDH</a:t>
            </a:r>
            <a:br>
              <a:rPr lang="en-US" altLang="zh-CN"/>
            </a:br>
            <a:r>
              <a:rPr lang="en-US" altLang="zh-CN"/>
              <a:t>MOV   BH </a:t>
            </a:r>
            <a:r>
              <a:rPr lang="zh-CN" altLang="en-US"/>
              <a:t>， </a:t>
            </a:r>
            <a:r>
              <a:rPr lang="en-US" altLang="zh-CN"/>
              <a:t>00H</a:t>
            </a:r>
            <a:br>
              <a:rPr lang="en-US" altLang="zh-CN"/>
            </a:br>
            <a:r>
              <a:rPr lang="en-US" altLang="zh-CN"/>
              <a:t>MOV   BL </a:t>
            </a:r>
            <a:r>
              <a:rPr lang="zh-CN" altLang="en-US"/>
              <a:t>， </a:t>
            </a:r>
            <a:r>
              <a:rPr lang="en-US" altLang="zh-CN"/>
              <a:t>10H</a:t>
            </a:r>
            <a:br>
              <a:rPr lang="en-US" altLang="zh-CN"/>
            </a:br>
            <a:r>
              <a:rPr lang="en-US" altLang="zh-CN"/>
              <a:t>MOV   CH </a:t>
            </a:r>
            <a:r>
              <a:rPr lang="zh-CN" altLang="en-US"/>
              <a:t>， </a:t>
            </a:r>
            <a:r>
              <a:rPr lang="en-US" altLang="zh-CN"/>
              <a:t>09H</a:t>
            </a:r>
            <a:br>
              <a:rPr lang="en-US" altLang="zh-CN"/>
            </a:br>
            <a:r>
              <a:rPr lang="en-US" altLang="zh-CN"/>
              <a:t>MOV   CL </a:t>
            </a:r>
            <a:r>
              <a:rPr lang="zh-CN" altLang="en-US"/>
              <a:t>， </a:t>
            </a:r>
            <a:r>
              <a:rPr lang="en-US" altLang="zh-CN"/>
              <a:t>26H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0B29C69-7AF3-4A1C-82CA-774C50B49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97" y="5170815"/>
            <a:ext cx="3986094" cy="830997"/>
          </a:xfrm>
          <a:prstGeom prst="rect">
            <a:avLst/>
          </a:prstGeom>
          <a:noFill/>
          <a:ln w="28575" cmpd="sng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不能用来分离一个变量、寄存器或存储器单元的内容。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0663431-8C7E-4E60-80FF-F0920E051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852" y="4301375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下面语句中的用法是错误的。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B1452FD8-5156-4631-99C5-0C029336D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818499"/>
            <a:ext cx="4032250" cy="1946275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50000"/>
              </a:spcBef>
              <a:spcAft>
                <a:spcPct val="0"/>
              </a:spcAft>
              <a:defRPr sz="20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DA1   DW  1234H</a:t>
            </a:r>
            <a:br>
              <a:rPr lang="en-US" altLang="zh-CN" dirty="0"/>
            </a:br>
            <a:r>
              <a:rPr lang="en-US" altLang="zh-CN" dirty="0"/>
              <a:t>……</a:t>
            </a:r>
            <a:br>
              <a:rPr lang="en-US" altLang="zh-CN" dirty="0"/>
            </a:br>
            <a:r>
              <a:rPr lang="en-US" altLang="zh-CN" dirty="0"/>
              <a:t>MOV   AH</a:t>
            </a:r>
            <a:r>
              <a:rPr lang="zh-CN" altLang="en-US" dirty="0"/>
              <a:t>，</a:t>
            </a:r>
            <a:r>
              <a:rPr lang="en-US" altLang="zh-CN" dirty="0"/>
              <a:t>HIGH  DA1</a:t>
            </a:r>
            <a:br>
              <a:rPr lang="en-US" altLang="zh-CN" dirty="0"/>
            </a:br>
            <a:r>
              <a:rPr lang="en-US" altLang="zh-CN" dirty="0"/>
              <a:t>MOV   BH</a:t>
            </a:r>
            <a:r>
              <a:rPr lang="zh-CN" altLang="en-US" dirty="0"/>
              <a:t>， </a:t>
            </a:r>
            <a:r>
              <a:rPr lang="en-US" altLang="zh-CN" dirty="0"/>
              <a:t>LOW  AX</a:t>
            </a:r>
            <a:br>
              <a:rPr lang="en-US" altLang="zh-CN" dirty="0"/>
            </a:br>
            <a:r>
              <a:rPr lang="en-US" altLang="zh-CN" dirty="0"/>
              <a:t>MOV   CH</a:t>
            </a:r>
            <a:r>
              <a:rPr lang="zh-CN" altLang="en-US" dirty="0"/>
              <a:t>，</a:t>
            </a:r>
            <a:r>
              <a:rPr lang="en-US" altLang="zh-CN" dirty="0"/>
              <a:t>HIGH [SI]</a:t>
            </a:r>
          </a:p>
        </p:txBody>
      </p:sp>
    </p:spTree>
    <p:extLst>
      <p:ext uri="{BB962C8B-B14F-4D97-AF65-F5344CB8AC3E}">
        <p14:creationId xmlns:p14="http://schemas.microsoft.com/office/powerpoint/2010/main" val="381846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DBA775-A53B-44DC-8AE6-427DE2AF8D68}"/>
              </a:ext>
            </a:extLst>
          </p:cNvPr>
          <p:cNvGrpSpPr/>
          <p:nvPr/>
        </p:nvGrpSpPr>
        <p:grpSpPr>
          <a:xfrm>
            <a:off x="827584" y="0"/>
            <a:ext cx="6048672" cy="839639"/>
            <a:chOff x="827584" y="0"/>
            <a:chExt cx="6048672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A4451818-2CDA-4FEF-AF67-E0FA751516EF}"/>
                </a:ext>
              </a:extLst>
            </p:cNvPr>
            <p:cNvSpPr/>
            <p:nvPr/>
          </p:nvSpPr>
          <p:spPr>
            <a:xfrm>
              <a:off x="1119858" y="93956"/>
              <a:ext cx="575639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符号定义伪指令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0CE4E6C-4622-4707-8840-33BDE08EF33B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8A479FFC-FAE6-4359-8050-47AB294D8CE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6105F42-2A68-4D91-8EB7-0E02675C9D2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4633044-5745-4B73-8A5C-6F1F11D474D9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07B1F3DE-19B0-479B-BB61-0DA1411BA55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2607B81-D8AA-4037-8381-57BB7543FBC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DEFC229B-BEF8-45FF-85B8-06C6388C7205}"/>
              </a:ext>
            </a:extLst>
          </p:cNvPr>
          <p:cNvSpPr/>
          <p:nvPr/>
        </p:nvSpPr>
        <p:spPr>
          <a:xfrm>
            <a:off x="1039559" y="1124744"/>
            <a:ext cx="7056784" cy="11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/>
              <a:t>符号定义伪指令将常数或表达式等形式用某个指定的符号来表示。</a:t>
            </a:r>
            <a:endParaRPr lang="zh-CN" altLang="en-US" sz="28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460392-396E-40CF-B88A-0DC063003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17" y="2689756"/>
            <a:ext cx="126669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格式：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3711EBA-149B-4D87-BA53-ED6AEF01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51" y="3573016"/>
            <a:ext cx="7200800" cy="171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/>
              <a:t>功能：用符号名来表示</a:t>
            </a:r>
            <a:r>
              <a:rPr lang="en-US" altLang="zh-CN" b="1"/>
              <a:t>EQU</a:t>
            </a:r>
            <a:r>
              <a:rPr lang="zh-CN" altLang="en-US" b="1"/>
              <a:t>右边的表达式。后面的程序中一旦出现该符号名，汇编程序将把它替换成该表达式。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0E99D56-22EF-4754-9DD0-BCDBFD79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222" y="2682553"/>
            <a:ext cx="3664786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符号名   </a:t>
            </a:r>
            <a:r>
              <a:rPr lang="en-US" altLang="zh-CN" b="1" dirty="0"/>
              <a:t>EQU   </a:t>
            </a:r>
            <a:r>
              <a:rPr lang="zh-CN" altLang="en-US" b="1" dirty="0"/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34307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9EAD6F05-11FA-482E-913B-B244A2BA0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836712"/>
            <a:ext cx="2890535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1.</a:t>
            </a:r>
            <a:r>
              <a:rPr lang="zh-CN" altLang="en-US" sz="2400" b="1">
                <a:solidFill>
                  <a:schemeClr val="bg1"/>
                </a:solidFill>
              </a:rPr>
              <a:t>常数或数值表达式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3CCD45C-E1D9-42C4-A089-970C79DD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371982"/>
            <a:ext cx="3720890" cy="100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COUNT  EQU  5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NUM       EQU  </a:t>
            </a:r>
            <a:r>
              <a:rPr lang="en-US" altLang="zh-CN" sz="2400" b="1"/>
              <a:t>COUNT+6</a:t>
            </a:r>
            <a:endParaRPr lang="en-US" altLang="zh-CN" sz="24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220933-2A16-4EFD-9E7C-257E109E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544956"/>
            <a:ext cx="1931988" cy="457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2"/>
                </a:solidFill>
              </a:rPr>
              <a:t>2.</a:t>
            </a:r>
            <a:r>
              <a:rPr lang="zh-CN" altLang="en-US" sz="2400" b="1">
                <a:solidFill>
                  <a:schemeClr val="bg2"/>
                </a:solidFill>
              </a:rPr>
              <a:t>地址表达式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E312DD7-64EA-4A7A-AB1D-14A3FF876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3140968"/>
            <a:ext cx="4073551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ADR1      EQU  DS</a:t>
            </a:r>
            <a:r>
              <a:rPr lang="zh-CN" altLang="en-US" sz="2400" b="1"/>
              <a:t>：</a:t>
            </a:r>
            <a:r>
              <a:rPr lang="en-US" altLang="zh-CN" sz="2400" b="1"/>
              <a:t>[BP+14]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5985D57-D691-4635-A8DE-4D2DF4EFB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789040"/>
            <a:ext cx="4370388" cy="457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2"/>
                </a:solidFill>
              </a:rPr>
              <a:t>3.</a:t>
            </a:r>
            <a:r>
              <a:rPr lang="zh-CN" altLang="en-US" sz="2400" b="1">
                <a:solidFill>
                  <a:schemeClr val="bg2"/>
                </a:solidFill>
              </a:rPr>
              <a:t>变量、寄存器名或指令助记符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FCC747-EF17-40E8-AB71-A137A3C9F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4365104"/>
            <a:ext cx="2802370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CREG      EQU  CX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25DAEF6-91DA-426D-B119-2239464B7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940265"/>
            <a:ext cx="714752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在同一源程序中，同一符号不能用</a:t>
            </a:r>
            <a:r>
              <a:rPr lang="en-US" altLang="zh-CN" sz="2400" b="1"/>
              <a:t>EQU</a:t>
            </a:r>
            <a:r>
              <a:rPr lang="zh-CN" altLang="en-US" sz="2400" b="1"/>
              <a:t>定义多次。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A453107-F096-417C-9297-CEB2A6B5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5578514"/>
            <a:ext cx="30973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例，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CBD  EQU  DAA</a:t>
            </a:r>
          </a:p>
          <a:p>
            <a:pPr eaLnBrk="1" hangingPunct="1"/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        CBD  EQU  ADD</a:t>
            </a:r>
          </a:p>
        </p:txBody>
      </p:sp>
    </p:spTree>
    <p:extLst>
      <p:ext uri="{BB962C8B-B14F-4D97-AF65-F5344CB8AC3E}">
        <p14:creationId xmlns:p14="http://schemas.microsoft.com/office/powerpoint/2010/main" val="15222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83DFEA-0671-4186-BC75-66C59D655893}"/>
              </a:ext>
            </a:extLst>
          </p:cNvPr>
          <p:cNvGrpSpPr/>
          <p:nvPr/>
        </p:nvGrpSpPr>
        <p:grpSpPr>
          <a:xfrm>
            <a:off x="827584" y="0"/>
            <a:ext cx="5184576" cy="839639"/>
            <a:chOff x="827584" y="0"/>
            <a:chExt cx="5184576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6CD53F4A-D544-4B68-8B13-0FF0E1D7609C}"/>
                </a:ext>
              </a:extLst>
            </p:cNvPr>
            <p:cNvSpPr/>
            <p:nvPr/>
          </p:nvSpPr>
          <p:spPr>
            <a:xfrm>
              <a:off x="1119858" y="93956"/>
              <a:ext cx="489230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段定义伪指令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5290F1E-DDCB-414B-836B-322C15B6A9EF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FAAF4B16-3B76-4353-B9FC-C65116CEF24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0D2352-21CB-47EF-B74B-FE2F7447D72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B9C393D-03DD-4391-9DFF-BDFC09B9930C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B6D4881E-3B60-4618-B57F-B6EA4EC420E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0D22645-6839-4012-BB6A-C9B951BAA42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A03631AD-C646-40CB-B604-7E043EBD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57600"/>
            <a:ext cx="7158563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段名   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SEGMENT   [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定位类型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] [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组合类型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] [′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类别名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′]</a:t>
            </a:r>
          </a:p>
          <a:p>
            <a:pPr eaLnBrk="1" hangingPunct="1"/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…....</a:t>
            </a:r>
          </a:p>
          <a:p>
            <a:pPr eaLnBrk="1" hangingPunct="1"/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........         </a:t>
            </a:r>
            <a:endParaRPr lang="zh-CN" altLang="en-US" sz="24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/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…....</a:t>
            </a:r>
          </a:p>
          <a:p>
            <a:pPr eaLnBrk="1" hangingPunct="1"/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段名    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ENDS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5651550-40C6-4B3A-B47C-DEE9023CB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1693863" cy="457200"/>
          </a:xfrm>
          <a:prstGeom prst="rect">
            <a:avLst/>
          </a:prstGeom>
          <a:solidFill>
            <a:srgbClr val="1F497D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</a:rPr>
              <a:t>一般格式：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7CC85CD-E03E-44EF-AFAB-2E317954C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00" y="1229370"/>
            <a:ext cx="7848600" cy="10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伪指令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ENDS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用于定义一个逻辑段。使用时必须配对，分别表示定义的开始与结束。</a:t>
            </a:r>
          </a:p>
        </p:txBody>
      </p:sp>
    </p:spTree>
    <p:extLst>
      <p:ext uri="{BB962C8B-B14F-4D97-AF65-F5344CB8AC3E}">
        <p14:creationId xmlns:p14="http://schemas.microsoft.com/office/powerpoint/2010/main" val="21286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D9645F9-DD9A-4080-B924-BDB65F481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412776"/>
            <a:ext cx="7963694" cy="2795958"/>
          </a:xfrm>
          <a:prstGeom prst="rect">
            <a:avLst/>
          </a:prstGeom>
          <a:noFill/>
          <a:ln w="28575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段名由用户自己任意选定，但要符合标识符定义规则</a:t>
            </a:r>
            <a:endParaRPr lang="en-US" altLang="zh-CN" sz="2400" b="1" dirty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最好选用与该逻辑段用途相关的名称。如第一个数据段为</a:t>
            </a:r>
            <a:r>
              <a:rPr lang="en-US" altLang="zh-CN" sz="2400" b="1" dirty="0"/>
              <a:t>DATA1,</a:t>
            </a:r>
            <a:r>
              <a:rPr lang="zh-CN" altLang="en-US" sz="2400" b="1" dirty="0"/>
              <a:t>第二</a:t>
            </a:r>
            <a:r>
              <a:rPr lang="zh-CN" altLang="en-US" sz="2400" b="1"/>
              <a:t>个数据段为</a:t>
            </a:r>
            <a:r>
              <a:rPr lang="en-US" altLang="zh-CN" sz="2400" b="1" dirty="0"/>
              <a:t>DATA2</a:t>
            </a:r>
            <a:r>
              <a:rPr lang="zh-CN" altLang="en-US" sz="2400" b="1" dirty="0"/>
              <a:t>等。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一对</a:t>
            </a:r>
            <a:r>
              <a:rPr lang="en-US" altLang="zh-CN" sz="2400" b="1" dirty="0"/>
              <a:t>SEGMENT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ENDS</a:t>
            </a:r>
            <a:r>
              <a:rPr lang="zh-CN" altLang="en-US" sz="2400" b="1" dirty="0"/>
              <a:t>前的段名必须一致。</a:t>
            </a:r>
            <a:endParaRPr lang="en-US" altLang="zh-CN" sz="2400" b="1" dirty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段名代表段地址。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3F3BFF5-2774-4450-9B54-BF65CAD64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43" y="896437"/>
            <a:ext cx="1266693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1</a:t>
            </a:r>
            <a:r>
              <a:rPr lang="zh-CN" altLang="en-US" sz="2400" b="1">
                <a:solidFill>
                  <a:schemeClr val="bg1"/>
                </a:solidFill>
              </a:rPr>
              <a:t>、段名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1BF6E-E3A3-4F15-8442-1E0E124A3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43" y="4365104"/>
            <a:ext cx="1885453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2</a:t>
            </a:r>
            <a:r>
              <a:rPr lang="zh-CN" altLang="en-US" sz="2400" b="1">
                <a:solidFill>
                  <a:schemeClr val="bg1"/>
                </a:solidFill>
              </a:rPr>
              <a:t>、定位类型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946BE-14F9-4F7C-BD42-5B9BDDF42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10" y="4972225"/>
            <a:ext cx="8077200" cy="14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    </a:t>
            </a:r>
            <a:r>
              <a:rPr lang="zh-CN" altLang="en-US" sz="2400" b="1"/>
              <a:t>定位类型决定了当前段起始</a:t>
            </a:r>
            <a:r>
              <a:rPr lang="zh-CN" altLang="en-US" sz="2400" b="1" dirty="0"/>
              <a:t>数据边界，即第一个可存放</a:t>
            </a:r>
            <a:r>
              <a:rPr lang="zh-CN" altLang="en-US" sz="2400" b="1"/>
              <a:t>数据的存储单元位置，再由起始数据边界决定当前段地址。</a:t>
            </a:r>
            <a:endParaRPr lang="en-US" altLang="zh-CN" sz="2400" b="1"/>
          </a:p>
          <a:p>
            <a:pPr eaLnBrk="1" hangingPunct="1">
              <a:lnSpc>
                <a:spcPct val="130000"/>
              </a:lnSpc>
            </a:pPr>
            <a:r>
              <a:rPr lang="zh-CN" altLang="en-US" sz="2400" b="1"/>
              <a:t>定位类型可以</a:t>
            </a:r>
            <a:r>
              <a:rPr lang="zh-CN" altLang="en-US" sz="2400" b="1" dirty="0"/>
              <a:t>有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种取值。</a:t>
            </a:r>
          </a:p>
        </p:txBody>
      </p:sp>
    </p:spTree>
    <p:extLst>
      <p:ext uri="{BB962C8B-B14F-4D97-AF65-F5344CB8AC3E}">
        <p14:creationId xmlns:p14="http://schemas.microsoft.com/office/powerpoint/2010/main" val="190388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8FC7995F-A221-47DC-9752-1992DFCB5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772816"/>
            <a:ext cx="7461915" cy="1481111"/>
          </a:xfrm>
          <a:prstGeom prst="rect">
            <a:avLst/>
          </a:prstGeom>
          <a:noFill/>
          <a:ln w="28575" cmpd="sng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    </a:t>
            </a:r>
            <a:r>
              <a:rPr lang="zh-CN" altLang="en-US" sz="2400" b="1"/>
              <a:t>由于一个页面为</a:t>
            </a:r>
            <a:r>
              <a:rPr lang="en-US" altLang="zh-CN" sz="2400" b="1"/>
              <a:t>256</a:t>
            </a:r>
            <a:r>
              <a:rPr lang="zh-CN" altLang="en-US" sz="2400" b="1"/>
              <a:t>个字节，并且页面编号从</a:t>
            </a:r>
            <a:r>
              <a:rPr lang="en-US" altLang="zh-CN" sz="2400" b="1"/>
              <a:t>0</a:t>
            </a:r>
            <a:r>
              <a:rPr lang="zh-CN" altLang="en-US" sz="2400" b="1"/>
              <a:t>开始，因此，</a:t>
            </a:r>
            <a:r>
              <a:rPr lang="en-US" altLang="zh-CN" sz="2400" b="1"/>
              <a:t>PAGE</a:t>
            </a:r>
            <a:r>
              <a:rPr lang="zh-CN" altLang="en-US" sz="2400" b="1"/>
              <a:t>定位类型的段起始地址的最后</a:t>
            </a:r>
            <a:r>
              <a:rPr lang="en-US" altLang="zh-CN" sz="2400" b="1"/>
              <a:t>8</a:t>
            </a:r>
            <a:r>
              <a:rPr lang="zh-CN" altLang="en-US" sz="2400" b="1"/>
              <a:t>位二进制数一定为</a:t>
            </a:r>
            <a:r>
              <a:rPr lang="en-US" altLang="zh-CN" sz="2400" b="1"/>
              <a:t>0</a:t>
            </a:r>
            <a:r>
              <a:rPr lang="zh-CN" altLang="en-US" sz="2400" b="1"/>
              <a:t>，即以</a:t>
            </a:r>
            <a:r>
              <a:rPr lang="en-US" altLang="zh-CN" sz="2400" b="1"/>
              <a:t>00H</a:t>
            </a:r>
            <a:r>
              <a:rPr lang="zh-CN" altLang="en-US" sz="2400" b="1"/>
              <a:t>结尾的地址。</a:t>
            </a:r>
            <a:endParaRPr lang="zh-CN" altLang="en-US" sz="240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43903F8-3B79-40B5-8987-98733CE8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72" y="951111"/>
            <a:ext cx="7923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</a:t>
            </a:r>
            <a:r>
              <a:rPr lang="en-US" altLang="zh-CN" sz="2400" b="1"/>
              <a:t>PAGE:  </a:t>
            </a:r>
            <a:r>
              <a:rPr lang="zh-CN" altLang="en-US" sz="2400" b="1"/>
              <a:t>表示该段从一个页面的边界开始存放数据。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6C24E25-858D-4447-887E-575AE9A53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72" y="3858854"/>
            <a:ext cx="7771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</a:t>
            </a:r>
            <a:r>
              <a:rPr lang="en-US" altLang="zh-CN" sz="2400" b="1"/>
              <a:t>PARA:</a:t>
            </a:r>
            <a:r>
              <a:rPr lang="zh-CN" altLang="en-US" sz="2400" b="1"/>
              <a:t>表示该段从一个小节的边界开始存放数据。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4EFED7B-4A7D-44DE-90C4-E8E36B360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271" y="4581128"/>
            <a:ext cx="5967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如果用户未选定位类型，则缺省为</a:t>
            </a:r>
            <a:r>
              <a:rPr lang="en-US" altLang="zh-CN" sz="2400" b="1" dirty="0"/>
              <a:t>PARA</a:t>
            </a:r>
            <a:r>
              <a:rPr lang="zh-CN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673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DE7D23A-82EB-4694-B69C-8DC1042E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92" y="771880"/>
            <a:ext cx="7920880" cy="1065613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</a:t>
            </a:r>
            <a:r>
              <a:rPr lang="en-US" altLang="zh-CN" sz="2400" b="1"/>
              <a:t>WORD:</a:t>
            </a:r>
            <a:r>
              <a:rPr lang="zh-CN" altLang="en-US" sz="2400" b="1"/>
              <a:t>表示该段从一个偶数字节地址开始存放数据，即段起始数据单元地址的最后一位二进制数一定是</a:t>
            </a:r>
            <a:r>
              <a:rPr lang="en-US" altLang="zh-CN" sz="2400" b="1"/>
              <a:t>0</a:t>
            </a:r>
            <a:r>
              <a:rPr lang="zh-CN" altLang="en-US" sz="2400" b="1"/>
              <a:t>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5D774E6-3B83-411B-8544-C693D2C6F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92" y="2082686"/>
            <a:ext cx="8218488" cy="548548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</a:t>
            </a:r>
            <a:r>
              <a:rPr lang="en-US" altLang="zh-CN" sz="2400" b="1"/>
              <a:t>BYTE:</a:t>
            </a:r>
            <a:r>
              <a:rPr lang="zh-CN" altLang="en-US" sz="2400" b="1"/>
              <a:t>表示该段起始数据单元地址可以是任一地址值。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1B53F2C-CF62-40DB-A7D0-610E966DE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92" y="2985442"/>
            <a:ext cx="8111500" cy="2099742"/>
          </a:xfrm>
          <a:prstGeom prst="rect">
            <a:avLst/>
          </a:prstGeom>
          <a:solidFill>
            <a:srgbClr val="FFFF00"/>
          </a:solidFill>
          <a:ln w="28575" cmpd="sng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/>
              <a:t>定位类型为</a:t>
            </a:r>
            <a:r>
              <a:rPr lang="en-US" altLang="zh-CN" sz="2400" b="1"/>
              <a:t>PAGE</a:t>
            </a:r>
            <a:r>
              <a:rPr lang="zh-CN" altLang="en-US" sz="2400" b="1"/>
              <a:t>和</a:t>
            </a:r>
            <a:r>
              <a:rPr lang="en-US" altLang="zh-CN" sz="2400" b="1"/>
              <a:t>PARA</a:t>
            </a:r>
            <a:r>
              <a:rPr lang="zh-CN" altLang="en-US" sz="2400" b="1"/>
              <a:t>时，段基物理地址（</a:t>
            </a:r>
            <a:r>
              <a:rPr lang="en-US" altLang="zh-CN" sz="2400" b="1"/>
              <a:t>0H</a:t>
            </a:r>
            <a:r>
              <a:rPr lang="zh-CN" altLang="en-US" sz="2400" b="1"/>
              <a:t>结尾）直接选用段起始数据地址，即它们是重合的。定位类型为</a:t>
            </a:r>
            <a:r>
              <a:rPr lang="en-US" altLang="zh-CN" sz="2400" b="1"/>
              <a:t>WORD</a:t>
            </a:r>
            <a:r>
              <a:rPr lang="zh-CN" altLang="en-US" sz="2400" b="1"/>
              <a:t>和</a:t>
            </a:r>
            <a:r>
              <a:rPr lang="en-US" altLang="zh-CN" sz="2400" b="1"/>
              <a:t>BYTE</a:t>
            </a:r>
            <a:r>
              <a:rPr lang="zh-CN" altLang="en-US" sz="2400" b="1"/>
              <a:t>时，段基物理地址与段起始数据地址可能不同。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7E1CF6-9F96-444B-90B5-95AE421532F8}"/>
              </a:ext>
            </a:extLst>
          </p:cNvPr>
          <p:cNvSpPr txBox="1"/>
          <p:nvPr/>
        </p:nvSpPr>
        <p:spPr>
          <a:xfrm>
            <a:off x="497492" y="5243707"/>
            <a:ext cx="8218488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即当定位类型为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时，第一个存储单元的偏移地址不一定为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912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A9EC8A-E30F-4738-9532-E4EBC7F4949B}"/>
              </a:ext>
            </a:extLst>
          </p:cNvPr>
          <p:cNvSpPr/>
          <p:nvPr/>
        </p:nvSpPr>
        <p:spPr>
          <a:xfrm>
            <a:off x="1475656" y="620688"/>
            <a:ext cx="4896544" cy="5722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 SEGMENT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︙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 ENDS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SEGMENT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︙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ENDS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+mn-ea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    SEGMENT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︙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    ENDS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5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0899E99-611D-4344-B916-BF661DC3B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88640"/>
            <a:ext cx="1885453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3</a:t>
            </a:r>
            <a:r>
              <a:rPr lang="zh-CN" altLang="en-US" sz="2400" b="1">
                <a:solidFill>
                  <a:schemeClr val="bg1"/>
                </a:solidFill>
              </a:rPr>
              <a:t>、组合类型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53CC7A-18D3-44FC-A4AF-5945A44A4202}"/>
              </a:ext>
            </a:extLst>
          </p:cNvPr>
          <p:cNvSpPr/>
          <p:nvPr/>
        </p:nvSpPr>
        <p:spPr>
          <a:xfrm>
            <a:off x="827584" y="836712"/>
            <a:ext cx="7776864" cy="50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/>
              <a:t>指定段与段之间的连接关系和定位。它有六种取值选择。</a:t>
            </a:r>
            <a:endParaRPr lang="zh-CN" altLang="en-US" sz="2400" b="1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1BF00A-9539-40A0-A098-121AC49B0D14}"/>
              </a:ext>
            </a:extLst>
          </p:cNvPr>
          <p:cNvSpPr/>
          <p:nvPr/>
        </p:nvSpPr>
        <p:spPr>
          <a:xfrm>
            <a:off x="683568" y="1527488"/>
            <a:ext cx="7776864" cy="148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：表示本段与其他逻辑段无连接关系，不同的程序模块中，即使具有相同的段名，也分别装入内存。默认情况下，为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类型。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5A84D2-2962-417D-86B5-12FA099B5726}"/>
              </a:ext>
            </a:extLst>
          </p:cNvPr>
          <p:cNvSpPr/>
          <p:nvPr/>
        </p:nvSpPr>
        <p:spPr>
          <a:xfrm>
            <a:off x="683568" y="3108846"/>
            <a:ext cx="7776864" cy="148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：表示对于不同程序模块中用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说明的具有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相同段名的逻辑段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，汇编时将它们连接在一起，构成一个大的逻辑段。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010DD5-9DBF-43FF-B417-D51D88E6C833}"/>
              </a:ext>
            </a:extLst>
          </p:cNvPr>
          <p:cNvSpPr/>
          <p:nvPr/>
        </p:nvSpPr>
        <p:spPr>
          <a:xfrm>
            <a:off x="683568" y="4797152"/>
            <a:ext cx="7776864" cy="1487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：把不同程序模块中所有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同名的堆栈段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连接成一个连续堆栈段，且系统自动对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段寄存器初始化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为该连续段的段地址，并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初始化堆栈指针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56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8887417-D214-4DF5-AAA4-64F73964536C}"/>
              </a:ext>
            </a:extLst>
          </p:cNvPr>
          <p:cNvSpPr/>
          <p:nvPr/>
        </p:nvSpPr>
        <p:spPr>
          <a:xfrm>
            <a:off x="467544" y="692696"/>
            <a:ext cx="7776864" cy="148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：对不同程序模块中用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说明的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同名逻辑段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，连接时从同一个地址开始装入，即所有逻辑段重叠在一起，连接之后的长度等于最长的逻辑段。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AC3596-893A-46C5-A2F0-FCBA7CE03274}"/>
              </a:ext>
            </a:extLst>
          </p:cNvPr>
          <p:cNvSpPr/>
          <p:nvPr/>
        </p:nvSpPr>
        <p:spPr>
          <a:xfrm>
            <a:off x="467544" y="2492896"/>
            <a:ext cx="7776864" cy="196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：表示本段在存储器中应定位在所有其它段之后的最高地址上。如果有多个用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说明的段，则只处理第一个用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说明的段，其余的被视为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8E5228-4932-4F00-ACA1-71118D4849C4}"/>
              </a:ext>
            </a:extLst>
          </p:cNvPr>
          <p:cNvSpPr/>
          <p:nvPr/>
        </p:nvSpPr>
        <p:spPr>
          <a:xfrm>
            <a:off x="487472" y="4623668"/>
            <a:ext cx="7776864" cy="10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：根据表达式的值定位段地址。如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  8000H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，则段地址为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8000H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，即本段的起始物理地址为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80000H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70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415291C-976D-4D2D-90A4-3711B9666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88640"/>
            <a:ext cx="1576072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4</a:t>
            </a:r>
            <a:r>
              <a:rPr lang="zh-CN" altLang="en-US" sz="2400" b="1">
                <a:solidFill>
                  <a:schemeClr val="bg1"/>
                </a:solidFill>
              </a:rPr>
              <a:t>、类别名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965130-D5D9-44A8-A62E-F58FE185F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32" y="976921"/>
            <a:ext cx="8305800" cy="2441374"/>
          </a:xfrm>
          <a:prstGeom prst="rect">
            <a:avLst/>
          </a:prstGeom>
          <a:noFill/>
          <a:ln w="28575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类别名为某一个段或几个相同类型段设定类型名称。</a:t>
            </a:r>
            <a:endParaRPr lang="en-US" altLang="zh-CN" sz="2400" b="1" dirty="0"/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类别名必须用单引号引起来。所用字符串可任意选定，但它不能使用程序中的标号、变量名或其它定义的符号。</a:t>
            </a:r>
            <a:endParaRPr lang="en-US" altLang="zh-CN" sz="2400" b="1" dirty="0"/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系统进行</a:t>
            </a:r>
            <a:r>
              <a:rPr lang="zh-CN" altLang="en-US" sz="2400" b="1" dirty="0"/>
              <a:t>连接处理时</a:t>
            </a:r>
            <a:r>
              <a:rPr lang="zh-CN" altLang="en-US" sz="2400" b="1"/>
              <a:t>，把不同程序模块</a:t>
            </a:r>
            <a:r>
              <a:rPr lang="zh-CN" altLang="en-US" sz="2400" b="1">
                <a:solidFill>
                  <a:srgbClr val="0000FF"/>
                </a:solidFill>
              </a:rPr>
              <a:t>类</a:t>
            </a:r>
            <a:r>
              <a:rPr lang="zh-CN" altLang="en-US" sz="2400" b="1" dirty="0">
                <a:solidFill>
                  <a:srgbClr val="0000FF"/>
                </a:solidFill>
              </a:rPr>
              <a:t>别名相同</a:t>
            </a:r>
            <a:r>
              <a:rPr lang="zh-CN" altLang="en-US" sz="2400" b="1" dirty="0"/>
              <a:t>的段存放在相邻的存储区，但段的划分与使用仍按原来的设定。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3BD76C-FC07-435E-BA17-7B4F87EA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3775983"/>
            <a:ext cx="8229600" cy="148111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在定义一个段时，段名是必须有的项，而定位类型、组合类型和类别名三个参数是</a:t>
            </a:r>
            <a:r>
              <a:rPr lang="zh-CN" altLang="en-US" sz="2400" b="1"/>
              <a:t>可选项，主要针对不同程序模块。</a:t>
            </a:r>
            <a:r>
              <a:rPr lang="zh-CN" altLang="en-US" sz="2400" b="1" dirty="0"/>
              <a:t>各个参数之间用</a:t>
            </a:r>
            <a:r>
              <a:rPr lang="zh-CN" altLang="en-US" sz="2400" b="1"/>
              <a:t>空格分隔，参数</a:t>
            </a:r>
            <a:r>
              <a:rPr lang="zh-CN" altLang="en-US" sz="2400" b="1" dirty="0"/>
              <a:t>之间的顺序不能改变。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1381D6-2F00-4E38-B95E-4F9EB901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636" y="5614782"/>
            <a:ext cx="5134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下面是一个分段结构的源程序框架。</a:t>
            </a:r>
          </a:p>
        </p:txBody>
      </p:sp>
    </p:spTree>
    <p:extLst>
      <p:ext uri="{BB962C8B-B14F-4D97-AF65-F5344CB8AC3E}">
        <p14:creationId xmlns:p14="http://schemas.microsoft.com/office/powerpoint/2010/main" val="250576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376B569-5295-415A-9A17-E575FFFD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55" y="58846"/>
            <a:ext cx="6955237" cy="674030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STACK1   SEGMENT  PARA  STACK  'STACK0'</a:t>
            </a:r>
          </a:p>
          <a:p>
            <a:pPr eaLnBrk="1" hangingPunct="1"/>
            <a:r>
              <a:rPr lang="en-US" altLang="zh-CN" sz="2400" b="1"/>
              <a:t>           .....</a:t>
            </a:r>
          </a:p>
          <a:p>
            <a:pPr eaLnBrk="1" hangingPunct="1"/>
            <a:r>
              <a:rPr lang="en-US" altLang="zh-CN" sz="2400" b="1"/>
              <a:t>STACK1   ENDS</a:t>
            </a:r>
          </a:p>
          <a:p>
            <a:pPr eaLnBrk="1" hangingPunct="1"/>
            <a:r>
              <a:rPr lang="en-US" altLang="zh-CN" sz="2400" b="1"/>
              <a:t>DATA1     SEGMENT  PARA  'DATA'</a:t>
            </a:r>
          </a:p>
          <a:p>
            <a:pPr eaLnBrk="1" hangingPunct="1"/>
            <a:r>
              <a:rPr lang="en-US" altLang="zh-CN" sz="2400" b="1"/>
              <a:t>         ......</a:t>
            </a:r>
          </a:p>
          <a:p>
            <a:pPr eaLnBrk="1" hangingPunct="1"/>
            <a:r>
              <a:rPr lang="en-US" altLang="zh-CN" sz="2400" b="1"/>
              <a:t>DATA1     ENDS</a:t>
            </a:r>
          </a:p>
          <a:p>
            <a:pPr eaLnBrk="1" hangingPunct="1"/>
            <a:r>
              <a:rPr lang="en-US" altLang="zh-CN" sz="2400" b="1"/>
              <a:t>STACK2   SEGMENT  PARA  'STACK0'</a:t>
            </a:r>
          </a:p>
          <a:p>
            <a:pPr eaLnBrk="1" hangingPunct="1"/>
            <a:r>
              <a:rPr lang="en-US" altLang="zh-CN" sz="2400" b="1"/>
              <a:t>         ......</a:t>
            </a:r>
          </a:p>
          <a:p>
            <a:pPr eaLnBrk="1" hangingPunct="1"/>
            <a:r>
              <a:rPr lang="en-US" altLang="zh-CN" sz="2400" b="1"/>
              <a:t>STACK2   ENDS</a:t>
            </a:r>
          </a:p>
          <a:p>
            <a:pPr eaLnBrk="1" hangingPunct="1"/>
            <a:r>
              <a:rPr lang="en-US" altLang="zh-CN" sz="2400" b="1"/>
              <a:t>CODE       SEGMENT  PARA  MEMORY</a:t>
            </a:r>
          </a:p>
          <a:p>
            <a:pPr eaLnBrk="1" hangingPunct="1"/>
            <a:r>
              <a:rPr lang="en-US" altLang="zh-CN" sz="2400" b="1"/>
              <a:t>         ASSUME  CS:CODE,DS:DATA1,SS:STACK1</a:t>
            </a:r>
          </a:p>
          <a:p>
            <a:pPr eaLnBrk="1" hangingPunct="1"/>
            <a:r>
              <a:rPr lang="en-US" altLang="zh-CN" sz="2400" b="1"/>
              <a:t>MAIN:    ......</a:t>
            </a:r>
          </a:p>
          <a:p>
            <a:pPr eaLnBrk="1" hangingPunct="1"/>
            <a:r>
              <a:rPr lang="en-US" altLang="zh-CN" sz="2400" b="1"/>
              <a:t>         ......</a:t>
            </a:r>
          </a:p>
          <a:p>
            <a:pPr eaLnBrk="1" hangingPunct="1"/>
            <a:r>
              <a:rPr lang="en-US" altLang="zh-CN" sz="2400" b="1"/>
              <a:t>CODE     ENDS</a:t>
            </a:r>
          </a:p>
          <a:p>
            <a:pPr eaLnBrk="1" hangingPunct="1"/>
            <a:r>
              <a:rPr lang="en-US" altLang="zh-CN" sz="2400" b="1"/>
              <a:t>DATA2     SEGMENT  BYTE  'DATA'</a:t>
            </a:r>
          </a:p>
          <a:p>
            <a:pPr eaLnBrk="1" hangingPunct="1"/>
            <a:r>
              <a:rPr lang="en-US" altLang="zh-CN" sz="2400" b="1"/>
              <a:t>         ......</a:t>
            </a:r>
          </a:p>
          <a:p>
            <a:pPr eaLnBrk="1" hangingPunct="1"/>
            <a:r>
              <a:rPr lang="en-US" altLang="zh-CN" sz="2400" b="1"/>
              <a:t>DATA2     ENDS</a:t>
            </a:r>
          </a:p>
          <a:p>
            <a:pPr eaLnBrk="1" hangingPunct="1"/>
            <a:r>
              <a:rPr lang="en-US" altLang="zh-CN" sz="2400" b="1"/>
              <a:t>                 END  MAIN</a:t>
            </a:r>
          </a:p>
        </p:txBody>
      </p:sp>
    </p:spTree>
    <p:extLst>
      <p:ext uri="{BB962C8B-B14F-4D97-AF65-F5344CB8AC3E}">
        <p14:creationId xmlns:p14="http://schemas.microsoft.com/office/powerpoint/2010/main" val="20370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2FC3AA3-C963-4DDA-8309-827C6DF7D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04" y="821619"/>
            <a:ext cx="7528520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上述</a:t>
            </a:r>
            <a:r>
              <a:rPr lang="zh-CN" altLang="en-US" sz="2400" b="1"/>
              <a:t>源程序经汇编和</a:t>
            </a:r>
            <a:r>
              <a:rPr lang="en-US" altLang="zh-CN" sz="2400" b="1"/>
              <a:t>LINK</a:t>
            </a:r>
            <a:r>
              <a:rPr lang="zh-CN" altLang="en-US" sz="2400" b="1" dirty="0"/>
              <a:t>程序进行连接处理后，程序被装入内存的情况如图所示。</a:t>
            </a: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2535F59C-E155-454B-B07E-23779B6C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72" y="2305347"/>
            <a:ext cx="4191000" cy="3401637"/>
          </a:xfrm>
          <a:prstGeom prst="rect">
            <a:avLst/>
          </a:prstGeom>
          <a:noFill/>
          <a:ln w="28575" cmpd="sng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            </a:t>
            </a:r>
            <a:r>
              <a:rPr lang="zh-CN" altLang="en-US" sz="2400" b="1"/>
              <a:t>如果在段定义中选用了</a:t>
            </a:r>
            <a:r>
              <a:rPr lang="en-US" altLang="zh-CN" sz="2400" b="1"/>
              <a:t>PARA</a:t>
            </a:r>
            <a:r>
              <a:rPr lang="zh-CN" altLang="en-US" sz="2400" b="1"/>
              <a:t>定位类型说明，则在一个段的结尾与另一个段的开始之间可能存在一些空白，图中以兰色框表示。</a:t>
            </a:r>
            <a:r>
              <a:rPr lang="en-US" altLang="zh-CN" sz="2400" b="1"/>
              <a:t>CODE</a:t>
            </a:r>
            <a:r>
              <a:rPr lang="zh-CN" altLang="en-US" sz="2400" b="1"/>
              <a:t>段的组合类型为</a:t>
            </a:r>
            <a:r>
              <a:rPr lang="en-US" altLang="zh-CN" sz="2400" b="1"/>
              <a:t>MEMORY,</a:t>
            </a:r>
            <a:r>
              <a:rPr lang="zh-CN" altLang="en-US" sz="2400" b="1"/>
              <a:t>因此被装入在其它段之后。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01AEA4ED-DEFA-4C1D-AF31-46F4B130D6D4}"/>
              </a:ext>
            </a:extLst>
          </p:cNvPr>
          <p:cNvGrpSpPr>
            <a:grpSpLocks/>
          </p:cNvGrpSpPr>
          <p:nvPr/>
        </p:nvGrpSpPr>
        <p:grpSpPr bwMode="auto">
          <a:xfrm>
            <a:off x="5148064" y="1964209"/>
            <a:ext cx="3810000" cy="4129087"/>
            <a:chOff x="0" y="0"/>
            <a:chExt cx="2400" cy="260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1B36D41-3738-462C-B647-B4383EF59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1"/>
              <a:ext cx="720" cy="2510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A3190961-19EA-430F-8391-8F87BE343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537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72FF9D61-DF83-4319-B6DA-044E703A4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017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A37F10D8-B7F5-4705-BCF2-20DD88E8D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97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0D2D3EC3-CFCC-43EB-9541-969F4FA95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85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7DD3F71F-F4AD-4962-A957-CE4FA316A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73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C7FE3BF5-A437-4C54-98DF-DD054B778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873"/>
              <a:ext cx="720" cy="144"/>
            </a:xfrm>
            <a:prstGeom prst="rect">
              <a:avLst/>
            </a:prstGeom>
            <a:solidFill>
              <a:srgbClr val="2DDFF7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B38D9E6F-0663-4BFC-B617-3B5363AB0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353"/>
              <a:ext cx="720" cy="144"/>
            </a:xfrm>
            <a:prstGeom prst="rect">
              <a:avLst/>
            </a:prstGeom>
            <a:solidFill>
              <a:srgbClr val="2DDFF7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293DCCCD-1A5A-4899-98E4-4B1E62472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73"/>
              <a:ext cx="720" cy="144"/>
            </a:xfrm>
            <a:prstGeom prst="rect">
              <a:avLst/>
            </a:prstGeom>
            <a:solidFill>
              <a:srgbClr val="2DDFF7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62FE7E1E-A850-4F4F-A328-F0178AC06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0000H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64D2A2A8-49BF-45A6-A39E-B89D043EC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1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STACK1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08751CA8-CA6A-4F78-8A42-9646765BE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77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STACK2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4D922192-457D-42D4-B23B-75B828489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353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DATA1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94AB541E-D9D4-4A36-BF87-A5F47FE0F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689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DATA2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772F79CD-2AAA-4319-B04F-155C6E1D9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121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CODE</a:t>
              </a: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46BF0592-683E-4438-AA1C-EBFC975A3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537"/>
              <a:ext cx="2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E508AEC5-DDE5-4247-92C6-256C4972F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017"/>
              <a:ext cx="2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9ABF30F8-D32A-49CA-9884-BD50DAB0A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497"/>
              <a:ext cx="2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A663815D-F955-42F8-A642-E34F47D42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85"/>
              <a:ext cx="2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A0FA4635-C8D4-4F61-89CE-D6407CA2B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17"/>
              <a:ext cx="2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E23ED598-ECB4-4AA0-B9BA-9B6DDCAB8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85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F3BFC31B-414B-4E47-BD91-5ACEEB0E2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537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2ACDD5B6-61CC-43A1-9EE0-8C6473542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1"/>
              <a:ext cx="432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D260F691-DC7E-475D-8946-6C681F3B1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449"/>
              <a:ext cx="384" cy="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B6D1B4F8-FAEF-48D2-8771-0166A9E7F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641"/>
              <a:ext cx="384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1556673B-8187-40EE-AB15-EF69D4646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353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间隔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36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8BB07E5-51D5-4C86-95F8-72807E8A8A46}"/>
              </a:ext>
            </a:extLst>
          </p:cNvPr>
          <p:cNvGrpSpPr/>
          <p:nvPr/>
        </p:nvGrpSpPr>
        <p:grpSpPr>
          <a:xfrm>
            <a:off x="827584" y="28441"/>
            <a:ext cx="6264696" cy="839639"/>
            <a:chOff x="827584" y="0"/>
            <a:chExt cx="6264696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BF612692-DC52-47DE-B68F-FD2ADEE05132}"/>
                </a:ext>
              </a:extLst>
            </p:cNvPr>
            <p:cNvSpPr/>
            <p:nvPr/>
          </p:nvSpPr>
          <p:spPr>
            <a:xfrm>
              <a:off x="1119858" y="93956"/>
              <a:ext cx="597242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13.2.4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设定段寄存器伪指令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ADF6A96-1A47-4404-B74D-ECDDCB607777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D6B993ED-BEAF-49AF-8201-C7365E151B2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A23F65C-2BD5-4455-8094-84C2B78B4EC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94AAE8-43B1-458E-A392-68C9E0DF0990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36C567E6-9DB0-4D0F-A500-67CC8C86C8D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C821FD94-0204-4D1A-BF5A-99CDFDED138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677147FA-0CF9-48CD-A14C-8C8BEF3D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52" y="1268760"/>
            <a:ext cx="8305800" cy="2616807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4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/>
              <a:t>ASSUME</a:t>
            </a:r>
            <a:r>
              <a:rPr lang="zh-CN" altLang="en-US" sz="2400" b="1" dirty="0"/>
              <a:t>的作用是告诉汇编程序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在处理源程序时，定义的逻辑段与哪个寄存器关联。即对应的</a:t>
            </a:r>
            <a:r>
              <a:rPr lang="zh-CN" altLang="en-US" sz="2400" b="1" dirty="0">
                <a:solidFill>
                  <a:srgbClr val="FF0000"/>
                </a:solidFill>
              </a:rPr>
              <a:t>标号、变量</a:t>
            </a:r>
            <a:r>
              <a:rPr lang="zh-CN" altLang="en-US" sz="2400" b="1" dirty="0"/>
              <a:t>等对应的段地址用</a:t>
            </a:r>
            <a:r>
              <a:rPr lang="zh-CN" altLang="en-US" sz="2400" b="1" dirty="0">
                <a:solidFill>
                  <a:srgbClr val="FF0000"/>
                </a:solidFill>
              </a:rPr>
              <a:t>哪个段寄存器来表示，可以在程序中多次设定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342900" indent="-342900" eaLnBrk="1" hangingPunct="1">
              <a:lnSpc>
                <a:spcPct val="14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/>
              <a:t>ASSUME</a:t>
            </a:r>
            <a:r>
              <a:rPr lang="zh-CN" altLang="en-US" sz="2400" b="1" dirty="0"/>
              <a:t>并不设置各个段寄存器的具体内容，段寄存器的值是在程序运行时设定的。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514391F-5A14-468E-A9EE-25F5A8F06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4" y="4627984"/>
            <a:ext cx="8001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ASSUME   </a:t>
            </a:r>
            <a:r>
              <a:rPr lang="zh-CN" altLang="en-US" sz="2400" b="1"/>
              <a:t>段寄存器名：段名，段寄存器名：段名，</a:t>
            </a:r>
            <a:r>
              <a:rPr lang="en-US" altLang="zh-CN" sz="2400" b="1">
                <a:latin typeface="+mn-ea"/>
                <a:ea typeface="+mn-ea"/>
              </a:rPr>
              <a:t>…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084B569-1C25-4ED7-9FF8-D4C8E88DA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4" y="4047455"/>
            <a:ext cx="1885453" cy="461665"/>
          </a:xfrm>
          <a:prstGeom prst="rect">
            <a:avLst/>
          </a:prstGeom>
          <a:solidFill>
            <a:srgbClr val="204C82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</a:rPr>
              <a:t>一般格式 ：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BB318B9-1D9C-4611-A85E-F4DD6AD29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459731"/>
            <a:ext cx="6846912" cy="1065613"/>
          </a:xfrm>
          <a:prstGeom prst="rect">
            <a:avLst/>
          </a:prstGeom>
          <a:noFill/>
          <a:ln w="28575" cmpd="sng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b="1"/>
              <a:t>其中段寄存器名可以为</a:t>
            </a:r>
            <a:r>
              <a:rPr lang="en-US" altLang="zh-CN" sz="2400" b="1"/>
              <a:t>CS,DS,ES</a:t>
            </a:r>
            <a:r>
              <a:rPr lang="zh-CN" altLang="en-US" sz="2400" b="1"/>
              <a:t>和</a:t>
            </a:r>
            <a:r>
              <a:rPr lang="en-US" altLang="zh-CN" sz="2400" b="1"/>
              <a:t>SS</a:t>
            </a:r>
            <a:r>
              <a:rPr lang="zh-CN" altLang="en-US" sz="2400" b="1"/>
              <a:t>，段名是用</a:t>
            </a:r>
            <a:r>
              <a:rPr lang="en-US" altLang="zh-CN" sz="2400" b="1"/>
              <a:t>SEGMENT/ENDS</a:t>
            </a:r>
            <a:r>
              <a:rPr lang="zh-CN" altLang="en-US" sz="2400" b="1"/>
              <a:t>伪指令定义的段名。</a:t>
            </a:r>
          </a:p>
        </p:txBody>
      </p:sp>
    </p:spTree>
    <p:extLst>
      <p:ext uri="{BB962C8B-B14F-4D97-AF65-F5344CB8AC3E}">
        <p14:creationId xmlns:p14="http://schemas.microsoft.com/office/powerpoint/2010/main" val="53353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0A7B0CE-8C19-4284-A1B1-C23CF2355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04664"/>
            <a:ext cx="7772400" cy="6370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DATA1  SEGMENT</a:t>
            </a:r>
          </a:p>
          <a:p>
            <a:pPr eaLnBrk="1" hangingPunct="1"/>
            <a:r>
              <a:rPr lang="en-US" altLang="zh-CN" sz="2400" b="1"/>
              <a:t>              VAR1    DB  12H</a:t>
            </a:r>
          </a:p>
          <a:p>
            <a:pPr eaLnBrk="1" hangingPunct="1"/>
            <a:r>
              <a:rPr lang="en-US" altLang="zh-CN" sz="2400" b="1"/>
              <a:t>DATA1  ENDS</a:t>
            </a:r>
          </a:p>
          <a:p>
            <a:pPr eaLnBrk="1" hangingPunct="1"/>
            <a:r>
              <a:rPr lang="en-US" altLang="zh-CN" sz="2400" b="1"/>
              <a:t>DATA2  SEGMENT</a:t>
            </a:r>
          </a:p>
          <a:p>
            <a:pPr eaLnBrk="1" hangingPunct="1"/>
            <a:r>
              <a:rPr lang="en-US" altLang="zh-CN" sz="2400" b="1"/>
              <a:t>              VAR2    DB  34H</a:t>
            </a:r>
          </a:p>
          <a:p>
            <a:pPr eaLnBrk="1" hangingPunct="1"/>
            <a:r>
              <a:rPr lang="en-US" altLang="zh-CN" sz="2400" b="1"/>
              <a:t> DATA2  ENDS</a:t>
            </a:r>
          </a:p>
          <a:p>
            <a:pPr eaLnBrk="1" hangingPunct="1"/>
            <a:r>
              <a:rPr lang="en-US" altLang="zh-CN" sz="2400" b="1"/>
              <a:t> CODE   SEGMENT</a:t>
            </a:r>
          </a:p>
          <a:p>
            <a:pPr eaLnBrk="1" hangingPunct="1"/>
            <a:r>
              <a:rPr lang="en-US" altLang="zh-CN" sz="2400" b="1"/>
              <a:t>               VAR3    DB  56H</a:t>
            </a:r>
          </a:p>
          <a:p>
            <a:pPr eaLnBrk="1" hangingPunct="1"/>
            <a:r>
              <a:rPr lang="en-US" altLang="zh-CN" sz="2400" b="1"/>
              <a:t>        ASSUME  </a:t>
            </a:r>
            <a:r>
              <a:rPr lang="en-US" altLang="zh-CN" sz="2400" b="1">
                <a:solidFill>
                  <a:srgbClr val="0000FF"/>
                </a:solidFill>
              </a:rPr>
              <a:t>CS:CODE,DS:DATA1,ES:DATA2</a:t>
            </a:r>
          </a:p>
          <a:p>
            <a:pPr eaLnBrk="1" hangingPunct="1"/>
            <a:r>
              <a:rPr lang="en-US" altLang="zh-CN" sz="2400" b="1"/>
              <a:t>START: .....</a:t>
            </a:r>
          </a:p>
          <a:p>
            <a:pPr eaLnBrk="1" hangingPunct="1"/>
            <a:r>
              <a:rPr lang="en-US" altLang="zh-CN" sz="2400" b="1"/>
              <a:t>            .....</a:t>
            </a:r>
          </a:p>
          <a:p>
            <a:pPr eaLnBrk="1" hangingPunct="1"/>
            <a:r>
              <a:rPr lang="en-US" altLang="zh-CN" sz="2400" b="1"/>
              <a:t>            INC  VAR1 </a:t>
            </a:r>
          </a:p>
          <a:p>
            <a:pPr eaLnBrk="1" hangingPunct="1"/>
            <a:r>
              <a:rPr lang="en-US" altLang="zh-CN" sz="2400" b="1"/>
              <a:t>            INC  VAR2 </a:t>
            </a:r>
          </a:p>
          <a:p>
            <a:pPr eaLnBrk="1" hangingPunct="1"/>
            <a:r>
              <a:rPr lang="en-US" altLang="zh-CN" sz="2400" b="1"/>
              <a:t>            INC  VAR3 </a:t>
            </a:r>
          </a:p>
          <a:p>
            <a:pPr eaLnBrk="1" hangingPunct="1"/>
            <a:r>
              <a:rPr lang="en-US" altLang="zh-CN" sz="2400" b="1"/>
              <a:t>            ......</a:t>
            </a:r>
          </a:p>
          <a:p>
            <a:pPr eaLnBrk="1" hangingPunct="1"/>
            <a:r>
              <a:rPr lang="en-US" altLang="zh-CN" sz="2400" b="1"/>
              <a:t>CODE   ENDS</a:t>
            </a:r>
          </a:p>
          <a:p>
            <a:pPr eaLnBrk="1" hangingPunct="1"/>
            <a:r>
              <a:rPr lang="en-US" altLang="zh-CN" sz="2400" b="1"/>
              <a:t>            END START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E1015D5-94C5-4B47-9B7F-779AA94B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3865712"/>
            <a:ext cx="4896544" cy="436563"/>
          </a:xfrm>
          <a:prstGeom prst="wedgeRectCallout">
            <a:avLst>
              <a:gd name="adj1" fmla="val -52819"/>
              <a:gd name="adj2" fmla="val 107093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该指令汇编时，</a:t>
            </a:r>
            <a:r>
              <a:rPr lang="en-US" altLang="zh-CN" sz="2000" b="1"/>
              <a:t>VAR1</a:t>
            </a:r>
            <a:r>
              <a:rPr lang="zh-CN" altLang="en-US" sz="2000" b="1"/>
              <a:t>使用的是</a:t>
            </a:r>
            <a:r>
              <a:rPr lang="en-US" altLang="zh-CN" sz="2000" b="1"/>
              <a:t>DS</a:t>
            </a:r>
            <a:r>
              <a:rPr lang="zh-CN" altLang="en-US" sz="2000" b="1"/>
              <a:t>，默认</a:t>
            </a:r>
            <a:endParaRPr lang="en-US" altLang="zh-CN" sz="2000" b="1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290C1CB-EEFF-4646-BBAF-0AB8D480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706" y="4653136"/>
            <a:ext cx="4679950" cy="719138"/>
          </a:xfrm>
          <a:prstGeom prst="wedgeRectCallout">
            <a:avLst>
              <a:gd name="adj1" fmla="val -62890"/>
              <a:gd name="adj2" fmla="val 1700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该指令被汇编时，</a:t>
            </a:r>
            <a:r>
              <a:rPr lang="en-US" altLang="zh-CN" sz="2000" b="1"/>
              <a:t>VAR2</a:t>
            </a:r>
            <a:r>
              <a:rPr lang="zh-CN" altLang="en-US" sz="2000" b="1"/>
              <a:t>使用的是</a:t>
            </a:r>
            <a:r>
              <a:rPr lang="en-US" altLang="zh-CN" sz="2000" b="1"/>
              <a:t>ES,</a:t>
            </a:r>
            <a:r>
              <a:rPr lang="zh-CN" altLang="en-US" sz="2000" b="1"/>
              <a:t>即指令编码中有段前缀</a:t>
            </a:r>
            <a:r>
              <a:rPr lang="en-US" altLang="zh-CN" sz="2000" b="1"/>
              <a:t>ES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8BA33C7-936D-4BB7-BF1F-F4004AE0B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5941416"/>
            <a:ext cx="4679950" cy="648072"/>
          </a:xfrm>
          <a:prstGeom prst="wedgeRectCallout">
            <a:avLst>
              <a:gd name="adj1" fmla="val -63916"/>
              <a:gd name="adj2" fmla="val -116463"/>
            </a:avLst>
          </a:prstGeom>
          <a:solidFill>
            <a:srgbClr val="FFFF00"/>
          </a:solidFill>
          <a:ln>
            <a:solidFill>
              <a:schemeClr val="tx1"/>
            </a:solidFill>
          </a:ln>
          <a:extLst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该指令汇编时，</a:t>
            </a:r>
            <a:r>
              <a:rPr lang="en-US" altLang="zh-CN" sz="2000" b="1"/>
              <a:t>VAR3</a:t>
            </a:r>
            <a:r>
              <a:rPr lang="zh-CN" altLang="en-US" sz="2000" b="1"/>
              <a:t>使用的是</a:t>
            </a:r>
            <a:r>
              <a:rPr lang="en-US" altLang="zh-CN" sz="2000" b="1"/>
              <a:t>CS</a:t>
            </a:r>
            <a:r>
              <a:rPr lang="zh-CN" altLang="en-US" sz="2000" b="1"/>
              <a:t>，即指令编码中有段前缀</a:t>
            </a:r>
            <a:r>
              <a:rPr lang="en-US" altLang="zh-CN" sz="2000" b="1"/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396410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A6AE61D-48AD-43C9-8CAB-4D05037C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88640"/>
            <a:ext cx="3355406" cy="461665"/>
          </a:xfrm>
          <a:prstGeom prst="rect">
            <a:avLst/>
          </a:prstGeom>
          <a:solidFill>
            <a:srgbClr val="204C82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 </a:t>
            </a:r>
            <a:r>
              <a:rPr lang="zh-CN" altLang="en-US" sz="2400" b="1">
                <a:solidFill>
                  <a:schemeClr val="bg1"/>
                </a:solidFill>
              </a:rPr>
              <a:t>段寄存器初始化方法：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E30BF7A-6EA3-4527-B7BF-34BDFE42C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374865"/>
            <a:ext cx="7992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  </a:t>
            </a:r>
            <a:r>
              <a:rPr lang="zh-CN" altLang="en-US" sz="2400" b="1"/>
              <a:t>在程序中，使用数据传送语句来实现对</a:t>
            </a:r>
            <a:r>
              <a:rPr lang="en-US" altLang="zh-CN" sz="2400" b="1"/>
              <a:t>DS</a:t>
            </a:r>
            <a:r>
              <a:rPr lang="zh-CN" altLang="en-US" sz="2400" b="1"/>
              <a:t>和</a:t>
            </a:r>
            <a:r>
              <a:rPr lang="en-US" altLang="zh-CN" sz="2400" b="1"/>
              <a:t>ES</a:t>
            </a:r>
            <a:r>
              <a:rPr lang="zh-CN" altLang="en-US" sz="2400" b="1"/>
              <a:t>的装入。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D2DB85-B87E-4858-8A2C-DB602615F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44" y="836712"/>
            <a:ext cx="250100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1. DS</a:t>
            </a:r>
            <a:r>
              <a:rPr lang="zh-CN" altLang="en-US" sz="2400" b="1"/>
              <a:t>和</a:t>
            </a:r>
            <a:r>
              <a:rPr lang="en-US" altLang="zh-CN" sz="2400" b="1"/>
              <a:t>ES</a:t>
            </a:r>
            <a:r>
              <a:rPr lang="zh-CN" altLang="en-US" sz="2400" b="1"/>
              <a:t>的装入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F05A3F-2468-4001-9EE3-DF22F115C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020417"/>
            <a:ext cx="6480726" cy="47089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DATA1    SEGMENT</a:t>
            </a:r>
          </a:p>
          <a:p>
            <a:pPr eaLnBrk="1" hangingPunct="1"/>
            <a:r>
              <a:rPr lang="en-US" altLang="zh-CN" sz="2000" b="1"/>
              <a:t>             DBYTE1  DB  12H</a:t>
            </a:r>
          </a:p>
          <a:p>
            <a:pPr eaLnBrk="1" hangingPunct="1"/>
            <a:r>
              <a:rPr lang="en-US" altLang="zh-CN" sz="2000" b="1"/>
              <a:t>DATA1    ENDS</a:t>
            </a:r>
          </a:p>
          <a:p>
            <a:pPr eaLnBrk="1" hangingPunct="1"/>
            <a:r>
              <a:rPr lang="en-US" altLang="zh-CN" sz="2000" b="1"/>
              <a:t>DATA2    SEGMENT</a:t>
            </a:r>
          </a:p>
          <a:p>
            <a:pPr eaLnBrk="1" hangingPunct="1"/>
            <a:r>
              <a:rPr lang="en-US" altLang="zh-CN" sz="2000" b="1"/>
              <a:t>            DBYTE2  DB 14H DUP(?)</a:t>
            </a:r>
          </a:p>
          <a:p>
            <a:pPr eaLnBrk="1" hangingPunct="1"/>
            <a:r>
              <a:rPr lang="en-US" altLang="zh-CN" sz="2000" b="1"/>
              <a:t>DATA2    ENDS</a:t>
            </a:r>
          </a:p>
          <a:p>
            <a:pPr eaLnBrk="1" hangingPunct="1"/>
            <a:r>
              <a:rPr lang="en-US" altLang="zh-CN" sz="2000" b="1"/>
              <a:t>CODE      SEGMENT</a:t>
            </a:r>
          </a:p>
          <a:p>
            <a:pPr eaLnBrk="1" hangingPunct="1"/>
            <a:r>
              <a:rPr lang="en-US" altLang="zh-CN" sz="2000" b="1"/>
              <a:t>                ASSUME  CS:CODE,DS:DATA1,ES:DATA2</a:t>
            </a:r>
          </a:p>
          <a:p>
            <a:pPr eaLnBrk="1" hangingPunct="1"/>
            <a:r>
              <a:rPr lang="en-US" altLang="zh-CN" sz="2000" b="1"/>
              <a:t>START: </a:t>
            </a:r>
            <a:r>
              <a:rPr lang="en-US" altLang="zh-CN" sz="2000" b="1">
                <a:solidFill>
                  <a:srgbClr val="0000FF"/>
                </a:solidFill>
              </a:rPr>
              <a:t>MOV  AX,DATA1</a:t>
            </a:r>
          </a:p>
          <a:p>
            <a:pPr eaLnBrk="1" hangingPunct="1"/>
            <a:r>
              <a:rPr lang="en-US" altLang="zh-CN" sz="2000" b="1"/>
              <a:t>               </a:t>
            </a:r>
            <a:r>
              <a:rPr lang="en-US" altLang="zh-CN" sz="2000" b="1">
                <a:solidFill>
                  <a:srgbClr val="0000FF"/>
                </a:solidFill>
              </a:rPr>
              <a:t>MOV  DS,AX</a:t>
            </a:r>
          </a:p>
          <a:p>
            <a:pPr eaLnBrk="1" hangingPunct="1"/>
            <a:r>
              <a:rPr lang="en-US" altLang="zh-CN" sz="2000" b="1"/>
              <a:t>               </a:t>
            </a:r>
            <a:r>
              <a:rPr lang="en-US" altLang="zh-CN" sz="2000" b="1">
                <a:solidFill>
                  <a:srgbClr val="0000FF"/>
                </a:solidFill>
              </a:rPr>
              <a:t>MOV  AX,DATA2</a:t>
            </a:r>
          </a:p>
          <a:p>
            <a:pPr eaLnBrk="1" hangingPunct="1"/>
            <a:r>
              <a:rPr lang="en-US" altLang="zh-CN" sz="2000" b="1"/>
              <a:t>               </a:t>
            </a:r>
            <a:r>
              <a:rPr lang="en-US" altLang="zh-CN" sz="2000" b="1">
                <a:solidFill>
                  <a:srgbClr val="0000FF"/>
                </a:solidFill>
              </a:rPr>
              <a:t>MOV  ES,AX</a:t>
            </a:r>
          </a:p>
          <a:p>
            <a:pPr eaLnBrk="1" hangingPunct="1"/>
            <a:r>
              <a:rPr lang="en-US" altLang="zh-CN" sz="2000" b="1"/>
              <a:t>               ......</a:t>
            </a:r>
          </a:p>
          <a:p>
            <a:pPr eaLnBrk="1" hangingPunct="1"/>
            <a:r>
              <a:rPr lang="en-US" altLang="zh-CN" sz="2000" b="1"/>
              <a:t>CODE   ENDS</a:t>
            </a:r>
          </a:p>
          <a:p>
            <a:pPr eaLnBrk="1" hangingPunct="1"/>
            <a:r>
              <a:rPr lang="en-US" altLang="zh-CN" sz="2000" b="1"/>
              <a:t>               END  START</a:t>
            </a:r>
          </a:p>
        </p:txBody>
      </p:sp>
    </p:spTree>
    <p:extLst>
      <p:ext uri="{BB962C8B-B14F-4D97-AF65-F5344CB8AC3E}">
        <p14:creationId xmlns:p14="http://schemas.microsoft.com/office/powerpoint/2010/main" val="11212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91688A3-66B6-4413-9923-382878ED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807095"/>
            <a:ext cx="3312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SS</a:t>
            </a:r>
            <a:r>
              <a:rPr lang="zh-CN" altLang="en-US" sz="2400" b="1"/>
              <a:t>的装入有两种方法：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EBE0D6A-185E-4E62-B539-550A5547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1000"/>
            <a:ext cx="176362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2. SS</a:t>
            </a:r>
            <a:r>
              <a:rPr lang="zh-CN" altLang="en-US" sz="2400" b="1"/>
              <a:t>的装入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5BA6FF-6B87-4135-9773-59E674BC6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49" y="1371825"/>
            <a:ext cx="7772400" cy="1481111"/>
          </a:xfrm>
          <a:prstGeom prst="rect">
            <a:avLst/>
          </a:prstGeom>
          <a:noFill/>
          <a:ln w="28575" cmpd="sng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）在段定义伪指令的组合类型项中，使用</a:t>
            </a:r>
            <a:r>
              <a:rPr lang="en-US" altLang="zh-CN" sz="2400" b="1"/>
              <a:t>STACK</a:t>
            </a:r>
            <a:r>
              <a:rPr lang="zh-CN" altLang="en-US" sz="2400" b="1"/>
              <a:t>参数，并在段寻址伪指令</a:t>
            </a:r>
            <a:r>
              <a:rPr lang="en-US" altLang="zh-CN" sz="2400" b="1"/>
              <a:t>ASSUME</a:t>
            </a:r>
            <a:r>
              <a:rPr lang="zh-CN" altLang="en-US" sz="2400" b="1"/>
              <a:t>语句中把该段与</a:t>
            </a:r>
            <a:r>
              <a:rPr lang="en-US" altLang="zh-CN" sz="2400" b="1"/>
              <a:t>SS</a:t>
            </a:r>
            <a:r>
              <a:rPr lang="zh-CN" altLang="en-US" sz="2400" b="1"/>
              <a:t>段寄存器关联。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17ED36-9073-4A58-9089-500B0F19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549" y="3199616"/>
            <a:ext cx="6091989" cy="267765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STACK1  SEGMENT  PARA  STACK</a:t>
            </a:r>
          </a:p>
          <a:p>
            <a:pPr eaLnBrk="1" hangingPunct="1"/>
            <a:r>
              <a:rPr lang="en-US" altLang="zh-CN" sz="2400" b="1"/>
              <a:t>                  DB  40H DUP(?)</a:t>
            </a:r>
          </a:p>
          <a:p>
            <a:pPr eaLnBrk="1" hangingPunct="1"/>
            <a:r>
              <a:rPr lang="en-US" altLang="zh-CN" sz="2400" b="1"/>
              <a:t>STACK1  ENDS</a:t>
            </a:r>
          </a:p>
          <a:p>
            <a:pPr eaLnBrk="1" hangingPunct="1"/>
            <a:r>
              <a:rPr lang="en-US" altLang="zh-CN" sz="2400" b="1"/>
              <a:t>        ......</a:t>
            </a:r>
          </a:p>
          <a:p>
            <a:pPr eaLnBrk="1" hangingPunct="1"/>
            <a:r>
              <a:rPr lang="en-US" altLang="zh-CN" sz="2400" b="1"/>
              <a:t>CODE      SEGMENT</a:t>
            </a:r>
          </a:p>
          <a:p>
            <a:pPr eaLnBrk="1" hangingPunct="1"/>
            <a:r>
              <a:rPr lang="en-US" altLang="zh-CN" sz="2400" b="1"/>
              <a:t>                  ASSUME  CS:CODE,SS:STACK1</a:t>
            </a:r>
          </a:p>
          <a:p>
            <a:pPr eaLnBrk="1" hangingPunct="1"/>
            <a:r>
              <a:rPr lang="en-US" altLang="zh-CN" sz="2400" b="1"/>
              <a:t>       ......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2EB971C-0BDD-46FE-A194-BA6343F4F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07" y="3199616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174722-AFAF-472E-B1EC-09EC29A6D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49" y="5932488"/>
            <a:ext cx="8001000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SS</a:t>
            </a:r>
            <a:r>
              <a:rPr lang="zh-CN" altLang="en-US" sz="2400" b="1"/>
              <a:t>将被系统自动装入</a:t>
            </a:r>
            <a:r>
              <a:rPr lang="en-US" altLang="zh-CN" sz="2400" b="1"/>
              <a:t>STACK1</a:t>
            </a:r>
            <a:r>
              <a:rPr lang="zh-CN" altLang="en-US" sz="2400" b="1"/>
              <a:t>段的段地址，且（</a:t>
            </a:r>
            <a:r>
              <a:rPr lang="en-US" altLang="zh-CN" sz="2400" b="1"/>
              <a:t>SP</a:t>
            </a:r>
            <a:r>
              <a:rPr lang="zh-CN" altLang="en-US" sz="2400" b="1"/>
              <a:t>）</a:t>
            </a:r>
            <a:r>
              <a:rPr lang="en-US" altLang="zh-CN" sz="2400" b="1"/>
              <a:t>=40H</a:t>
            </a:r>
            <a:r>
              <a:rPr lang="zh-CN" altLang="en-US" sz="2400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32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84121E9-586B-47E6-8BBF-FC9A13AA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6712"/>
            <a:ext cx="8077200" cy="1481111"/>
          </a:xfrm>
          <a:prstGeom prst="rect">
            <a:avLst/>
          </a:prstGeom>
          <a:noFill/>
          <a:ln w="28575" cmpd="sng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）如果在段定义伪指令的组合类型中，未使用</a:t>
            </a:r>
            <a:r>
              <a:rPr lang="en-US" altLang="zh-CN" sz="2400" b="1"/>
              <a:t>STACK</a:t>
            </a:r>
            <a:r>
              <a:rPr lang="zh-CN" altLang="en-US" sz="2400" b="1"/>
              <a:t>参数，或者是在程序中要调换到另一个堆栈，这时，可以使用类似于</a:t>
            </a:r>
            <a:r>
              <a:rPr lang="en-US" altLang="zh-CN" sz="2400" b="1"/>
              <a:t>DS</a:t>
            </a:r>
            <a:r>
              <a:rPr lang="zh-CN" altLang="en-US" sz="2400" b="1"/>
              <a:t>和</a:t>
            </a:r>
            <a:r>
              <a:rPr lang="en-US" altLang="zh-CN" sz="2400" b="1"/>
              <a:t>ES</a:t>
            </a:r>
            <a:r>
              <a:rPr lang="zh-CN" altLang="en-US" sz="2400" b="1"/>
              <a:t>的装入方法。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EC7E7-A3F3-4AF4-8ACE-1B1426396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485953"/>
            <a:ext cx="7272808" cy="378565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DATA_STACK   SEGMENT</a:t>
            </a:r>
          </a:p>
          <a:p>
            <a:pPr eaLnBrk="1" hangingPunct="1"/>
            <a:r>
              <a:rPr lang="en-US" altLang="zh-CN" sz="2400" b="1" dirty="0"/>
              <a:t>                              DB  40H DUP(?)</a:t>
            </a:r>
          </a:p>
          <a:p>
            <a:pPr eaLnBrk="1" hangingPunct="1"/>
            <a:r>
              <a:rPr lang="en-US" altLang="zh-CN" sz="2400" b="1" dirty="0"/>
              <a:t>DATA_STACK   ENDS</a:t>
            </a:r>
          </a:p>
          <a:p>
            <a:pPr eaLnBrk="1" hangingPunct="1"/>
            <a:r>
              <a:rPr lang="en-US" altLang="zh-CN" sz="2400" b="1" dirty="0"/>
              <a:t>                 ......</a:t>
            </a:r>
          </a:p>
          <a:p>
            <a:pPr eaLnBrk="1" hangingPunct="1"/>
            <a:r>
              <a:rPr lang="en-US" altLang="zh-CN" sz="2400" b="1" dirty="0"/>
              <a:t>CODE                 SEGMENT</a:t>
            </a:r>
          </a:p>
          <a:p>
            <a:pPr eaLnBrk="1" hangingPunct="1"/>
            <a:r>
              <a:rPr lang="en-US" altLang="zh-CN" sz="2400" b="1" dirty="0"/>
              <a:t>                 ......</a:t>
            </a:r>
          </a:p>
          <a:p>
            <a:pPr eaLnBrk="1" hangingPunct="1"/>
            <a:r>
              <a:rPr lang="en-US" altLang="zh-CN" sz="2400" b="1" dirty="0"/>
              <a:t>                           MOV  AX,   DATA_STACK</a:t>
            </a:r>
          </a:p>
          <a:p>
            <a:pPr eaLnBrk="1" hangingPunct="1"/>
            <a:r>
              <a:rPr lang="en-US" altLang="zh-CN" sz="2400" b="1" dirty="0"/>
              <a:t>                           MOV   SS,   AX</a:t>
            </a:r>
          </a:p>
          <a:p>
            <a:pPr eaLnBrk="1" hangingPunct="1"/>
            <a:r>
              <a:rPr lang="en-US" altLang="zh-CN" sz="2400" b="1" dirty="0"/>
              <a:t>            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MOV   SP,   OFFSET DATA_STACK </a:t>
            </a:r>
          </a:p>
          <a:p>
            <a:pPr eaLnBrk="1" hangingPunct="1"/>
            <a:r>
              <a:rPr lang="en-US" altLang="zh-CN" sz="2400" b="1" dirty="0"/>
              <a:t>                 ......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7BBDF-778A-40A2-80A2-05F9D4B5C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501585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例，</a:t>
            </a:r>
          </a:p>
        </p:txBody>
      </p:sp>
    </p:spTree>
    <p:extLst>
      <p:ext uri="{BB962C8B-B14F-4D97-AF65-F5344CB8AC3E}">
        <p14:creationId xmlns:p14="http://schemas.microsoft.com/office/powerpoint/2010/main" val="345454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D632F8-6795-4C43-898C-975A4330B8BB}"/>
              </a:ext>
            </a:extLst>
          </p:cNvPr>
          <p:cNvSpPr/>
          <p:nvPr/>
        </p:nvSpPr>
        <p:spPr>
          <a:xfrm>
            <a:off x="2195736" y="939210"/>
            <a:ext cx="633670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DSEG    SEGMENT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DATA1    DW   0F865H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DATA2    DW   360CH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DSEG    ENDS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ESEG    SEGMENT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SUM        DW   2   DUP(0)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ESEG    ENDS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CSEG    SEGMENT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ASSUME  CS:CSEG,DS:DSEG,ES:ESEG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START:  MOV    AX,      DSEG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 MOV    DS,      AX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 MOV    AX,     ESEG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 MOV    ES,      AX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  AX,     DATA1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    AX,     DATA2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 SUM,    AX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 HLT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CSEG    ENDS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 END    START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75B745-43E3-4CC7-BFE3-ED0C2A402AAD}"/>
              </a:ext>
            </a:extLst>
          </p:cNvPr>
          <p:cNvSpPr txBox="1"/>
          <p:nvPr/>
        </p:nvSpPr>
        <p:spPr>
          <a:xfrm>
            <a:off x="995540" y="286479"/>
            <a:ext cx="766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例，将数据段中两个字单元数据相加，结果存入附加段字单元中。</a:t>
            </a:r>
          </a:p>
        </p:txBody>
      </p:sp>
    </p:spTree>
    <p:extLst>
      <p:ext uri="{BB962C8B-B14F-4D97-AF65-F5344CB8AC3E}">
        <p14:creationId xmlns:p14="http://schemas.microsoft.com/office/powerpoint/2010/main" val="74414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5144F8-49BF-404D-B1ED-F450EE300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83793"/>
            <a:ext cx="8640763" cy="1481111"/>
          </a:xfrm>
          <a:prstGeom prst="rect">
            <a:avLst/>
          </a:prstGeom>
          <a:noFill/>
          <a:ln w="28575" cmpd="sng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CPU</a:t>
            </a:r>
            <a:r>
              <a:rPr lang="zh-CN" altLang="en-US" sz="2400" b="1"/>
              <a:t>在执行指令之前根据</a:t>
            </a:r>
            <a:r>
              <a:rPr lang="en-US" altLang="zh-CN" sz="2400" b="1"/>
              <a:t>CS</a:t>
            </a:r>
            <a:r>
              <a:rPr lang="zh-CN" altLang="en-US" sz="2400" b="1"/>
              <a:t>和</a:t>
            </a:r>
            <a:r>
              <a:rPr lang="en-US" altLang="zh-CN" sz="2400" b="1"/>
              <a:t>IP</a:t>
            </a:r>
            <a:r>
              <a:rPr lang="zh-CN" altLang="en-US" sz="2400" b="1"/>
              <a:t>的内容来从内存中提取指令</a:t>
            </a:r>
            <a:r>
              <a:rPr lang="en-US" altLang="zh-CN" sz="2400" b="1"/>
              <a:t>,</a:t>
            </a:r>
            <a:r>
              <a:rPr lang="zh-CN" altLang="en-US" sz="2400" b="1"/>
              <a:t>即必须在程序执行之前装入</a:t>
            </a:r>
            <a:r>
              <a:rPr lang="en-US" altLang="zh-CN" sz="2400" b="1"/>
              <a:t>CS</a:t>
            </a:r>
            <a:r>
              <a:rPr lang="zh-CN" altLang="en-US" sz="2400" b="1"/>
              <a:t>和</a:t>
            </a:r>
            <a:r>
              <a:rPr lang="en-US" altLang="zh-CN" sz="2400" b="1"/>
              <a:t>IP</a:t>
            </a:r>
            <a:r>
              <a:rPr lang="zh-CN" altLang="en-US" sz="2400" b="1"/>
              <a:t>的值。因此</a:t>
            </a:r>
            <a:r>
              <a:rPr lang="en-US" altLang="zh-CN" sz="2400" b="1"/>
              <a:t>,CS</a:t>
            </a:r>
            <a:r>
              <a:rPr lang="zh-CN" altLang="en-US" sz="2400" b="1"/>
              <a:t>和</a:t>
            </a:r>
            <a:r>
              <a:rPr lang="en-US" altLang="zh-CN" sz="2400" b="1"/>
              <a:t>IP</a:t>
            </a:r>
            <a:r>
              <a:rPr lang="zh-CN" altLang="en-US" sz="2400" b="1"/>
              <a:t>的初始值就不能用可执行语句来装入。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4AD184B-AFC0-459F-97F0-969FC59B3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13" y="139957"/>
            <a:ext cx="1970411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3</a:t>
            </a:r>
            <a:r>
              <a:rPr lang="zh-CN" altLang="en-US" sz="2400" b="1"/>
              <a:t>、</a:t>
            </a:r>
            <a:r>
              <a:rPr lang="en-US" altLang="zh-CN" sz="2400" b="1"/>
              <a:t>CS</a:t>
            </a:r>
            <a:r>
              <a:rPr lang="zh-CN" altLang="en-US" sz="2400" b="1"/>
              <a:t>的装入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D71F79-90CE-47E3-B963-BA7E99CE1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67" y="2895327"/>
            <a:ext cx="49087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装入</a:t>
            </a:r>
            <a:r>
              <a:rPr lang="en-US" altLang="zh-CN" sz="2400" b="1"/>
              <a:t>CS</a:t>
            </a:r>
            <a:r>
              <a:rPr lang="zh-CN" altLang="en-US" sz="2400" b="1"/>
              <a:t>和</a:t>
            </a:r>
            <a:r>
              <a:rPr lang="en-US" altLang="zh-CN" sz="2400" b="1"/>
              <a:t>IP</a:t>
            </a:r>
            <a:r>
              <a:rPr lang="zh-CN" altLang="en-US" sz="2400" b="1"/>
              <a:t>一般有下面两种情况。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431DE7-5370-4463-A780-D0B56E855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6" y="3526358"/>
            <a:ext cx="9272090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(1)</a:t>
            </a:r>
            <a:r>
              <a:rPr lang="zh-CN" altLang="en-US" sz="2400" b="1" dirty="0"/>
              <a:t>汇编时系统软件按照结束伪指令指定的地址装入初始的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IP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019AEDA-08A9-4617-AB13-DC96BC9AF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79" y="4119463"/>
            <a:ext cx="6404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任何一个源程序都必须以</a:t>
            </a:r>
            <a:r>
              <a:rPr lang="en-US" altLang="zh-CN" sz="2400" b="1"/>
              <a:t>END</a:t>
            </a:r>
            <a:r>
              <a:rPr lang="zh-CN" altLang="en-US" sz="2400" b="1"/>
              <a:t>伪指令来结束。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C26A1BA-146D-45EF-88C4-A559AEED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17" y="5589240"/>
            <a:ext cx="8305800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起始地址：可以是一个标号或表达式，它与程序中第一条指令语句前所加的标号必须一致。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A9184AF-259B-47F0-A7A4-2073F9086CCE}"/>
              </a:ext>
            </a:extLst>
          </p:cNvPr>
          <p:cNvGrpSpPr/>
          <p:nvPr/>
        </p:nvGrpSpPr>
        <p:grpSpPr>
          <a:xfrm>
            <a:off x="2255272" y="4869160"/>
            <a:ext cx="3475005" cy="461665"/>
            <a:chOff x="1324017" y="4496107"/>
            <a:chExt cx="3475005" cy="461665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93D7EA-1FF3-42EB-95B3-9A9A41129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822" y="4496107"/>
              <a:ext cx="2362200" cy="4572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 END  </a:t>
              </a:r>
              <a:r>
                <a:rPr lang="zh-CN" altLang="en-US" sz="2400" b="1"/>
                <a:t>起始地址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722DBA3C-9C35-4D79-A75D-342C42611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17" y="4496107"/>
              <a:ext cx="11128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/>
                <a:t>格式：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AE5F3B8-8A37-4F88-BC39-785E4684D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00" y="908720"/>
            <a:ext cx="7801799" cy="1961243"/>
          </a:xfrm>
          <a:prstGeom prst="rect">
            <a:avLst/>
          </a:prstGeom>
          <a:noFill/>
          <a:ln w="28575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/>
              <a:t>END</a:t>
            </a:r>
            <a:r>
              <a:rPr lang="zh-CN" altLang="en-US" sz="2400" b="1" dirty="0"/>
              <a:t>伪指令用来指示源程序结束和指定程序运行时的起始地址。</a:t>
            </a:r>
            <a:endParaRPr lang="en-US" altLang="zh-CN" sz="2400" b="1" dirty="0"/>
          </a:p>
          <a:p>
            <a:pPr marL="342900" indent="-342900" eaLnBrk="1" hangingPunct="1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当程序被装入内存时，系统软件根据起始</a:t>
            </a:r>
            <a:r>
              <a:rPr lang="zh-CN" altLang="en-US" sz="2400" b="1"/>
              <a:t>地址的段地址和</a:t>
            </a:r>
            <a:r>
              <a:rPr lang="zh-CN" altLang="en-US" sz="2400" b="1" dirty="0"/>
              <a:t>偏移量分别被装入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中。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289DF59-494B-45FE-BE8A-0F9ED0E1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3055600"/>
            <a:ext cx="4607993" cy="267765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   ......</a:t>
            </a:r>
          </a:p>
          <a:p>
            <a:pPr eaLnBrk="1" hangingPunct="1"/>
            <a:r>
              <a:rPr lang="en-US" altLang="zh-CN" sz="2400" b="1"/>
              <a:t>CODE   SEGMENT</a:t>
            </a:r>
          </a:p>
          <a:p>
            <a:pPr eaLnBrk="1" hangingPunct="1"/>
            <a:r>
              <a:rPr lang="en-US" altLang="zh-CN" sz="2400" b="1"/>
              <a:t>              ASSUME  CS:CODE,......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</a:rPr>
              <a:t>START:</a:t>
            </a:r>
            <a:r>
              <a:rPr lang="en-US" altLang="zh-CN" sz="2400" b="1"/>
              <a:t> ......</a:t>
            </a:r>
          </a:p>
          <a:p>
            <a:pPr eaLnBrk="1" hangingPunct="1"/>
            <a:r>
              <a:rPr lang="en-US" altLang="zh-CN" sz="2400" b="1"/>
              <a:t>               ......</a:t>
            </a:r>
          </a:p>
          <a:p>
            <a:pPr eaLnBrk="1" hangingPunct="1"/>
            <a:r>
              <a:rPr lang="en-US" altLang="zh-CN" sz="2400" b="1"/>
              <a:t>CODE   ENDS</a:t>
            </a:r>
          </a:p>
          <a:p>
            <a:pPr eaLnBrk="1" hangingPunct="1"/>
            <a:r>
              <a:rPr lang="en-US" altLang="zh-CN" sz="2400" b="1"/>
              <a:t>               </a:t>
            </a:r>
            <a:r>
              <a:rPr lang="en-US" altLang="zh-CN" sz="2400" b="1">
                <a:solidFill>
                  <a:srgbClr val="0000FF"/>
                </a:solidFill>
              </a:rPr>
              <a:t>END START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BC1E04-8F97-489F-AD36-85E55A737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10" y="3198167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例，</a:t>
            </a:r>
          </a:p>
        </p:txBody>
      </p:sp>
    </p:spTree>
    <p:extLst>
      <p:ext uri="{BB962C8B-B14F-4D97-AF65-F5344CB8AC3E}">
        <p14:creationId xmlns:p14="http://schemas.microsoft.com/office/powerpoint/2010/main" val="11377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AE2DBF0-7A4E-4E3A-9471-2F055129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80728"/>
            <a:ext cx="7200800" cy="100098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(2)</a:t>
            </a:r>
            <a:r>
              <a:rPr lang="zh-CN" altLang="en-US" sz="2400" b="1"/>
              <a:t>在程序运行期间，当执行某些指令时，</a:t>
            </a:r>
            <a:r>
              <a:rPr lang="en-US" altLang="zh-CN" sz="2400" b="1"/>
              <a:t>CPU</a:t>
            </a:r>
            <a:r>
              <a:rPr lang="zh-CN" altLang="en-US" sz="2400" b="1"/>
              <a:t>自动修改</a:t>
            </a:r>
            <a:r>
              <a:rPr lang="en-US" altLang="zh-CN" sz="2400" b="1"/>
              <a:t>CS</a:t>
            </a:r>
            <a:r>
              <a:rPr lang="zh-CN" altLang="en-US" sz="2400" b="1"/>
              <a:t>和</a:t>
            </a:r>
            <a:r>
              <a:rPr lang="en-US" altLang="zh-CN" sz="2400" b="1"/>
              <a:t>IP</a:t>
            </a:r>
            <a:r>
              <a:rPr lang="zh-CN" altLang="en-US" sz="2400" b="1"/>
              <a:t>，使它们指向新的代码段。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3EB6CC7-DC48-41E8-AFC8-5595E464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360" y="3093368"/>
            <a:ext cx="6647974" cy="209974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400" b="1"/>
              <a:t>   </a:t>
            </a:r>
            <a:r>
              <a:rPr lang="zh-CN" altLang="en-US" sz="2400" b="1"/>
              <a:t>执行段间过程调用</a:t>
            </a:r>
            <a:r>
              <a:rPr lang="en-US" altLang="zh-CN" sz="2400" b="1"/>
              <a:t>CALL</a:t>
            </a:r>
            <a:r>
              <a:rPr lang="zh-CN" altLang="en-US" sz="2400" b="1"/>
              <a:t>和段间返回指令</a:t>
            </a:r>
            <a:r>
              <a:rPr lang="en-US" altLang="zh-CN" sz="2400" b="1"/>
              <a:t>RET;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400" b="1"/>
              <a:t>   </a:t>
            </a:r>
            <a:r>
              <a:rPr lang="zh-CN" altLang="en-US" sz="2400" b="1"/>
              <a:t>执行段间无条件转移指令</a:t>
            </a:r>
            <a:r>
              <a:rPr lang="en-US" altLang="zh-CN" sz="2400" b="1"/>
              <a:t>JMP;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400" b="1"/>
              <a:t>   </a:t>
            </a:r>
            <a:r>
              <a:rPr lang="zh-CN" altLang="en-US" sz="2400" b="1"/>
              <a:t>响应中断及中断返回指令；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b="1"/>
              <a:t>   执行硬件复位操作。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374921-64FE-454F-86F3-8EEFB8567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360" y="2306705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158048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3166752-A3E2-41D8-B23C-605092697981}"/>
              </a:ext>
            </a:extLst>
          </p:cNvPr>
          <p:cNvGrpSpPr/>
          <p:nvPr/>
        </p:nvGrpSpPr>
        <p:grpSpPr>
          <a:xfrm>
            <a:off x="827584" y="28441"/>
            <a:ext cx="5472608" cy="839639"/>
            <a:chOff x="827584" y="0"/>
            <a:chExt cx="5472608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0833C1C8-FAEB-4119-A3FC-1CF36105EDB0}"/>
                </a:ext>
              </a:extLst>
            </p:cNvPr>
            <p:cNvSpPr/>
            <p:nvPr/>
          </p:nvSpPr>
          <p:spPr>
            <a:xfrm>
              <a:off x="1119858" y="93956"/>
              <a:ext cx="518033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13.2.5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过程定义伪指令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EB15579-F8CF-4464-B8F6-0BD98DC67CD0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50F44F1E-15E8-4510-95FD-AA0E9C2C3E7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323CF94-75BD-400A-B91A-4331B2F192B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5ADA385-C86E-488E-B644-60FC1BC9B6E3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959AD471-89FA-4D76-B69D-1A303456B9F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88063BF-0551-4A5D-9639-35E95B01C8D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B5B368AE-58A6-45D2-ADE8-874C00A81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51" y="1311325"/>
            <a:ext cx="7632898" cy="1582677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400" b="1"/>
              <a:t> </a:t>
            </a:r>
            <a:r>
              <a:rPr lang="zh-CN" altLang="en-US" sz="2400" b="1"/>
              <a:t>在程序设计过程中，常常将具有一定功能的程序段设计成一个子程序。在</a:t>
            </a:r>
            <a:r>
              <a:rPr lang="en-US" altLang="zh-CN" sz="2400" b="1"/>
              <a:t>MASM</a:t>
            </a:r>
            <a:r>
              <a:rPr lang="zh-CN" altLang="en-US" sz="2400" b="1"/>
              <a:t>宏汇编程序中，用过程来构造子程序。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14F82E-1A87-42C5-94FA-8D79762FB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478" y="4010288"/>
            <a:ext cx="4143698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过程名   </a:t>
            </a:r>
            <a:r>
              <a:rPr lang="en-US" altLang="zh-CN" sz="2400" b="1"/>
              <a:t>PROC  [NEAR/FAR]</a:t>
            </a:r>
          </a:p>
          <a:p>
            <a:pPr eaLnBrk="1" hangingPunct="1"/>
            <a:r>
              <a:rPr lang="en-US" altLang="zh-CN" sz="2400" b="1"/>
              <a:t>                 ......</a:t>
            </a:r>
          </a:p>
          <a:p>
            <a:pPr eaLnBrk="1" hangingPunct="1"/>
            <a:r>
              <a:rPr lang="en-US" altLang="zh-CN" sz="2400" b="1"/>
              <a:t>                 ......</a:t>
            </a:r>
          </a:p>
          <a:p>
            <a:pPr eaLnBrk="1" hangingPunct="1"/>
            <a:r>
              <a:rPr lang="en-US" altLang="zh-CN" sz="2400" b="1"/>
              <a:t>                RET</a:t>
            </a:r>
          </a:p>
          <a:p>
            <a:pPr eaLnBrk="1" hangingPunct="1"/>
            <a:r>
              <a:rPr lang="zh-CN" altLang="en-US" sz="2400" b="1"/>
              <a:t>过程名   </a:t>
            </a:r>
            <a:r>
              <a:rPr lang="en-US" altLang="zh-CN" sz="2400" b="1"/>
              <a:t>ENDP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979202F-33BD-4B42-AE9B-F6D07F616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106" y="3198167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过程定义伪指令格式如下：</a:t>
            </a:r>
          </a:p>
        </p:txBody>
      </p:sp>
    </p:spTree>
    <p:extLst>
      <p:ext uri="{BB962C8B-B14F-4D97-AF65-F5344CB8AC3E}">
        <p14:creationId xmlns:p14="http://schemas.microsoft.com/office/powerpoint/2010/main" val="2392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CE18CC0-F370-4137-AC2B-AD84914D5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52736"/>
            <a:ext cx="7859216" cy="1961243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/>
              <a:t>过程名是子程序的名称，它被用作过程调用指令</a:t>
            </a:r>
            <a:r>
              <a:rPr lang="en-US" altLang="zh-CN" sz="2400" b="1"/>
              <a:t>CALL</a:t>
            </a:r>
            <a:r>
              <a:rPr lang="zh-CN" altLang="en-US" sz="2400" b="1"/>
              <a:t>的目的操作数。它类同一个标号的作用。具有段、偏移量和类型三个属性。而类型属性使用</a:t>
            </a:r>
            <a:r>
              <a:rPr lang="en-US" altLang="zh-CN" sz="2400" b="1"/>
              <a:t>NEAR</a:t>
            </a:r>
            <a:r>
              <a:rPr lang="zh-CN" altLang="en-US" sz="2400" b="1"/>
              <a:t>和</a:t>
            </a:r>
            <a:r>
              <a:rPr lang="en-US" altLang="zh-CN" sz="2400" b="1"/>
              <a:t>FAR</a:t>
            </a:r>
            <a:r>
              <a:rPr lang="zh-CN" altLang="en-US" sz="2400" b="1"/>
              <a:t>来指定，若没有指定，则隐含为</a:t>
            </a:r>
            <a:r>
              <a:rPr lang="en-US" altLang="zh-CN" sz="2400" b="1"/>
              <a:t>NEAR</a:t>
            </a:r>
            <a:r>
              <a:rPr lang="zh-CN" altLang="en-US" sz="2400" b="1"/>
              <a:t>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C8E3E5-90EA-4BDF-B101-E7FFA27E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284984"/>
            <a:ext cx="7128792" cy="100098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NEAR</a:t>
            </a:r>
            <a:r>
              <a:rPr lang="zh-CN" altLang="en-US" sz="2400" b="1"/>
              <a:t>：过程只能被本段指令调用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FAR</a:t>
            </a:r>
            <a:r>
              <a:rPr lang="zh-CN" altLang="en-US" sz="2400" b="1"/>
              <a:t>：过程可以供其它段的指令调用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C3B0A4-8B69-4330-979A-7BE080AA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653136"/>
            <a:ext cx="7776864" cy="100098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/>
              <a:t>每一个过程中必须包含有返回指令</a:t>
            </a:r>
            <a:r>
              <a:rPr lang="en-US" altLang="zh-CN" sz="2400" b="1"/>
              <a:t>RET</a:t>
            </a:r>
            <a:r>
              <a:rPr lang="zh-CN" altLang="en-US" sz="2400" b="1"/>
              <a:t>，其作用是控制</a:t>
            </a:r>
            <a:r>
              <a:rPr lang="en-US" altLang="zh-CN" sz="2400" b="1"/>
              <a:t>CPU</a:t>
            </a:r>
            <a:r>
              <a:rPr lang="zh-CN" altLang="en-US" sz="2400" b="1"/>
              <a:t>从该过程中返回到调用过程的主程序。</a:t>
            </a:r>
          </a:p>
        </p:txBody>
      </p:sp>
    </p:spTree>
    <p:extLst>
      <p:ext uri="{BB962C8B-B14F-4D97-AF65-F5344CB8AC3E}">
        <p14:creationId xmlns:p14="http://schemas.microsoft.com/office/powerpoint/2010/main" val="322479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8F9865D-4D69-4DC0-97E3-ACFD5A03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63" y="1410999"/>
            <a:ext cx="4346089" cy="532453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DATA1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SEGMENT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ORG  30H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DB1   DB  12H,34H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ORG  $+20H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STRING  DB  ‘ABCDEFGHI’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COUNT   EQU   $-STRING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DB2  DW  $ 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DB3  DB   $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,$+20H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DATA1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ENDS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CODE      SEGMENT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ASSUME  CS:CODE......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ORG  10H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START:  MOV  AX,DATA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MOV  DS,AX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......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CODE    ENDS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END START</a:t>
            </a:r>
          </a:p>
        </p:txBody>
      </p:sp>
      <p:sp>
        <p:nvSpPr>
          <p:cNvPr id="9" name="矩形标注 4">
            <a:extLst>
              <a:ext uri="{FF2B5EF4-FFF2-40B4-BE49-F238E27FC236}">
                <a16:creationId xmlns:a16="http://schemas.microsoft.com/office/drawing/2014/main" id="{E884BBCF-9E35-4F0D-BCB0-B34980877C0E}"/>
              </a:ext>
            </a:extLst>
          </p:cNvPr>
          <p:cNvSpPr/>
          <p:nvPr/>
        </p:nvSpPr>
        <p:spPr bwMode="auto">
          <a:xfrm>
            <a:off x="3857299" y="1210490"/>
            <a:ext cx="4990038" cy="432048"/>
          </a:xfrm>
          <a:prstGeom prst="wedgeRectCallout">
            <a:avLst>
              <a:gd name="adj1" fmla="val -73867"/>
              <a:gd name="adj2" fmla="val 10643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DB1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DATA1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段内的偏移量为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30H</a:t>
            </a:r>
          </a:p>
        </p:txBody>
      </p:sp>
      <p:sp>
        <p:nvSpPr>
          <p:cNvPr id="10" name="矩形标注 7">
            <a:extLst>
              <a:ext uri="{FF2B5EF4-FFF2-40B4-BE49-F238E27FC236}">
                <a16:creationId xmlns:a16="http://schemas.microsoft.com/office/drawing/2014/main" id="{0CB61F21-2901-4E1E-8051-A4C6195E7543}"/>
              </a:ext>
            </a:extLst>
          </p:cNvPr>
          <p:cNvSpPr/>
          <p:nvPr/>
        </p:nvSpPr>
        <p:spPr bwMode="auto">
          <a:xfrm>
            <a:off x="3056142" y="1965395"/>
            <a:ext cx="5904978" cy="432048"/>
          </a:xfrm>
          <a:prstGeom prst="wedgeRectCallout">
            <a:avLst>
              <a:gd name="adj1" fmla="val -55650"/>
              <a:gd name="adj2" fmla="val 748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保留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20H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个字节单元，其后再存放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'ABCD....</a:t>
            </a:r>
          </a:p>
        </p:txBody>
      </p:sp>
      <p:sp>
        <p:nvSpPr>
          <p:cNvPr id="11" name="矩形标注 8">
            <a:extLst>
              <a:ext uri="{FF2B5EF4-FFF2-40B4-BE49-F238E27FC236}">
                <a16:creationId xmlns:a16="http://schemas.microsoft.com/office/drawing/2014/main" id="{2A7B951D-E295-406C-A80B-227DC068CB9F}"/>
              </a:ext>
            </a:extLst>
          </p:cNvPr>
          <p:cNvSpPr/>
          <p:nvPr/>
        </p:nvSpPr>
        <p:spPr bwMode="auto">
          <a:xfrm>
            <a:off x="4879420" y="2512152"/>
            <a:ext cx="3024336" cy="432048"/>
          </a:xfrm>
          <a:prstGeom prst="wedgeRectCallout">
            <a:avLst>
              <a:gd name="adj1" fmla="val -89469"/>
              <a:gd name="adj2" fmla="val 746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计算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STRING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的长度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标注 9">
            <a:extLst>
              <a:ext uri="{FF2B5EF4-FFF2-40B4-BE49-F238E27FC236}">
                <a16:creationId xmlns:a16="http://schemas.microsoft.com/office/drawing/2014/main" id="{9F8BBBF2-86F0-4578-8F3F-DFE6DF9D91D8}"/>
              </a:ext>
            </a:extLst>
          </p:cNvPr>
          <p:cNvSpPr/>
          <p:nvPr/>
        </p:nvSpPr>
        <p:spPr bwMode="auto">
          <a:xfrm>
            <a:off x="4702798" y="3056592"/>
            <a:ext cx="4211688" cy="432048"/>
          </a:xfrm>
          <a:prstGeom prst="wedgeRectCallout">
            <a:avLst>
              <a:gd name="adj1" fmla="val -115389"/>
              <a:gd name="adj2" fmla="val 5001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取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$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的偏移量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类似变量的用法</a:t>
            </a:r>
          </a:p>
        </p:txBody>
      </p:sp>
      <p:sp>
        <p:nvSpPr>
          <p:cNvPr id="13" name="矩形标注 10">
            <a:extLst>
              <a:ext uri="{FF2B5EF4-FFF2-40B4-BE49-F238E27FC236}">
                <a16:creationId xmlns:a16="http://schemas.microsoft.com/office/drawing/2014/main" id="{367A3319-9704-46EF-B982-67BE036C0AA9}"/>
              </a:ext>
            </a:extLst>
          </p:cNvPr>
          <p:cNvSpPr/>
          <p:nvPr/>
        </p:nvSpPr>
        <p:spPr bwMode="auto">
          <a:xfrm>
            <a:off x="5372015" y="3787160"/>
            <a:ext cx="1944216" cy="432048"/>
          </a:xfrm>
          <a:prstGeom prst="wedgeRectCallout">
            <a:avLst>
              <a:gd name="adj1" fmla="val -185060"/>
              <a:gd name="adj2" fmla="val -5803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此语句错误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!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25CB4B4-976E-4290-8F51-81097B347949}"/>
              </a:ext>
            </a:extLst>
          </p:cNvPr>
          <p:cNvGrpSpPr/>
          <p:nvPr/>
        </p:nvGrpSpPr>
        <p:grpSpPr>
          <a:xfrm>
            <a:off x="827584" y="-27384"/>
            <a:ext cx="7429666" cy="839639"/>
            <a:chOff x="827584" y="0"/>
            <a:chExt cx="8019752" cy="839639"/>
          </a:xfrm>
        </p:grpSpPr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4453C035-0F10-4F6B-A3A9-196656B8E70A}"/>
                </a:ext>
              </a:extLst>
            </p:cNvPr>
            <p:cNvSpPr/>
            <p:nvPr/>
          </p:nvSpPr>
          <p:spPr>
            <a:xfrm>
              <a:off x="1119857" y="93956"/>
              <a:ext cx="772747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13.2.6</a:t>
              </a:r>
              <a:r>
                <a:rPr lang="zh-CN" altLang="en-US" sz="24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当前位置计数器</a:t>
              </a:r>
              <a:r>
                <a:rPr lang="en-US" altLang="zh-CN" sz="24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$</a:t>
              </a:r>
              <a:r>
                <a:rPr lang="zh-CN" altLang="en-US" sz="24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与定位伪指令</a:t>
              </a:r>
              <a:r>
                <a:rPr lang="en-US" altLang="zh-CN" sz="24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ORG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C9C4041-0FB3-46D7-A152-C29575269A54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215">
                <a:extLst>
                  <a:ext uri="{FF2B5EF4-FFF2-40B4-BE49-F238E27FC236}">
                    <a16:creationId xmlns:a16="http://schemas.microsoft.com/office/drawing/2014/main" id="{7E4596E3-FB36-4862-BBA5-4F58E557052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4D382F2-0157-473E-A30D-251F17BC717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2742A9F-AF0F-465A-9880-FC66F134A4AC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220">
                <a:extLst>
                  <a:ext uri="{FF2B5EF4-FFF2-40B4-BE49-F238E27FC236}">
                    <a16:creationId xmlns:a16="http://schemas.microsoft.com/office/drawing/2014/main" id="{B3AD483E-4984-43B6-AA5F-7F21560F768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45B514E-3CD2-461A-BA7F-D31AE96A0EB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40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03EB527-1073-46AB-A62E-6EFD25CE16B4}"/>
              </a:ext>
            </a:extLst>
          </p:cNvPr>
          <p:cNvGrpSpPr/>
          <p:nvPr/>
        </p:nvGrpSpPr>
        <p:grpSpPr>
          <a:xfrm>
            <a:off x="827584" y="28441"/>
            <a:ext cx="5472608" cy="839639"/>
            <a:chOff x="827584" y="0"/>
            <a:chExt cx="5472608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A4060013-31BE-4718-92AC-B256816B0056}"/>
                </a:ext>
              </a:extLst>
            </p:cNvPr>
            <p:cNvSpPr/>
            <p:nvPr/>
          </p:nvSpPr>
          <p:spPr>
            <a:xfrm>
              <a:off x="1119858" y="93956"/>
              <a:ext cx="518033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13.3   DOS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功能调用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8966B77-4DB3-4E8F-BFA3-374F77841AE6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669195FF-D3B4-4052-BBC8-EA244B3EA7F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5D9E820-25D8-4D5C-9EC6-39D81BC3842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6DDAF66-0692-42FE-94E4-DBEAFC697D9F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C074D3B0-A36B-48AE-96D9-A200A6B785D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CB0F99F-B06E-47F6-BBB1-59764C1BBAF5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Text Box 3">
            <a:extLst>
              <a:ext uri="{FF2B5EF4-FFF2-40B4-BE49-F238E27FC236}">
                <a16:creationId xmlns:a16="http://schemas.microsoft.com/office/drawing/2014/main" id="{4E0CF0E0-DD3C-4D1D-9B02-AA6E80A2B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24744"/>
            <a:ext cx="8458200" cy="148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DOS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操作系统为程序设计人员提供了可以直接调用的功能子程序。调用这些子程序可以实现从键盘输入数据，将数据送显示器显示，以及磁盘操作等功能。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4C0BAEDD-5268-4690-A17D-3FEE539F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708920"/>
            <a:ext cx="8458200" cy="214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功能时需要使用软中断指令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21H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，并在执行该指令之前，需要将要调用的功能号送入寄存器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中，有关的参量送入指定的寄存器。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调用过程包括以下三个步骤：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A5D6668-3B1D-45CD-B216-058D11C1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4992687"/>
            <a:ext cx="3898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送入口参量给指定寄存器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0FCF03A-CB95-4572-9573-3C5583D8D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5526087"/>
            <a:ext cx="2137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* AH←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功能号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E2C99BE-9493-4FC8-9161-B1D7827B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6135687"/>
            <a:ext cx="1584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* INT 21H</a:t>
            </a:r>
          </a:p>
        </p:txBody>
      </p:sp>
    </p:spTree>
    <p:extLst>
      <p:ext uri="{BB962C8B-B14F-4D97-AF65-F5344CB8AC3E}">
        <p14:creationId xmlns:p14="http://schemas.microsoft.com/office/powerpoint/2010/main" val="35139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86A85D8-FEC3-472B-B7A3-A215FB4CD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96" y="1700808"/>
            <a:ext cx="7272808" cy="209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调用该功能子程序将等待键盘输入，直到按下一个键。将按键字符的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码送入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寄存器，并在屏幕上显示该字符。如果是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Ctrl-C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组合键，则停止程序运行。该功能调用无入口参量。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D6A5292-7969-4DB0-BBE5-41738ACCE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56" y="903203"/>
            <a:ext cx="4826962" cy="461665"/>
          </a:xfrm>
          <a:prstGeom prst="rect">
            <a:avLst/>
          </a:prstGeom>
          <a:solidFill>
            <a:srgbClr val="204C82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、带显示的键盘输入（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号功能）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8FD596-B241-43CC-AB3D-BF59C5CD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998" y="4158153"/>
            <a:ext cx="33119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AH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    21H  </a:t>
            </a:r>
          </a:p>
        </p:txBody>
      </p:sp>
    </p:spTree>
    <p:extLst>
      <p:ext uri="{BB962C8B-B14F-4D97-AF65-F5344CB8AC3E}">
        <p14:creationId xmlns:p14="http://schemas.microsoft.com/office/powerpoint/2010/main" val="106560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F29CC86B-D2F0-4A56-9F92-3FA9B442D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00" y="980728"/>
            <a:ext cx="5337720" cy="461665"/>
          </a:xfrm>
          <a:prstGeom prst="rect">
            <a:avLst/>
          </a:prstGeom>
          <a:solidFill>
            <a:srgbClr val="204C8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、不带显示的键盘输入（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号功能）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C5A08EE-D5D0-4CCD-823A-96864C18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934338"/>
            <a:ext cx="703322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该功能调用与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号功能的作用相似，区别是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号功能将不显示输入的字符。调用方法为：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930B60D-4F2E-4F72-9BAC-C9852569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3449849"/>
            <a:ext cx="19927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AH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    21H</a:t>
            </a:r>
          </a:p>
        </p:txBody>
      </p:sp>
    </p:spTree>
    <p:extLst>
      <p:ext uri="{BB962C8B-B14F-4D97-AF65-F5344CB8AC3E}">
        <p14:creationId xmlns:p14="http://schemas.microsoft.com/office/powerpoint/2010/main" val="67632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EC74C89D-4B5B-467C-A19D-1F2157A69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018" y="188640"/>
            <a:ext cx="4343400" cy="461665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、字符串输入（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0AH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号功能）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3807860D-B015-4181-86D1-BCD3B9EF4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052736"/>
            <a:ext cx="8424936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该功能调用可实现从键盘输入一个字符串，其长度可达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个字符。调用该功能前，应在内存中建立一个输入缓冲区。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6B96BB91-4771-439B-A471-7ABBF4653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519373"/>
            <a:ext cx="8352928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缓冲区第一个字节是可输入的最大字符数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；第二个字节是系统在调用该功能时，自动填入的本次调用时实际输入的字符个数；从第三个字节开始存放输入字符的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码。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17000B86-B99E-438D-BC77-814E0E80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540008"/>
            <a:ext cx="8153400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当用户输入回车键时，结束输入，并将回车键的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码（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0DH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）作为最后一个字符送入缓冲区。但它不计入实际输入字符个数。</a:t>
            </a:r>
          </a:p>
        </p:txBody>
      </p:sp>
    </p:spTree>
    <p:extLst>
      <p:ext uri="{BB962C8B-B14F-4D97-AF65-F5344CB8AC3E}">
        <p14:creationId xmlns:p14="http://schemas.microsoft.com/office/powerpoint/2010/main" val="319995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C18C092-5A68-4E2E-A280-F1E9872180CB}"/>
              </a:ext>
            </a:extLst>
          </p:cNvPr>
          <p:cNvGrpSpPr/>
          <p:nvPr/>
        </p:nvGrpSpPr>
        <p:grpSpPr>
          <a:xfrm>
            <a:off x="827584" y="0"/>
            <a:ext cx="7200800" cy="839639"/>
            <a:chOff x="827584" y="0"/>
            <a:chExt cx="7200800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E1D03EF8-7C69-4924-8502-F9342240E10E}"/>
                </a:ext>
              </a:extLst>
            </p:cNvPr>
            <p:cNvSpPr/>
            <p:nvPr/>
          </p:nvSpPr>
          <p:spPr>
            <a:xfrm>
              <a:off x="1119858" y="93956"/>
              <a:ext cx="690852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13.1.2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汇编语言语句类型及格式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BD6EC68-80FA-4ECF-8D8D-F02BF5DA4D2E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E6E9208C-970F-41CA-A5CC-149673A15F2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6F0ACBA-501F-4493-9FBC-96C39F1FBC8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CE41B46-3B5F-41DF-BD91-CF06662A0289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C4CEAC47-D01F-41D7-A7F6-D177A48ADB3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2BFB007-4C73-40F4-A0FF-764308A1AB2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C1B5535-8A48-4F7B-BD61-4C23F9B08E1A}"/>
              </a:ext>
            </a:extLst>
          </p:cNvPr>
          <p:cNvSpPr/>
          <p:nvPr/>
        </p:nvSpPr>
        <p:spPr>
          <a:xfrm>
            <a:off x="395536" y="1435197"/>
            <a:ext cx="8350760" cy="624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汇编语言源程序语句：指令性语句和指示性语句。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09F4CF-9DE4-49C1-ADF9-FECD31ABA71F}"/>
              </a:ext>
            </a:extLst>
          </p:cNvPr>
          <p:cNvSpPr/>
          <p:nvPr/>
        </p:nvSpPr>
        <p:spPr>
          <a:xfrm>
            <a:off x="397704" y="2276872"/>
            <a:ext cx="8278752" cy="122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指令性语句：由指令系统中助记符组成的语句，汇编后生成可被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执行的目标代码。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493879-960C-4AEF-B2CE-700088B8D13D}"/>
              </a:ext>
            </a:extLst>
          </p:cNvPr>
          <p:cNvSpPr/>
          <p:nvPr/>
        </p:nvSpPr>
        <p:spPr>
          <a:xfrm>
            <a:off x="395536" y="3717032"/>
            <a:ext cx="8278752" cy="1831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指示性语句：用于告诉汇编程序如何对源程序进行汇编，不生成可执行的目标代码，又称为伪操作语句或伪指令。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7">
            <a:extLst>
              <a:ext uri="{FF2B5EF4-FFF2-40B4-BE49-F238E27FC236}">
                <a16:creationId xmlns:a16="http://schemas.microsoft.com/office/drawing/2014/main" id="{18CAFC69-4E2F-4302-AA6E-FFBCC282A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" y="908720"/>
            <a:ext cx="85121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调用入口参量：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寄存器分别装入输入缓冲区的段地址和偏移量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BC9F25ED-262D-4ED6-A802-C3D96AF05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6" y="2204864"/>
            <a:ext cx="8933086" cy="43656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CHAR_BUF DB 31H       ;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缓冲区的最大长度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DB 0         ;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存实际输入字符数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DB 31H DUP(0);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输入缓冲区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MOV DX,SEG CHAR_BUF;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已经指向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CHAR_BUF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所在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DS,DX          ;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数据段，则可以省去这两条指令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DX,OFFSET CHAR_BUF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MOV AH,0AH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INT 21H</a:t>
            </a:r>
          </a:p>
        </p:txBody>
      </p:sp>
    </p:spTree>
    <p:extLst>
      <p:ext uri="{BB962C8B-B14F-4D97-AF65-F5344CB8AC3E}">
        <p14:creationId xmlns:p14="http://schemas.microsoft.com/office/powerpoint/2010/main" val="41030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8EF336C-063A-44EA-9ECA-8D8E7B676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072" y="980728"/>
            <a:ext cx="3733800" cy="461665"/>
          </a:xfrm>
          <a:prstGeom prst="rect">
            <a:avLst/>
          </a:prstGeom>
          <a:solidFill>
            <a:srgbClr val="204C82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、字符显示（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号功能）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DC49A111-8ED5-4832-ACF6-D93AE7342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090172"/>
            <a:ext cx="6400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该功能实现在屏幕上显示单个字符。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入口参数：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DL←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要显示字符的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码。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DL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′A′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AH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 21H</a:t>
            </a:r>
          </a:p>
        </p:txBody>
      </p:sp>
    </p:spTree>
    <p:extLst>
      <p:ext uri="{BB962C8B-B14F-4D97-AF65-F5344CB8AC3E}">
        <p14:creationId xmlns:p14="http://schemas.microsoft.com/office/powerpoint/2010/main" val="229498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BB5E46CE-F872-4D58-B779-E5B21942F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6967"/>
            <a:ext cx="3962400" cy="461665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、字符串显示（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号功能）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8982F496-9491-40CD-8D00-3A682985E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52426"/>
            <a:ext cx="8382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该功能实现将一个字符串显示到屏幕上。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入口参数：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）将待显示的字符串存放在一个数据缓冲区，字符串以符号“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$”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作为结束标志。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）将字符串的首址的段地址和偏移量分别送入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CE5B80C7-6A0F-49F6-8E8E-B7633E56E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769778"/>
            <a:ext cx="7249616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CHARS    DB   ′This is a test.′ , 0DH, 0AH, ′$′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..........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 DX,  OFFSET CHARS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AH,   9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 21H</a:t>
            </a:r>
          </a:p>
        </p:txBody>
      </p:sp>
    </p:spTree>
    <p:extLst>
      <p:ext uri="{BB962C8B-B14F-4D97-AF65-F5344CB8AC3E}">
        <p14:creationId xmlns:p14="http://schemas.microsoft.com/office/powerpoint/2010/main" val="1395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517336A-5BAF-4173-B277-F7615636F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1916832"/>
            <a:ext cx="6984776" cy="1130246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/>
              <a:t>执行</a:t>
            </a:r>
            <a:r>
              <a:rPr lang="en-US" altLang="zh-CN" sz="2400" b="1"/>
              <a:t>DOS</a:t>
            </a:r>
            <a:r>
              <a:rPr lang="zh-CN" altLang="en-US" sz="2400" b="1"/>
              <a:t>功能调用</a:t>
            </a:r>
            <a:r>
              <a:rPr lang="en-US" altLang="zh-CN" sz="2400" b="1"/>
              <a:t>4CH</a:t>
            </a:r>
            <a:r>
              <a:rPr lang="zh-CN" altLang="en-US" sz="2400" b="1"/>
              <a:t>，可以控制用户程序结束，并返回</a:t>
            </a:r>
            <a:r>
              <a:rPr lang="en-US" altLang="zh-CN" sz="2400" b="1"/>
              <a:t>DOS</a:t>
            </a:r>
            <a:r>
              <a:rPr lang="zh-CN" altLang="en-US" sz="2400" b="1"/>
              <a:t>操作系统。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DE67E27-2B33-47FD-9AC2-46F5D5C7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3356992"/>
            <a:ext cx="2608278" cy="11339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/>
              <a:t> MOV  AH</a:t>
            </a:r>
            <a:r>
              <a:rPr lang="zh-CN" altLang="en-US" sz="2400" b="1"/>
              <a:t>，</a:t>
            </a:r>
            <a:r>
              <a:rPr lang="en-US" altLang="zh-CN" sz="2400" b="1"/>
              <a:t>4CH </a:t>
            </a:r>
            <a:br>
              <a:rPr lang="en-US" altLang="zh-CN" sz="2400" b="1"/>
            </a:br>
            <a:r>
              <a:rPr lang="en-US" altLang="zh-CN" sz="2400" b="1"/>
              <a:t> INT     21H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3FC283E-0B85-4295-ACF3-8FD40F08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07" y="944141"/>
            <a:ext cx="3962400" cy="461665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、返回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31004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C7BE1B3-8A29-4F8F-A290-2258FD5E6778}"/>
              </a:ext>
            </a:extLst>
          </p:cNvPr>
          <p:cNvSpPr/>
          <p:nvPr/>
        </p:nvSpPr>
        <p:spPr>
          <a:xfrm>
            <a:off x="539552" y="1747666"/>
            <a:ext cx="8136904" cy="624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标号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:}  {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操作码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操作数，操作数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}{;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注释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3F5C2E-12F0-42FB-9168-F581ED94049E}"/>
              </a:ext>
            </a:extLst>
          </p:cNvPr>
          <p:cNvSpPr/>
          <p:nvPr/>
        </p:nvSpPr>
        <p:spPr>
          <a:xfrm>
            <a:off x="611560" y="3645024"/>
            <a:ext cx="8136904" cy="624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名字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伪指令   操作数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，操作数，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}{;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注释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419A0A7-9462-481E-BB8B-E79446D389DA}"/>
              </a:ext>
            </a:extLst>
          </p:cNvPr>
          <p:cNvGrpSpPr/>
          <p:nvPr/>
        </p:nvGrpSpPr>
        <p:grpSpPr>
          <a:xfrm>
            <a:off x="183902" y="980728"/>
            <a:ext cx="6476330" cy="624530"/>
            <a:chOff x="183902" y="980728"/>
            <a:chExt cx="6476330" cy="6245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872D955-624C-48FA-9D5D-7D2A9D43CB36}"/>
                </a:ext>
              </a:extLst>
            </p:cNvPr>
            <p:cNvSpPr/>
            <p:nvPr/>
          </p:nvSpPr>
          <p:spPr>
            <a:xfrm>
              <a:off x="755576" y="980728"/>
              <a:ext cx="5904656" cy="624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指令性语句格式：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5F9246-5974-4E3D-ABF5-03AD0EA5C8AD}"/>
                </a:ext>
              </a:extLst>
            </p:cNvPr>
            <p:cNvGrpSpPr/>
            <p:nvPr/>
          </p:nvGrpSpPr>
          <p:grpSpPr>
            <a:xfrm>
              <a:off x="183902" y="1077830"/>
              <a:ext cx="571674" cy="464371"/>
              <a:chOff x="200731" y="3756717"/>
              <a:chExt cx="571674" cy="464371"/>
            </a:xfrm>
          </p:grpSpPr>
          <p:pic>
            <p:nvPicPr>
              <p:cNvPr id="20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B479307A-92E3-4B17-A837-949C307FB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B729B921-AE6C-47DA-BFE0-C226700026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E5DBB03-F628-4AD3-BC23-F00152FBACA6}"/>
              </a:ext>
            </a:extLst>
          </p:cNvPr>
          <p:cNvGrpSpPr/>
          <p:nvPr/>
        </p:nvGrpSpPr>
        <p:grpSpPr>
          <a:xfrm>
            <a:off x="183902" y="2924944"/>
            <a:ext cx="8708578" cy="624530"/>
            <a:chOff x="183902" y="3812582"/>
            <a:chExt cx="8708578" cy="62453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4859AF-CFFD-4E74-BAFB-F6439A1B04B3}"/>
                </a:ext>
              </a:extLst>
            </p:cNvPr>
            <p:cNvSpPr/>
            <p:nvPr/>
          </p:nvSpPr>
          <p:spPr>
            <a:xfrm>
              <a:off x="755576" y="3812582"/>
              <a:ext cx="8136904" cy="624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指示性语句格式：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5D2FA98-6DE1-4203-963B-9E00CEAE6BC8}"/>
                </a:ext>
              </a:extLst>
            </p:cNvPr>
            <p:cNvGrpSpPr/>
            <p:nvPr/>
          </p:nvGrpSpPr>
          <p:grpSpPr>
            <a:xfrm>
              <a:off x="183902" y="3932751"/>
              <a:ext cx="571674" cy="464371"/>
              <a:chOff x="200731" y="3756717"/>
              <a:chExt cx="571674" cy="464371"/>
            </a:xfrm>
          </p:grpSpPr>
          <p:pic>
            <p:nvPicPr>
              <p:cNvPr id="23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19718901-86FC-4F84-9B0E-C13C6BB216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551F8A66-724F-48A9-9239-19283758A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42EF5B7-05FE-4079-9079-A1927DEC95A8}"/>
              </a:ext>
            </a:extLst>
          </p:cNvPr>
          <p:cNvGrpSpPr/>
          <p:nvPr/>
        </p:nvGrpSpPr>
        <p:grpSpPr>
          <a:xfrm>
            <a:off x="3347864" y="4269554"/>
            <a:ext cx="1008112" cy="824922"/>
            <a:chOff x="3347864" y="4269554"/>
            <a:chExt cx="1008112" cy="82492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B1EFEDA-6900-4819-B5D3-354204CB8B86}"/>
                </a:ext>
              </a:extLst>
            </p:cNvPr>
            <p:cNvCxnSpPr/>
            <p:nvPr/>
          </p:nvCxnSpPr>
          <p:spPr>
            <a:xfrm>
              <a:off x="3347864" y="4269554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0E2EF17-20D8-447B-A849-8118CB55503A}"/>
                </a:ext>
              </a:extLst>
            </p:cNvPr>
            <p:cNvCxnSpPr/>
            <p:nvPr/>
          </p:nvCxnSpPr>
          <p:spPr>
            <a:xfrm>
              <a:off x="3851920" y="4269554"/>
              <a:ext cx="0" cy="455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4E5B0FF-CC07-4548-A1A9-1DA0C70D469C}"/>
                </a:ext>
              </a:extLst>
            </p:cNvPr>
            <p:cNvSpPr txBox="1"/>
            <p:nvPr/>
          </p:nvSpPr>
          <p:spPr>
            <a:xfrm>
              <a:off x="3413338" y="472514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</a:rPr>
                <a:t>数据项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17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81A7AF2-3A9B-4ABA-AC11-C0C55E0B2733}"/>
              </a:ext>
            </a:extLst>
          </p:cNvPr>
          <p:cNvGrpSpPr/>
          <p:nvPr/>
        </p:nvGrpSpPr>
        <p:grpSpPr>
          <a:xfrm>
            <a:off x="827584" y="0"/>
            <a:ext cx="5832648" cy="839639"/>
            <a:chOff x="827584" y="0"/>
            <a:chExt cx="5832648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3AD08AC8-C4AC-400E-A53D-9BF98B7D079D}"/>
                </a:ext>
              </a:extLst>
            </p:cNvPr>
            <p:cNvSpPr/>
            <p:nvPr/>
          </p:nvSpPr>
          <p:spPr>
            <a:xfrm>
              <a:off x="1119858" y="93956"/>
              <a:ext cx="554037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13.1.3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数据项及表达式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A9FE8A5-0A32-4031-9489-B694A2144BBC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FAAC89E3-2A34-4897-90AD-8184E48FB6C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3D2CCFE-933E-48A3-844B-792B42671D45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6BCAF13-BA34-415C-BC6B-71158CA3D730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D6E027EE-7893-4412-ACF4-5D58AF98A20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674C647-E8C8-4B49-BAE1-8431BB7A825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6541EB7-4ABE-4B5A-BFCA-067885BFA4BF}"/>
              </a:ext>
            </a:extLst>
          </p:cNvPr>
          <p:cNvGrpSpPr/>
          <p:nvPr/>
        </p:nvGrpSpPr>
        <p:grpSpPr>
          <a:xfrm>
            <a:off x="1523393" y="2200073"/>
            <a:ext cx="2994885" cy="2116978"/>
            <a:chOff x="1523393" y="2200073"/>
            <a:chExt cx="2994885" cy="211697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384ED66-EE55-43DB-9650-7B5CF950071A}"/>
                </a:ext>
              </a:extLst>
            </p:cNvPr>
            <p:cNvSpPr txBox="1"/>
            <p:nvPr/>
          </p:nvSpPr>
          <p:spPr>
            <a:xfrm>
              <a:off x="1523393" y="2996952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操作数</a:t>
              </a: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8338C835-640A-439B-947B-3470FF29F82E}"/>
                </a:ext>
              </a:extLst>
            </p:cNvPr>
            <p:cNvSpPr/>
            <p:nvPr/>
          </p:nvSpPr>
          <p:spPr>
            <a:xfrm>
              <a:off x="2756773" y="2461683"/>
              <a:ext cx="360040" cy="1593758"/>
            </a:xfrm>
            <a:prstGeom prst="leftBrace">
              <a:avLst>
                <a:gd name="adj1" fmla="val 36552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10ED0B-2DEA-4EDB-8C07-74FAB33FBDE9}"/>
                </a:ext>
              </a:extLst>
            </p:cNvPr>
            <p:cNvSpPr txBox="1"/>
            <p:nvPr/>
          </p:nvSpPr>
          <p:spPr>
            <a:xfrm>
              <a:off x="3251585" y="2200073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寄存器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8890750-EF88-4CAC-B5D5-4F35663D078B}"/>
                </a:ext>
              </a:extLst>
            </p:cNvPr>
            <p:cNvSpPr txBox="1"/>
            <p:nvPr/>
          </p:nvSpPr>
          <p:spPr>
            <a:xfrm>
              <a:off x="3251585" y="3006864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存储器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AD04F76-8158-4739-86BE-649E2CCA0888}"/>
                </a:ext>
              </a:extLst>
            </p:cNvPr>
            <p:cNvSpPr txBox="1"/>
            <p:nvPr/>
          </p:nvSpPr>
          <p:spPr>
            <a:xfrm>
              <a:off x="3251585" y="3793831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数据项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A18435-AEFB-40B5-B9D1-F12DB2C6B299}"/>
              </a:ext>
            </a:extLst>
          </p:cNvPr>
          <p:cNvGrpSpPr/>
          <p:nvPr/>
        </p:nvGrpSpPr>
        <p:grpSpPr>
          <a:xfrm>
            <a:off x="4518278" y="2905780"/>
            <a:ext cx="2627702" cy="2299454"/>
            <a:chOff x="4518278" y="2905780"/>
            <a:chExt cx="2627702" cy="2299454"/>
          </a:xfrm>
        </p:grpSpPr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03FBAB1C-A252-4430-BDFF-384E3B02549A}"/>
                </a:ext>
              </a:extLst>
            </p:cNvPr>
            <p:cNvSpPr/>
            <p:nvPr/>
          </p:nvSpPr>
          <p:spPr>
            <a:xfrm>
              <a:off x="4518278" y="3114546"/>
              <a:ext cx="360040" cy="1898630"/>
            </a:xfrm>
            <a:prstGeom prst="leftBrace">
              <a:avLst>
                <a:gd name="adj1" fmla="val 36552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4732B06-B37B-4A79-B7F4-F278F0C1A4D6}"/>
                </a:ext>
              </a:extLst>
            </p:cNvPr>
            <p:cNvSpPr txBox="1"/>
            <p:nvPr/>
          </p:nvSpPr>
          <p:spPr>
            <a:xfrm>
              <a:off x="5004048" y="2905780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常量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CBEF06B-D1FE-4589-A166-E019E4497369}"/>
                </a:ext>
              </a:extLst>
            </p:cNvPr>
            <p:cNvSpPr txBox="1"/>
            <p:nvPr/>
          </p:nvSpPr>
          <p:spPr>
            <a:xfrm>
              <a:off x="5004048" y="3517408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标号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40BAC2A-429F-492E-A686-E85F88CA65FE}"/>
                </a:ext>
              </a:extLst>
            </p:cNvPr>
            <p:cNvSpPr txBox="1"/>
            <p:nvPr/>
          </p:nvSpPr>
          <p:spPr>
            <a:xfrm>
              <a:off x="5004047" y="4103054"/>
              <a:ext cx="21419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变量名</a:t>
              </a:r>
              <a:r>
                <a:rPr lang="en-US" altLang="zh-CN" sz="2800" b="1" dirty="0"/>
                <a:t>/</a:t>
              </a:r>
              <a:r>
                <a:rPr lang="zh-CN" altLang="en-US" sz="2800" b="1" dirty="0"/>
                <a:t>段名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29EBB79-8246-4121-8897-C892A6E658B3}"/>
                </a:ext>
              </a:extLst>
            </p:cNvPr>
            <p:cNvSpPr txBox="1"/>
            <p:nvPr/>
          </p:nvSpPr>
          <p:spPr>
            <a:xfrm>
              <a:off x="5000991" y="4682014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表达式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4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9B5583C-0325-4C57-BC76-F184BCF3B86F}"/>
              </a:ext>
            </a:extLst>
          </p:cNvPr>
          <p:cNvGrpSpPr/>
          <p:nvPr/>
        </p:nvGrpSpPr>
        <p:grpSpPr>
          <a:xfrm>
            <a:off x="899592" y="116632"/>
            <a:ext cx="1446733" cy="534750"/>
            <a:chOff x="899592" y="116632"/>
            <a:chExt cx="1446733" cy="53475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EF74AD1-3A46-4163-B5A1-8814127F1962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" name="同心圆 234">
                <a:extLst>
                  <a:ext uri="{FF2B5EF4-FFF2-40B4-BE49-F238E27FC236}">
                    <a16:creationId xmlns:a16="http://schemas.microsoft.com/office/drawing/2014/main" id="{8724753F-32AA-436E-843C-C0686F0D5EE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AE74C29-1F3B-4ADB-B5A3-7791D829D3CC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F8A28D5-684D-433D-A383-173BE740BAFF}"/>
                </a:ext>
              </a:extLst>
            </p:cNvPr>
            <p:cNvSpPr txBox="1"/>
            <p:nvPr/>
          </p:nvSpPr>
          <p:spPr>
            <a:xfrm>
              <a:off x="1440308" y="12816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常量</a:t>
              </a:r>
            </a:p>
          </p:txBody>
        </p:sp>
      </p:grpSp>
      <p:sp>
        <p:nvSpPr>
          <p:cNvPr id="10" name="Rectangle 6">
            <a:extLst>
              <a:ext uri="{FF2B5EF4-FFF2-40B4-BE49-F238E27FC236}">
                <a16:creationId xmlns:a16="http://schemas.microsoft.com/office/drawing/2014/main" id="{FD2BABE4-B5C5-497D-8EE3-AD3AF33F2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862" y="1476400"/>
            <a:ext cx="7777618" cy="2441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二进制数：以字母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结尾，</a:t>
            </a:r>
            <a:r>
              <a:rPr lang="zh-CN" altLang="en-US" sz="2400" b="1"/>
              <a:t>如</a:t>
            </a:r>
            <a:r>
              <a:rPr lang="en-US" altLang="zh-CN" sz="2400" b="1"/>
              <a:t>01001001B</a:t>
            </a:r>
            <a:r>
              <a:rPr lang="zh-CN" altLang="en-US" sz="2400" b="1"/>
              <a:t>。</a:t>
            </a:r>
            <a:endParaRPr lang="en-US" altLang="zh-CN" sz="2400" b="1" dirty="0"/>
          </a:p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八进制数：以字母</a:t>
            </a:r>
            <a:r>
              <a:rPr lang="en-US" altLang="zh-CN" sz="2400" b="1" dirty="0"/>
              <a:t>O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结尾，</a:t>
            </a:r>
            <a:r>
              <a:rPr lang="zh-CN" altLang="en-US" sz="2400" b="1"/>
              <a:t>如</a:t>
            </a:r>
            <a:r>
              <a:rPr lang="en-US" altLang="zh-CN" sz="2400" b="1"/>
              <a:t>631Q</a:t>
            </a:r>
            <a:r>
              <a:rPr lang="zh-CN" altLang="en-US" sz="2400" b="1"/>
              <a:t>。</a:t>
            </a:r>
            <a:r>
              <a:rPr lang="en-US" altLang="zh-CN" sz="2400" b="1"/>
              <a:t> </a:t>
            </a:r>
          </a:p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十进制数：以</a:t>
            </a:r>
            <a:r>
              <a:rPr lang="zh-CN" altLang="en-US" sz="2400" b="1" dirty="0"/>
              <a:t>字母</a:t>
            </a:r>
            <a:r>
              <a:rPr lang="en-US" altLang="zh-CN" sz="2400" b="1"/>
              <a:t>D</a:t>
            </a:r>
            <a:r>
              <a:rPr lang="zh-CN" altLang="en-US" sz="2400" b="1"/>
              <a:t>结尾或不加结尾。</a:t>
            </a:r>
            <a:endParaRPr lang="zh-CN" altLang="en-US" sz="2400" b="1" dirty="0"/>
          </a:p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十六进制数：以字母</a:t>
            </a:r>
            <a:r>
              <a:rPr lang="en-US" altLang="zh-CN" sz="2400" b="1" dirty="0"/>
              <a:t>H</a:t>
            </a:r>
            <a:r>
              <a:rPr lang="zh-CN" altLang="en-US" sz="2400" b="1"/>
              <a:t>结尾，若以字母</a:t>
            </a:r>
            <a:r>
              <a:rPr lang="en-US" altLang="zh-CN" sz="2400" b="1"/>
              <a:t>A</a:t>
            </a:r>
            <a:r>
              <a:rPr lang="zh-CN" altLang="en-US" sz="2400" b="1"/>
              <a:t>～</a:t>
            </a:r>
            <a:r>
              <a:rPr lang="en-US" altLang="zh-CN" sz="2400" b="1"/>
              <a:t>F</a:t>
            </a:r>
            <a:r>
              <a:rPr lang="zh-CN" altLang="en-US" sz="2400" b="1"/>
              <a:t>开始的十六进制数，前面要加一个数字</a:t>
            </a:r>
            <a:r>
              <a:rPr lang="en-US" altLang="zh-CN" sz="2400" b="1"/>
              <a:t>0</a:t>
            </a:r>
            <a:r>
              <a:rPr lang="zh-CN" altLang="en-US" sz="2400" b="1"/>
              <a:t>，如</a:t>
            </a:r>
            <a:r>
              <a:rPr lang="en-US" altLang="zh-CN" sz="2400" b="1"/>
              <a:t>0FEH</a:t>
            </a:r>
            <a:r>
              <a:rPr lang="zh-CN" altLang="en-US" sz="2400" b="1"/>
              <a:t>。</a:t>
            </a:r>
            <a:endParaRPr lang="en-US" altLang="zh-CN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41680E-DD01-47AA-824D-B59C439041E7}"/>
              </a:ext>
            </a:extLst>
          </p:cNvPr>
          <p:cNvSpPr txBox="1"/>
          <p:nvPr/>
        </p:nvSpPr>
        <p:spPr>
          <a:xfrm>
            <a:off x="1316575" y="4191471"/>
            <a:ext cx="204094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字符串常量：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A0307E-5AEA-408A-9F51-F736E4521F62}"/>
              </a:ext>
            </a:extLst>
          </p:cNvPr>
          <p:cNvSpPr txBox="1"/>
          <p:nvPr/>
        </p:nvSpPr>
        <p:spPr>
          <a:xfrm>
            <a:off x="1316575" y="980728"/>
            <a:ext cx="1731564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数字常量：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2A847A-BD00-43C9-AC0E-CFD7D4B6398F}"/>
              </a:ext>
            </a:extLst>
          </p:cNvPr>
          <p:cNvSpPr/>
          <p:nvPr/>
        </p:nvSpPr>
        <p:spPr>
          <a:xfrm>
            <a:off x="1114862" y="4720223"/>
            <a:ext cx="6783817" cy="10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字符串常量：用单引号括起来的一个或多个字符，其值为这些字符的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码值。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2132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3444</TotalTime>
  <Words>4914</Words>
  <Application>Microsoft Office PowerPoint</Application>
  <PresentationFormat>全屏显示(4:3)</PresentationFormat>
  <Paragraphs>548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520</cp:revision>
  <dcterms:created xsi:type="dcterms:W3CDTF">2017-01-15T07:54:50Z</dcterms:created>
  <dcterms:modified xsi:type="dcterms:W3CDTF">2021-11-16T09:48:37Z</dcterms:modified>
</cp:coreProperties>
</file>