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77" r:id="rId3"/>
    <p:sldId id="300" r:id="rId4"/>
    <p:sldId id="301" r:id="rId5"/>
    <p:sldId id="302" r:id="rId6"/>
    <p:sldId id="303" r:id="rId7"/>
    <p:sldId id="278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75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86">
            <a:extLst>
              <a:ext uri="{FF2B5EF4-FFF2-40B4-BE49-F238E27FC236}">
                <a16:creationId xmlns:a16="http://schemas.microsoft.com/office/drawing/2014/main" id="{F6C63480-9955-4304-81F0-545EDF6ED8CE}"/>
              </a:ext>
            </a:extLst>
          </p:cNvPr>
          <p:cNvSpPr/>
          <p:nvPr/>
        </p:nvSpPr>
        <p:spPr>
          <a:xfrm>
            <a:off x="2051719" y="3645024"/>
            <a:ext cx="5760641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87">
            <a:extLst>
              <a:ext uri="{FF2B5EF4-FFF2-40B4-BE49-F238E27FC236}">
                <a16:creationId xmlns:a16="http://schemas.microsoft.com/office/drawing/2014/main" id="{46503F93-CA10-4B2B-A837-58B816DBA99A}"/>
              </a:ext>
            </a:extLst>
          </p:cNvPr>
          <p:cNvSpPr txBox="1"/>
          <p:nvPr/>
        </p:nvSpPr>
        <p:spPr>
          <a:xfrm>
            <a:off x="2234063" y="3723259"/>
            <a:ext cx="5323946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章   接口电路及应用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9967E16-20CD-46F5-83BA-815F7CDE5858}"/>
              </a:ext>
            </a:extLst>
          </p:cNvPr>
          <p:cNvGrpSpPr/>
          <p:nvPr/>
        </p:nvGrpSpPr>
        <p:grpSpPr>
          <a:xfrm>
            <a:off x="2034796" y="3645024"/>
            <a:ext cx="2960374" cy="3097047"/>
            <a:chOff x="1956944" y="3743727"/>
            <a:chExt cx="2960374" cy="309704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055DB93-23FC-40BB-93EA-A9D53B7FF498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圆角矩形 189">
                <a:extLst>
                  <a:ext uri="{FF2B5EF4-FFF2-40B4-BE49-F238E27FC236}">
                    <a16:creationId xmlns:a16="http://schemas.microsoft.com/office/drawing/2014/main" id="{01BABB17-3D19-4AC2-A38B-049FF0AF9985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圆角矩形 190">
                <a:extLst>
                  <a:ext uri="{FF2B5EF4-FFF2-40B4-BE49-F238E27FC236}">
                    <a16:creationId xmlns:a16="http://schemas.microsoft.com/office/drawing/2014/main" id="{94EF882F-2B3F-4D20-9AB1-C925FF4A7F77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16" name="Picture 2" descr="C:\Users\Administrator\Desktop\手.png">
              <a:extLst>
                <a:ext uri="{FF2B5EF4-FFF2-40B4-BE49-F238E27FC236}">
                  <a16:creationId xmlns:a16="http://schemas.microsoft.com/office/drawing/2014/main" id="{FD308574-165C-4B63-9E36-D2BEECAF6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E72A88-DC1D-4D2C-A416-B17CFDC6731F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圆角矩形 33">
              <a:extLst>
                <a:ext uri="{FF2B5EF4-FFF2-40B4-BE49-F238E27FC236}">
                  <a16:creationId xmlns:a16="http://schemas.microsoft.com/office/drawing/2014/main" id="{898A2F61-260F-4E4B-8AEF-8CB031FA6BA7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1" name="圆角矩形 34">
              <a:extLst>
                <a:ext uri="{FF2B5EF4-FFF2-40B4-BE49-F238E27FC236}">
                  <a16:creationId xmlns:a16="http://schemas.microsoft.com/office/drawing/2014/main" id="{E276B5DC-32E7-4A94-9B8A-21ACFADE4A4A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 微机原理与接口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52431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1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9A2720F-96FE-493F-B164-9A4C3786C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16632"/>
            <a:ext cx="399056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74LS273</a:t>
            </a:r>
            <a:r>
              <a:rPr lang="zh-CN" altLang="en-US" sz="2800" b="1" dirty="0">
                <a:ea typeface="宋体" panose="02010600030101010101" pitchFamily="2" charset="-122"/>
              </a:rPr>
              <a:t>锁存器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A7C221-0FFD-4518-872B-D6E9986FAD4A}"/>
              </a:ext>
            </a:extLst>
          </p:cNvPr>
          <p:cNvGrpSpPr/>
          <p:nvPr/>
        </p:nvGrpSpPr>
        <p:grpSpPr>
          <a:xfrm>
            <a:off x="857708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234">
              <a:extLst>
                <a:ext uri="{FF2B5EF4-FFF2-40B4-BE49-F238E27FC236}">
                  <a16:creationId xmlns:a16="http://schemas.microsoft.com/office/drawing/2014/main" id="{86A6139E-9E94-47C0-AE60-16603003EA19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EFB7BF9-D523-40A5-8315-1572D7B4C9F3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 descr="f5.tif">
            <a:extLst>
              <a:ext uri="{FF2B5EF4-FFF2-40B4-BE49-F238E27FC236}">
                <a16:creationId xmlns:a16="http://schemas.microsoft.com/office/drawing/2014/main" id="{D6B92A25-BB42-4D71-A9E6-7C2E5998F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02" y="1073906"/>
            <a:ext cx="428199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233BC0-F2B0-4927-AE36-73FF59E9AF77}"/>
              </a:ext>
            </a:extLst>
          </p:cNvPr>
          <p:cNvSpPr/>
          <p:nvPr/>
        </p:nvSpPr>
        <p:spPr>
          <a:xfrm>
            <a:off x="1763688" y="4653136"/>
            <a:ext cx="5832648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8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触发器</a:t>
            </a:r>
            <a:endParaRPr lang="en-US" altLang="zh-CN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具有对数据的锁存能力</a:t>
            </a:r>
            <a:endParaRPr lang="en-US" altLang="zh-CN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只能用于数据的输出接口</a:t>
            </a:r>
          </a:p>
        </p:txBody>
      </p:sp>
    </p:spTree>
    <p:extLst>
      <p:ext uri="{BB962C8B-B14F-4D97-AF65-F5344CB8AC3E}">
        <p14:creationId xmlns:p14="http://schemas.microsoft.com/office/powerpoint/2010/main" val="130078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5EC6FB4-2629-4A4E-8588-7DA4B10C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16632"/>
            <a:ext cx="399056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74LS374</a:t>
            </a:r>
            <a:r>
              <a:rPr lang="zh-CN" altLang="en-US" sz="2800" b="1" dirty="0">
                <a:ea typeface="宋体" panose="02010600030101010101" pitchFamily="2" charset="-122"/>
              </a:rPr>
              <a:t>锁存器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337F38-86C3-4460-AADC-C31B6BBBEA87}"/>
              </a:ext>
            </a:extLst>
          </p:cNvPr>
          <p:cNvGrpSpPr/>
          <p:nvPr/>
        </p:nvGrpSpPr>
        <p:grpSpPr>
          <a:xfrm>
            <a:off x="857708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234">
              <a:extLst>
                <a:ext uri="{FF2B5EF4-FFF2-40B4-BE49-F238E27FC236}">
                  <a16:creationId xmlns:a16="http://schemas.microsoft.com/office/drawing/2014/main" id="{4D891826-906D-4235-B05A-4A3C4D74280F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E8EB7FA-C641-4F20-BB78-4EAF1AA1FE7C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内容占位符 3" descr="f7.tif">
            <a:extLst>
              <a:ext uri="{FF2B5EF4-FFF2-40B4-BE49-F238E27FC236}">
                <a16:creationId xmlns:a16="http://schemas.microsoft.com/office/drawing/2014/main" id="{9260237F-58C0-4596-929D-4901A35D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7" y="1267545"/>
            <a:ext cx="408622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195115-08BC-4494-B67B-1F6035804D17}"/>
              </a:ext>
            </a:extLst>
          </p:cNvPr>
          <p:cNvSpPr/>
          <p:nvPr/>
        </p:nvSpPr>
        <p:spPr>
          <a:xfrm>
            <a:off x="1122291" y="4365104"/>
            <a:ext cx="6768752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含三态的</a:t>
            </a:r>
            <a:r>
              <a:rPr lang="en-US" altLang="zh-CN" sz="2400" b="1" dirty="0"/>
              <a:t>8D</a:t>
            </a:r>
            <a:r>
              <a:rPr lang="zh-CN" altLang="en-US" sz="2400" b="1" dirty="0"/>
              <a:t>触发器。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既可以做输入接口，也可以做输出接口。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9533DB-83B7-4442-865D-7B5576D4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83" y="2297832"/>
            <a:ext cx="25812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f9.TIF">
            <a:extLst>
              <a:ext uri="{FF2B5EF4-FFF2-40B4-BE49-F238E27FC236}">
                <a16:creationId xmlns:a16="http://schemas.microsoft.com/office/drawing/2014/main" id="{07DC1F20-3B76-43B9-AA8A-519FDBFDB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96752"/>
            <a:ext cx="80581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9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797CA7E-2589-45E6-8ED7-4BAE60254857}"/>
              </a:ext>
            </a:extLst>
          </p:cNvPr>
          <p:cNvGrpSpPr/>
          <p:nvPr/>
        </p:nvGrpSpPr>
        <p:grpSpPr>
          <a:xfrm>
            <a:off x="2051720" y="1134537"/>
            <a:ext cx="4608512" cy="2714607"/>
            <a:chOff x="1763688" y="883670"/>
            <a:chExt cx="4608512" cy="271460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C54A3D2-2B82-4DD7-A988-832460C2A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824" y="3259723"/>
              <a:ext cx="26638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chemeClr val="tx1"/>
                  </a:solidFill>
                  <a:ea typeface="宋体" panose="02010600030101010101" pitchFamily="2" charset="-122"/>
                </a:rPr>
                <a:t>共阳极数码管结构示意图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501CCCE-3ECC-45C4-A7D9-2CEEF38C9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883670"/>
              <a:ext cx="4608512" cy="225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 Box 3">
            <a:extLst>
              <a:ext uri="{FF2B5EF4-FFF2-40B4-BE49-F238E27FC236}">
                <a16:creationId xmlns:a16="http://schemas.microsoft.com/office/drawing/2014/main" id="{DA593DFF-E6F0-4E5C-9D86-066F61FC9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16632"/>
            <a:ext cx="399056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综合应用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4D3D7D-7F9B-480F-968C-C55BB1849C6F}"/>
              </a:ext>
            </a:extLst>
          </p:cNvPr>
          <p:cNvGrpSpPr/>
          <p:nvPr/>
        </p:nvGrpSpPr>
        <p:grpSpPr>
          <a:xfrm>
            <a:off x="857708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234">
              <a:extLst>
                <a:ext uri="{FF2B5EF4-FFF2-40B4-BE49-F238E27FC236}">
                  <a16:creationId xmlns:a16="http://schemas.microsoft.com/office/drawing/2014/main" id="{409EE3E6-F07D-4E14-AD52-84CD1D7ABD6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7A972D4-255D-4140-B93A-4CAC3625BB21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24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1DF0403-7434-4BE8-892B-0DE8FDECA203}"/>
              </a:ext>
            </a:extLst>
          </p:cNvPr>
          <p:cNvSpPr/>
          <p:nvPr/>
        </p:nvSpPr>
        <p:spPr>
          <a:xfrm>
            <a:off x="1181023" y="4399749"/>
            <a:ext cx="6750496" cy="126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  根据开关状态在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段数码管上显示数字或符号，编程实现当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个开关的状态分别为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0000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1111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时，在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段数码管上对应显示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’0’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’F’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62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>
            <a:extLst>
              <a:ext uri="{FF2B5EF4-FFF2-40B4-BE49-F238E27FC236}">
                <a16:creationId xmlns:a16="http://schemas.microsoft.com/office/drawing/2014/main" id="{46C0E2D9-1A60-4859-BF5A-A173EB160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7" y="2113955"/>
            <a:ext cx="59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</a:rPr>
              <a:t>F0H</a:t>
            </a:r>
            <a:endParaRPr lang="zh-CN" altLang="en-US" sz="1800" b="0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541C852-F576-4C7B-BD2D-E3003F848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534694"/>
            <a:ext cx="59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</a:rPr>
              <a:t>F1H</a:t>
            </a:r>
            <a:endParaRPr lang="zh-CN" altLang="en-US" sz="1800" b="0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267AF435-2BA0-4E0B-9D18-A3F0BE1014CC}"/>
              </a:ext>
            </a:extLst>
          </p:cNvPr>
          <p:cNvGrpSpPr/>
          <p:nvPr/>
        </p:nvGrpSpPr>
        <p:grpSpPr>
          <a:xfrm>
            <a:off x="323850" y="548680"/>
            <a:ext cx="8591550" cy="5616575"/>
            <a:chOff x="323850" y="548680"/>
            <a:chExt cx="8591550" cy="5616575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5DD61128-FB0E-4BD6-B970-FB69CF5A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5563" y="764580"/>
              <a:ext cx="433387" cy="2447925"/>
            </a:xfrm>
            <a:prstGeom prst="rect">
              <a:avLst/>
            </a:prstGeom>
            <a:solidFill>
              <a:srgbClr val="339966"/>
            </a:solidFill>
            <a:ln w="127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567015D-2C61-48EA-A39F-9809F55C3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4220568"/>
              <a:ext cx="647700" cy="1800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O1   I1</a:t>
              </a:r>
            </a:p>
            <a:p>
              <a:pPr algn="ctr" eaLnBrk="1" hangingPunct="1">
                <a:lnSpc>
                  <a:spcPct val="11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O2   I2</a:t>
              </a:r>
            </a:p>
            <a:p>
              <a:pPr algn="ctr" eaLnBrk="1" hangingPunct="1">
                <a:lnSpc>
                  <a:spcPct val="11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O3   I3</a:t>
              </a:r>
            </a:p>
            <a:p>
              <a:pPr algn="ctr" eaLnBrk="1" hangingPunct="1">
                <a:lnSpc>
                  <a:spcPct val="11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O4   I4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E1    </a:t>
              </a:r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B96E521E-CD3F-471C-A82E-50D985C26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8363" y="4436468"/>
              <a:ext cx="1511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0F468CD0-D8BF-47AF-BC4E-5572C8342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663" y="4393605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FB10A842-4A09-4CA8-B07C-2DC2387C0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0038" y="4379318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FFCA027F-AE73-4794-BD38-C44CB6D60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5550" y="4279305"/>
              <a:ext cx="31591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B4EE2B2D-4539-42F4-AE52-F481386C3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5925" y="4436468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4892E9D3-6941-47D7-8A9B-B0E98FA95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8363" y="4796830"/>
              <a:ext cx="1511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6F2C1179-D4C6-4AE1-B061-BEF461644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663" y="4753968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C69D85D1-CA8E-49B1-90A2-3A3297BE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0038" y="4739680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19F0FBA7-EA5C-48D5-BCD7-073694E41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5550" y="4639668"/>
              <a:ext cx="31591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413095DD-73FF-49C1-898E-1851B8A61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5925" y="4796830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2FAE55FE-E6B6-43B2-9F3C-FF67424DA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8363" y="5157193"/>
              <a:ext cx="1511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8">
              <a:extLst>
                <a:ext uri="{FF2B5EF4-FFF2-40B4-BE49-F238E27FC236}">
                  <a16:creationId xmlns:a16="http://schemas.microsoft.com/office/drawing/2014/main" id="{B571C358-8AC5-4E66-8AB7-C3B3B3866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663" y="5114330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A8FC7BD0-DB78-4EC9-8A78-3458C199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0038" y="5100043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CA8B742A-61C3-44E0-985F-7EA08A8C9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5550" y="5000030"/>
              <a:ext cx="31591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63040F12-E372-4D59-9848-5984C1A17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5925" y="5157193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6BAB026A-23D1-4A44-A2AE-79612268C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8363" y="5517555"/>
              <a:ext cx="1511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3">
              <a:extLst>
                <a:ext uri="{FF2B5EF4-FFF2-40B4-BE49-F238E27FC236}">
                  <a16:creationId xmlns:a16="http://schemas.microsoft.com/office/drawing/2014/main" id="{DF59A2E2-0C6B-42B2-8CBB-EFD2F979E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663" y="5474693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2" name="Oval 24">
              <a:extLst>
                <a:ext uri="{FF2B5EF4-FFF2-40B4-BE49-F238E27FC236}">
                  <a16:creationId xmlns:a16="http://schemas.microsoft.com/office/drawing/2014/main" id="{7F268467-C4D6-42FD-B1D3-9C90B6A97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0038" y="5460405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1D30F9DF-5B28-4504-B45C-A781FCA65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5550" y="5360393"/>
              <a:ext cx="31591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ABFE7959-4F79-4722-8877-A6EC005A2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5925" y="5517555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C448562B-6975-43A5-862D-2EF9DEAE6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4850" y="4436468"/>
              <a:ext cx="0" cy="1296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C5AE1658-5A62-4790-9066-037B629B5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0388" y="5733455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44BB11D6-9039-4F3B-AEE2-7CD5CD576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1825" y="5792193"/>
              <a:ext cx="144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6E7E4A3B-562A-40E0-835D-DD2822BCB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6275" y="5863630"/>
              <a:ext cx="71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3AA64FE6-6EFE-4C43-A84D-B950B2DA3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700" y="3933230"/>
              <a:ext cx="144463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772ABD50-065A-47D9-9628-DE73FCD71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8725" y="422056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A58639FB-1961-44B4-A80B-4FEA90598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8725" y="3861793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E373B92B-4796-4D78-882C-6E11E1CB3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8725" y="3861793"/>
              <a:ext cx="201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825AE42A-A04F-4837-B53F-C5E21FA9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3933230"/>
              <a:ext cx="144463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1FCDC0FD-2911-4C51-BA2B-E761A11B0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96063" y="4220568"/>
              <a:ext cx="1587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E53D9ECB-064B-4CF0-8BD9-10B30B119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7650" y="3861793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38">
              <a:extLst>
                <a:ext uri="{FF2B5EF4-FFF2-40B4-BE49-F238E27FC236}">
                  <a16:creationId xmlns:a16="http://schemas.microsoft.com/office/drawing/2014/main" id="{67C91E07-142B-425E-823B-69DC1042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963" y="3933230"/>
              <a:ext cx="144462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46F5EEE0-C961-470E-BB18-6D7112BB6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83400" y="4220568"/>
              <a:ext cx="1588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47954448-8013-400F-A19B-7A9A0BBF1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4988" y="3861793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F27E7F0F-AF25-4DDB-8F81-4FAA933AA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0888" y="3933230"/>
              <a:ext cx="144462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0" name="Line 42">
              <a:extLst>
                <a:ext uri="{FF2B5EF4-FFF2-40B4-BE49-F238E27FC236}">
                  <a16:creationId xmlns:a16="http://schemas.microsoft.com/office/drawing/2014/main" id="{CC240741-EFF5-4511-86A0-257B50575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2325" y="4220568"/>
              <a:ext cx="1588" cy="1296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DCED1A0B-6A76-4099-863A-9F203C2BB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3913" y="3861793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44">
              <a:extLst>
                <a:ext uri="{FF2B5EF4-FFF2-40B4-BE49-F238E27FC236}">
                  <a16:creationId xmlns:a16="http://schemas.microsoft.com/office/drawing/2014/main" id="{C96B96A1-6155-4A62-AEB6-1FA1DB52F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4850" y="3788768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3" name="Text Box 45">
              <a:extLst>
                <a:ext uri="{FF2B5EF4-FFF2-40B4-BE49-F238E27FC236}">
                  <a16:creationId xmlns:a16="http://schemas.microsoft.com/office/drawing/2014/main" id="{B3E86E3E-6B2B-44B5-9F15-24D4977D8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663" y="3933230"/>
              <a:ext cx="7921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K0</a:t>
              </a:r>
              <a:r>
                <a:rPr lang="zh-CN" altLang="en-US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～</a:t>
              </a: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K3</a:t>
              </a:r>
            </a:p>
          </p:txBody>
        </p:sp>
        <p:sp>
          <p:nvSpPr>
            <p:cNvPr id="44" name="Text Box 46">
              <a:extLst>
                <a:ext uri="{FF2B5EF4-FFF2-40B4-BE49-F238E27FC236}">
                  <a16:creationId xmlns:a16="http://schemas.microsoft.com/office/drawing/2014/main" id="{7BAA9037-CA75-4F67-A0D9-A2309D680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8525" y="3674468"/>
              <a:ext cx="396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+5V</a:t>
              </a: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BABAE511-E923-4524-95B5-A2ACCAB87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3141068"/>
              <a:ext cx="792162" cy="2160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G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2A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G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2B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C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B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A</a:t>
              </a: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578650F3-27DC-48E6-8E65-50DFCD73C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313" y="5517555"/>
              <a:ext cx="358775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B3637633-42B9-4EFA-8B88-D2E995D5E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3675" y="5835055"/>
              <a:ext cx="1296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0">
              <a:extLst>
                <a:ext uri="{FF2B5EF4-FFF2-40B4-BE49-F238E27FC236}">
                  <a16:creationId xmlns:a16="http://schemas.microsoft.com/office/drawing/2014/main" id="{AECA945A-635E-4E57-A654-1F50B8CE0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9850" y="5949355"/>
              <a:ext cx="2303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1">
              <a:extLst>
                <a:ext uri="{FF2B5EF4-FFF2-40B4-BE49-F238E27FC236}">
                  <a16:creationId xmlns:a16="http://schemas.microsoft.com/office/drawing/2014/main" id="{7C4C3B93-CC89-49F2-A913-65835D131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3826868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2">
              <a:extLst>
                <a:ext uri="{FF2B5EF4-FFF2-40B4-BE49-F238E27FC236}">
                  <a16:creationId xmlns:a16="http://schemas.microsoft.com/office/drawing/2014/main" id="{A9E8F9DA-C7BD-4DED-AFC1-EFB6B8365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812580"/>
              <a:ext cx="3175" cy="1849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3">
              <a:extLst>
                <a:ext uri="{FF2B5EF4-FFF2-40B4-BE49-F238E27FC236}">
                  <a16:creationId xmlns:a16="http://schemas.microsoft.com/office/drawing/2014/main" id="{20EDD6C7-9B63-4DD2-8902-979767E49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975" y="5676305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54">
              <a:extLst>
                <a:ext uri="{FF2B5EF4-FFF2-40B4-BE49-F238E27FC236}">
                  <a16:creationId xmlns:a16="http://schemas.microsoft.com/office/drawing/2014/main" id="{AE23FDCC-2FA2-40B2-BDFA-AC6AC4734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6200" y="3933230"/>
              <a:ext cx="936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74LS244</a:t>
              </a:r>
            </a:p>
          </p:txBody>
        </p:sp>
        <p:sp>
          <p:nvSpPr>
            <p:cNvPr id="53" name="Line 55">
              <a:extLst>
                <a:ext uri="{FF2B5EF4-FFF2-40B4-BE49-F238E27FC236}">
                  <a16:creationId xmlns:a16="http://schemas.microsoft.com/office/drawing/2014/main" id="{D7BB16FC-9703-4A24-A5DE-01C94116E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475" y="1269405"/>
              <a:ext cx="0" cy="410368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6">
              <a:extLst>
                <a:ext uri="{FF2B5EF4-FFF2-40B4-BE49-F238E27FC236}">
                  <a16:creationId xmlns:a16="http://schemas.microsoft.com/office/drawing/2014/main" id="{90292048-52F0-4677-A3BB-5113ECD39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9938" y="5517555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7">
              <a:extLst>
                <a:ext uri="{FF2B5EF4-FFF2-40B4-BE49-F238E27FC236}">
                  <a16:creationId xmlns:a16="http://schemas.microsoft.com/office/drawing/2014/main" id="{8682A4DA-FC7C-4B1E-BF78-149DC30F6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475" y="5373093"/>
              <a:ext cx="144463" cy="14446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8">
              <a:extLst>
                <a:ext uri="{FF2B5EF4-FFF2-40B4-BE49-F238E27FC236}">
                  <a16:creationId xmlns:a16="http://schemas.microsoft.com/office/drawing/2014/main" id="{11D0685E-C2C4-4784-BD4C-8E1651A43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9938" y="5157193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9">
              <a:extLst>
                <a:ext uri="{FF2B5EF4-FFF2-40B4-BE49-F238E27FC236}">
                  <a16:creationId xmlns:a16="http://schemas.microsoft.com/office/drawing/2014/main" id="{93F2AFF0-E328-4DB7-A522-6B4A6208F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9938" y="4796830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0">
              <a:extLst>
                <a:ext uri="{FF2B5EF4-FFF2-40B4-BE49-F238E27FC236}">
                  <a16:creationId xmlns:a16="http://schemas.microsoft.com/office/drawing/2014/main" id="{60B67B2C-4F1F-482D-88F3-4FD6BB741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9938" y="4436468"/>
              <a:ext cx="72072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1">
              <a:extLst>
                <a:ext uri="{FF2B5EF4-FFF2-40B4-BE49-F238E27FC236}">
                  <a16:creationId xmlns:a16="http://schemas.microsoft.com/office/drawing/2014/main" id="{72476901-C43F-4FBD-B306-9B11A0E29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475" y="5012730"/>
              <a:ext cx="144463" cy="144463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62">
              <a:extLst>
                <a:ext uri="{FF2B5EF4-FFF2-40B4-BE49-F238E27FC236}">
                  <a16:creationId xmlns:a16="http://schemas.microsoft.com/office/drawing/2014/main" id="{393D3716-CA38-402B-A311-817CCD8A9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475" y="4653955"/>
              <a:ext cx="144463" cy="144463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3">
              <a:extLst>
                <a:ext uri="{FF2B5EF4-FFF2-40B4-BE49-F238E27FC236}">
                  <a16:creationId xmlns:a16="http://schemas.microsoft.com/office/drawing/2014/main" id="{21C187DF-CAC3-4FDB-A74C-183181520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475" y="4293593"/>
              <a:ext cx="144463" cy="14446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2A100691-24F1-4507-85FD-7249A317C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275" y="837605"/>
              <a:ext cx="720725" cy="2305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D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 Q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|    Q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D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7</a:t>
              </a: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 Q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     Q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     Q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CP  Q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5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     Q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6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     Q</a:t>
              </a:r>
              <a:r>
                <a:rPr lang="en-US" altLang="zh-CN" sz="12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3" name="AutoShape 65">
              <a:extLst>
                <a:ext uri="{FF2B5EF4-FFF2-40B4-BE49-F238E27FC236}">
                  <a16:creationId xmlns:a16="http://schemas.microsoft.com/office/drawing/2014/main" id="{E8C0203C-67CC-4A06-A446-1316C93FE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1139156"/>
              <a:ext cx="3311525" cy="201612"/>
            </a:xfrm>
            <a:prstGeom prst="leftRightArrow">
              <a:avLst>
                <a:gd name="adj1" fmla="val 49556"/>
                <a:gd name="adj2" fmla="val 56363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bg2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6AE2E07E-178E-4BCA-8C6B-E7B281D01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0888" y="909043"/>
              <a:ext cx="433387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5" name="Line 67">
              <a:extLst>
                <a:ext uri="{FF2B5EF4-FFF2-40B4-BE49-F238E27FC236}">
                  <a16:creationId xmlns:a16="http://schemas.microsoft.com/office/drawing/2014/main" id="{0020A98D-E8D2-403A-875A-2A3B4740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0700" y="98048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8">
              <a:extLst>
                <a:ext uri="{FF2B5EF4-FFF2-40B4-BE49-F238E27FC236}">
                  <a16:creationId xmlns:a16="http://schemas.microsoft.com/office/drawing/2014/main" id="{A2466BD4-858B-40BF-AAD2-0ED606BB8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8563" y="98048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9">
              <a:extLst>
                <a:ext uri="{FF2B5EF4-FFF2-40B4-BE49-F238E27FC236}">
                  <a16:creationId xmlns:a16="http://schemas.microsoft.com/office/drawing/2014/main" id="{EA87BFEC-4215-4ED4-838E-170E032ED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750" y="866180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70">
              <a:extLst>
                <a:ext uri="{FF2B5EF4-FFF2-40B4-BE49-F238E27FC236}">
                  <a16:creationId xmlns:a16="http://schemas.microsoft.com/office/drawing/2014/main" id="{FE8A0030-50DC-4715-B2AD-99A5796047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796213" y="866180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9" name="Line 71">
              <a:extLst>
                <a:ext uri="{FF2B5EF4-FFF2-40B4-BE49-F238E27FC236}">
                  <a16:creationId xmlns:a16="http://schemas.microsoft.com/office/drawing/2014/main" id="{EB12CCE3-8195-4FB9-90B2-EF326CD9A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4650" y="98048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72">
              <a:extLst>
                <a:ext uri="{FF2B5EF4-FFF2-40B4-BE49-F238E27FC236}">
                  <a16:creationId xmlns:a16="http://schemas.microsoft.com/office/drawing/2014/main" id="{954D125F-EE93-42B3-8D12-3F73E361C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0888" y="1196380"/>
              <a:ext cx="433387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71" name="Line 73">
              <a:extLst>
                <a:ext uri="{FF2B5EF4-FFF2-40B4-BE49-F238E27FC236}">
                  <a16:creationId xmlns:a16="http://schemas.microsoft.com/office/drawing/2014/main" id="{652E503F-9980-4F13-9225-C4B6D33B7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0700" y="126781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4">
              <a:extLst>
                <a:ext uri="{FF2B5EF4-FFF2-40B4-BE49-F238E27FC236}">
                  <a16:creationId xmlns:a16="http://schemas.microsoft.com/office/drawing/2014/main" id="{8FC38F2B-9BB9-4C3F-A192-9EE194194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8563" y="126781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5">
              <a:extLst>
                <a:ext uri="{FF2B5EF4-FFF2-40B4-BE49-F238E27FC236}">
                  <a16:creationId xmlns:a16="http://schemas.microsoft.com/office/drawing/2014/main" id="{BF448AB4-FA78-4026-947E-34C65E90A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750" y="115351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AutoShape 76">
              <a:extLst>
                <a:ext uri="{FF2B5EF4-FFF2-40B4-BE49-F238E27FC236}">
                  <a16:creationId xmlns:a16="http://schemas.microsoft.com/office/drawing/2014/main" id="{366E63DD-A86D-41A2-9783-02D4D2C50E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796213" y="1153518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75" name="Line 77">
              <a:extLst>
                <a:ext uri="{FF2B5EF4-FFF2-40B4-BE49-F238E27FC236}">
                  <a16:creationId xmlns:a16="http://schemas.microsoft.com/office/drawing/2014/main" id="{EAA2908C-3D56-4169-8062-C4415D00D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4650" y="126781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78">
              <a:extLst>
                <a:ext uri="{FF2B5EF4-FFF2-40B4-BE49-F238E27FC236}">
                  <a16:creationId xmlns:a16="http://schemas.microsoft.com/office/drawing/2014/main" id="{D6CDE12E-8D2B-4625-AB2F-498F1A062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0888" y="1483718"/>
              <a:ext cx="433387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77" name="Line 79">
              <a:extLst>
                <a:ext uri="{FF2B5EF4-FFF2-40B4-BE49-F238E27FC236}">
                  <a16:creationId xmlns:a16="http://schemas.microsoft.com/office/drawing/2014/main" id="{DFEF3432-DB23-4622-A3C7-D22980410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0700" y="155515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80">
              <a:extLst>
                <a:ext uri="{FF2B5EF4-FFF2-40B4-BE49-F238E27FC236}">
                  <a16:creationId xmlns:a16="http://schemas.microsoft.com/office/drawing/2014/main" id="{8E1CD4AD-5F39-4798-A049-AD2F2D2A2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8563" y="155515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81">
              <a:extLst>
                <a:ext uri="{FF2B5EF4-FFF2-40B4-BE49-F238E27FC236}">
                  <a16:creationId xmlns:a16="http://schemas.microsoft.com/office/drawing/2014/main" id="{2AE61333-6FC7-4C71-81C8-95A5D6468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750" y="144085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82">
              <a:extLst>
                <a:ext uri="{FF2B5EF4-FFF2-40B4-BE49-F238E27FC236}">
                  <a16:creationId xmlns:a16="http://schemas.microsoft.com/office/drawing/2014/main" id="{8EAB121A-8011-4FB7-91D7-EDCD08D888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796213" y="1440855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1" name="Line 83">
              <a:extLst>
                <a:ext uri="{FF2B5EF4-FFF2-40B4-BE49-F238E27FC236}">
                  <a16:creationId xmlns:a16="http://schemas.microsoft.com/office/drawing/2014/main" id="{8994A534-E6F1-4C89-B24D-3BD84A257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4650" y="155515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84">
              <a:extLst>
                <a:ext uri="{FF2B5EF4-FFF2-40B4-BE49-F238E27FC236}">
                  <a16:creationId xmlns:a16="http://schemas.microsoft.com/office/drawing/2014/main" id="{A292AA95-2B19-404D-AA2B-42C42AB85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238" y="837605"/>
              <a:ext cx="792162" cy="2303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      </a:t>
              </a: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3" name="AutoShape 85">
              <a:extLst>
                <a:ext uri="{FF2B5EF4-FFF2-40B4-BE49-F238E27FC236}">
                  <a16:creationId xmlns:a16="http://schemas.microsoft.com/office/drawing/2014/main" id="{8F11ED74-3FBF-4127-A996-0FFE7BBFD7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230144" y="1852811"/>
              <a:ext cx="346075" cy="2397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4" name="Oval 86">
              <a:extLst>
                <a:ext uri="{FF2B5EF4-FFF2-40B4-BE49-F238E27FC236}">
                  <a16:creationId xmlns:a16="http://schemas.microsoft.com/office/drawing/2014/main" id="{139BD388-077F-4617-AA86-8AA993E11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338" y="1917105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5" name="Line 87">
              <a:extLst>
                <a:ext uri="{FF2B5EF4-FFF2-40B4-BE49-F238E27FC236}">
                  <a16:creationId xmlns:a16="http://schemas.microsoft.com/office/drawing/2014/main" id="{6801E253-1258-4046-8949-C49A73611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9975" y="1988543"/>
              <a:ext cx="1444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8">
              <a:extLst>
                <a:ext uri="{FF2B5EF4-FFF2-40B4-BE49-F238E27FC236}">
                  <a16:creationId xmlns:a16="http://schemas.microsoft.com/office/drawing/2014/main" id="{DB24D23C-11B9-4585-AE97-44C5DBA55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1938" y="1974255"/>
              <a:ext cx="200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89">
              <a:extLst>
                <a:ext uri="{FF2B5EF4-FFF2-40B4-BE49-F238E27FC236}">
                  <a16:creationId xmlns:a16="http://schemas.microsoft.com/office/drawing/2014/main" id="{ED4C83A1-3A8C-4E95-8FF0-AC8B959A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0888" y="1774230"/>
              <a:ext cx="433387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8" name="Line 90">
              <a:extLst>
                <a:ext uri="{FF2B5EF4-FFF2-40B4-BE49-F238E27FC236}">
                  <a16:creationId xmlns:a16="http://schemas.microsoft.com/office/drawing/2014/main" id="{E45181CD-DAD5-4974-A93B-696492E2C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0700" y="184566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91">
              <a:extLst>
                <a:ext uri="{FF2B5EF4-FFF2-40B4-BE49-F238E27FC236}">
                  <a16:creationId xmlns:a16="http://schemas.microsoft.com/office/drawing/2014/main" id="{42E63BE3-FABA-416F-A34F-AE708FEFC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8563" y="184566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92">
              <a:extLst>
                <a:ext uri="{FF2B5EF4-FFF2-40B4-BE49-F238E27FC236}">
                  <a16:creationId xmlns:a16="http://schemas.microsoft.com/office/drawing/2014/main" id="{886F1432-7ACD-46B4-8659-817C3E2DB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750" y="173136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AutoShape 93">
              <a:extLst>
                <a:ext uri="{FF2B5EF4-FFF2-40B4-BE49-F238E27FC236}">
                  <a16:creationId xmlns:a16="http://schemas.microsoft.com/office/drawing/2014/main" id="{80934365-FD45-4144-9386-39BA049D65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796213" y="1731368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2" name="Line 94">
              <a:extLst>
                <a:ext uri="{FF2B5EF4-FFF2-40B4-BE49-F238E27FC236}">
                  <a16:creationId xmlns:a16="http://schemas.microsoft.com/office/drawing/2014/main" id="{37910A66-BEC9-40EE-AF99-1B442B38B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4650" y="184566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95">
              <a:extLst>
                <a:ext uri="{FF2B5EF4-FFF2-40B4-BE49-F238E27FC236}">
                  <a16:creationId xmlns:a16="http://schemas.microsoft.com/office/drawing/2014/main" id="{DA830BBE-7032-440C-B332-47E62379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2637830"/>
              <a:ext cx="433387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4" name="Line 96">
              <a:extLst>
                <a:ext uri="{FF2B5EF4-FFF2-40B4-BE49-F238E27FC236}">
                  <a16:creationId xmlns:a16="http://schemas.microsoft.com/office/drawing/2014/main" id="{15021395-8EE8-47AF-A11E-48C0E7E53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3400" y="270926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7">
              <a:extLst>
                <a:ext uri="{FF2B5EF4-FFF2-40B4-BE49-F238E27FC236}">
                  <a16:creationId xmlns:a16="http://schemas.microsoft.com/office/drawing/2014/main" id="{50842752-E47B-4D89-AE3B-0BD2FCFE2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263" y="270926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8">
              <a:extLst>
                <a:ext uri="{FF2B5EF4-FFF2-40B4-BE49-F238E27FC236}">
                  <a16:creationId xmlns:a16="http://schemas.microsoft.com/office/drawing/2014/main" id="{A6C5EF44-0390-474A-832E-04E007E89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0" y="259496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AutoShape 99">
              <a:extLst>
                <a:ext uri="{FF2B5EF4-FFF2-40B4-BE49-F238E27FC236}">
                  <a16:creationId xmlns:a16="http://schemas.microsoft.com/office/drawing/2014/main" id="{510DE423-443F-4FF5-BFEC-C9BA333E9A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808913" y="2594968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8" name="Line 100">
              <a:extLst>
                <a:ext uri="{FF2B5EF4-FFF2-40B4-BE49-F238E27FC236}">
                  <a16:creationId xmlns:a16="http://schemas.microsoft.com/office/drawing/2014/main" id="{E7265BBC-5AC8-4AE3-BD64-9F9EF2708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7350" y="270926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Rectangle 101">
              <a:extLst>
                <a:ext uri="{FF2B5EF4-FFF2-40B4-BE49-F238E27FC236}">
                  <a16:creationId xmlns:a16="http://schemas.microsoft.com/office/drawing/2014/main" id="{525F37BB-1734-49DD-AFF4-2C95E3CF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2925168"/>
              <a:ext cx="433387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0" name="Line 102">
              <a:extLst>
                <a:ext uri="{FF2B5EF4-FFF2-40B4-BE49-F238E27FC236}">
                  <a16:creationId xmlns:a16="http://schemas.microsoft.com/office/drawing/2014/main" id="{95F095B5-86C6-48A7-9554-30D45621E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3400" y="299660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3">
              <a:extLst>
                <a:ext uri="{FF2B5EF4-FFF2-40B4-BE49-F238E27FC236}">
                  <a16:creationId xmlns:a16="http://schemas.microsoft.com/office/drawing/2014/main" id="{2F49AB0F-9707-4B05-8F95-82888B004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263" y="299660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4">
              <a:extLst>
                <a:ext uri="{FF2B5EF4-FFF2-40B4-BE49-F238E27FC236}">
                  <a16:creationId xmlns:a16="http://schemas.microsoft.com/office/drawing/2014/main" id="{18D635E0-1259-411D-BAE3-4EFC6DB78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0" y="288230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AutoShape 105">
              <a:extLst>
                <a:ext uri="{FF2B5EF4-FFF2-40B4-BE49-F238E27FC236}">
                  <a16:creationId xmlns:a16="http://schemas.microsoft.com/office/drawing/2014/main" id="{54A42C50-EE11-42CD-96E3-FA66B8D3C6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808913" y="2882305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4" name="Line 106">
              <a:extLst>
                <a:ext uri="{FF2B5EF4-FFF2-40B4-BE49-F238E27FC236}">
                  <a16:creationId xmlns:a16="http://schemas.microsoft.com/office/drawing/2014/main" id="{71300074-72DE-4B96-96D2-6B8707FF5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7350" y="299660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107">
              <a:extLst>
                <a:ext uri="{FF2B5EF4-FFF2-40B4-BE49-F238E27FC236}">
                  <a16:creationId xmlns:a16="http://schemas.microsoft.com/office/drawing/2014/main" id="{049496C9-670E-429A-B674-FDC819CA9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0888" y="2061568"/>
              <a:ext cx="433387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6" name="Line 108">
              <a:extLst>
                <a:ext uri="{FF2B5EF4-FFF2-40B4-BE49-F238E27FC236}">
                  <a16:creationId xmlns:a16="http://schemas.microsoft.com/office/drawing/2014/main" id="{87ACE351-1B41-4B5B-88A1-F6ABC586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0700" y="213300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9">
              <a:extLst>
                <a:ext uri="{FF2B5EF4-FFF2-40B4-BE49-F238E27FC236}">
                  <a16:creationId xmlns:a16="http://schemas.microsoft.com/office/drawing/2014/main" id="{45F7C2D9-BB39-4125-8706-3B6D6277F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8563" y="213300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10">
              <a:extLst>
                <a:ext uri="{FF2B5EF4-FFF2-40B4-BE49-F238E27FC236}">
                  <a16:creationId xmlns:a16="http://schemas.microsoft.com/office/drawing/2014/main" id="{6B7CFDB3-42A4-4786-8B75-15560A80D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750" y="201870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AutoShape 111">
              <a:extLst>
                <a:ext uri="{FF2B5EF4-FFF2-40B4-BE49-F238E27FC236}">
                  <a16:creationId xmlns:a16="http://schemas.microsoft.com/office/drawing/2014/main" id="{62735B71-E947-42B5-8A82-9AE16DE9ED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796213" y="2018705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0" name="Line 112">
              <a:extLst>
                <a:ext uri="{FF2B5EF4-FFF2-40B4-BE49-F238E27FC236}">
                  <a16:creationId xmlns:a16="http://schemas.microsoft.com/office/drawing/2014/main" id="{153818E4-312D-4628-8DB4-26EF91752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4650" y="213300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Rectangle 113">
              <a:extLst>
                <a:ext uri="{FF2B5EF4-FFF2-40B4-BE49-F238E27FC236}">
                  <a16:creationId xmlns:a16="http://schemas.microsoft.com/office/drawing/2014/main" id="{F7B33EDD-56BB-4709-8C33-34B6FCE19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0888" y="2348905"/>
              <a:ext cx="433387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2" name="Line 114">
              <a:extLst>
                <a:ext uri="{FF2B5EF4-FFF2-40B4-BE49-F238E27FC236}">
                  <a16:creationId xmlns:a16="http://schemas.microsoft.com/office/drawing/2014/main" id="{5B62D981-4D5E-4C49-BD18-CEB0C7161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0700" y="2420343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5">
              <a:extLst>
                <a:ext uri="{FF2B5EF4-FFF2-40B4-BE49-F238E27FC236}">
                  <a16:creationId xmlns:a16="http://schemas.microsoft.com/office/drawing/2014/main" id="{036171AD-FD07-42D3-BDA8-A9072BC6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8563" y="2420343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6">
              <a:extLst>
                <a:ext uri="{FF2B5EF4-FFF2-40B4-BE49-F238E27FC236}">
                  <a16:creationId xmlns:a16="http://schemas.microsoft.com/office/drawing/2014/main" id="{DD6E0E57-A405-457F-92CC-A7499E497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750" y="230604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AutoShape 117">
              <a:extLst>
                <a:ext uri="{FF2B5EF4-FFF2-40B4-BE49-F238E27FC236}">
                  <a16:creationId xmlns:a16="http://schemas.microsoft.com/office/drawing/2014/main" id="{E673E4CF-0DED-4D19-8732-141A8F5917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796213" y="2306043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6" name="Line 118">
              <a:extLst>
                <a:ext uri="{FF2B5EF4-FFF2-40B4-BE49-F238E27FC236}">
                  <a16:creationId xmlns:a16="http://schemas.microsoft.com/office/drawing/2014/main" id="{6D17A7CD-C8FD-4B53-A8E4-7423A7231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4650" y="2420343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19">
              <a:extLst>
                <a:ext uri="{FF2B5EF4-FFF2-40B4-BE49-F238E27FC236}">
                  <a16:creationId xmlns:a16="http://schemas.microsoft.com/office/drawing/2014/main" id="{4F1163B1-6065-4FEB-9048-FC192D98D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8000" y="980480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20">
              <a:extLst>
                <a:ext uri="{FF2B5EF4-FFF2-40B4-BE49-F238E27FC236}">
                  <a16:creationId xmlns:a16="http://schemas.microsoft.com/office/drawing/2014/main" id="{4473C5E8-7F86-46AE-9B01-9393536BC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8000" y="1269405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21">
              <a:extLst>
                <a:ext uri="{FF2B5EF4-FFF2-40B4-BE49-F238E27FC236}">
                  <a16:creationId xmlns:a16="http://schemas.microsoft.com/office/drawing/2014/main" id="{6E7C5062-C273-4B4E-A6BE-3AC28543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8000" y="1556743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22">
              <a:extLst>
                <a:ext uri="{FF2B5EF4-FFF2-40B4-BE49-F238E27FC236}">
                  <a16:creationId xmlns:a16="http://schemas.microsoft.com/office/drawing/2014/main" id="{426AB9D1-8718-4C86-AE95-352DCB63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8000" y="1845668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3">
              <a:extLst>
                <a:ext uri="{FF2B5EF4-FFF2-40B4-BE49-F238E27FC236}">
                  <a16:creationId xmlns:a16="http://schemas.microsoft.com/office/drawing/2014/main" id="{D7799969-E320-42F6-A957-7936A498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8000" y="2133005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24">
              <a:extLst>
                <a:ext uri="{FF2B5EF4-FFF2-40B4-BE49-F238E27FC236}">
                  <a16:creationId xmlns:a16="http://schemas.microsoft.com/office/drawing/2014/main" id="{F88A8C08-5797-4963-9BEC-04F474A7E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8000" y="2420343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25">
              <a:extLst>
                <a:ext uri="{FF2B5EF4-FFF2-40B4-BE49-F238E27FC236}">
                  <a16:creationId xmlns:a16="http://schemas.microsoft.com/office/drawing/2014/main" id="{78A21435-6229-4331-8D6D-77FD60D5B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8000" y="2709268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26">
              <a:extLst>
                <a:ext uri="{FF2B5EF4-FFF2-40B4-BE49-F238E27FC236}">
                  <a16:creationId xmlns:a16="http://schemas.microsoft.com/office/drawing/2014/main" id="{ED3FEF26-CED5-4A48-A792-F07D18313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8000" y="2996605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27">
              <a:extLst>
                <a:ext uri="{FF2B5EF4-FFF2-40B4-BE49-F238E27FC236}">
                  <a16:creationId xmlns:a16="http://schemas.microsoft.com/office/drawing/2014/main" id="{DAB81AD6-C36F-4DE7-9B30-16583EE82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3250" y="980480"/>
              <a:ext cx="0" cy="288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128">
              <a:extLst>
                <a:ext uri="{FF2B5EF4-FFF2-40B4-BE49-F238E27FC236}">
                  <a16:creationId xmlns:a16="http://schemas.microsoft.com/office/drawing/2014/main" id="{2D6D222B-515E-4965-827F-8A6484171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6288" y="837605"/>
              <a:ext cx="360362" cy="231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b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c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d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e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f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g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DP</a:t>
              </a:r>
            </a:p>
          </p:txBody>
        </p:sp>
        <p:sp>
          <p:nvSpPr>
            <p:cNvPr id="127" name="Text Box 129">
              <a:extLst>
                <a:ext uri="{FF2B5EF4-FFF2-40B4-BE49-F238E27FC236}">
                  <a16:creationId xmlns:a16="http://schemas.microsoft.com/office/drawing/2014/main" id="{74811C14-CBE1-4976-8226-4498D20D4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5700" y="548680"/>
              <a:ext cx="5762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7406</a:t>
              </a:r>
            </a:p>
          </p:txBody>
        </p:sp>
        <p:sp>
          <p:nvSpPr>
            <p:cNvPr id="128" name="Text Box 130">
              <a:extLst>
                <a:ext uri="{FF2B5EF4-FFF2-40B4-BE49-F238E27FC236}">
                  <a16:creationId xmlns:a16="http://schemas.microsoft.com/office/drawing/2014/main" id="{FB2A2321-5BD9-4D48-BA54-37D06EC1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3" y="1196380"/>
              <a:ext cx="6477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反相器</a:t>
              </a:r>
            </a:p>
          </p:txBody>
        </p:sp>
        <p:sp>
          <p:nvSpPr>
            <p:cNvPr id="129" name="Text Box 131">
              <a:extLst>
                <a:ext uri="{FF2B5EF4-FFF2-40B4-BE49-F238E27FC236}">
                  <a16:creationId xmlns:a16="http://schemas.microsoft.com/office/drawing/2014/main" id="{3AE3C45D-0F56-41E7-B790-017B86DED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838" y="548680"/>
              <a:ext cx="936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74LS273</a:t>
              </a:r>
            </a:p>
          </p:txBody>
        </p:sp>
        <p:sp>
          <p:nvSpPr>
            <p:cNvPr id="130" name="Text Box 132">
              <a:extLst>
                <a:ext uri="{FF2B5EF4-FFF2-40B4-BE49-F238E27FC236}">
                  <a16:creationId xmlns:a16="http://schemas.microsoft.com/office/drawing/2014/main" id="{86443ED1-A6F5-4BCD-ABF0-E20E09A5F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300" y="548680"/>
              <a:ext cx="4333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Rx8</a:t>
              </a:r>
            </a:p>
          </p:txBody>
        </p:sp>
        <p:sp>
          <p:nvSpPr>
            <p:cNvPr id="131" name="Rectangle 133">
              <a:extLst>
                <a:ext uri="{FF2B5EF4-FFF2-40B4-BE49-F238E27FC236}">
                  <a16:creationId xmlns:a16="http://schemas.microsoft.com/office/drawing/2014/main" id="{726C450C-FE3D-46D0-8F30-464E4EF0D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2104430"/>
              <a:ext cx="358775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≥1</a:t>
              </a:r>
            </a:p>
          </p:txBody>
        </p:sp>
        <p:sp>
          <p:nvSpPr>
            <p:cNvPr id="132" name="Line 134">
              <a:extLst>
                <a:ext uri="{FF2B5EF4-FFF2-40B4-BE49-F238E27FC236}">
                  <a16:creationId xmlns:a16="http://schemas.microsoft.com/office/drawing/2014/main" id="{E9C880D1-BCA6-4ED8-B41B-095102C30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402880"/>
              <a:ext cx="828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35">
              <a:extLst>
                <a:ext uri="{FF2B5EF4-FFF2-40B4-BE49-F238E27FC236}">
                  <a16:creationId xmlns:a16="http://schemas.microsoft.com/office/drawing/2014/main" id="{85078239-97EB-491E-866E-DC3710B93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3442693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36">
              <a:extLst>
                <a:ext uri="{FF2B5EF4-FFF2-40B4-BE49-F238E27FC236}">
                  <a16:creationId xmlns:a16="http://schemas.microsoft.com/office/drawing/2014/main" id="{00A37DF9-AB78-4D67-BEDE-0ECC7F334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975" y="2636243"/>
              <a:ext cx="0" cy="793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37">
              <a:extLst>
                <a:ext uri="{FF2B5EF4-FFF2-40B4-BE49-F238E27FC236}">
                  <a16:creationId xmlns:a16="http://schemas.microsoft.com/office/drawing/2014/main" id="{76F2C678-46AC-4C42-AA14-75482513E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975" y="2636243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39">
              <a:extLst>
                <a:ext uri="{FF2B5EF4-FFF2-40B4-BE49-F238E27FC236}">
                  <a16:creationId xmlns:a16="http://schemas.microsoft.com/office/drawing/2014/main" id="{29DB8913-AF48-421E-A470-0F0BB6C92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288" y="2277468"/>
              <a:ext cx="2232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40">
              <a:extLst>
                <a:ext uri="{FF2B5EF4-FFF2-40B4-BE49-F238E27FC236}">
                  <a16:creationId xmlns:a16="http://schemas.microsoft.com/office/drawing/2014/main" id="{2DCFF9F4-6E13-4C65-AB27-1674A1AE2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3450" y="2853730"/>
              <a:ext cx="936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74LS138</a:t>
              </a:r>
            </a:p>
          </p:txBody>
        </p:sp>
        <p:sp>
          <p:nvSpPr>
            <p:cNvPr id="138" name="Text Box 141">
              <a:extLst>
                <a:ext uri="{FF2B5EF4-FFF2-40B4-BE49-F238E27FC236}">
                  <a16:creationId xmlns:a16="http://schemas.microsoft.com/office/drawing/2014/main" id="{72CA278B-B6EB-4A71-831E-F75FE40D2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8" y="1053505"/>
              <a:ext cx="863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D0</a:t>
              </a:r>
              <a:r>
                <a:rPr lang="zh-CN" altLang="en-US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～</a:t>
              </a:r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D7</a:t>
              </a:r>
            </a:p>
          </p:txBody>
        </p:sp>
        <p:sp>
          <p:nvSpPr>
            <p:cNvPr id="139" name="Text Box 142">
              <a:extLst>
                <a:ext uri="{FF2B5EF4-FFF2-40B4-BE49-F238E27FC236}">
                  <a16:creationId xmlns:a16="http://schemas.microsoft.com/office/drawing/2014/main" id="{DD35F355-3139-4EE7-BCD3-60479E6AF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8" y="2133005"/>
              <a:ext cx="7207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IOW</a:t>
              </a:r>
            </a:p>
          </p:txBody>
        </p:sp>
        <p:sp>
          <p:nvSpPr>
            <p:cNvPr id="140" name="Text Box 143">
              <a:extLst>
                <a:ext uri="{FF2B5EF4-FFF2-40B4-BE49-F238E27FC236}">
                  <a16:creationId xmlns:a16="http://schemas.microsoft.com/office/drawing/2014/main" id="{9AF86D01-0521-4F0F-8FAB-B93244506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8" y="5804893"/>
              <a:ext cx="72072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IOR</a:t>
              </a:r>
            </a:p>
          </p:txBody>
        </p:sp>
        <p:sp>
          <p:nvSpPr>
            <p:cNvPr id="141" name="Text Box 144">
              <a:extLst>
                <a:ext uri="{FF2B5EF4-FFF2-40B4-BE49-F238E27FC236}">
                  <a16:creationId xmlns:a16="http://schemas.microsoft.com/office/drawing/2014/main" id="{C89D7526-AB96-4CB0-B6FA-8E570F85C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988" y="3320455"/>
              <a:ext cx="3603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Y</a:t>
              </a:r>
              <a:r>
                <a:rPr lang="en-US" altLang="zh-CN" sz="1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0</a:t>
              </a:r>
              <a:endParaRPr lang="zh-CN" altLang="en-US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42" name="Text Box 145">
              <a:extLst>
                <a:ext uri="{FF2B5EF4-FFF2-40B4-BE49-F238E27FC236}">
                  <a16:creationId xmlns:a16="http://schemas.microsoft.com/office/drawing/2014/main" id="{2498EFE1-6DD2-4897-8D49-5CD43E7E3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713" y="3760193"/>
              <a:ext cx="43338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Y</a:t>
              </a:r>
              <a:r>
                <a:rPr lang="en-US" altLang="zh-CN" sz="1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1</a:t>
              </a:r>
              <a:endParaRPr lang="zh-CN" altLang="en-US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43" name="Line 146">
              <a:extLst>
                <a:ext uri="{FF2B5EF4-FFF2-40B4-BE49-F238E27FC236}">
                  <a16:creationId xmlns:a16="http://schemas.microsoft.com/office/drawing/2014/main" id="{42983E11-D4EC-42C2-9F15-3B7FF9CBA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038" y="3715743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7">
              <a:extLst>
                <a:ext uri="{FF2B5EF4-FFF2-40B4-BE49-F238E27FC236}">
                  <a16:creationId xmlns:a16="http://schemas.microsoft.com/office/drawing/2014/main" id="{05A85E94-5E95-4E29-8943-35CA4E118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325" y="4279305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8">
              <a:extLst>
                <a:ext uri="{FF2B5EF4-FFF2-40B4-BE49-F238E27FC236}">
                  <a16:creationId xmlns:a16="http://schemas.microsoft.com/office/drawing/2014/main" id="{67D6F557-EE67-480A-95A6-815B8717C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038" y="3285530"/>
              <a:ext cx="2524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49">
              <a:extLst>
                <a:ext uri="{FF2B5EF4-FFF2-40B4-BE49-F238E27FC236}">
                  <a16:creationId xmlns:a16="http://schemas.microsoft.com/office/drawing/2014/main" id="{F0392F7F-48F5-48D7-867A-EDDAF129F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188" y="3701455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151">
              <a:extLst>
                <a:ext uri="{FF2B5EF4-FFF2-40B4-BE49-F238E27FC236}">
                  <a16:creationId xmlns:a16="http://schemas.microsoft.com/office/drawing/2014/main" id="{649707D5-801E-43DB-9631-9FA57B6F8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2853730"/>
              <a:ext cx="360363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148" name="Line 153">
              <a:extLst>
                <a:ext uri="{FF2B5EF4-FFF2-40B4-BE49-F238E27FC236}">
                  <a16:creationId xmlns:a16="http://schemas.microsoft.com/office/drawing/2014/main" id="{C65D1617-99AC-41FB-A969-717504422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013" y="3285530"/>
              <a:ext cx="142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54">
              <a:extLst>
                <a:ext uri="{FF2B5EF4-FFF2-40B4-BE49-F238E27FC236}">
                  <a16:creationId xmlns:a16="http://schemas.microsoft.com/office/drawing/2014/main" id="{E7BF7A1A-ED9D-44BB-A8D4-AFA6DB3BD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850" y="292675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55">
              <a:extLst>
                <a:ext uri="{FF2B5EF4-FFF2-40B4-BE49-F238E27FC236}">
                  <a16:creationId xmlns:a16="http://schemas.microsoft.com/office/drawing/2014/main" id="{FB2263B1-5D2C-417A-975B-5083DF16B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850" y="3093443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56">
              <a:extLst>
                <a:ext uri="{FF2B5EF4-FFF2-40B4-BE49-F238E27FC236}">
                  <a16:creationId xmlns:a16="http://schemas.microsoft.com/office/drawing/2014/main" id="{FCD65AA8-BAC3-420A-89E8-205356DB5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850" y="3309343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66">
              <a:extLst>
                <a:ext uri="{FF2B5EF4-FFF2-40B4-BE49-F238E27FC236}">
                  <a16:creationId xmlns:a16="http://schemas.microsoft.com/office/drawing/2014/main" id="{82DC9561-D455-4CB2-B1C7-98402ACAC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9588" y="3833218"/>
              <a:ext cx="301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67">
              <a:extLst>
                <a:ext uri="{FF2B5EF4-FFF2-40B4-BE49-F238E27FC236}">
                  <a16:creationId xmlns:a16="http://schemas.microsoft.com/office/drawing/2014/main" id="{D0FDD340-8483-4588-A94C-F564DA205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850" y="4365030"/>
              <a:ext cx="935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522A580A-FE73-4A4D-901F-2494E7493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850" y="4653955"/>
              <a:ext cx="935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E9B1A84-AC32-4FDD-9778-D7815C930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850" y="4869855"/>
              <a:ext cx="935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70">
              <a:extLst>
                <a:ext uri="{FF2B5EF4-FFF2-40B4-BE49-F238E27FC236}">
                  <a16:creationId xmlns:a16="http://schemas.microsoft.com/office/drawing/2014/main" id="{95CC9396-D125-4189-B7F0-74F37ED16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850" y="5157193"/>
              <a:ext cx="935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9346A6B7-33DF-45F5-9774-C18463DAF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2013" y="3141068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588E352A-8ED6-4E95-BDFA-10256D341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6113" y="314106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AutoShape 173">
              <a:extLst>
                <a:ext uri="{FF2B5EF4-FFF2-40B4-BE49-F238E27FC236}">
                  <a16:creationId xmlns:a16="http://schemas.microsoft.com/office/drawing/2014/main" id="{920E515F-155C-42BC-BC62-35C4B9CB4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2925168"/>
              <a:ext cx="69850" cy="384175"/>
            </a:xfrm>
            <a:prstGeom prst="leftBrace">
              <a:avLst>
                <a:gd name="adj1" fmla="val 45808"/>
                <a:gd name="adj2" fmla="val 50000"/>
              </a:avLst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60" name="Text Box 175">
              <a:extLst>
                <a:ext uri="{FF2B5EF4-FFF2-40B4-BE49-F238E27FC236}">
                  <a16:creationId xmlns:a16="http://schemas.microsoft.com/office/drawing/2014/main" id="{370AE1D3-6D4B-45F4-9DCB-011E9F4DF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3006130"/>
              <a:ext cx="8572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6</a:t>
              </a:r>
              <a:r>
                <a:rPr lang="zh-CN" altLang="en-US" sz="1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～</a:t>
              </a:r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61" name="Text Box 177">
              <a:extLst>
                <a:ext uri="{FF2B5EF4-FFF2-40B4-BE49-F238E27FC236}">
                  <a16:creationId xmlns:a16="http://schemas.microsoft.com/office/drawing/2014/main" id="{F4C47EAF-4671-41A8-9200-CFCADEB6A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25" y="4265018"/>
              <a:ext cx="36036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A3</a:t>
              </a:r>
            </a:p>
          </p:txBody>
        </p:sp>
        <p:sp>
          <p:nvSpPr>
            <p:cNvPr id="162" name="Text Box 178">
              <a:extLst>
                <a:ext uri="{FF2B5EF4-FFF2-40B4-BE49-F238E27FC236}">
                  <a16:creationId xmlns:a16="http://schemas.microsoft.com/office/drawing/2014/main" id="{6EB47032-EB09-4704-8686-BF444B7B5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25" y="4538068"/>
              <a:ext cx="36036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A2</a:t>
              </a:r>
            </a:p>
          </p:txBody>
        </p:sp>
        <p:sp>
          <p:nvSpPr>
            <p:cNvPr id="163" name="Text Box 179">
              <a:extLst>
                <a:ext uri="{FF2B5EF4-FFF2-40B4-BE49-F238E27FC236}">
                  <a16:creationId xmlns:a16="http://schemas.microsoft.com/office/drawing/2014/main" id="{0A8DF20D-4C08-407A-A0B6-C4615E0FF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25" y="4784130"/>
              <a:ext cx="3603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A1</a:t>
              </a:r>
            </a:p>
          </p:txBody>
        </p:sp>
        <p:sp>
          <p:nvSpPr>
            <p:cNvPr id="164" name="Text Box 180">
              <a:extLst>
                <a:ext uri="{FF2B5EF4-FFF2-40B4-BE49-F238E27FC236}">
                  <a16:creationId xmlns:a16="http://schemas.microsoft.com/office/drawing/2014/main" id="{FEFF5A81-59C5-46F8-BB4F-91916BE78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25" y="5071468"/>
              <a:ext cx="36036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A0</a:t>
              </a:r>
            </a:p>
          </p:txBody>
        </p:sp>
        <p:sp>
          <p:nvSpPr>
            <p:cNvPr id="165" name="Text Box 181">
              <a:extLst>
                <a:ext uri="{FF2B5EF4-FFF2-40B4-BE49-F238E27FC236}">
                  <a16:creationId xmlns:a16="http://schemas.microsoft.com/office/drawing/2014/main" id="{CD5C919E-9520-4610-9825-B82E53DF8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838" y="4220568"/>
              <a:ext cx="360362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D0</a:t>
              </a:r>
            </a:p>
          </p:txBody>
        </p:sp>
        <p:sp>
          <p:nvSpPr>
            <p:cNvPr id="166" name="Text Box 182">
              <a:extLst>
                <a:ext uri="{FF2B5EF4-FFF2-40B4-BE49-F238E27FC236}">
                  <a16:creationId xmlns:a16="http://schemas.microsoft.com/office/drawing/2014/main" id="{68A3089C-1F1E-475C-B98C-5E4E0D1C6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838" y="4580930"/>
              <a:ext cx="3603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D1</a:t>
              </a:r>
            </a:p>
          </p:txBody>
        </p:sp>
        <p:sp>
          <p:nvSpPr>
            <p:cNvPr id="167" name="Text Box 183">
              <a:extLst>
                <a:ext uri="{FF2B5EF4-FFF2-40B4-BE49-F238E27FC236}">
                  <a16:creationId xmlns:a16="http://schemas.microsoft.com/office/drawing/2014/main" id="{868E051B-86FE-4F78-B52A-BE6796647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838" y="4941293"/>
              <a:ext cx="360362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D2</a:t>
              </a:r>
            </a:p>
          </p:txBody>
        </p:sp>
        <p:sp>
          <p:nvSpPr>
            <p:cNvPr id="168" name="Text Box 184">
              <a:extLst>
                <a:ext uri="{FF2B5EF4-FFF2-40B4-BE49-F238E27FC236}">
                  <a16:creationId xmlns:a16="http://schemas.microsoft.com/office/drawing/2014/main" id="{2AE1E071-712E-456E-94AE-33822A646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838" y="5301655"/>
              <a:ext cx="3603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D3</a:t>
              </a:r>
            </a:p>
          </p:txBody>
        </p:sp>
        <p:sp>
          <p:nvSpPr>
            <p:cNvPr id="169" name="Text Box 185">
              <a:extLst>
                <a:ext uri="{FF2B5EF4-FFF2-40B4-BE49-F238E27FC236}">
                  <a16:creationId xmlns:a16="http://schemas.microsoft.com/office/drawing/2014/main" id="{0FF9CA3C-232B-4554-83D8-23A08553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163" y="1628180"/>
              <a:ext cx="1168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170" name="Line 186">
              <a:extLst>
                <a:ext uri="{FF2B5EF4-FFF2-40B4-BE49-F238E27FC236}">
                  <a16:creationId xmlns:a16="http://schemas.microsoft.com/office/drawing/2014/main" id="{24FF16A2-DE6B-42EC-8168-8F78C8F3D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567948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187">
              <a:extLst>
                <a:ext uri="{FF2B5EF4-FFF2-40B4-BE49-F238E27FC236}">
                  <a16:creationId xmlns:a16="http://schemas.microsoft.com/office/drawing/2014/main" id="{FB75AC68-AA8D-4F38-A001-0E9791530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" y="3618905"/>
              <a:ext cx="574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7</a:t>
              </a:r>
              <a:endParaRPr lang="zh-CN" altLang="en-US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2" name="Line 188">
              <a:extLst>
                <a:ext uri="{FF2B5EF4-FFF2-40B4-BE49-F238E27FC236}">
                  <a16:creationId xmlns:a16="http://schemas.microsoft.com/office/drawing/2014/main" id="{66CFB839-27A6-4126-8A08-EA20F1DA0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500" y="5785843"/>
              <a:ext cx="395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89">
              <a:extLst>
                <a:ext uri="{FF2B5EF4-FFF2-40B4-BE49-F238E27FC236}">
                  <a16:creationId xmlns:a16="http://schemas.microsoft.com/office/drawing/2014/main" id="{3FFA445C-E684-43B3-929C-BBD520335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150" y="2113955"/>
              <a:ext cx="395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191">
              <a:extLst>
                <a:ext uri="{FF2B5EF4-FFF2-40B4-BE49-F238E27FC236}">
                  <a16:creationId xmlns:a16="http://schemas.microsoft.com/office/drawing/2014/main" id="{3A17603D-BD83-4C82-99C2-368D5C1E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100" y="3598268"/>
              <a:ext cx="360363" cy="460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BA01AB86-99ED-48BC-A980-0C213B3EA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931" y="3799880"/>
              <a:ext cx="71438" cy="71438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6" name="Line 193">
              <a:extLst>
                <a:ext uri="{FF2B5EF4-FFF2-40B4-BE49-F238E27FC236}">
                  <a16:creationId xmlns:a16="http://schemas.microsoft.com/office/drawing/2014/main" id="{E37F5827-131B-4B09-B57A-41F68BA27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0313" y="3826868"/>
              <a:ext cx="331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51">
              <a:extLst>
                <a:ext uri="{FF2B5EF4-FFF2-40B4-BE49-F238E27FC236}">
                  <a16:creationId xmlns:a16="http://schemas.microsoft.com/office/drawing/2014/main" id="{862B84F6-507F-4F0E-90A2-2BF316327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113" y="4112618"/>
              <a:ext cx="22225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51">
              <a:extLst>
                <a:ext uri="{FF2B5EF4-FFF2-40B4-BE49-F238E27FC236}">
                  <a16:creationId xmlns:a16="http://schemas.microsoft.com/office/drawing/2014/main" id="{7FEEC8C2-EC25-495A-B301-86BE677EE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113" y="4388843"/>
              <a:ext cx="22225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51">
              <a:extLst>
                <a:ext uri="{FF2B5EF4-FFF2-40B4-BE49-F238E27FC236}">
                  <a16:creationId xmlns:a16="http://schemas.microsoft.com/office/drawing/2014/main" id="{495F4250-41BF-4C62-8620-4B96D3D7D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113" y="5107980"/>
              <a:ext cx="2222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2BD02FF8-9068-4D8F-B933-DA6D2917C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948" y="4444405"/>
              <a:ext cx="461665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。。。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5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>
            <a:extLst>
              <a:ext uri="{FF2B5EF4-FFF2-40B4-BE49-F238E27FC236}">
                <a16:creationId xmlns:a16="http://schemas.microsoft.com/office/drawing/2014/main" id="{A5ED2764-2677-4AB4-8124-6B2627F6D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8717"/>
              </p:ext>
            </p:extLst>
          </p:nvPr>
        </p:nvGraphicFramePr>
        <p:xfrm>
          <a:off x="179388" y="928346"/>
          <a:ext cx="8785225" cy="5740399"/>
        </p:xfrm>
        <a:graphic>
          <a:graphicData uri="http://schemas.openxmlformats.org/drawingml/2006/table">
            <a:tbl>
              <a:tblPr/>
              <a:tblGrid>
                <a:gridCol w="136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4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6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符号</a:t>
                      </a: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  <a:cs typeface="+mn-cs"/>
                        </a:rPr>
                        <a:t>形状</a:t>
                      </a: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段码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gfedcba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D7   --   D0</a:t>
                      </a: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  <a:cs typeface="+mn-cs"/>
                        </a:rPr>
                        <a:t>符号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形状</a:t>
                      </a: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段码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gfedcba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D7  --  D0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00111111,3FH</a:t>
                      </a: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01111111,7FH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00000110,06H</a:t>
                      </a: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01100111,67H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01011011,5BH</a:t>
                      </a: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01110111,77H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01001111,4FH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01111100,7CH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01100110,66H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00111001,39H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01101101,6DH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01011110,5EH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01111101,7DH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01111001,79H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3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00000111,07H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01110001,71H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Line 78">
            <a:extLst>
              <a:ext uri="{FF2B5EF4-FFF2-40B4-BE49-F238E27FC236}">
                <a16:creationId xmlns:a16="http://schemas.microsoft.com/office/drawing/2014/main" id="{18D83994-DF5B-4E25-BDB5-AFFD09D46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866559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79">
            <a:extLst>
              <a:ext uri="{FF2B5EF4-FFF2-40B4-BE49-F238E27FC236}">
                <a16:creationId xmlns:a16="http://schemas.microsoft.com/office/drawing/2014/main" id="{ED6D087E-6F85-402B-8B01-09D09131B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189513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0">
            <a:extLst>
              <a:ext uri="{FF2B5EF4-FFF2-40B4-BE49-F238E27FC236}">
                <a16:creationId xmlns:a16="http://schemas.microsoft.com/office/drawing/2014/main" id="{BC566388-7018-48DC-A426-EA8FE7CCB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189513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1">
            <a:extLst>
              <a:ext uri="{FF2B5EF4-FFF2-40B4-BE49-F238E27FC236}">
                <a16:creationId xmlns:a16="http://schemas.microsoft.com/office/drawing/2014/main" id="{C3F537EE-20EA-4399-94F8-E278724EF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298359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2">
            <a:extLst>
              <a:ext uri="{FF2B5EF4-FFF2-40B4-BE49-F238E27FC236}">
                <a16:creationId xmlns:a16="http://schemas.microsoft.com/office/drawing/2014/main" id="{CAB01A57-1D0B-419E-8836-568416EBA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211103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3">
            <a:extLst>
              <a:ext uri="{FF2B5EF4-FFF2-40B4-BE49-F238E27FC236}">
                <a16:creationId xmlns:a16="http://schemas.microsoft.com/office/drawing/2014/main" id="{30459244-7DD7-42FD-BAB0-B0ED4B5A0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211103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4">
            <a:extLst>
              <a:ext uri="{FF2B5EF4-FFF2-40B4-BE49-F238E27FC236}">
                <a16:creationId xmlns:a16="http://schemas.microsoft.com/office/drawing/2014/main" id="{C673F9F5-5C6E-408B-9774-A41356A03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251584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5">
            <a:extLst>
              <a:ext uri="{FF2B5EF4-FFF2-40B4-BE49-F238E27FC236}">
                <a16:creationId xmlns:a16="http://schemas.microsoft.com/office/drawing/2014/main" id="{B1167DAD-B4EE-449A-88FA-39501D73C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273174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6">
            <a:extLst>
              <a:ext uri="{FF2B5EF4-FFF2-40B4-BE49-F238E27FC236}">
                <a16:creationId xmlns:a16="http://schemas.microsoft.com/office/drawing/2014/main" id="{8FD74292-346A-43A4-BB5F-E8D014B61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082584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7">
            <a:extLst>
              <a:ext uri="{FF2B5EF4-FFF2-40B4-BE49-F238E27FC236}">
                <a16:creationId xmlns:a16="http://schemas.microsoft.com/office/drawing/2014/main" id="{3C31DC8D-6D9D-4D97-8A3B-C8CCEDD45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311115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8">
            <a:extLst>
              <a:ext uri="{FF2B5EF4-FFF2-40B4-BE49-F238E27FC236}">
                <a16:creationId xmlns:a16="http://schemas.microsoft.com/office/drawing/2014/main" id="{F4440469-EFA3-4538-BE86-5765D9B7D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298484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9">
            <a:extLst>
              <a:ext uri="{FF2B5EF4-FFF2-40B4-BE49-F238E27FC236}">
                <a16:creationId xmlns:a16="http://schemas.microsoft.com/office/drawing/2014/main" id="{5117E062-DF78-4AF4-9A33-12F3227A1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514384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0">
            <a:extLst>
              <a:ext uri="{FF2B5EF4-FFF2-40B4-BE49-F238E27FC236}">
                <a16:creationId xmlns:a16="http://schemas.microsoft.com/office/drawing/2014/main" id="{DA86F78B-C90B-4A7E-95B6-BCFCE3739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332705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91">
            <a:extLst>
              <a:ext uri="{FF2B5EF4-FFF2-40B4-BE49-F238E27FC236}">
                <a16:creationId xmlns:a16="http://schemas.microsoft.com/office/drawing/2014/main" id="{F85E507B-BDA0-4C9D-B0A3-957D1CBB4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735046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2">
            <a:extLst>
              <a:ext uri="{FF2B5EF4-FFF2-40B4-BE49-F238E27FC236}">
                <a16:creationId xmlns:a16="http://schemas.microsoft.com/office/drawing/2014/main" id="{53ECA96F-E9B7-4D97-858A-A3C600522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378584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93">
            <a:extLst>
              <a:ext uri="{FF2B5EF4-FFF2-40B4-BE49-F238E27FC236}">
                <a16:creationId xmlns:a16="http://schemas.microsoft.com/office/drawing/2014/main" id="{ABA362C8-96CE-4711-A34D-C9222858C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973171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94">
            <a:extLst>
              <a:ext uri="{FF2B5EF4-FFF2-40B4-BE49-F238E27FC236}">
                <a16:creationId xmlns:a16="http://schemas.microsoft.com/office/drawing/2014/main" id="{51002F23-9CA0-47DC-AF3E-4E78CC52A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189071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95">
            <a:extLst>
              <a:ext uri="{FF2B5EF4-FFF2-40B4-BE49-F238E27FC236}">
                <a16:creationId xmlns:a16="http://schemas.microsoft.com/office/drawing/2014/main" id="{C3E54070-B182-48D8-8272-5A7BADC2B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4001746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96">
            <a:extLst>
              <a:ext uri="{FF2B5EF4-FFF2-40B4-BE49-F238E27FC236}">
                <a16:creationId xmlns:a16="http://schemas.microsoft.com/office/drawing/2014/main" id="{96A4E4CB-FC70-48D2-8844-087D4F44C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436210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97">
            <a:extLst>
              <a:ext uri="{FF2B5EF4-FFF2-40B4-BE49-F238E27FC236}">
                <a16:creationId xmlns:a16="http://schemas.microsoft.com/office/drawing/2014/main" id="{27645CFB-A0BD-49EA-B78A-BC3AEF19D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436210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98">
            <a:extLst>
              <a:ext uri="{FF2B5EF4-FFF2-40B4-BE49-F238E27FC236}">
                <a16:creationId xmlns:a16="http://schemas.microsoft.com/office/drawing/2014/main" id="{B9057E66-DA28-41FC-97D6-948E1D9CC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549434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9">
            <a:extLst>
              <a:ext uri="{FF2B5EF4-FFF2-40B4-BE49-F238E27FC236}">
                <a16:creationId xmlns:a16="http://schemas.microsoft.com/office/drawing/2014/main" id="{3CADBE79-6676-4D36-A03B-2D71B93C6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457800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00">
            <a:extLst>
              <a:ext uri="{FF2B5EF4-FFF2-40B4-BE49-F238E27FC236}">
                <a16:creationId xmlns:a16="http://schemas.microsoft.com/office/drawing/2014/main" id="{A49026F8-68A7-426C-B3C0-CFD60C251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981234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01">
            <a:extLst>
              <a:ext uri="{FF2B5EF4-FFF2-40B4-BE49-F238E27FC236}">
                <a16:creationId xmlns:a16="http://schemas.microsoft.com/office/drawing/2014/main" id="{42EB950F-691C-458E-8037-C1DDA7952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500980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02">
            <a:extLst>
              <a:ext uri="{FF2B5EF4-FFF2-40B4-BE49-F238E27FC236}">
                <a16:creationId xmlns:a16="http://schemas.microsoft.com/office/drawing/2014/main" id="{1010DADA-77C8-472E-9959-CE3D2ECB5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197134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03">
            <a:extLst>
              <a:ext uri="{FF2B5EF4-FFF2-40B4-BE49-F238E27FC236}">
                <a16:creationId xmlns:a16="http://schemas.microsoft.com/office/drawing/2014/main" id="{52400D24-0D10-45D1-907C-9014562FE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413034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04">
            <a:extLst>
              <a:ext uri="{FF2B5EF4-FFF2-40B4-BE49-F238E27FC236}">
                <a16:creationId xmlns:a16="http://schemas.microsoft.com/office/drawing/2014/main" id="{47E00B7E-101E-48F8-A62A-46FE26E61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5225709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05">
            <a:extLst>
              <a:ext uri="{FF2B5EF4-FFF2-40B4-BE49-F238E27FC236}">
                <a16:creationId xmlns:a16="http://schemas.microsoft.com/office/drawing/2014/main" id="{7171E6BD-BD2A-44A2-A8CD-D4DA6FC4E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557496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06">
            <a:extLst>
              <a:ext uri="{FF2B5EF4-FFF2-40B4-BE49-F238E27FC236}">
                <a16:creationId xmlns:a16="http://schemas.microsoft.com/office/drawing/2014/main" id="{1938E46E-0220-405B-BA68-E6645931B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5586071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07">
            <a:extLst>
              <a:ext uri="{FF2B5EF4-FFF2-40B4-BE49-F238E27FC236}">
                <a16:creationId xmlns:a16="http://schemas.microsoft.com/office/drawing/2014/main" id="{6B0BBF69-843D-4483-95DC-847EE22BA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773396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08">
            <a:extLst>
              <a:ext uri="{FF2B5EF4-FFF2-40B4-BE49-F238E27FC236}">
                <a16:creationId xmlns:a16="http://schemas.microsoft.com/office/drawing/2014/main" id="{771AEDDB-E585-4CC7-87B1-2C4AB6F88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989296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09">
            <a:extLst>
              <a:ext uri="{FF2B5EF4-FFF2-40B4-BE49-F238E27FC236}">
                <a16:creationId xmlns:a16="http://schemas.microsoft.com/office/drawing/2014/main" id="{6AE7A8B7-3C80-450E-ABC1-1AF47BC6B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5801971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10">
            <a:extLst>
              <a:ext uri="{FF2B5EF4-FFF2-40B4-BE49-F238E27FC236}">
                <a16:creationId xmlns:a16="http://schemas.microsoft.com/office/drawing/2014/main" id="{05804845-E963-4551-9C30-A9DD6ECC7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5801971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11">
            <a:extLst>
              <a:ext uri="{FF2B5EF4-FFF2-40B4-BE49-F238E27FC236}">
                <a16:creationId xmlns:a16="http://schemas.microsoft.com/office/drawing/2014/main" id="{E3B1AF94-BDF4-4814-8F0F-13729C50E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6133759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12">
            <a:extLst>
              <a:ext uri="{FF2B5EF4-FFF2-40B4-BE49-F238E27FC236}">
                <a16:creationId xmlns:a16="http://schemas.microsoft.com/office/drawing/2014/main" id="{BBCDA11F-F264-421D-955A-C5206F354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616233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13">
            <a:extLst>
              <a:ext uri="{FF2B5EF4-FFF2-40B4-BE49-F238E27FC236}">
                <a16:creationId xmlns:a16="http://schemas.microsoft.com/office/drawing/2014/main" id="{9AF5EAF6-8C17-475C-A4C8-04B87FF6A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6378234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14">
            <a:extLst>
              <a:ext uri="{FF2B5EF4-FFF2-40B4-BE49-F238E27FC236}">
                <a16:creationId xmlns:a16="http://schemas.microsoft.com/office/drawing/2014/main" id="{E989C8DD-411E-4450-B36F-81CDBF4D7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1899896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15">
            <a:extLst>
              <a:ext uri="{FF2B5EF4-FFF2-40B4-BE49-F238E27FC236}">
                <a16:creationId xmlns:a16="http://schemas.microsoft.com/office/drawing/2014/main" id="{2C1CC433-095C-4DDE-9745-A86AD5694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1928471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16">
            <a:extLst>
              <a:ext uri="{FF2B5EF4-FFF2-40B4-BE49-F238E27FC236}">
                <a16:creationId xmlns:a16="http://schemas.microsoft.com/office/drawing/2014/main" id="{C7DE2955-CAF7-4E40-B09C-28A658F57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1928471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17">
            <a:extLst>
              <a:ext uri="{FF2B5EF4-FFF2-40B4-BE49-F238E27FC236}">
                <a16:creationId xmlns:a16="http://schemas.microsoft.com/office/drawing/2014/main" id="{1C73C630-79F4-4019-8C23-07E39C55D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115796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18">
            <a:extLst>
              <a:ext uri="{FF2B5EF4-FFF2-40B4-BE49-F238E27FC236}">
                <a16:creationId xmlns:a16="http://schemas.microsoft.com/office/drawing/2014/main" id="{9956B920-71BF-4D49-BBEE-36AB1D654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331696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19">
            <a:extLst>
              <a:ext uri="{FF2B5EF4-FFF2-40B4-BE49-F238E27FC236}">
                <a16:creationId xmlns:a16="http://schemas.microsoft.com/office/drawing/2014/main" id="{B1E1A88B-8DC9-4C5B-AF31-99B7198D9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2144371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20">
            <a:extLst>
              <a:ext uri="{FF2B5EF4-FFF2-40B4-BE49-F238E27FC236}">
                <a16:creationId xmlns:a16="http://schemas.microsoft.com/office/drawing/2014/main" id="{CD62E5CA-3FA3-4DEB-A277-F4176982C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2144371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21">
            <a:extLst>
              <a:ext uri="{FF2B5EF4-FFF2-40B4-BE49-F238E27FC236}">
                <a16:creationId xmlns:a16="http://schemas.microsoft.com/office/drawing/2014/main" id="{38916ECF-524B-455D-B638-F28966C51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53330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22">
            <a:extLst>
              <a:ext uri="{FF2B5EF4-FFF2-40B4-BE49-F238E27FC236}">
                <a16:creationId xmlns:a16="http://schemas.microsoft.com/office/drawing/2014/main" id="{533BBC33-771B-4FAE-BC0A-FFBB6F6BE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256188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23">
            <a:extLst>
              <a:ext uri="{FF2B5EF4-FFF2-40B4-BE49-F238E27FC236}">
                <a16:creationId xmlns:a16="http://schemas.microsoft.com/office/drawing/2014/main" id="{69BB7AF5-DBD0-4F81-9C0F-FDAD54674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256188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24">
            <a:extLst>
              <a:ext uri="{FF2B5EF4-FFF2-40B4-BE49-F238E27FC236}">
                <a16:creationId xmlns:a16="http://schemas.microsoft.com/office/drawing/2014/main" id="{B9A213F8-BC17-4536-A6A5-99AFBCEC0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74920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25">
            <a:extLst>
              <a:ext uri="{FF2B5EF4-FFF2-40B4-BE49-F238E27FC236}">
                <a16:creationId xmlns:a16="http://schemas.microsoft.com/office/drawing/2014/main" id="{DEAE0102-FE3E-482C-A54B-63736F548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277778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26">
            <a:extLst>
              <a:ext uri="{FF2B5EF4-FFF2-40B4-BE49-F238E27FC236}">
                <a16:creationId xmlns:a16="http://schemas.microsoft.com/office/drawing/2014/main" id="{6B45C5E6-B6D7-43E2-BB3B-CD1C4EC6C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18100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127">
            <a:extLst>
              <a:ext uri="{FF2B5EF4-FFF2-40B4-BE49-F238E27FC236}">
                <a16:creationId xmlns:a16="http://schemas.microsoft.com/office/drawing/2014/main" id="{5F268C0F-A421-4E4A-95C8-7EE49C9A4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320958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128">
            <a:extLst>
              <a:ext uri="{FF2B5EF4-FFF2-40B4-BE49-F238E27FC236}">
                <a16:creationId xmlns:a16="http://schemas.microsoft.com/office/drawing/2014/main" id="{2BCBD37D-41FD-4AB3-8341-907570F83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320958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129">
            <a:extLst>
              <a:ext uri="{FF2B5EF4-FFF2-40B4-BE49-F238E27FC236}">
                <a16:creationId xmlns:a16="http://schemas.microsoft.com/office/drawing/2014/main" id="{B88D1FBB-8D5D-4176-BA55-024547240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39690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30">
            <a:extLst>
              <a:ext uri="{FF2B5EF4-FFF2-40B4-BE49-F238E27FC236}">
                <a16:creationId xmlns:a16="http://schemas.microsoft.com/office/drawing/2014/main" id="{AF560797-F213-4C32-98DA-AC0BBDF45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342548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31">
            <a:extLst>
              <a:ext uri="{FF2B5EF4-FFF2-40B4-BE49-F238E27FC236}">
                <a16:creationId xmlns:a16="http://schemas.microsoft.com/office/drawing/2014/main" id="{0DF29694-E595-4F89-AEA8-74E9B19D7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342548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32">
            <a:extLst>
              <a:ext uri="{FF2B5EF4-FFF2-40B4-BE49-F238E27FC236}">
                <a16:creationId xmlns:a16="http://schemas.microsoft.com/office/drawing/2014/main" id="{32A9EC7F-518E-48DD-BEFA-6D75ADD8A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3785846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33">
            <a:extLst>
              <a:ext uri="{FF2B5EF4-FFF2-40B4-BE49-F238E27FC236}">
                <a16:creationId xmlns:a16="http://schemas.microsoft.com/office/drawing/2014/main" id="{88C3EF68-89F4-437B-9DEF-C1BD1F99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973171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34">
            <a:extLst>
              <a:ext uri="{FF2B5EF4-FFF2-40B4-BE49-F238E27FC236}">
                <a16:creationId xmlns:a16="http://schemas.microsoft.com/office/drawing/2014/main" id="{68DCA639-22E6-4FFF-B32D-8F7217639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4189071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135">
            <a:extLst>
              <a:ext uri="{FF2B5EF4-FFF2-40B4-BE49-F238E27FC236}">
                <a16:creationId xmlns:a16="http://schemas.microsoft.com/office/drawing/2014/main" id="{698D00FE-F694-4667-A0AE-F8018772A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4001746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36">
            <a:extLst>
              <a:ext uri="{FF2B5EF4-FFF2-40B4-BE49-F238E27FC236}">
                <a16:creationId xmlns:a16="http://schemas.microsoft.com/office/drawing/2014/main" id="{6C7B2AE7-9EF3-48CD-A659-59DF93A1C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4001746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37">
            <a:extLst>
              <a:ext uri="{FF2B5EF4-FFF2-40B4-BE49-F238E27FC236}">
                <a16:creationId xmlns:a16="http://schemas.microsoft.com/office/drawing/2014/main" id="{2EF08D6E-7B53-47EA-BB1C-183B65F33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4333534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138">
            <a:extLst>
              <a:ext uri="{FF2B5EF4-FFF2-40B4-BE49-F238E27FC236}">
                <a16:creationId xmlns:a16="http://schemas.microsoft.com/office/drawing/2014/main" id="{0E8F9C0B-208C-40BC-A63D-51969BEEF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4362109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139">
            <a:extLst>
              <a:ext uri="{FF2B5EF4-FFF2-40B4-BE49-F238E27FC236}">
                <a16:creationId xmlns:a16="http://schemas.microsoft.com/office/drawing/2014/main" id="{1170961E-5CA2-4AFE-9938-933160DD7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4765334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140">
            <a:extLst>
              <a:ext uri="{FF2B5EF4-FFF2-40B4-BE49-F238E27FC236}">
                <a16:creationId xmlns:a16="http://schemas.microsoft.com/office/drawing/2014/main" id="{CFDD5F78-34BA-4FF8-ADD0-F18C89DD6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4578009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41">
            <a:extLst>
              <a:ext uri="{FF2B5EF4-FFF2-40B4-BE49-F238E27FC236}">
                <a16:creationId xmlns:a16="http://schemas.microsoft.com/office/drawing/2014/main" id="{98A4CF63-2524-40AF-A5BA-CE0DB7B6C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498123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42">
            <a:extLst>
              <a:ext uri="{FF2B5EF4-FFF2-40B4-BE49-F238E27FC236}">
                <a16:creationId xmlns:a16="http://schemas.microsoft.com/office/drawing/2014/main" id="{C6207854-89CE-4919-9E48-4AA8B2CEB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516855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43">
            <a:extLst>
              <a:ext uri="{FF2B5EF4-FFF2-40B4-BE49-F238E27FC236}">
                <a16:creationId xmlns:a16="http://schemas.microsoft.com/office/drawing/2014/main" id="{B811DE73-B246-498D-A0F6-4A456CA7A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538445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44">
            <a:extLst>
              <a:ext uri="{FF2B5EF4-FFF2-40B4-BE49-F238E27FC236}">
                <a16:creationId xmlns:a16="http://schemas.microsoft.com/office/drawing/2014/main" id="{02FEC065-AB7F-48BB-9E14-E1CA241D3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519713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145">
            <a:extLst>
              <a:ext uri="{FF2B5EF4-FFF2-40B4-BE49-F238E27FC236}">
                <a16:creationId xmlns:a16="http://schemas.microsoft.com/office/drawing/2014/main" id="{38036BCA-C173-4D29-AD23-74E1C6F2E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519713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46">
            <a:extLst>
              <a:ext uri="{FF2B5EF4-FFF2-40B4-BE49-F238E27FC236}">
                <a16:creationId xmlns:a16="http://schemas.microsoft.com/office/drawing/2014/main" id="{55CCB0FC-87C2-4500-8C3B-A261556E2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5557496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147">
            <a:extLst>
              <a:ext uri="{FF2B5EF4-FFF2-40B4-BE49-F238E27FC236}">
                <a16:creationId xmlns:a16="http://schemas.microsoft.com/office/drawing/2014/main" id="{03A99986-E237-4424-B2E6-B7F7745F2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5586071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148">
            <a:extLst>
              <a:ext uri="{FF2B5EF4-FFF2-40B4-BE49-F238E27FC236}">
                <a16:creationId xmlns:a16="http://schemas.microsoft.com/office/drawing/2014/main" id="{3A0BBC43-A351-4EA9-B76D-398DCDD8E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5773396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49">
            <a:extLst>
              <a:ext uri="{FF2B5EF4-FFF2-40B4-BE49-F238E27FC236}">
                <a16:creationId xmlns:a16="http://schemas.microsoft.com/office/drawing/2014/main" id="{26BF7537-39A1-45F6-B922-007542B0F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5989296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50">
            <a:extLst>
              <a:ext uri="{FF2B5EF4-FFF2-40B4-BE49-F238E27FC236}">
                <a16:creationId xmlns:a16="http://schemas.microsoft.com/office/drawing/2014/main" id="{B8BD37DC-8D20-41DA-AB33-7EC051479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5801971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151">
            <a:extLst>
              <a:ext uri="{FF2B5EF4-FFF2-40B4-BE49-F238E27FC236}">
                <a16:creationId xmlns:a16="http://schemas.microsoft.com/office/drawing/2014/main" id="{4D7FFB94-9426-4435-9023-EE3B04AD6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613375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52">
            <a:extLst>
              <a:ext uri="{FF2B5EF4-FFF2-40B4-BE49-F238E27FC236}">
                <a16:creationId xmlns:a16="http://schemas.microsoft.com/office/drawing/2014/main" id="{D6497203-95FB-456E-9F3F-DEADCD879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616233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153">
            <a:extLst>
              <a:ext uri="{FF2B5EF4-FFF2-40B4-BE49-F238E27FC236}">
                <a16:creationId xmlns:a16="http://schemas.microsoft.com/office/drawing/2014/main" id="{CBBA74C4-85C6-46FB-BB43-BD3DDACE2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634965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154">
            <a:extLst>
              <a:ext uri="{FF2B5EF4-FFF2-40B4-BE49-F238E27FC236}">
                <a16:creationId xmlns:a16="http://schemas.microsoft.com/office/drawing/2014/main" id="{103822FF-DD56-4FD9-9A60-2A00903B5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6378234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文本框 1">
            <a:extLst>
              <a:ext uri="{FF2B5EF4-FFF2-40B4-BE49-F238E27FC236}">
                <a16:creationId xmlns:a16="http://schemas.microsoft.com/office/drawing/2014/main" id="{8E02181F-3AB5-415B-B080-5E7FB7E70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76672"/>
            <a:ext cx="4681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显示符号与输出数据对应表</a:t>
            </a:r>
          </a:p>
        </p:txBody>
      </p:sp>
    </p:spTree>
    <p:extLst>
      <p:ext uri="{BB962C8B-B14F-4D97-AF65-F5344CB8AC3E}">
        <p14:creationId xmlns:p14="http://schemas.microsoft.com/office/powerpoint/2010/main" val="160458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5828557-A8D8-45C5-A5FD-2394E8B08BE9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332656"/>
            <a:ext cx="7560840" cy="61926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en-US" altLang="zh-CN" sz="2400" b="1" dirty="0"/>
              <a:t>	……</a:t>
            </a:r>
            <a:endParaRPr lang="zh-CN" altLang="en-US" sz="2400" b="1" dirty="0"/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Seg7      DB  3FH,06H,5BH,4FH,66H,6DH, 7DH,07H,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       7FH,67H,77H,7CH,39H,5EH,79H,71H</a:t>
            </a:r>
          </a:p>
          <a:p>
            <a:pPr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        ……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LEA   BX, Seg7	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MOV  AH, 0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GO:</a:t>
            </a:r>
            <a:r>
              <a:rPr lang="zh-CN" altLang="en-US" sz="2400" b="1" dirty="0"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ea typeface="宋体" panose="02010600030101010101" pitchFamily="2" charset="-122"/>
              </a:rPr>
              <a:t>IN	AL, 0F1H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  AND    AL, 0FH    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  MOV    SI, AX     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  MOV    AL, </a:t>
            </a:r>
            <a:r>
              <a:rPr lang="zh-CN" altLang="en-US" sz="2400" b="1" dirty="0">
                <a:ea typeface="宋体" panose="02010600030101010101" pitchFamily="2" charset="-122"/>
              </a:rPr>
              <a:t>［</a:t>
            </a:r>
            <a:r>
              <a:rPr lang="en-US" altLang="zh-CN" sz="2400" b="1" dirty="0">
                <a:ea typeface="宋体" panose="02010600030101010101" pitchFamily="2" charset="-122"/>
              </a:rPr>
              <a:t>BX+SI</a:t>
            </a:r>
            <a:r>
              <a:rPr lang="zh-CN" altLang="en-US" sz="2400" b="1" dirty="0">
                <a:ea typeface="宋体" panose="02010600030101010101" pitchFamily="2" charset="-122"/>
              </a:rPr>
              <a:t>］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  OUT    0F0H, AL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  JMP    GO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94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4735285-EBF9-4AD8-9632-3A66F206DAE1}"/>
              </a:ext>
            </a:extLst>
          </p:cNvPr>
          <p:cNvGrpSpPr/>
          <p:nvPr/>
        </p:nvGrpSpPr>
        <p:grpSpPr>
          <a:xfrm>
            <a:off x="827584" y="0"/>
            <a:ext cx="5472608" cy="839639"/>
            <a:chOff x="827584" y="0"/>
            <a:chExt cx="5132260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804894CE-3DB5-4038-A5AD-3A5E2D44C05B}"/>
                </a:ext>
              </a:extLst>
            </p:cNvPr>
            <p:cNvSpPr/>
            <p:nvPr/>
          </p:nvSpPr>
          <p:spPr>
            <a:xfrm>
              <a:off x="1119858" y="93956"/>
              <a:ext cx="483998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14.3  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基本输入输出方式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01F249A-46CC-43C9-8E0A-3C8FCE5AD344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665B9F0B-C1A5-4A0A-B961-430461D6AF3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BBBA1A6-BEC6-4926-A25B-06423DEBAEA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9102D14-C267-40A7-95C3-868D0194926F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31D36BD3-97B8-46C9-92B6-F9A7B1E3798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8A00CAE-103C-4349-B5F5-CF433FC1034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35" name="MH_Other_1">
            <a:extLst>
              <a:ext uri="{FF2B5EF4-FFF2-40B4-BE49-F238E27FC236}">
                <a16:creationId xmlns:a16="http://schemas.microsoft.com/office/drawing/2014/main" id="{D3E4ADF7-8E43-4588-B53F-82E6011F01B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374127">
            <a:off x="87210" y="2993728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36" name="MH_SubTitle_1">
            <a:extLst>
              <a:ext uri="{FF2B5EF4-FFF2-40B4-BE49-F238E27FC236}">
                <a16:creationId xmlns:a16="http://schemas.microsoft.com/office/drawing/2014/main" id="{C26D835B-BF6D-4AFE-B6B1-8D5EA59B727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10417" y="2072184"/>
            <a:ext cx="811212" cy="811212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01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37" name="MH_Other_2">
            <a:extLst>
              <a:ext uri="{FF2B5EF4-FFF2-40B4-BE49-F238E27FC236}">
                <a16:creationId xmlns:a16="http://schemas.microsoft.com/office/drawing/2014/main" id="{21678AC3-79C2-4A62-A546-306D9C0EB03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174127">
            <a:off x="599179" y="3143746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38" name="MH_SubTitle_2">
            <a:extLst>
              <a:ext uri="{FF2B5EF4-FFF2-40B4-BE49-F238E27FC236}">
                <a16:creationId xmlns:a16="http://schemas.microsoft.com/office/drawing/2014/main" id="{F6DCA69F-F864-4875-8BE0-71FB2F6C4F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58179" y="2470646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02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39" name="MH_Other_3">
            <a:extLst>
              <a:ext uri="{FF2B5EF4-FFF2-40B4-BE49-F238E27FC236}">
                <a16:creationId xmlns:a16="http://schemas.microsoft.com/office/drawing/2014/main" id="{7AC5B54F-0C2E-4186-8508-85F3E2EA2B3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9974127">
            <a:off x="905567" y="3526334"/>
            <a:ext cx="3570287" cy="1587500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40" name="MH_SubTitle_3">
            <a:extLst>
              <a:ext uri="{FF2B5EF4-FFF2-40B4-BE49-F238E27FC236}">
                <a16:creationId xmlns:a16="http://schemas.microsoft.com/office/drawing/2014/main" id="{A04FC808-5EFA-457B-BF8A-9F1A5FF6B5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491604" y="3385046"/>
            <a:ext cx="811213" cy="811213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03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41" name="MH_Other_4">
            <a:extLst>
              <a:ext uri="{FF2B5EF4-FFF2-40B4-BE49-F238E27FC236}">
                <a16:creationId xmlns:a16="http://schemas.microsoft.com/office/drawing/2014/main" id="{233DAE9F-56FA-4C22-BB4C-A6847EF06B4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74127">
            <a:off x="1037329" y="4039096"/>
            <a:ext cx="3570288" cy="1589088"/>
          </a:xfrm>
          <a:custGeom>
            <a:avLst/>
            <a:gdLst/>
            <a:ahLst/>
            <a:cxnLst/>
            <a:rect l="l" t="t" r="r" b="b"/>
            <a:pathLst>
              <a:path w="7590151" h="3240360">
                <a:moveTo>
                  <a:pt x="1620180" y="0"/>
                </a:moveTo>
                <a:cubicBezTo>
                  <a:pt x="2278948" y="0"/>
                  <a:pt x="2845888" y="393168"/>
                  <a:pt x="3097941" y="958193"/>
                </a:cubicBezTo>
                <a:lnTo>
                  <a:pt x="3098072" y="958193"/>
                </a:lnTo>
                <a:cubicBezTo>
                  <a:pt x="3396017" y="1214402"/>
                  <a:pt x="3933309" y="1384501"/>
                  <a:pt x="4546440" y="1384501"/>
                </a:cubicBezTo>
                <a:cubicBezTo>
                  <a:pt x="5102087" y="1384501"/>
                  <a:pt x="5595448" y="1244803"/>
                  <a:pt x="5903768" y="1026403"/>
                </a:cubicBezTo>
                <a:cubicBezTo>
                  <a:pt x="6082157" y="862178"/>
                  <a:pt x="6320464" y="762555"/>
                  <a:pt x="6582039" y="762555"/>
                </a:cubicBezTo>
                <a:cubicBezTo>
                  <a:pt x="7138804" y="762555"/>
                  <a:pt x="7590151" y="1213902"/>
                  <a:pt x="7590151" y="1770667"/>
                </a:cubicBezTo>
                <a:cubicBezTo>
                  <a:pt x="7590151" y="2327432"/>
                  <a:pt x="7138804" y="2778779"/>
                  <a:pt x="6582039" y="2778779"/>
                </a:cubicBezTo>
                <a:cubicBezTo>
                  <a:pt x="6378610" y="2778779"/>
                  <a:pt x="6189255" y="2718524"/>
                  <a:pt x="6031180" y="2614377"/>
                </a:cubicBezTo>
                <a:lnTo>
                  <a:pt x="6025214" y="2614377"/>
                </a:lnTo>
                <a:lnTo>
                  <a:pt x="6018143" y="2606422"/>
                </a:lnTo>
                <a:cubicBezTo>
                  <a:pt x="5945686" y="2557456"/>
                  <a:pt x="5879947" y="2499306"/>
                  <a:pt x="5823306" y="2433018"/>
                </a:cubicBezTo>
                <a:cubicBezTo>
                  <a:pt x="5515437" y="2211718"/>
                  <a:pt x="5018750" y="2069853"/>
                  <a:pt x="4458811" y="2069853"/>
                </a:cubicBezTo>
                <a:cubicBezTo>
                  <a:pt x="3782126" y="2069853"/>
                  <a:pt x="3197817" y="2277043"/>
                  <a:pt x="2925134" y="2577557"/>
                </a:cubicBezTo>
                <a:cubicBezTo>
                  <a:pt x="2631694" y="2979912"/>
                  <a:pt x="2156352" y="3240360"/>
                  <a:pt x="1620180" y="3240360"/>
                </a:cubicBezTo>
                <a:cubicBezTo>
                  <a:pt x="725379" y="3240360"/>
                  <a:pt x="0" y="2514981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42" name="MH_Title_1">
            <a:extLst>
              <a:ext uri="{FF2B5EF4-FFF2-40B4-BE49-F238E27FC236}">
                <a16:creationId xmlns:a16="http://schemas.microsoft.com/office/drawing/2014/main" id="{3514B74B-0E87-4735-BE5A-D8DA4AC6106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78604" y="4061321"/>
            <a:ext cx="1439863" cy="1439863"/>
          </a:xfrm>
          <a:custGeom>
            <a:avLst/>
            <a:gdLst>
              <a:gd name="connsiteX0" fmla="*/ 719142 w 1440001"/>
              <a:gd name="connsiteY0" fmla="*/ 1 h 1440000"/>
              <a:gd name="connsiteX1" fmla="*/ 1228510 w 1440001"/>
              <a:gd name="connsiteY1" fmla="*/ 210276 h 1440000"/>
              <a:gd name="connsiteX2" fmla="*/ 1229725 w 1440001"/>
              <a:gd name="connsiteY2" fmla="*/ 1228509 h 1440000"/>
              <a:gd name="connsiteX3" fmla="*/ 211492 w 1440001"/>
              <a:gd name="connsiteY3" fmla="*/ 1229724 h 1440000"/>
              <a:gd name="connsiteX4" fmla="*/ 210277 w 1440001"/>
              <a:gd name="connsiteY4" fmla="*/ 211491 h 1440000"/>
              <a:gd name="connsiteX5" fmla="*/ 719142 w 1440001"/>
              <a:gd name="connsiteY5" fmla="*/ 1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0001" h="1440000">
                <a:moveTo>
                  <a:pt x="719142" y="1"/>
                </a:moveTo>
                <a:cubicBezTo>
                  <a:pt x="903406" y="-219"/>
                  <a:pt x="1087754" y="69855"/>
                  <a:pt x="1228510" y="210276"/>
                </a:cubicBezTo>
                <a:cubicBezTo>
                  <a:pt x="1510023" y="491118"/>
                  <a:pt x="1510567" y="946996"/>
                  <a:pt x="1229725" y="1228509"/>
                </a:cubicBezTo>
                <a:cubicBezTo>
                  <a:pt x="948884" y="1510022"/>
                  <a:pt x="493005" y="1510566"/>
                  <a:pt x="211492" y="1229724"/>
                </a:cubicBezTo>
                <a:cubicBezTo>
                  <a:pt x="-70021" y="948883"/>
                  <a:pt x="-70565" y="493004"/>
                  <a:pt x="210277" y="211491"/>
                </a:cubicBezTo>
                <a:cubicBezTo>
                  <a:pt x="350698" y="70735"/>
                  <a:pt x="534878" y="221"/>
                  <a:pt x="7191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</a:p>
        </p:txBody>
      </p:sp>
      <p:sp>
        <p:nvSpPr>
          <p:cNvPr id="43" name="MH_SubTitle_4">
            <a:extLst>
              <a:ext uri="{FF2B5EF4-FFF2-40B4-BE49-F238E27FC236}">
                <a16:creationId xmlns:a16="http://schemas.microsoft.com/office/drawing/2014/main" id="{C13A27B8-C497-4164-AA5C-70E602BAC8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26554" y="4572496"/>
            <a:ext cx="811213" cy="809625"/>
          </a:xfrm>
          <a:custGeom>
            <a:avLst/>
            <a:gdLst>
              <a:gd name="connsiteX0" fmla="*/ 426224 w 811436"/>
              <a:gd name="connsiteY0" fmla="*/ 530 h 810021"/>
              <a:gd name="connsiteX1" fmla="*/ 810909 w 811436"/>
              <a:gd name="connsiteY1" fmla="*/ 425552 h 810021"/>
              <a:gd name="connsiteX2" fmla="*/ 385214 w 811436"/>
              <a:gd name="connsiteY2" fmla="*/ 809491 h 810021"/>
              <a:gd name="connsiteX3" fmla="*/ 528 w 811436"/>
              <a:gd name="connsiteY3" fmla="*/ 384470 h 810021"/>
              <a:gd name="connsiteX4" fmla="*/ 426224 w 811436"/>
              <a:gd name="connsiteY4" fmla="*/ 530 h 8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36" h="810021">
                <a:moveTo>
                  <a:pt x="426224" y="530"/>
                </a:moveTo>
                <a:cubicBezTo>
                  <a:pt x="650004" y="11874"/>
                  <a:pt x="822234" y="202164"/>
                  <a:pt x="810909" y="425552"/>
                </a:cubicBezTo>
                <a:cubicBezTo>
                  <a:pt x="799585" y="648940"/>
                  <a:pt x="608994" y="820836"/>
                  <a:pt x="385214" y="809491"/>
                </a:cubicBezTo>
                <a:cubicBezTo>
                  <a:pt x="161433" y="798147"/>
                  <a:pt x="-10797" y="607858"/>
                  <a:pt x="528" y="384470"/>
                </a:cubicBezTo>
                <a:cubicBezTo>
                  <a:pt x="11853" y="161081"/>
                  <a:pt x="202443" y="-10815"/>
                  <a:pt x="426224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3A3A3A"/>
                </a:solidFill>
              </a:rPr>
              <a:t>04</a:t>
            </a:r>
            <a:endParaRPr lang="zh-CN" altLang="en-US" sz="3600" dirty="0">
              <a:solidFill>
                <a:srgbClr val="3A3A3A"/>
              </a:solidFill>
            </a:endParaRPr>
          </a:p>
        </p:txBody>
      </p:sp>
      <p:sp>
        <p:nvSpPr>
          <p:cNvPr id="44" name="MH_SubTitle_1">
            <a:extLst>
              <a:ext uri="{FF2B5EF4-FFF2-40B4-BE49-F238E27FC236}">
                <a16:creationId xmlns:a16="http://schemas.microsoft.com/office/drawing/2014/main" id="{70B0B834-56DB-45BB-8733-22DEB672F5B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647408" y="2336437"/>
            <a:ext cx="3048537" cy="92629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查询式传送</a:t>
            </a:r>
          </a:p>
        </p:txBody>
      </p:sp>
      <p:sp>
        <p:nvSpPr>
          <p:cNvPr id="45" name="MH_SubTitle_1">
            <a:extLst>
              <a:ext uri="{FF2B5EF4-FFF2-40B4-BE49-F238E27FC236}">
                <a16:creationId xmlns:a16="http://schemas.microsoft.com/office/drawing/2014/main" id="{BD2AF2C7-2E97-4504-90CC-66000F44AC3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301025" y="3110578"/>
            <a:ext cx="2632120" cy="1273800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中断方式传送</a:t>
            </a:r>
          </a:p>
        </p:txBody>
      </p:sp>
      <p:sp>
        <p:nvSpPr>
          <p:cNvPr id="46" name="MH_SubTitle_1">
            <a:extLst>
              <a:ext uri="{FF2B5EF4-FFF2-40B4-BE49-F238E27FC236}">
                <a16:creationId xmlns:a16="http://schemas.microsoft.com/office/drawing/2014/main" id="{2294A665-2120-422D-AC60-AB20250E16D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563127" y="4506321"/>
            <a:ext cx="3273599" cy="862423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直接存储器存取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(DMA)</a:t>
            </a:r>
          </a:p>
        </p:txBody>
      </p:sp>
      <p:sp>
        <p:nvSpPr>
          <p:cNvPr id="47" name="MH_SubTitle_1">
            <a:extLst>
              <a:ext uri="{FF2B5EF4-FFF2-40B4-BE49-F238E27FC236}">
                <a16:creationId xmlns:a16="http://schemas.microsoft.com/office/drawing/2014/main" id="{2C6B7893-3807-4604-984C-C6D5EF24B1B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270501" y="1471906"/>
            <a:ext cx="4459640" cy="926297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无条件传送</a:t>
            </a:r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66E27904-2683-4B13-AAB2-731D11C95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369" y="2122582"/>
            <a:ext cx="93392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</a:p>
        </p:txBody>
      </p:sp>
      <p:sp>
        <p:nvSpPr>
          <p:cNvPr id="49" name="AutoShape 6">
            <a:extLst>
              <a:ext uri="{FF2B5EF4-FFF2-40B4-BE49-F238E27FC236}">
                <a16:creationId xmlns:a16="http://schemas.microsoft.com/office/drawing/2014/main" id="{3EA9A628-EB47-473E-9167-F8C0F8D6E3A7}"/>
              </a:ext>
            </a:extLst>
          </p:cNvPr>
          <p:cNvSpPr/>
          <p:nvPr/>
        </p:nvSpPr>
        <p:spPr bwMode="auto">
          <a:xfrm flipH="1">
            <a:off x="6265674" y="1810118"/>
            <a:ext cx="344834" cy="2009925"/>
          </a:xfrm>
          <a:prstGeom prst="leftBrace">
            <a:avLst>
              <a:gd name="adj1" fmla="val 3220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3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1FE8281-0178-4157-AD4F-6D0B7D1EE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16632"/>
            <a:ext cx="399056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无条件传送方式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C3ECF0-8CEB-4463-A762-06557734E15D}"/>
              </a:ext>
            </a:extLst>
          </p:cNvPr>
          <p:cNvGrpSpPr/>
          <p:nvPr/>
        </p:nvGrpSpPr>
        <p:grpSpPr>
          <a:xfrm>
            <a:off x="857708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234">
              <a:extLst>
                <a:ext uri="{FF2B5EF4-FFF2-40B4-BE49-F238E27FC236}">
                  <a16:creationId xmlns:a16="http://schemas.microsoft.com/office/drawing/2014/main" id="{55FE5A2A-A0AE-4052-AE40-3307FAA2732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CF376CD-B7E1-4292-959B-9FC2F7610A72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MH_Other_1">
            <a:extLst>
              <a:ext uri="{FF2B5EF4-FFF2-40B4-BE49-F238E27FC236}">
                <a16:creationId xmlns:a16="http://schemas.microsoft.com/office/drawing/2014/main" id="{372A8CA2-F273-4063-83F7-6D103F0BC4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53323" y="3568080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2">
            <a:extLst>
              <a:ext uri="{FF2B5EF4-FFF2-40B4-BE49-F238E27FC236}">
                <a16:creationId xmlns:a16="http://schemas.microsoft.com/office/drawing/2014/main" id="{7A2DF14C-C393-4A91-B8D0-64412F0F810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0800000">
            <a:off x="1951310" y="3117230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3">
            <a:extLst>
              <a:ext uri="{FF2B5EF4-FFF2-40B4-BE49-F238E27FC236}">
                <a16:creationId xmlns:a16="http://schemas.microsoft.com/office/drawing/2014/main" id="{AEE35B8A-3D13-4AC9-91DF-9E1F305F387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742260" y="2088530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4">
            <a:extLst>
              <a:ext uri="{FF2B5EF4-FFF2-40B4-BE49-F238E27FC236}">
                <a16:creationId xmlns:a16="http://schemas.microsoft.com/office/drawing/2014/main" id="{2DC7E3B3-38CF-4AC8-A3F5-D0F0C8240A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4010" y="3517280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5">
            <a:extLst>
              <a:ext uri="{FF2B5EF4-FFF2-40B4-BE49-F238E27FC236}">
                <a16:creationId xmlns:a16="http://schemas.microsoft.com/office/drawing/2014/main" id="{DEB1F2D1-36CD-44E7-B41E-428BA794C7D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3848" y="2348880"/>
            <a:ext cx="2398712" cy="2408238"/>
          </a:xfrm>
          <a:custGeom>
            <a:avLst/>
            <a:gdLst>
              <a:gd name="connsiteX0" fmla="*/ 1269440 w 2545728"/>
              <a:gd name="connsiteY0" fmla="*/ 0 h 2555827"/>
              <a:gd name="connsiteX1" fmla="*/ 1398396 w 2545728"/>
              <a:gd name="connsiteY1" fmla="*/ 6511 h 2555827"/>
              <a:gd name="connsiteX2" fmla="*/ 2545728 w 2545728"/>
              <a:gd name="connsiteY2" fmla="*/ 1277913 h 2555827"/>
              <a:gd name="connsiteX3" fmla="*/ 1398396 w 2545728"/>
              <a:gd name="connsiteY3" fmla="*/ 2549315 h 2555827"/>
              <a:gd name="connsiteX4" fmla="*/ 1269440 w 2545728"/>
              <a:gd name="connsiteY4" fmla="*/ 2555827 h 2555827"/>
              <a:gd name="connsiteX5" fmla="*/ 1142416 w 2545728"/>
              <a:gd name="connsiteY5" fmla="*/ 2549413 h 2555827"/>
              <a:gd name="connsiteX6" fmla="*/ 1132157 w 2545728"/>
              <a:gd name="connsiteY6" fmla="*/ 2548044 h 2555827"/>
              <a:gd name="connsiteX7" fmla="*/ 1017127 w 2545728"/>
              <a:gd name="connsiteY7" fmla="*/ 2530489 h 2555827"/>
              <a:gd name="connsiteX8" fmla="*/ 1005921 w 2545728"/>
              <a:gd name="connsiteY8" fmla="*/ 2527977 h 2555827"/>
              <a:gd name="connsiteX9" fmla="*/ 893396 w 2545728"/>
              <a:gd name="connsiteY9" fmla="*/ 2499044 h 2555827"/>
              <a:gd name="connsiteX10" fmla="*/ 888250 w 2545728"/>
              <a:gd name="connsiteY10" fmla="*/ 2497409 h 2555827"/>
              <a:gd name="connsiteX11" fmla="*/ 773697 w 2545728"/>
              <a:gd name="connsiteY11" fmla="*/ 2455481 h 2555827"/>
              <a:gd name="connsiteX12" fmla="*/ 458225 w 2545728"/>
              <a:gd name="connsiteY12" fmla="*/ 2264080 h 2555827"/>
              <a:gd name="connsiteX13" fmla="*/ 408745 w 2545728"/>
              <a:gd name="connsiteY13" fmla="*/ 2219110 h 2555827"/>
              <a:gd name="connsiteX14" fmla="*/ 344960 w 2545728"/>
              <a:gd name="connsiteY14" fmla="*/ 2156829 h 2555827"/>
              <a:gd name="connsiteX15" fmla="*/ 284985 w 2545728"/>
              <a:gd name="connsiteY15" fmla="*/ 2090840 h 2555827"/>
              <a:gd name="connsiteX16" fmla="*/ 19116 w 2545728"/>
              <a:gd name="connsiteY16" fmla="*/ 1535475 h 2555827"/>
              <a:gd name="connsiteX17" fmla="*/ 0 w 2545728"/>
              <a:gd name="connsiteY17" fmla="*/ 1410221 h 2555827"/>
              <a:gd name="connsiteX18" fmla="*/ 228347 w 2545728"/>
              <a:gd name="connsiteY18" fmla="*/ 1410221 h 2555827"/>
              <a:gd name="connsiteX19" fmla="*/ 240408 w 2545728"/>
              <a:gd name="connsiteY19" fmla="*/ 1489248 h 2555827"/>
              <a:gd name="connsiteX20" fmla="*/ 291840 w 2545728"/>
              <a:gd name="connsiteY20" fmla="*/ 1662418 h 2555827"/>
              <a:gd name="connsiteX21" fmla="*/ 348446 w 2545728"/>
              <a:gd name="connsiteY21" fmla="*/ 1776414 h 2555827"/>
              <a:gd name="connsiteX22" fmla="*/ 349090 w 2545728"/>
              <a:gd name="connsiteY22" fmla="*/ 1777750 h 2555827"/>
              <a:gd name="connsiteX23" fmla="*/ 349199 w 2545728"/>
              <a:gd name="connsiteY23" fmla="*/ 1777929 h 2555827"/>
              <a:gd name="connsiteX24" fmla="*/ 370916 w 2545728"/>
              <a:gd name="connsiteY24" fmla="*/ 1821664 h 2555827"/>
              <a:gd name="connsiteX25" fmla="*/ 400016 w 2545728"/>
              <a:gd name="connsiteY25" fmla="*/ 1861575 h 2555827"/>
              <a:gd name="connsiteX26" fmla="*/ 401616 w 2545728"/>
              <a:gd name="connsiteY26" fmla="*/ 1864209 h 2555827"/>
              <a:gd name="connsiteX27" fmla="*/ 414450 w 2545728"/>
              <a:gd name="connsiteY27" fmla="*/ 1881371 h 2555827"/>
              <a:gd name="connsiteX28" fmla="*/ 474813 w 2545728"/>
              <a:gd name="connsiteY28" fmla="*/ 1964161 h 2555827"/>
              <a:gd name="connsiteX29" fmla="*/ 516043 w 2545728"/>
              <a:gd name="connsiteY29" fmla="*/ 2004419 h 2555827"/>
              <a:gd name="connsiteX30" fmla="*/ 529662 w 2545728"/>
              <a:gd name="connsiteY30" fmla="*/ 2019403 h 2555827"/>
              <a:gd name="connsiteX31" fmla="*/ 554636 w 2545728"/>
              <a:gd name="connsiteY31" fmla="*/ 2042101 h 2555827"/>
              <a:gd name="connsiteX32" fmla="*/ 600705 w 2545728"/>
              <a:gd name="connsiteY32" fmla="*/ 2087083 h 2555827"/>
              <a:gd name="connsiteX33" fmla="*/ 647418 w 2545728"/>
              <a:gd name="connsiteY33" fmla="*/ 2119454 h 2555827"/>
              <a:gd name="connsiteX34" fmla="*/ 684856 w 2545728"/>
              <a:gd name="connsiteY34" fmla="*/ 2147449 h 2555827"/>
              <a:gd name="connsiteX35" fmla="*/ 708873 w 2545728"/>
              <a:gd name="connsiteY35" fmla="*/ 2162040 h 2555827"/>
              <a:gd name="connsiteX36" fmla="*/ 745768 w 2545728"/>
              <a:gd name="connsiteY36" fmla="*/ 2187607 h 2555827"/>
              <a:gd name="connsiteX37" fmla="*/ 768126 w 2545728"/>
              <a:gd name="connsiteY37" fmla="*/ 2198038 h 2555827"/>
              <a:gd name="connsiteX38" fmla="*/ 771315 w 2545728"/>
              <a:gd name="connsiteY38" fmla="*/ 2199975 h 2555827"/>
              <a:gd name="connsiteX39" fmla="*/ 862980 w 2545728"/>
              <a:gd name="connsiteY39" fmla="*/ 2244132 h 2555827"/>
              <a:gd name="connsiteX40" fmla="*/ 881310 w 2545728"/>
              <a:gd name="connsiteY40" fmla="*/ 2250841 h 2555827"/>
              <a:gd name="connsiteX41" fmla="*/ 907176 w 2545728"/>
              <a:gd name="connsiteY41" fmla="*/ 2262908 h 2555827"/>
              <a:gd name="connsiteX42" fmla="*/ 993126 w 2545728"/>
              <a:gd name="connsiteY42" fmla="*/ 2290216 h 2555827"/>
              <a:gd name="connsiteX43" fmla="*/ 1057709 w 2545728"/>
              <a:gd name="connsiteY43" fmla="*/ 2304692 h 2555827"/>
              <a:gd name="connsiteX44" fmla="*/ 1059817 w 2545728"/>
              <a:gd name="connsiteY44" fmla="*/ 2305234 h 2555827"/>
              <a:gd name="connsiteX45" fmla="*/ 1060789 w 2545728"/>
              <a:gd name="connsiteY45" fmla="*/ 2305383 h 2555827"/>
              <a:gd name="connsiteX46" fmla="*/ 1082104 w 2545728"/>
              <a:gd name="connsiteY46" fmla="*/ 2310160 h 2555827"/>
              <a:gd name="connsiteX47" fmla="*/ 1161396 w 2545728"/>
              <a:gd name="connsiteY47" fmla="*/ 2320737 h 2555827"/>
              <a:gd name="connsiteX48" fmla="*/ 1163936 w 2545728"/>
              <a:gd name="connsiteY48" fmla="*/ 2321124 h 2555827"/>
              <a:gd name="connsiteX49" fmla="*/ 1164525 w 2545728"/>
              <a:gd name="connsiteY49" fmla="*/ 2321154 h 2555827"/>
              <a:gd name="connsiteX50" fmla="*/ 1173756 w 2545728"/>
              <a:gd name="connsiteY50" fmla="*/ 2322385 h 2555827"/>
              <a:gd name="connsiteX51" fmla="*/ 1267728 w 2545728"/>
              <a:gd name="connsiteY51" fmla="*/ 2326538 h 2555827"/>
              <a:gd name="connsiteX52" fmla="*/ 1269440 w 2545728"/>
              <a:gd name="connsiteY52" fmla="*/ 2326452 h 2555827"/>
              <a:gd name="connsiteX53" fmla="*/ 1271152 w 2545728"/>
              <a:gd name="connsiteY53" fmla="*/ 2326538 h 2555827"/>
              <a:gd name="connsiteX54" fmla="*/ 2319777 w 2545728"/>
              <a:gd name="connsiteY54" fmla="*/ 1277913 h 2555827"/>
              <a:gd name="connsiteX55" fmla="*/ 1271152 w 2545728"/>
              <a:gd name="connsiteY55" fmla="*/ 229288 h 2555827"/>
              <a:gd name="connsiteX56" fmla="*/ 1269440 w 2545728"/>
              <a:gd name="connsiteY56" fmla="*/ 229375 h 2555827"/>
              <a:gd name="connsiteX57" fmla="*/ 1267728 w 2545728"/>
              <a:gd name="connsiteY57" fmla="*/ 229288 h 2555827"/>
              <a:gd name="connsiteX58" fmla="*/ 1267728 w 2545728"/>
              <a:gd name="connsiteY58" fmla="*/ 86 h 2555827"/>
              <a:gd name="connsiteX59" fmla="*/ 1269440 w 2545728"/>
              <a:gd name="connsiteY59" fmla="*/ 0 h 255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45728" h="2555827">
                <a:moveTo>
                  <a:pt x="1269440" y="0"/>
                </a:moveTo>
                <a:lnTo>
                  <a:pt x="1398396" y="6511"/>
                </a:lnTo>
                <a:cubicBezTo>
                  <a:pt x="2042836" y="71958"/>
                  <a:pt x="2545728" y="616207"/>
                  <a:pt x="2545728" y="1277913"/>
                </a:cubicBezTo>
                <a:cubicBezTo>
                  <a:pt x="2545728" y="1939619"/>
                  <a:pt x="2042836" y="2483869"/>
                  <a:pt x="1398396" y="2549315"/>
                </a:cubicBezTo>
                <a:lnTo>
                  <a:pt x="1269440" y="2555827"/>
                </a:lnTo>
                <a:lnTo>
                  <a:pt x="1142416" y="2549413"/>
                </a:lnTo>
                <a:lnTo>
                  <a:pt x="1132157" y="2548044"/>
                </a:lnTo>
                <a:lnTo>
                  <a:pt x="1017127" y="2530489"/>
                </a:lnTo>
                <a:lnTo>
                  <a:pt x="1005921" y="2527977"/>
                </a:lnTo>
                <a:lnTo>
                  <a:pt x="893396" y="2499044"/>
                </a:lnTo>
                <a:lnTo>
                  <a:pt x="888250" y="2497409"/>
                </a:lnTo>
                <a:lnTo>
                  <a:pt x="773697" y="2455481"/>
                </a:lnTo>
                <a:cubicBezTo>
                  <a:pt x="659023" y="2406979"/>
                  <a:pt x="552903" y="2342215"/>
                  <a:pt x="458225" y="2264080"/>
                </a:cubicBezTo>
                <a:lnTo>
                  <a:pt x="408745" y="2219110"/>
                </a:lnTo>
                <a:lnTo>
                  <a:pt x="344960" y="2156829"/>
                </a:lnTo>
                <a:lnTo>
                  <a:pt x="284985" y="2090840"/>
                </a:lnTo>
                <a:cubicBezTo>
                  <a:pt x="154761" y="1933044"/>
                  <a:pt x="61677" y="1743462"/>
                  <a:pt x="19116" y="1535475"/>
                </a:cubicBezTo>
                <a:lnTo>
                  <a:pt x="0" y="1410221"/>
                </a:lnTo>
                <a:lnTo>
                  <a:pt x="228347" y="1410221"/>
                </a:lnTo>
                <a:lnTo>
                  <a:pt x="240408" y="1489248"/>
                </a:lnTo>
                <a:cubicBezTo>
                  <a:pt x="252631" y="1548978"/>
                  <a:pt x="269931" y="1606859"/>
                  <a:pt x="291840" y="1662418"/>
                </a:cubicBezTo>
                <a:lnTo>
                  <a:pt x="348446" y="1776414"/>
                </a:lnTo>
                <a:lnTo>
                  <a:pt x="349090" y="1777750"/>
                </a:lnTo>
                <a:lnTo>
                  <a:pt x="349199" y="1777929"/>
                </a:lnTo>
                <a:lnTo>
                  <a:pt x="370916" y="1821664"/>
                </a:lnTo>
                <a:lnTo>
                  <a:pt x="400016" y="1861575"/>
                </a:lnTo>
                <a:lnTo>
                  <a:pt x="401616" y="1864209"/>
                </a:lnTo>
                <a:lnTo>
                  <a:pt x="414450" y="1881371"/>
                </a:lnTo>
                <a:lnTo>
                  <a:pt x="474813" y="1964161"/>
                </a:lnTo>
                <a:lnTo>
                  <a:pt x="516043" y="2004419"/>
                </a:lnTo>
                <a:lnTo>
                  <a:pt x="529662" y="2019403"/>
                </a:lnTo>
                <a:lnTo>
                  <a:pt x="554636" y="2042101"/>
                </a:lnTo>
                <a:lnTo>
                  <a:pt x="600705" y="2087083"/>
                </a:lnTo>
                <a:lnTo>
                  <a:pt x="647418" y="2119454"/>
                </a:lnTo>
                <a:lnTo>
                  <a:pt x="684856" y="2147449"/>
                </a:lnTo>
                <a:lnTo>
                  <a:pt x="708873" y="2162040"/>
                </a:lnTo>
                <a:lnTo>
                  <a:pt x="745768" y="2187607"/>
                </a:lnTo>
                <a:lnTo>
                  <a:pt x="768126" y="2198038"/>
                </a:lnTo>
                <a:lnTo>
                  <a:pt x="771315" y="2199975"/>
                </a:lnTo>
                <a:cubicBezTo>
                  <a:pt x="801032" y="2216118"/>
                  <a:pt x="831616" y="2230866"/>
                  <a:pt x="862980" y="2244132"/>
                </a:cubicBezTo>
                <a:lnTo>
                  <a:pt x="881310" y="2250841"/>
                </a:lnTo>
                <a:lnTo>
                  <a:pt x="907176" y="2262908"/>
                </a:lnTo>
                <a:cubicBezTo>
                  <a:pt x="935282" y="2273199"/>
                  <a:pt x="963952" y="2282322"/>
                  <a:pt x="993126" y="2290216"/>
                </a:cubicBezTo>
                <a:lnTo>
                  <a:pt x="1057709" y="2304692"/>
                </a:lnTo>
                <a:lnTo>
                  <a:pt x="1059817" y="2305234"/>
                </a:lnTo>
                <a:lnTo>
                  <a:pt x="1060789" y="2305383"/>
                </a:lnTo>
                <a:lnTo>
                  <a:pt x="1082104" y="2310160"/>
                </a:lnTo>
                <a:lnTo>
                  <a:pt x="1161396" y="2320737"/>
                </a:lnTo>
                <a:lnTo>
                  <a:pt x="1163936" y="2321124"/>
                </a:lnTo>
                <a:lnTo>
                  <a:pt x="1164525" y="2321154"/>
                </a:lnTo>
                <a:lnTo>
                  <a:pt x="1173756" y="2322385"/>
                </a:lnTo>
                <a:cubicBezTo>
                  <a:pt x="1204713" y="2325134"/>
                  <a:pt x="1236057" y="2326538"/>
                  <a:pt x="1267728" y="2326538"/>
                </a:cubicBezTo>
                <a:lnTo>
                  <a:pt x="1269440" y="2326452"/>
                </a:lnTo>
                <a:lnTo>
                  <a:pt x="1271152" y="2326538"/>
                </a:lnTo>
                <a:cubicBezTo>
                  <a:pt x="1850292" y="2326538"/>
                  <a:pt x="2319777" y="1857053"/>
                  <a:pt x="2319777" y="1277913"/>
                </a:cubicBezTo>
                <a:cubicBezTo>
                  <a:pt x="2319777" y="698773"/>
                  <a:pt x="1850292" y="229288"/>
                  <a:pt x="1271152" y="229288"/>
                </a:cubicBezTo>
                <a:lnTo>
                  <a:pt x="1269440" y="229375"/>
                </a:lnTo>
                <a:lnTo>
                  <a:pt x="1267728" y="229288"/>
                </a:lnTo>
                <a:lnTo>
                  <a:pt x="1267728" y="86"/>
                </a:lnTo>
                <a:lnTo>
                  <a:pt x="12694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MH_Other_6">
            <a:extLst>
              <a:ext uri="{FF2B5EF4-FFF2-40B4-BE49-F238E27FC236}">
                <a16:creationId xmlns:a16="http://schemas.microsoft.com/office/drawing/2014/main" id="{4617D000-39DD-491E-A6F7-BD03BF20BEC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069035" y="1915493"/>
            <a:ext cx="1588" cy="0"/>
          </a:xfrm>
          <a:custGeom>
            <a:avLst/>
            <a:gdLst>
              <a:gd name="connsiteX0" fmla="*/ 0 w 1712"/>
              <a:gd name="connsiteY0" fmla="*/ 0 h 173"/>
              <a:gd name="connsiteX1" fmla="*/ 1712 w 1712"/>
              <a:gd name="connsiteY1" fmla="*/ 87 h 173"/>
              <a:gd name="connsiteX2" fmla="*/ 0 w 1712"/>
              <a:gd name="connsiteY2" fmla="*/ 173 h 173"/>
              <a:gd name="connsiteX3" fmla="*/ 0 w 1712"/>
              <a:gd name="connsiteY3" fmla="*/ 0 h 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" h="173">
                <a:moveTo>
                  <a:pt x="0" y="0"/>
                </a:moveTo>
                <a:lnTo>
                  <a:pt x="1712" y="87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MH_Other_7">
            <a:extLst>
              <a:ext uri="{FF2B5EF4-FFF2-40B4-BE49-F238E27FC236}">
                <a16:creationId xmlns:a16="http://schemas.microsoft.com/office/drawing/2014/main" id="{125B2FF3-9C1B-4744-A4FB-DC829882113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203848" y="2348880"/>
            <a:ext cx="1155700" cy="1285875"/>
          </a:xfrm>
          <a:custGeom>
            <a:avLst/>
            <a:gdLst>
              <a:gd name="connsiteX0" fmla="*/ 1274576 w 1276288"/>
              <a:gd name="connsiteY0" fmla="*/ 0 h 1398633"/>
              <a:gd name="connsiteX1" fmla="*/ 1274576 w 1276288"/>
              <a:gd name="connsiteY1" fmla="*/ 229202 h 1398633"/>
              <a:gd name="connsiteX2" fmla="*/ 1276288 w 1276288"/>
              <a:gd name="connsiteY2" fmla="*/ 229289 h 1398633"/>
              <a:gd name="connsiteX3" fmla="*/ 1170784 w 1276288"/>
              <a:gd name="connsiteY3" fmla="*/ 234616 h 1398633"/>
              <a:gd name="connsiteX4" fmla="*/ 229375 w 1276288"/>
              <a:gd name="connsiteY4" fmla="*/ 1277827 h 1398633"/>
              <a:gd name="connsiteX5" fmla="*/ 234789 w 1276288"/>
              <a:gd name="connsiteY5" fmla="*/ 1385043 h 1398633"/>
              <a:gd name="connsiteX6" fmla="*/ 236863 w 1276288"/>
              <a:gd name="connsiteY6" fmla="*/ 1398633 h 1398633"/>
              <a:gd name="connsiteX7" fmla="*/ 6100 w 1276288"/>
              <a:gd name="connsiteY7" fmla="*/ 1398633 h 1398633"/>
              <a:gd name="connsiteX8" fmla="*/ 0 w 1276288"/>
              <a:gd name="connsiteY8" fmla="*/ 1277827 h 1398633"/>
              <a:gd name="connsiteX9" fmla="*/ 1147332 w 1276288"/>
              <a:gd name="connsiteY9" fmla="*/ 6425 h 139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6288" h="1398633">
                <a:moveTo>
                  <a:pt x="1274576" y="0"/>
                </a:moveTo>
                <a:lnTo>
                  <a:pt x="1274576" y="229202"/>
                </a:lnTo>
                <a:lnTo>
                  <a:pt x="1276288" y="229289"/>
                </a:lnTo>
                <a:lnTo>
                  <a:pt x="1170784" y="234616"/>
                </a:lnTo>
                <a:cubicBezTo>
                  <a:pt x="642008" y="288316"/>
                  <a:pt x="229375" y="734883"/>
                  <a:pt x="229375" y="1277827"/>
                </a:cubicBezTo>
                <a:cubicBezTo>
                  <a:pt x="229375" y="1314023"/>
                  <a:pt x="231209" y="1349791"/>
                  <a:pt x="234789" y="1385043"/>
                </a:cubicBezTo>
                <a:lnTo>
                  <a:pt x="236863" y="1398633"/>
                </a:lnTo>
                <a:lnTo>
                  <a:pt x="6100" y="1398633"/>
                </a:lnTo>
                <a:lnTo>
                  <a:pt x="0" y="1277827"/>
                </a:lnTo>
                <a:cubicBezTo>
                  <a:pt x="0" y="616121"/>
                  <a:pt x="502893" y="71872"/>
                  <a:pt x="1147332" y="64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MH_Text_1">
            <a:extLst>
              <a:ext uri="{FF2B5EF4-FFF2-40B4-BE49-F238E27FC236}">
                <a16:creationId xmlns:a16="http://schemas.microsoft.com/office/drawing/2014/main" id="{2A7A3A54-9F89-4377-9F45-E33279EDF26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55319" y="4122118"/>
            <a:ext cx="2588204" cy="8191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软件及接口硬件简单</a:t>
            </a:r>
          </a:p>
        </p:txBody>
      </p:sp>
      <p:sp>
        <p:nvSpPr>
          <p:cNvPr id="14" name="MH_SubTitle_1">
            <a:extLst>
              <a:ext uri="{FF2B5EF4-FFF2-40B4-BE49-F238E27FC236}">
                <a16:creationId xmlns:a16="http://schemas.microsoft.com/office/drawing/2014/main" id="{38DE54FE-FF04-4B34-8D3C-04DF9E8EB52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55935" y="3676030"/>
            <a:ext cx="1989138" cy="4619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ext_2">
            <a:extLst>
              <a:ext uri="{FF2B5EF4-FFF2-40B4-BE49-F238E27FC236}">
                <a16:creationId xmlns:a16="http://schemas.microsoft.com/office/drawing/2014/main" id="{2CFE7C89-31A5-4677-9EC7-6B04EDEC4A4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524149" y="2694956"/>
            <a:ext cx="3024187" cy="8191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只适用于简单外设，适应范围较窄</a:t>
            </a:r>
          </a:p>
        </p:txBody>
      </p:sp>
      <p:sp>
        <p:nvSpPr>
          <p:cNvPr id="16" name="MH_SubTitle_2">
            <a:extLst>
              <a:ext uri="{FF2B5EF4-FFF2-40B4-BE49-F238E27FC236}">
                <a16:creationId xmlns:a16="http://schemas.microsoft.com/office/drawing/2014/main" id="{0C788A69-B4A3-4F83-94A1-34773B16F20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927998" y="2271093"/>
            <a:ext cx="1989137" cy="46196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4A7637-034F-48C8-9FCC-EC8781026BDC}"/>
              </a:ext>
            </a:extLst>
          </p:cNvPr>
          <p:cNvSpPr/>
          <p:nvPr/>
        </p:nvSpPr>
        <p:spPr>
          <a:xfrm>
            <a:off x="3410223" y="2886547"/>
            <a:ext cx="1907551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要求外设总是处于准备好状态</a:t>
            </a:r>
          </a:p>
        </p:txBody>
      </p:sp>
    </p:spTree>
    <p:extLst>
      <p:ext uri="{BB962C8B-B14F-4D97-AF65-F5344CB8AC3E}">
        <p14:creationId xmlns:p14="http://schemas.microsoft.com/office/powerpoint/2010/main" val="329072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F887C7-0D37-4381-8A89-7C7C35C57153}"/>
              </a:ext>
            </a:extLst>
          </p:cNvPr>
          <p:cNvSpPr/>
          <p:nvPr/>
        </p:nvSpPr>
        <p:spPr>
          <a:xfrm>
            <a:off x="458076" y="1278871"/>
            <a:ext cx="511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例，请自行编程实现，读取开关的状态，并当开关闭合时，输出编码使发光二极管亮。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252CEDF-7433-4E36-9F05-1295DBB43B55}"/>
              </a:ext>
            </a:extLst>
          </p:cNvPr>
          <p:cNvSpPr>
            <a:spLocks noChangeArrowheads="1"/>
          </p:cNvSpPr>
          <p:nvPr/>
        </p:nvSpPr>
        <p:spPr bwMode="auto">
          <a:xfrm rot="16213511">
            <a:off x="4315946" y="4446241"/>
            <a:ext cx="533400" cy="6096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A089F01E-CFF6-4BE0-AB02-A60B5210F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221" y="5005041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0287664-892A-44B3-985D-3F0C1FED0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434" y="4887566"/>
            <a:ext cx="144462" cy="142875"/>
          </a:xfrm>
          <a:prstGeom prst="ellipse">
            <a:avLst/>
          </a:prstGeom>
          <a:solidFill>
            <a:srgbClr val="FF0000"/>
          </a:solidFill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9CC94868-7C01-49BB-8DB2-C234E4812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0121" y="4762153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D71A9FDA-8C71-41C0-807A-F240598434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446" y="471452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43942C9-B22F-48D6-87C8-93803DBC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271" y="3066703"/>
            <a:ext cx="990600" cy="1143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A3044007-AC5E-43D0-AE55-C48FA1FEC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9071" y="3371503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8599B0AA-CB4F-4A61-A6BF-92A173A18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7871" y="3371503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EF05830-D827-477A-B20E-19742057C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071" y="3066703"/>
            <a:ext cx="457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C8948181-67BF-4AF5-B7FB-97D07710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271" y="3295303"/>
            <a:ext cx="152400" cy="152400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FF4BBAD2-9683-434D-8659-B30A9475A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5671" y="3371503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1EB892D6-F4B2-466C-B19E-B867DF11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671" y="1542703"/>
            <a:ext cx="152400" cy="685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43B59578-8297-4B92-B8C6-FA8CA39D47F4}"/>
              </a:ext>
            </a:extLst>
          </p:cNvPr>
          <p:cNvSpPr>
            <a:spLocks noChangeArrowheads="1"/>
          </p:cNvSpPr>
          <p:nvPr/>
        </p:nvSpPr>
        <p:spPr bwMode="auto">
          <a:xfrm rot="10891764">
            <a:off x="6487646" y="2638078"/>
            <a:ext cx="533400" cy="3810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EF6CE8F5-9DCE-4E2B-A37D-A3BC89AD1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3871" y="2914303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43D44229-C896-4DD2-9476-FC2CEFF8E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3871" y="2257078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422DC060-A43B-4D84-B6B1-DFA4FCE09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3871" y="1133128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0BD33EBD-00FD-4742-ACD4-336921AEB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221" y="4762153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1470E0CB-465F-4F8F-9C82-E969CCF02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196" y="5066953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D4EB7574-F933-4183-A432-D15E80159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196" y="5219353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3C94A5AA-531B-4147-AFC8-50457095D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221" y="5219353"/>
            <a:ext cx="0" cy="8810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2D578C82-AB18-476B-AD06-75CDA05F4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1846" y="5705128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C04A5CF7-FF5D-42B8-AF16-F1142872B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221" y="4714528"/>
            <a:ext cx="21812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A2BA30A-BC1F-4902-B25A-DBCD70238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509" y="4743103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FA85E4FA-8D04-42FF-947C-5375BB70C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221" y="5400328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AE06A9D6-CF38-40A4-A005-0C8756E00B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5221" y="5074891"/>
            <a:ext cx="22860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5726A1F4-3272-4B2B-BBF0-764D25FCE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446" y="1361728"/>
            <a:ext cx="1143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D9E38555-6F77-4655-AF6C-CE59B30CF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5446" y="1361728"/>
            <a:ext cx="0" cy="3352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24C2FFE0-F14F-48EB-8A99-0CE479A4C3F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35346" y="4371628"/>
            <a:ext cx="152400" cy="685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83C503AA-3CF9-41D0-BB02-8C475E844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0871" y="6100416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Oval 33">
            <a:extLst>
              <a:ext uri="{FF2B5EF4-FFF2-40B4-BE49-F238E27FC236}">
                <a16:creationId xmlns:a16="http://schemas.microsoft.com/office/drawing/2014/main" id="{FF23325B-2905-4E0D-886B-B48AF5B3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784" y="5624166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Oval 34">
            <a:extLst>
              <a:ext uri="{FF2B5EF4-FFF2-40B4-BE49-F238E27FC236}">
                <a16:creationId xmlns:a16="http://schemas.microsoft.com/office/drawing/2014/main" id="{A6C7AB0C-06DF-461C-ACB0-25946D6F2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71" y="4652616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Oval 35">
            <a:extLst>
              <a:ext uri="{FF2B5EF4-FFF2-40B4-BE49-F238E27FC236}">
                <a16:creationId xmlns:a16="http://schemas.microsoft.com/office/drawing/2014/main" id="{FEBA0132-397D-4295-9C2C-D462EEFF9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134" y="4652616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Oval 36">
            <a:extLst>
              <a:ext uri="{FF2B5EF4-FFF2-40B4-BE49-F238E27FC236}">
                <a16:creationId xmlns:a16="http://schemas.microsoft.com/office/drawing/2014/main" id="{EF1DA567-CE0F-45EE-B2C6-2AA5C0915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434" y="1285528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8CCE738B-6E1D-47DE-B5AC-BB211A39C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3846" y="3023841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F5E5BE0F-5129-45C5-9EE0-D57D053C5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7646" y="3952528"/>
            <a:ext cx="77628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EB1EAD46-63CF-44B9-BB55-30A829AA7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846" y="311909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8D2E33DF-5384-43FC-ACB1-3D3C486CD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846" y="372392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</a:t>
            </a: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E20315C0-AE4A-4D34-A8DA-5E72B000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446" y="311432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E077ED5C-969C-47FF-8013-355F5B71D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046" y="45621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D0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749F7C18-16D8-4680-90E9-E6F8A2908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046" y="31143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D1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623B2C19-5F28-4792-B403-A1C11B567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646" y="3571528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输出口地址38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F3H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E9BA9456-0F1E-4C57-814E-C84A694E7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046" y="5035203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输入口地址38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F0H</a:t>
            </a:r>
          </a:p>
        </p:txBody>
      </p:sp>
      <p:sp>
        <p:nvSpPr>
          <p:cNvPr id="45" name="Line 46">
            <a:extLst>
              <a:ext uri="{FF2B5EF4-FFF2-40B4-BE49-F238E27FC236}">
                <a16:creationId xmlns:a16="http://schemas.microsoft.com/office/drawing/2014/main" id="{46078AF9-94B9-44E2-83B6-05B8435C9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421" y="5608291"/>
            <a:ext cx="1828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690A0152-8D2A-4432-93EC-779E33DA5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046" y="9807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+5V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471DDFA3-EB81-483E-9D11-E49D3EBA3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4646" y="311432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A1997570-D47A-4F13-A6BF-6D700C493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9646" y="2504728"/>
            <a:ext cx="15240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BBF69D6C-9726-45AE-99C8-F4F9CA8E1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9646" y="2809528"/>
            <a:ext cx="152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13D0F14F-B6D3-48BB-8B01-287957231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3446" y="2809528"/>
            <a:ext cx="22860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18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B2B1B58-FCF3-4754-A9A6-78FE2F330462}"/>
              </a:ext>
            </a:extLst>
          </p:cNvPr>
          <p:cNvGrpSpPr/>
          <p:nvPr/>
        </p:nvGrpSpPr>
        <p:grpSpPr>
          <a:xfrm>
            <a:off x="755576" y="960873"/>
            <a:ext cx="7848872" cy="5667862"/>
            <a:chOff x="755576" y="960873"/>
            <a:chExt cx="7848872" cy="566786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F216262-11F7-4DE6-92CE-F8D61406114E}"/>
                </a:ext>
              </a:extLst>
            </p:cNvPr>
            <p:cNvGrpSpPr/>
            <p:nvPr/>
          </p:nvGrpSpPr>
          <p:grpSpPr>
            <a:xfrm>
              <a:off x="755576" y="960873"/>
              <a:ext cx="7848872" cy="5667862"/>
              <a:chOff x="755576" y="960873"/>
              <a:chExt cx="7848872" cy="5667862"/>
            </a:xfrm>
          </p:grpSpPr>
          <p:pic>
            <p:nvPicPr>
              <p:cNvPr id="16" name="Picture 2" descr="C:\Users\LIAOJM~1\AppData\Local\Temp\Rar$DIa0.920\b38.tif">
                <a:extLst>
                  <a:ext uri="{FF2B5EF4-FFF2-40B4-BE49-F238E27FC236}">
                    <a16:creationId xmlns:a16="http://schemas.microsoft.com/office/drawing/2014/main" id="{3AE2FDDD-3394-4AF2-A7F7-2006280FC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960873"/>
                <a:ext cx="7848872" cy="5667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A03ADD-9001-4169-AED4-12D53F74C486}"/>
                  </a:ext>
                </a:extLst>
              </p:cNvPr>
              <p:cNvSpPr txBox="1"/>
              <p:nvPr/>
            </p:nvSpPr>
            <p:spPr>
              <a:xfrm>
                <a:off x="846443" y="1196752"/>
                <a:ext cx="18722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最小模式</a:t>
                </a:r>
              </a:p>
            </p:txBody>
          </p: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A763A2-D0EA-4425-823D-81132F404D00}"/>
                </a:ext>
              </a:extLst>
            </p:cNvPr>
            <p:cNvCxnSpPr/>
            <p:nvPr/>
          </p:nvCxnSpPr>
          <p:spPr>
            <a:xfrm>
              <a:off x="5374248" y="6289000"/>
              <a:ext cx="2259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444727-0DC1-4218-B1BF-6CF051A95251}"/>
              </a:ext>
            </a:extLst>
          </p:cNvPr>
          <p:cNvGrpSpPr/>
          <p:nvPr/>
        </p:nvGrpSpPr>
        <p:grpSpPr>
          <a:xfrm>
            <a:off x="827584" y="0"/>
            <a:ext cx="4032448" cy="839639"/>
            <a:chOff x="827584" y="0"/>
            <a:chExt cx="4254374" cy="839639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8DC63FC-CA3D-41E0-9CD1-3C9BE0965391}"/>
                </a:ext>
              </a:extLst>
            </p:cNvPr>
            <p:cNvSpPr/>
            <p:nvPr/>
          </p:nvSpPr>
          <p:spPr>
            <a:xfrm>
              <a:off x="1119858" y="93956"/>
              <a:ext cx="396210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14.1   I/O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B4C3B2F-E678-4DD5-ABA3-795300C248EE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215">
                <a:extLst>
                  <a:ext uri="{FF2B5EF4-FFF2-40B4-BE49-F238E27FC236}">
                    <a16:creationId xmlns:a16="http://schemas.microsoft.com/office/drawing/2014/main" id="{A1A70631-73FE-45E3-8250-24866D6E5D2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651CED54-669B-4DEA-9F85-E97424B8C4B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A28B4C-F454-41D0-B664-D2E4DF72530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220">
                <a:extLst>
                  <a:ext uri="{FF2B5EF4-FFF2-40B4-BE49-F238E27FC236}">
                    <a16:creationId xmlns:a16="http://schemas.microsoft.com/office/drawing/2014/main" id="{6F2B7ED7-2FBC-49FB-B4A7-D4C91A4D7BA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C4AEFE6-A11B-4FC7-889C-6324FC9A176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55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86810BA-CCEF-4066-AA2B-5B2E273B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16632"/>
            <a:ext cx="399056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查询工作方式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2B734E5-B3E3-4835-A86A-450804CA7113}"/>
              </a:ext>
            </a:extLst>
          </p:cNvPr>
          <p:cNvGrpSpPr/>
          <p:nvPr/>
        </p:nvGrpSpPr>
        <p:grpSpPr>
          <a:xfrm>
            <a:off x="857708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234">
              <a:extLst>
                <a:ext uri="{FF2B5EF4-FFF2-40B4-BE49-F238E27FC236}">
                  <a16:creationId xmlns:a16="http://schemas.microsoft.com/office/drawing/2014/main" id="{E6FF6346-4203-4D2F-B701-476FFD9A3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96A2A9-F9B7-4B2C-8074-0740B2A98F7E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MH_Other_1">
            <a:extLst>
              <a:ext uri="{FF2B5EF4-FFF2-40B4-BE49-F238E27FC236}">
                <a16:creationId xmlns:a16="http://schemas.microsoft.com/office/drawing/2014/main" id="{B3B02BA6-47B7-4618-B275-6692CB74562A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108558" y="137819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 sz="2800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1CF77811-19FA-46B5-A74A-3D5DEC1B81D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4808" y="2060848"/>
            <a:ext cx="631910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每满足一次条件只能进行一次数据传送。</a:t>
            </a:r>
          </a:p>
        </p:txBody>
      </p:sp>
      <p:sp>
        <p:nvSpPr>
          <p:cNvPr id="8" name="MH_Other_2">
            <a:extLst>
              <a:ext uri="{FF2B5EF4-FFF2-40B4-BE49-F238E27FC236}">
                <a16:creationId xmlns:a16="http://schemas.microsoft.com/office/drawing/2014/main" id="{34A5CE2F-8379-4A6B-BC1D-61A73F24206C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108558" y="2147912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2800"/>
          </a:p>
        </p:txBody>
      </p:sp>
      <p:sp>
        <p:nvSpPr>
          <p:cNvPr id="9" name="MH_SubTitle_3">
            <a:extLst>
              <a:ext uri="{FF2B5EF4-FFF2-40B4-BE49-F238E27FC236}">
                <a16:creationId xmlns:a16="http://schemas.microsoft.com/office/drawing/2014/main" id="{40D2C198-90CC-486E-B733-BC46E3254F3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4808" y="2858877"/>
            <a:ext cx="6319109" cy="133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适用场合：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外设并不总是准备好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对传送速率和效率要求不高</a:t>
            </a:r>
          </a:p>
        </p:txBody>
      </p:sp>
      <p:sp>
        <p:nvSpPr>
          <p:cNvPr id="10" name="MH_Other_3">
            <a:extLst>
              <a:ext uri="{FF2B5EF4-FFF2-40B4-BE49-F238E27FC236}">
                <a16:creationId xmlns:a16="http://schemas.microsoft.com/office/drawing/2014/main" id="{018004B7-1AB9-421C-BB3D-458B2D9DC76C}"/>
              </a:ext>
            </a:extLst>
          </p:cNvPr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108558" y="2830835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MH_SubTitle_4">
            <a:extLst>
              <a:ext uri="{FF2B5EF4-FFF2-40B4-BE49-F238E27FC236}">
                <a16:creationId xmlns:a16="http://schemas.microsoft.com/office/drawing/2014/main" id="{14090225-774F-41F0-9185-6DD5D893CEE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84807" y="4941168"/>
            <a:ext cx="631910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工作条件：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外设应提供设备状态信息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接口应具备状态端口</a:t>
            </a:r>
          </a:p>
        </p:txBody>
      </p:sp>
      <p:sp>
        <p:nvSpPr>
          <p:cNvPr id="12" name="MH_Other_4">
            <a:extLst>
              <a:ext uri="{FF2B5EF4-FFF2-40B4-BE49-F238E27FC236}">
                <a16:creationId xmlns:a16="http://schemas.microsoft.com/office/drawing/2014/main" id="{6E7EF3FB-712B-451B-95EE-027D17D86B16}"/>
              </a:ext>
            </a:extLst>
          </p:cNvPr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108558" y="4574676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MH_SubTitle_1">
            <a:extLst>
              <a:ext uri="{FF2B5EF4-FFF2-40B4-BE49-F238E27FC236}">
                <a16:creationId xmlns:a16="http://schemas.microsoft.com/office/drawing/2014/main" id="{25EFCBFB-B7AB-45F4-B3B8-800450F025BA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89645" y="1268760"/>
            <a:ext cx="6314272" cy="58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仅当条件满足时才能进行数据传送；</a:t>
            </a:r>
          </a:p>
        </p:txBody>
      </p:sp>
    </p:spTree>
    <p:extLst>
      <p:ext uri="{BB962C8B-B14F-4D97-AF65-F5344CB8AC3E}">
        <p14:creationId xmlns:p14="http://schemas.microsoft.com/office/powerpoint/2010/main" val="128447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-arrowheads_44810">
            <a:extLst>
              <a:ext uri="{FF2B5EF4-FFF2-40B4-BE49-F238E27FC236}">
                <a16:creationId xmlns:a16="http://schemas.microsoft.com/office/drawing/2014/main" id="{E975ADA0-3B40-4E1A-B0A6-E3841D12946F}"/>
              </a:ext>
            </a:extLst>
          </p:cNvPr>
          <p:cNvSpPr>
            <a:spLocks noChangeAspect="1"/>
          </p:cNvSpPr>
          <p:nvPr/>
        </p:nvSpPr>
        <p:spPr bwMode="auto">
          <a:xfrm>
            <a:off x="898874" y="242696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7DB71B-D3EC-4B5B-B6DF-773C1A6D9161}"/>
              </a:ext>
            </a:extLst>
          </p:cNvPr>
          <p:cNvSpPr/>
          <p:nvPr/>
        </p:nvSpPr>
        <p:spPr>
          <a:xfrm>
            <a:off x="1331640" y="171054"/>
            <a:ext cx="4555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单个外设的查询工作方式流程图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674515-E80E-4457-9A7C-FACE061764B2}"/>
              </a:ext>
            </a:extLst>
          </p:cNvPr>
          <p:cNvGrpSpPr/>
          <p:nvPr/>
        </p:nvGrpSpPr>
        <p:grpSpPr>
          <a:xfrm>
            <a:off x="2264781" y="980728"/>
            <a:ext cx="6294438" cy="5416550"/>
            <a:chOff x="2264781" y="980728"/>
            <a:chExt cx="6294438" cy="5416550"/>
          </a:xfrm>
        </p:grpSpPr>
        <p:sp>
          <p:nvSpPr>
            <p:cNvPr id="4" name="Line 37">
              <a:extLst>
                <a:ext uri="{FF2B5EF4-FFF2-40B4-BE49-F238E27FC236}">
                  <a16:creationId xmlns:a16="http://schemas.microsoft.com/office/drawing/2014/main" id="{9260D981-12F6-4372-A7D3-56CB0BADB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369" y="1433166"/>
              <a:ext cx="0" cy="79216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06F65467-BC86-4583-B6EB-D3C7334D9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631" y="3030191"/>
              <a:ext cx="2151063" cy="628650"/>
            </a:xfrm>
            <a:prstGeom prst="flowChartDecision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 t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READY?</a:t>
              </a:r>
              <a:endPara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D374511F-DAC2-4CDA-9663-4D0424E52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631" y="3971578"/>
              <a:ext cx="2151063" cy="628650"/>
            </a:xfrm>
            <a:prstGeom prst="flowChartPredefinedProcess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 t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进行</a:t>
              </a:r>
              <a:r>
                <a:rPr lang="zh-CN" altLang="en-US" sz="2000">
                  <a:solidFill>
                    <a:srgbClr val="FFFFFF"/>
                  </a:solidFill>
                  <a:ea typeface="宋体" panose="02010600030101010101" pitchFamily="2" charset="-122"/>
                </a:rPr>
                <a:t>一次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数据交换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F284D7B7-6EF5-4D05-9850-1D820C52A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369" y="1822103"/>
              <a:ext cx="0" cy="409575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3B68450-9813-4947-95E4-4FD2E5D5C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369" y="3658841"/>
              <a:ext cx="0" cy="312737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44C1C987-D528-40C9-BD23-6BE13032F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5894" y="3344516"/>
              <a:ext cx="1074737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08E0A9B3-EB25-40A1-B334-3FE965D09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9069" y="1822103"/>
              <a:ext cx="0" cy="151130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A0163AD-11BD-4345-BAC9-6994AE59D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781" y="1822103"/>
              <a:ext cx="2149475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F485B176-9B38-47D1-9CDB-968150145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369" y="4600228"/>
              <a:ext cx="0" cy="312738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AutoShape 17">
              <a:extLst>
                <a:ext uri="{FF2B5EF4-FFF2-40B4-BE49-F238E27FC236}">
                  <a16:creationId xmlns:a16="http://schemas.microsoft.com/office/drawing/2014/main" id="{AFD126C0-F89B-4B73-9C70-571203E38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119" y="2245966"/>
              <a:ext cx="2954337" cy="471487"/>
            </a:xfrm>
            <a:prstGeom prst="flowChartProcess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读入并测试外设状态</a:t>
              </a: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5E83B7F6-4240-4D25-B9CC-6795B5E09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369" y="2717453"/>
              <a:ext cx="0" cy="312738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21">
              <a:extLst>
                <a:ext uri="{FF2B5EF4-FFF2-40B4-BE49-F238E27FC236}">
                  <a16:creationId xmlns:a16="http://schemas.microsoft.com/office/drawing/2014/main" id="{643DC51D-713D-4C1F-BE4A-593877F9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919" y="3636616"/>
              <a:ext cx="28733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EF5AFAA6-117F-4C82-9EE3-B868A33D6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594" y="3027016"/>
              <a:ext cx="28733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7" name="AutoShape 23">
              <a:extLst>
                <a:ext uri="{FF2B5EF4-FFF2-40B4-BE49-F238E27FC236}">
                  <a16:creationId xmlns:a16="http://schemas.microsoft.com/office/drawing/2014/main" id="{45E6804F-71EE-4040-897A-027C9C79D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556" y="4912966"/>
              <a:ext cx="2322513" cy="628650"/>
            </a:xfrm>
            <a:prstGeom prst="flowChartDecision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 t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传送完？</a:t>
              </a:r>
              <a:endPara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12A2EABF-29F4-424D-A0BC-3159CC794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5894" y="5230466"/>
              <a:ext cx="1039812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26">
              <a:extLst>
                <a:ext uri="{FF2B5EF4-FFF2-40B4-BE49-F238E27FC236}">
                  <a16:creationId xmlns:a16="http://schemas.microsoft.com/office/drawing/2014/main" id="{A2CFEB79-803C-4209-AF44-6C0DB0BCB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6481" y="5560666"/>
              <a:ext cx="0" cy="388937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1D59BC68-BEEC-4CE7-B7FF-370F2E10F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9069" y="1822103"/>
              <a:ext cx="0" cy="34067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F365CDF9-8720-47F5-8399-7B866A74F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919" y="5560666"/>
              <a:ext cx="28733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2" name="AutoShape 32">
              <a:extLst>
                <a:ext uri="{FF2B5EF4-FFF2-40B4-BE49-F238E27FC236}">
                  <a16:creationId xmlns:a16="http://schemas.microsoft.com/office/drawing/2014/main" id="{73FB1EE3-FEAF-40D1-A1F1-D942B0817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356" y="5925791"/>
              <a:ext cx="1511300" cy="471487"/>
            </a:xfrm>
            <a:prstGeom prst="flowChartProcess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 tIns="82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结 束</a:t>
              </a:r>
            </a:p>
          </p:txBody>
        </p:sp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4E282188-B2F8-4D03-824F-0F1A53752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056" y="4932016"/>
              <a:ext cx="28733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4" name="Line 34">
              <a:extLst>
                <a:ext uri="{FF2B5EF4-FFF2-40B4-BE49-F238E27FC236}">
                  <a16:creationId xmlns:a16="http://schemas.microsoft.com/office/drawing/2014/main" id="{698B5BB8-6288-4F15-8B3D-358938E9E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781" y="1822103"/>
              <a:ext cx="214947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35">
              <a:extLst>
                <a:ext uri="{FF2B5EF4-FFF2-40B4-BE49-F238E27FC236}">
                  <a16:creationId xmlns:a16="http://schemas.microsoft.com/office/drawing/2014/main" id="{3EBDDFDD-6DC0-45CA-80E7-5D14224F9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369" y="1815753"/>
              <a:ext cx="0" cy="4095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AutoShape 38">
              <a:extLst>
                <a:ext uri="{FF2B5EF4-FFF2-40B4-BE49-F238E27FC236}">
                  <a16:creationId xmlns:a16="http://schemas.microsoft.com/office/drawing/2014/main" id="{D09BD751-5E1E-4F42-B984-3908F6243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8631" y="3477866"/>
              <a:ext cx="2160588" cy="1552575"/>
            </a:xfrm>
            <a:prstGeom prst="cloudCallout">
              <a:avLst>
                <a:gd name="adj1" fmla="val -94894"/>
                <a:gd name="adj2" fmla="val -6134"/>
              </a:avLst>
            </a:prstGeom>
            <a:solidFill>
              <a:srgbClr val="FF6600"/>
            </a:solidFill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rPr>
                <a:t>每满足一次条件只能进行一次数据传送</a:t>
              </a:r>
            </a:p>
          </p:txBody>
        </p:sp>
        <p:grpSp>
          <p:nvGrpSpPr>
            <p:cNvPr id="27" name="Group 41">
              <a:extLst>
                <a:ext uri="{FF2B5EF4-FFF2-40B4-BE49-F238E27FC236}">
                  <a16:creationId xmlns:a16="http://schemas.microsoft.com/office/drawing/2014/main" id="{DD102657-782F-4073-9E49-EEE78A4108E3}"/>
                </a:ext>
              </a:extLst>
            </p:cNvPr>
            <p:cNvGrpSpPr/>
            <p:nvPr/>
          </p:nvGrpSpPr>
          <p:grpSpPr bwMode="auto">
            <a:xfrm>
              <a:off x="3710994" y="980728"/>
              <a:ext cx="1439862" cy="433388"/>
              <a:chOff x="2412" y="496"/>
              <a:chExt cx="907" cy="273"/>
            </a:xfrm>
          </p:grpSpPr>
          <p:sp>
            <p:nvSpPr>
              <p:cNvPr id="28" name="AutoShape 39">
                <a:extLst>
                  <a:ext uri="{FF2B5EF4-FFF2-40B4-BE49-F238E27FC236}">
                    <a16:creationId xmlns:a16="http://schemas.microsoft.com/office/drawing/2014/main" id="{5CB58187-3BEF-4496-A6E8-5BF306148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2" y="496"/>
                <a:ext cx="907" cy="273"/>
              </a:xfrm>
              <a:prstGeom prst="flowChartAlternateProcess">
                <a:avLst/>
              </a:prstGeom>
              <a:solidFill>
                <a:srgbClr val="339966"/>
              </a:solidFill>
              <a:ln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 Box 40">
                <a:extLst>
                  <a:ext uri="{FF2B5EF4-FFF2-40B4-BE49-F238E27FC236}">
                    <a16:creationId xmlns:a16="http://schemas.microsoft.com/office/drawing/2014/main" id="{D2E81960-BC3F-4EB0-86F3-A88D55720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" y="506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>
                    <a:solidFill>
                      <a:srgbClr val="FFFFFF"/>
                    </a:solidFill>
                    <a:ea typeface="宋体" panose="02010600030101010101" pitchFamily="2" charset="-122"/>
                  </a:rPr>
                  <a:t>开 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95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-arrowheads_44810">
            <a:extLst>
              <a:ext uri="{FF2B5EF4-FFF2-40B4-BE49-F238E27FC236}">
                <a16:creationId xmlns:a16="http://schemas.microsoft.com/office/drawing/2014/main" id="{3C88DAFB-7CEE-4585-A881-F3D33E9CD202}"/>
              </a:ext>
            </a:extLst>
          </p:cNvPr>
          <p:cNvSpPr>
            <a:spLocks noChangeAspect="1"/>
          </p:cNvSpPr>
          <p:nvPr/>
        </p:nvSpPr>
        <p:spPr bwMode="auto">
          <a:xfrm>
            <a:off x="826866" y="260282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9E30DF-0C4D-4926-A0AD-8EE55B06EFC8}"/>
              </a:ext>
            </a:extLst>
          </p:cNvPr>
          <p:cNvSpPr/>
          <p:nvPr/>
        </p:nvSpPr>
        <p:spPr>
          <a:xfrm>
            <a:off x="1259632" y="188640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单个外设的查询工作方式流程图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E535A-9CC3-4E83-8233-D84C52B7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80" y="1286292"/>
            <a:ext cx="5503725" cy="5334380"/>
          </a:xfrm>
          <a:prstGeom prst="rect">
            <a:avLst/>
          </a:prstGeom>
        </p:spPr>
      </p:pic>
      <p:sp>
        <p:nvSpPr>
          <p:cNvPr id="5" name="AutoShape 23">
            <a:extLst>
              <a:ext uri="{FF2B5EF4-FFF2-40B4-BE49-F238E27FC236}">
                <a16:creationId xmlns:a16="http://schemas.microsoft.com/office/drawing/2014/main" id="{98B0DD3D-1EAD-4569-9BF8-4BF535C1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670" y="1272939"/>
            <a:ext cx="1873250" cy="503238"/>
          </a:xfrm>
          <a:prstGeom prst="wedgeRoundRectCallout">
            <a:avLst>
              <a:gd name="adj1" fmla="val -91019"/>
              <a:gd name="adj2" fmla="val 135491"/>
              <a:gd name="adj3" fmla="val 16667"/>
            </a:avLst>
          </a:prstGeom>
          <a:solidFill>
            <a:srgbClr val="993300"/>
          </a:solidFill>
          <a:ln w="9525">
            <a:solidFill>
              <a:srgbClr val="9933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防止死循环</a:t>
            </a:r>
          </a:p>
        </p:txBody>
      </p:sp>
    </p:spTree>
    <p:extLst>
      <p:ext uri="{BB962C8B-B14F-4D97-AF65-F5344CB8AC3E}">
        <p14:creationId xmlns:p14="http://schemas.microsoft.com/office/powerpoint/2010/main" val="28421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>
            <a:extLst>
              <a:ext uri="{FF2B5EF4-FFF2-40B4-BE49-F238E27FC236}">
                <a16:creationId xmlns:a16="http://schemas.microsoft.com/office/drawing/2014/main" id="{F073E07C-928B-4154-966E-3B27755B04E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 flipV="1">
            <a:off x="4484716" y="3956189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MH_Other_2">
            <a:extLst>
              <a:ext uri="{FF2B5EF4-FFF2-40B4-BE49-F238E27FC236}">
                <a16:creationId xmlns:a16="http://schemas.microsoft.com/office/drawing/2014/main" id="{4B654F7E-BFE3-4D5A-9A66-21CDA26C70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V="1">
            <a:off x="3900516" y="3011627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Other_3">
            <a:extLst>
              <a:ext uri="{FF2B5EF4-FFF2-40B4-BE49-F238E27FC236}">
                <a16:creationId xmlns:a16="http://schemas.microsoft.com/office/drawing/2014/main" id="{DB0FE409-91C9-4645-9A2B-5B66D8C3A6D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62578" y="2929077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4">
            <a:extLst>
              <a:ext uri="{FF2B5EF4-FFF2-40B4-BE49-F238E27FC236}">
                <a16:creationId xmlns:a16="http://schemas.microsoft.com/office/drawing/2014/main" id="{428C22DE-0D87-46E3-A110-37CA2B1CE6D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256546" y="3024034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_5">
            <a:extLst>
              <a:ext uri="{FF2B5EF4-FFF2-40B4-BE49-F238E27FC236}">
                <a16:creationId xmlns:a16="http://schemas.microsoft.com/office/drawing/2014/main" id="{D276CDCB-7715-46A7-B27B-B47E85B0769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11566" y="1974989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Other_6">
            <a:extLst>
              <a:ext uri="{FF2B5EF4-FFF2-40B4-BE49-F238E27FC236}">
                <a16:creationId xmlns:a16="http://schemas.microsoft.com/office/drawing/2014/main" id="{819ABD13-9104-406D-B3D9-6B8C9A39B77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505295" y="2068790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Other_7">
            <a:extLst>
              <a:ext uri="{FF2B5EF4-FFF2-40B4-BE49-F238E27FC236}">
                <a16:creationId xmlns:a16="http://schemas.microsoft.com/office/drawing/2014/main" id="{263DB43A-AFDD-49FB-B546-F1E01E5697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3417916" y="3884752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8">
            <a:extLst>
              <a:ext uri="{FF2B5EF4-FFF2-40B4-BE49-F238E27FC236}">
                <a16:creationId xmlns:a16="http://schemas.microsoft.com/office/drawing/2014/main" id="{4DC2D86E-1B67-4393-B7DA-A16702DCDDD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512845" y="3979278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EB1441-4909-4391-AFFD-912E363647FD}"/>
              </a:ext>
            </a:extLst>
          </p:cNvPr>
          <p:cNvSpPr/>
          <p:nvPr/>
        </p:nvSpPr>
        <p:spPr>
          <a:xfrm>
            <a:off x="188197" y="1634096"/>
            <a:ext cx="3335256" cy="187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外设状态端口地址为0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3FBH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(bit5)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为状态标志（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忙，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准备好）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339429-A8AB-4FFE-B0CF-B0C9A67D19ED}"/>
              </a:ext>
            </a:extLst>
          </p:cNvPr>
          <p:cNvSpPr/>
          <p:nvPr/>
        </p:nvSpPr>
        <p:spPr>
          <a:xfrm>
            <a:off x="6228184" y="2420888"/>
            <a:ext cx="2821988" cy="2337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外设数据端口地址为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03F8H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，写入数据会使状态标志置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；外设把数据读走后又把它置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51C017-90D3-41FC-855F-DBBBAEF25086}"/>
              </a:ext>
            </a:extLst>
          </p:cNvPr>
          <p:cNvSpPr/>
          <p:nvPr/>
        </p:nvSpPr>
        <p:spPr>
          <a:xfrm>
            <a:off x="277743" y="4104265"/>
            <a:ext cx="3037279" cy="141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试画出其电路图，并将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BUF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个字节数据输出。	</a:t>
            </a:r>
          </a:p>
        </p:txBody>
      </p:sp>
      <p:sp>
        <p:nvSpPr>
          <p:cNvPr id="13" name="right-arrowheads_44810">
            <a:extLst>
              <a:ext uri="{FF2B5EF4-FFF2-40B4-BE49-F238E27FC236}">
                <a16:creationId xmlns:a16="http://schemas.microsoft.com/office/drawing/2014/main" id="{7BD0F154-796F-42BC-B538-7E280AF31634}"/>
              </a:ext>
            </a:extLst>
          </p:cNvPr>
          <p:cNvSpPr>
            <a:spLocks noChangeAspect="1"/>
          </p:cNvSpPr>
          <p:nvPr/>
        </p:nvSpPr>
        <p:spPr bwMode="auto">
          <a:xfrm>
            <a:off x="826866" y="260282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0C68D5-755F-4295-AEA8-55A5F964A1C9}"/>
              </a:ext>
            </a:extLst>
          </p:cNvPr>
          <p:cNvSpPr/>
          <p:nvPr/>
        </p:nvSpPr>
        <p:spPr>
          <a:xfrm>
            <a:off x="1259632" y="188640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查询工作方式的例子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数据输出</a:t>
            </a:r>
          </a:p>
        </p:txBody>
      </p:sp>
    </p:spTree>
    <p:extLst>
      <p:ext uri="{BB962C8B-B14F-4D97-AF65-F5344CB8AC3E}">
        <p14:creationId xmlns:p14="http://schemas.microsoft.com/office/powerpoint/2010/main" val="285508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2">
            <a:extLst>
              <a:ext uri="{FF2B5EF4-FFF2-40B4-BE49-F238E27FC236}">
                <a16:creationId xmlns:a16="http://schemas.microsoft.com/office/drawing/2014/main" id="{BC4AC5E8-E7FD-41E0-A0DC-F36CD2ACAE9C}"/>
              </a:ext>
            </a:extLst>
          </p:cNvPr>
          <p:cNvGrpSpPr/>
          <p:nvPr/>
        </p:nvGrpSpPr>
        <p:grpSpPr bwMode="auto">
          <a:xfrm>
            <a:off x="4757365" y="4463181"/>
            <a:ext cx="1008063" cy="1728788"/>
            <a:chOff x="2880" y="2296"/>
            <a:chExt cx="635" cy="10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ED4D2B-FDBD-4334-8070-A2E9FA86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96"/>
              <a:ext cx="635" cy="108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FFFF"/>
              </a:solidFill>
              <a:prstDash val="dash"/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6" name="Group 33">
              <a:extLst>
                <a:ext uri="{FF2B5EF4-FFF2-40B4-BE49-F238E27FC236}">
                  <a16:creationId xmlns:a16="http://schemas.microsoft.com/office/drawing/2014/main" id="{3CA66F11-5845-4DF9-BFEA-A08F8975DFB0}"/>
                </a:ext>
              </a:extLst>
            </p:cNvPr>
            <p:cNvGrpSpPr/>
            <p:nvPr/>
          </p:nvGrpSpPr>
          <p:grpSpPr bwMode="auto">
            <a:xfrm>
              <a:off x="2976" y="2353"/>
              <a:ext cx="287" cy="240"/>
              <a:chOff x="3288" y="1848"/>
              <a:chExt cx="288" cy="250"/>
            </a:xfrm>
          </p:grpSpPr>
          <p:sp>
            <p:nvSpPr>
              <p:cNvPr id="9" name="AutoShape 34">
                <a:extLst>
                  <a:ext uri="{FF2B5EF4-FFF2-40B4-BE49-F238E27FC236}">
                    <a16:creationId xmlns:a16="http://schemas.microsoft.com/office/drawing/2014/main" id="{B8E81302-5CD1-4BF2-8C34-B82E7D6E3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1848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" name="Oval 35">
                <a:extLst>
                  <a:ext uri="{FF2B5EF4-FFF2-40B4-BE49-F238E27FC236}">
                    <a16:creationId xmlns:a16="http://schemas.microsoft.com/office/drawing/2014/main" id="{74582F87-5B84-42B1-9223-4F51292FD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310" y="1943"/>
                <a:ext cx="45" cy="45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Text Box 46">
              <a:extLst>
                <a:ext uri="{FF2B5EF4-FFF2-40B4-BE49-F238E27FC236}">
                  <a16:creationId xmlns:a16="http://schemas.microsoft.com/office/drawing/2014/main" id="{BACFFB78-5E43-4EC2-8ED5-0BDE0C2CF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3113"/>
              <a:ext cx="51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状态端口</a:t>
              </a:r>
            </a:p>
          </p:txBody>
        </p:sp>
        <p:sp>
          <p:nvSpPr>
            <p:cNvPr id="8" name="Line 98">
              <a:extLst>
                <a:ext uri="{FF2B5EF4-FFF2-40B4-BE49-F238E27FC236}">
                  <a16:creationId xmlns:a16="http://schemas.microsoft.com/office/drawing/2014/main" id="{52C3DC64-22F8-468C-BB73-B0799E518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594"/>
              <a:ext cx="0" cy="22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5">
            <a:extLst>
              <a:ext uri="{FF2B5EF4-FFF2-40B4-BE49-F238E27FC236}">
                <a16:creationId xmlns:a16="http://schemas.microsoft.com/office/drawing/2014/main" id="{BE40CE45-B694-4225-A302-2060CD9B0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890" y="2535956"/>
            <a:ext cx="2873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D5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F60F22A-4150-43E4-8912-BDA7C3892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178" y="2231156"/>
            <a:ext cx="6318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D7-D0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55D50A4E-3B1B-4585-ACA0-D05991DF0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828" y="3655144"/>
            <a:ext cx="2381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A9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|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A6038D7-98D4-45DD-9CDD-037BC428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778" y="4320306"/>
            <a:ext cx="327025" cy="647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lIns="0" tIns="1440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5DF917F-8057-4883-BB21-4D1F8448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778" y="3548781"/>
            <a:ext cx="330200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lIns="0" tIns="19080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BCB1321B-5A69-4596-9B5D-232DE45C5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3907556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1177ECA8-F051-4095-B235-BC0060AFC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3709119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183C11D1-FC99-4E40-B26A-B5BDC7ED3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4005981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132A2B89-8026-4CBB-9C0D-C3E42A038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3807544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403E0AE0-E3AF-4065-801E-4BAD11E0B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4105994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3F5F2033-BAB5-4934-BA0A-BB20DB464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4204419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5C38B074-8C67-473B-8587-0F09730A1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3610694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170E9524-987B-4886-8E1C-CB479838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578" y="4366344"/>
            <a:ext cx="3143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A15</a:t>
            </a:r>
          </a:p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A10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002B57BA-18A2-4E2D-AC9A-7C13DE24F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365" y="3455119"/>
            <a:ext cx="457200" cy="8905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EC7079E2-E024-40C8-BD2B-F438584A7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740" y="3888506"/>
            <a:ext cx="3016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B2C7E0B2-676A-4498-845F-61B79684C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2090" y="3888506"/>
            <a:ext cx="1439863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9CD9F5D-4022-4BF4-9A07-03C3B65F4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228" y="4182194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3F8H</a:t>
            </a: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92776906-4208-490A-B090-2971E0E8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878" y="2231156"/>
            <a:ext cx="4283075" cy="233363"/>
          </a:xfrm>
          <a:prstGeom prst="leftRightArrow">
            <a:avLst>
              <a:gd name="adj1" fmla="val 57824"/>
              <a:gd name="adj2" fmla="val 92448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871954B1-703E-49EB-BA8E-EC896E3AC5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7165" y="5688731"/>
            <a:ext cx="215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36">
            <a:extLst>
              <a:ext uri="{FF2B5EF4-FFF2-40B4-BE49-F238E27FC236}">
                <a16:creationId xmlns:a16="http://schemas.microsoft.com/office/drawing/2014/main" id="{5BDA17BF-16F6-4EDB-A0F9-017057459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815" y="2443881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Line 37">
            <a:extLst>
              <a:ext uri="{FF2B5EF4-FFF2-40B4-BE49-F238E27FC236}">
                <a16:creationId xmlns:a16="http://schemas.microsoft.com/office/drawing/2014/main" id="{3E8BAB07-3242-42EB-9DA4-30CE484A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815" y="2642319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Line 38">
            <a:extLst>
              <a:ext uri="{FF2B5EF4-FFF2-40B4-BE49-F238E27FC236}">
                <a16:creationId xmlns:a16="http://schemas.microsoft.com/office/drawing/2014/main" id="{466FCBBD-9957-47C2-A83A-BAC83B8BF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815" y="2840756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F1223666-EB25-46C9-83D8-D0F801FF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815" y="3039194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40">
            <a:extLst>
              <a:ext uri="{FF2B5EF4-FFF2-40B4-BE49-F238E27FC236}">
                <a16:creationId xmlns:a16="http://schemas.microsoft.com/office/drawing/2014/main" id="{7F391888-4604-4D92-9101-1E256DB8B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815" y="3236044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Line 41">
            <a:extLst>
              <a:ext uri="{FF2B5EF4-FFF2-40B4-BE49-F238E27FC236}">
                <a16:creationId xmlns:a16="http://schemas.microsoft.com/office/drawing/2014/main" id="{98F2BB8E-731D-472C-ABE0-3103EC362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815" y="3434481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Line 42">
            <a:extLst>
              <a:ext uri="{FF2B5EF4-FFF2-40B4-BE49-F238E27FC236}">
                <a16:creationId xmlns:a16="http://schemas.microsoft.com/office/drawing/2014/main" id="{33526695-D263-4DFD-8918-AFEF2C444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815" y="3632919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Line 43">
            <a:extLst>
              <a:ext uri="{FF2B5EF4-FFF2-40B4-BE49-F238E27FC236}">
                <a16:creationId xmlns:a16="http://schemas.microsoft.com/office/drawing/2014/main" id="{1D485016-4A6D-450B-AC93-03536A963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815" y="3831356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AutoShape 47">
            <a:extLst>
              <a:ext uri="{FF2B5EF4-FFF2-40B4-BE49-F238E27FC236}">
                <a16:creationId xmlns:a16="http://schemas.microsoft.com/office/drawing/2014/main" id="{8BEB1603-BD32-47DC-94FA-DEC4949C3911}"/>
              </a:ext>
            </a:extLst>
          </p:cNvPr>
          <p:cNvSpPr/>
          <p:nvPr/>
        </p:nvSpPr>
        <p:spPr bwMode="auto">
          <a:xfrm>
            <a:off x="1215653" y="3621806"/>
            <a:ext cx="71437" cy="576263"/>
          </a:xfrm>
          <a:prstGeom prst="leftBrace">
            <a:avLst>
              <a:gd name="adj1" fmla="val 67185"/>
              <a:gd name="adj2" fmla="val 50000"/>
            </a:avLst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9" name="Line 48">
            <a:extLst>
              <a:ext uri="{FF2B5EF4-FFF2-40B4-BE49-F238E27FC236}">
                <a16:creationId xmlns:a16="http://schemas.microsoft.com/office/drawing/2014/main" id="{D99B479E-0C53-4058-BBDC-A5AE35C57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4698131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Line 49">
            <a:extLst>
              <a:ext uri="{FF2B5EF4-FFF2-40B4-BE49-F238E27FC236}">
                <a16:creationId xmlns:a16="http://schemas.microsoft.com/office/drawing/2014/main" id="{6EFA5ED5-9395-4CCB-A37A-B908E65D3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4499694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Line 50">
            <a:extLst>
              <a:ext uri="{FF2B5EF4-FFF2-40B4-BE49-F238E27FC236}">
                <a16:creationId xmlns:a16="http://schemas.microsoft.com/office/drawing/2014/main" id="{09E5B21F-31D9-4BE4-90AE-D7A6FB4C3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4796556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Line 51">
            <a:extLst>
              <a:ext uri="{FF2B5EF4-FFF2-40B4-BE49-F238E27FC236}">
                <a16:creationId xmlns:a16="http://schemas.microsoft.com/office/drawing/2014/main" id="{4D7137F2-CDB5-432A-94E5-C9E8D2DCA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4598119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Line 52">
            <a:extLst>
              <a:ext uri="{FF2B5EF4-FFF2-40B4-BE49-F238E27FC236}">
                <a16:creationId xmlns:a16="http://schemas.microsoft.com/office/drawing/2014/main" id="{65FCC77D-6106-4EC5-9966-A21140FBA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4896569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Line 53">
            <a:extLst>
              <a:ext uri="{FF2B5EF4-FFF2-40B4-BE49-F238E27FC236}">
                <a16:creationId xmlns:a16="http://schemas.microsoft.com/office/drawing/2014/main" id="{C89FC3F6-303A-4FF7-86CD-7D873DAFB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015" y="4401269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AutoShape 55">
            <a:extLst>
              <a:ext uri="{FF2B5EF4-FFF2-40B4-BE49-F238E27FC236}">
                <a16:creationId xmlns:a16="http://schemas.microsoft.com/office/drawing/2014/main" id="{2D03296E-E89E-4F3A-A856-26A29F5A26AA}"/>
              </a:ext>
            </a:extLst>
          </p:cNvPr>
          <p:cNvSpPr/>
          <p:nvPr/>
        </p:nvSpPr>
        <p:spPr bwMode="auto">
          <a:xfrm>
            <a:off x="1217240" y="4366344"/>
            <a:ext cx="71438" cy="530225"/>
          </a:xfrm>
          <a:prstGeom prst="leftBrace">
            <a:avLst>
              <a:gd name="adj1" fmla="val 61817"/>
              <a:gd name="adj2" fmla="val 50000"/>
            </a:avLst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" name="Line 58">
            <a:extLst>
              <a:ext uri="{FF2B5EF4-FFF2-40B4-BE49-F238E27FC236}">
                <a16:creationId xmlns:a16="http://schemas.microsoft.com/office/drawing/2014/main" id="{2C73D714-5703-47C9-858E-7B2C602E7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603" y="4417144"/>
            <a:ext cx="1444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Line 59">
            <a:extLst>
              <a:ext uri="{FF2B5EF4-FFF2-40B4-BE49-F238E27FC236}">
                <a16:creationId xmlns:a16="http://schemas.microsoft.com/office/drawing/2014/main" id="{E5C8FE90-AAA5-4DEC-B751-4E8D66818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603" y="4752106"/>
            <a:ext cx="1444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Line 60">
            <a:extLst>
              <a:ext uri="{FF2B5EF4-FFF2-40B4-BE49-F238E27FC236}">
                <a16:creationId xmlns:a16="http://schemas.microsoft.com/office/drawing/2014/main" id="{B8A1A86E-A7E2-4868-9FDA-283BBE98C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603" y="4417144"/>
            <a:ext cx="0" cy="32385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Line 61">
            <a:extLst>
              <a:ext uri="{FF2B5EF4-FFF2-40B4-BE49-F238E27FC236}">
                <a16:creationId xmlns:a16="http://schemas.microsoft.com/office/drawing/2014/main" id="{EB05405C-F95E-4C9E-9933-EAC9DB70E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1803" y="4607644"/>
            <a:ext cx="17938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Line 62">
            <a:extLst>
              <a:ext uri="{FF2B5EF4-FFF2-40B4-BE49-F238E27FC236}">
                <a16:creationId xmlns:a16="http://schemas.microsoft.com/office/drawing/2014/main" id="{5E3F99AC-A067-4939-858A-5A5BEB3AB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540" y="5255344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Line 63">
            <a:extLst>
              <a:ext uri="{FF2B5EF4-FFF2-40B4-BE49-F238E27FC236}">
                <a16:creationId xmlns:a16="http://schemas.microsoft.com/office/drawing/2014/main" id="{E69BAFF4-4EA8-4A57-B176-BDE35D331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540" y="5510931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Line 64">
            <a:extLst>
              <a:ext uri="{FF2B5EF4-FFF2-40B4-BE49-F238E27FC236}">
                <a16:creationId xmlns:a16="http://schemas.microsoft.com/office/drawing/2014/main" id="{0A659281-19F7-4D73-AF65-A1ABD0533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540" y="5760169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Text Box 65">
            <a:extLst>
              <a:ext uri="{FF2B5EF4-FFF2-40B4-BE49-F238E27FC236}">
                <a16:creationId xmlns:a16="http://schemas.microsoft.com/office/drawing/2014/main" id="{A761BE93-567F-4E2E-9FC5-90459A011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40" y="5160094"/>
            <a:ext cx="309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A2</a:t>
            </a:r>
          </a:p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</a:t>
            </a:r>
          </a:p>
          <a:p>
            <a:pPr algn="ctr" defTabSz="914400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A0</a:t>
            </a:r>
          </a:p>
        </p:txBody>
      </p:sp>
      <p:grpSp>
        <p:nvGrpSpPr>
          <p:cNvPr id="54" name="Group 130">
            <a:extLst>
              <a:ext uri="{FF2B5EF4-FFF2-40B4-BE49-F238E27FC236}">
                <a16:creationId xmlns:a16="http://schemas.microsoft.com/office/drawing/2014/main" id="{D0ECE941-9B63-4D38-850D-5C8A8708AA9A}"/>
              </a:ext>
            </a:extLst>
          </p:cNvPr>
          <p:cNvGrpSpPr/>
          <p:nvPr/>
        </p:nvGrpSpPr>
        <p:grpSpPr bwMode="auto">
          <a:xfrm>
            <a:off x="2449140" y="3480519"/>
            <a:ext cx="936625" cy="2424112"/>
            <a:chOff x="1426" y="1825"/>
            <a:chExt cx="590" cy="152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8FC1C9-D84B-4CCF-BE8A-8D64FFEFC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1991"/>
              <a:ext cx="499" cy="136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lIns="3600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2B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9A2283C9-675F-405A-8634-8550D2DDA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9" y="2346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57">
              <a:extLst>
                <a:ext uri="{FF2B5EF4-FFF2-40B4-BE49-F238E27FC236}">
                  <a16:creationId xmlns:a16="http://schemas.microsoft.com/office/drawing/2014/main" id="{9A73ECE2-F2B1-4982-9997-234FA7C01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9" y="2527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 Box 66">
              <a:extLst>
                <a:ext uri="{FF2B5EF4-FFF2-40B4-BE49-F238E27FC236}">
                  <a16:creationId xmlns:a16="http://schemas.microsoft.com/office/drawing/2014/main" id="{47ECF838-6154-4748-BD55-522C4AD29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1825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74LS138</a:t>
              </a:r>
            </a:p>
          </p:txBody>
        </p:sp>
      </p:grpSp>
      <p:sp>
        <p:nvSpPr>
          <p:cNvPr id="59" name="Line 67">
            <a:extLst>
              <a:ext uri="{FF2B5EF4-FFF2-40B4-BE49-F238E27FC236}">
                <a16:creationId xmlns:a16="http://schemas.microsoft.com/office/drawing/2014/main" id="{20FD052D-3CE9-4046-A100-0A1085725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8878" y="3096344"/>
            <a:ext cx="20161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Line 68">
            <a:extLst>
              <a:ext uri="{FF2B5EF4-FFF2-40B4-BE49-F238E27FC236}">
                <a16:creationId xmlns:a16="http://schemas.microsoft.com/office/drawing/2014/main" id="{09A4BD5B-A6DA-46C4-BE66-AD3EAA22D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003" y="3672606"/>
            <a:ext cx="3603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Line 69">
            <a:extLst>
              <a:ext uri="{FF2B5EF4-FFF2-40B4-BE49-F238E27FC236}">
                <a16:creationId xmlns:a16="http://schemas.microsoft.com/office/drawing/2014/main" id="{495522D2-8D81-40D9-9DCB-80A64A334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003" y="3096344"/>
            <a:ext cx="0" cy="576262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Line 70">
            <a:extLst>
              <a:ext uri="{FF2B5EF4-FFF2-40B4-BE49-F238E27FC236}">
                <a16:creationId xmlns:a16="http://schemas.microsoft.com/office/drawing/2014/main" id="{97C8393A-90C1-4C9C-B042-1C8AE57A8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228" y="4104406"/>
            <a:ext cx="7191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3" name="Group 132">
            <a:extLst>
              <a:ext uri="{FF2B5EF4-FFF2-40B4-BE49-F238E27FC236}">
                <a16:creationId xmlns:a16="http://schemas.microsoft.com/office/drawing/2014/main" id="{F5CFE250-2CF7-4ED1-90AA-A7A4CAD45008}"/>
              </a:ext>
            </a:extLst>
          </p:cNvPr>
          <p:cNvGrpSpPr/>
          <p:nvPr/>
        </p:nvGrpSpPr>
        <p:grpSpPr bwMode="auto">
          <a:xfrm>
            <a:off x="3419103" y="3878981"/>
            <a:ext cx="288925" cy="244475"/>
            <a:chOff x="2037" y="2076"/>
            <a:chExt cx="182" cy="154"/>
          </a:xfrm>
        </p:grpSpPr>
        <p:sp>
          <p:nvSpPr>
            <p:cNvPr id="64" name="Text Box 71">
              <a:extLst>
                <a:ext uri="{FF2B5EF4-FFF2-40B4-BE49-F238E27FC236}">
                  <a16:creationId xmlns:a16="http://schemas.microsoft.com/office/drawing/2014/main" id="{8D3AC710-F9D7-4C8A-9062-BD6191C19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7" y="2076"/>
              <a:ext cx="1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72">
              <a:extLst>
                <a:ext uri="{FF2B5EF4-FFF2-40B4-BE49-F238E27FC236}">
                  <a16:creationId xmlns:a16="http://schemas.microsoft.com/office/drawing/2014/main" id="{0B3349BB-084B-4E75-80C1-30286B2A3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2082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" name="Rectangle 73">
            <a:extLst>
              <a:ext uri="{FF2B5EF4-FFF2-40B4-BE49-F238E27FC236}">
                <a16:creationId xmlns:a16="http://schemas.microsoft.com/office/drawing/2014/main" id="{7338A420-F8D3-4C5B-9493-F961C9CB2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365" y="5255344"/>
            <a:ext cx="457200" cy="8905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67" name="Line 74">
            <a:extLst>
              <a:ext uri="{FF2B5EF4-FFF2-40B4-BE49-F238E27FC236}">
                <a16:creationId xmlns:a16="http://schemas.microsoft.com/office/drawing/2014/main" id="{63BECF5F-4BFC-49A8-8172-CB5A5E24D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228" y="5472831"/>
            <a:ext cx="7191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Line 75">
            <a:extLst>
              <a:ext uri="{FF2B5EF4-FFF2-40B4-BE49-F238E27FC236}">
                <a16:creationId xmlns:a16="http://schemas.microsoft.com/office/drawing/2014/main" id="{9DDC300F-10A7-4399-9384-B194350D4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003" y="5976069"/>
            <a:ext cx="0" cy="4318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Line 76">
            <a:extLst>
              <a:ext uri="{FF2B5EF4-FFF2-40B4-BE49-F238E27FC236}">
                <a16:creationId xmlns:a16="http://schemas.microsoft.com/office/drawing/2014/main" id="{70B043D7-AF41-479D-A72C-CD9F870D7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003" y="5976069"/>
            <a:ext cx="3603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Line 77">
            <a:extLst>
              <a:ext uri="{FF2B5EF4-FFF2-40B4-BE49-F238E27FC236}">
                <a16:creationId xmlns:a16="http://schemas.microsoft.com/office/drawing/2014/main" id="{C598A78B-70A7-4E69-A983-5B7A9F612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8878" y="6407869"/>
            <a:ext cx="20161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Line 80">
            <a:extLst>
              <a:ext uri="{FF2B5EF4-FFF2-40B4-BE49-F238E27FC236}">
                <a16:creationId xmlns:a16="http://schemas.microsoft.com/office/drawing/2014/main" id="{5B0CDAFA-32B0-49FE-90D4-34C01C1F2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065" y="4740994"/>
            <a:ext cx="3238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2" name="Group 126">
            <a:extLst>
              <a:ext uri="{FF2B5EF4-FFF2-40B4-BE49-F238E27FC236}">
                <a16:creationId xmlns:a16="http://schemas.microsoft.com/office/drawing/2014/main" id="{6F82E595-0D30-4383-9294-64350403D5AC}"/>
              </a:ext>
            </a:extLst>
          </p:cNvPr>
          <p:cNvGrpSpPr/>
          <p:nvPr/>
        </p:nvGrpSpPr>
        <p:grpSpPr bwMode="auto">
          <a:xfrm>
            <a:off x="5867028" y="1799356"/>
            <a:ext cx="936625" cy="2520950"/>
            <a:chOff x="3579" y="618"/>
            <a:chExt cx="590" cy="1588"/>
          </a:xfrm>
        </p:grpSpPr>
        <p:sp>
          <p:nvSpPr>
            <p:cNvPr id="73" name="Rectangle 22">
              <a:extLst>
                <a:ext uri="{FF2B5EF4-FFF2-40B4-BE49-F238E27FC236}">
                  <a16:creationId xmlns:a16="http://schemas.microsoft.com/office/drawing/2014/main" id="{6EDD2FFF-0D29-4986-947C-79174480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800"/>
              <a:ext cx="504" cy="140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" name="Text Box 24">
              <a:extLst>
                <a:ext uri="{FF2B5EF4-FFF2-40B4-BE49-F238E27FC236}">
                  <a16:creationId xmlns:a16="http://schemas.microsoft.com/office/drawing/2014/main" id="{27F6BEB0-E919-41A9-A5DB-0904B440E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3" y="903"/>
              <a:ext cx="28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D7-D0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Text Box 44">
              <a:extLst>
                <a:ext uri="{FF2B5EF4-FFF2-40B4-BE49-F238E27FC236}">
                  <a16:creationId xmlns:a16="http://schemas.microsoft.com/office/drawing/2014/main" id="{18A532BE-C254-427E-98FA-6F29392B2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1874"/>
              <a:ext cx="18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</a:p>
          </p:txBody>
        </p:sp>
        <p:sp>
          <p:nvSpPr>
            <p:cNvPr id="76" name="Text Box 45">
              <a:extLst>
                <a:ext uri="{FF2B5EF4-FFF2-40B4-BE49-F238E27FC236}">
                  <a16:creationId xmlns:a16="http://schemas.microsoft.com/office/drawing/2014/main" id="{A9D7E0AD-7FB7-4876-81BD-D3AEBB519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2" y="952"/>
              <a:ext cx="136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Q7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Q6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Q5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Q4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Q3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Q2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Q1</a:t>
              </a:r>
            </a:p>
            <a:p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Q0</a:t>
              </a:r>
            </a:p>
            <a:p>
              <a:pPr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84">
              <a:extLst>
                <a:ext uri="{FF2B5EF4-FFF2-40B4-BE49-F238E27FC236}">
                  <a16:creationId xmlns:a16="http://schemas.microsoft.com/office/drawing/2014/main" id="{99B81DBD-05E8-4916-9EED-F680E780B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618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74LS273</a:t>
              </a:r>
            </a:p>
          </p:txBody>
        </p:sp>
      </p:grpSp>
      <p:sp>
        <p:nvSpPr>
          <p:cNvPr id="78" name="Line 99">
            <a:extLst>
              <a:ext uri="{FF2B5EF4-FFF2-40B4-BE49-F238E27FC236}">
                <a16:creationId xmlns:a16="http://schemas.microsoft.com/office/drawing/2014/main" id="{B356054F-A1D8-406F-A85B-4EFFC07E3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7890" y="5288681"/>
            <a:ext cx="24479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9" name="Group 119">
            <a:extLst>
              <a:ext uri="{FF2B5EF4-FFF2-40B4-BE49-F238E27FC236}">
                <a16:creationId xmlns:a16="http://schemas.microsoft.com/office/drawing/2014/main" id="{D5E524E5-D964-467C-9533-5BEA7AD76541}"/>
              </a:ext>
            </a:extLst>
          </p:cNvPr>
          <p:cNvGrpSpPr/>
          <p:nvPr/>
        </p:nvGrpSpPr>
        <p:grpSpPr bwMode="auto">
          <a:xfrm>
            <a:off x="7595815" y="2088281"/>
            <a:ext cx="936625" cy="4062413"/>
            <a:chOff x="4668" y="800"/>
            <a:chExt cx="590" cy="2559"/>
          </a:xfrm>
        </p:grpSpPr>
        <p:sp>
          <p:nvSpPr>
            <p:cNvPr id="80" name="Rectangle 26">
              <a:extLst>
                <a:ext uri="{FF2B5EF4-FFF2-40B4-BE49-F238E27FC236}">
                  <a16:creationId xmlns:a16="http://schemas.microsoft.com/office/drawing/2014/main" id="{A5047B4A-D050-48AB-816B-F9762E0B8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800"/>
              <a:ext cx="590" cy="255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27">
              <a:extLst>
                <a:ext uri="{FF2B5EF4-FFF2-40B4-BE49-F238E27FC236}">
                  <a16:creationId xmlns:a16="http://schemas.microsoft.com/office/drawing/2014/main" id="{54919288-B49E-424B-99A8-BAEDEB5CB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" y="2024"/>
              <a:ext cx="216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82" name="Text Box 28">
              <a:extLst>
                <a:ext uri="{FF2B5EF4-FFF2-40B4-BE49-F238E27FC236}">
                  <a16:creationId xmlns:a16="http://schemas.microsoft.com/office/drawing/2014/main" id="{BCD6CFBD-820C-4EC9-8216-3F5E5D696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" y="954"/>
              <a:ext cx="162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D7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D6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D5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D4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D3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D2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D1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D0</a:t>
              </a:r>
            </a:p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29">
              <a:extLst>
                <a:ext uri="{FF2B5EF4-FFF2-40B4-BE49-F238E27FC236}">
                  <a16:creationId xmlns:a16="http://schemas.microsoft.com/office/drawing/2014/main" id="{0AECA066-1DBF-4831-8B40-9A95939B3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736"/>
              <a:ext cx="344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BUSY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103">
              <a:extLst>
                <a:ext uri="{FF2B5EF4-FFF2-40B4-BE49-F238E27FC236}">
                  <a16:creationId xmlns:a16="http://schemas.microsoft.com/office/drawing/2014/main" id="{6A3F7B25-4B84-4775-8D5F-38BC7E449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2716"/>
              <a:ext cx="279" cy="2"/>
            </a:xfrm>
            <a:prstGeom prst="line">
              <a:avLst/>
            </a:prstGeom>
            <a:noFill/>
            <a:ln w="28575">
              <a:solidFill>
                <a:srgbClr val="1C1C1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5" name="Group 131">
            <a:extLst>
              <a:ext uri="{FF2B5EF4-FFF2-40B4-BE49-F238E27FC236}">
                <a16:creationId xmlns:a16="http://schemas.microsoft.com/office/drawing/2014/main" id="{026C0B0E-5A46-4B8C-9282-D2B5CD8C7D50}"/>
              </a:ext>
            </a:extLst>
          </p:cNvPr>
          <p:cNvGrpSpPr/>
          <p:nvPr/>
        </p:nvGrpSpPr>
        <p:grpSpPr bwMode="auto">
          <a:xfrm>
            <a:off x="3419103" y="5183906"/>
            <a:ext cx="288925" cy="244475"/>
            <a:chOff x="2037" y="2898"/>
            <a:chExt cx="182" cy="154"/>
          </a:xfrm>
        </p:grpSpPr>
        <p:sp>
          <p:nvSpPr>
            <p:cNvPr id="86" name="Text Box 79">
              <a:extLst>
                <a:ext uri="{FF2B5EF4-FFF2-40B4-BE49-F238E27FC236}">
                  <a16:creationId xmlns:a16="http://schemas.microsoft.com/office/drawing/2014/main" id="{8898F404-8589-471A-B657-9756E28A7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7" y="2898"/>
              <a:ext cx="1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107">
              <a:extLst>
                <a:ext uri="{FF2B5EF4-FFF2-40B4-BE49-F238E27FC236}">
                  <a16:creationId xmlns:a16="http://schemas.microsoft.com/office/drawing/2014/main" id="{74FCE1E7-9F40-4964-B928-E39AC94CC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28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8" name="Text Box 108">
            <a:extLst>
              <a:ext uri="{FF2B5EF4-FFF2-40B4-BE49-F238E27FC236}">
                <a16:creationId xmlns:a16="http://schemas.microsoft.com/office/drawing/2014/main" id="{81CB7BE8-EF6C-483A-9F86-B8D0394C0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153" y="4914031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3FBH</a:t>
            </a:r>
          </a:p>
        </p:txBody>
      </p:sp>
      <p:grpSp>
        <p:nvGrpSpPr>
          <p:cNvPr id="89" name="Group 134">
            <a:extLst>
              <a:ext uri="{FF2B5EF4-FFF2-40B4-BE49-F238E27FC236}">
                <a16:creationId xmlns:a16="http://schemas.microsoft.com/office/drawing/2014/main" id="{B17E0432-6805-4F4A-8633-C29ABF641F68}"/>
              </a:ext>
            </a:extLst>
          </p:cNvPr>
          <p:cNvGrpSpPr/>
          <p:nvPr/>
        </p:nvGrpSpPr>
        <p:grpSpPr bwMode="auto">
          <a:xfrm>
            <a:off x="1115640" y="2997919"/>
            <a:ext cx="454025" cy="214312"/>
            <a:chOff x="586" y="1521"/>
            <a:chExt cx="286" cy="135"/>
          </a:xfrm>
        </p:grpSpPr>
        <p:sp>
          <p:nvSpPr>
            <p:cNvPr id="90" name="Text Box 21">
              <a:extLst>
                <a:ext uri="{FF2B5EF4-FFF2-40B4-BE49-F238E27FC236}">
                  <a16:creationId xmlns:a16="http://schemas.microsoft.com/office/drawing/2014/main" id="{165211FA-C553-4CBA-B9C9-66BF1BFCC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" y="1537"/>
              <a:ext cx="28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IOW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109">
              <a:extLst>
                <a:ext uri="{FF2B5EF4-FFF2-40B4-BE49-F238E27FC236}">
                  <a16:creationId xmlns:a16="http://schemas.microsoft.com/office/drawing/2014/main" id="{A1B88089-9356-428B-8B39-7CF860902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" y="1521"/>
              <a:ext cx="2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" name="Group 135">
            <a:extLst>
              <a:ext uri="{FF2B5EF4-FFF2-40B4-BE49-F238E27FC236}">
                <a16:creationId xmlns:a16="http://schemas.microsoft.com/office/drawing/2014/main" id="{DF913D3D-5787-4399-8ECA-0A97B6CACA1B}"/>
              </a:ext>
            </a:extLst>
          </p:cNvPr>
          <p:cNvGrpSpPr/>
          <p:nvPr/>
        </p:nvGrpSpPr>
        <p:grpSpPr bwMode="auto">
          <a:xfrm>
            <a:off x="1115640" y="6314206"/>
            <a:ext cx="454025" cy="211138"/>
            <a:chOff x="586" y="3610"/>
            <a:chExt cx="286" cy="133"/>
          </a:xfrm>
        </p:grpSpPr>
        <p:sp>
          <p:nvSpPr>
            <p:cNvPr id="93" name="Text Box 78">
              <a:extLst>
                <a:ext uri="{FF2B5EF4-FFF2-40B4-BE49-F238E27FC236}">
                  <a16:creationId xmlns:a16="http://schemas.microsoft.com/office/drawing/2014/main" id="{FC9612EC-CA5C-4278-84E8-3BCCA7DD3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" y="3624"/>
              <a:ext cx="28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IOR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110">
              <a:extLst>
                <a:ext uri="{FF2B5EF4-FFF2-40B4-BE49-F238E27FC236}">
                  <a16:creationId xmlns:a16="http://schemas.microsoft.com/office/drawing/2014/main" id="{BE8CBF04-44EE-445C-BE9F-CDB2C9AB7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" y="3610"/>
              <a:ext cx="2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5" name="Line 32">
            <a:extLst>
              <a:ext uri="{FF2B5EF4-FFF2-40B4-BE49-F238E27FC236}">
                <a16:creationId xmlns:a16="http://schemas.microsoft.com/office/drawing/2014/main" id="{FF208ED6-556B-42F9-BDD0-754645F1F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6778" y="2424831"/>
            <a:ext cx="0" cy="2138363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Line 81">
            <a:extLst>
              <a:ext uri="{FF2B5EF4-FFF2-40B4-BE49-F238E27FC236}">
                <a16:creationId xmlns:a16="http://schemas.microsoft.com/office/drawing/2014/main" id="{5291DA92-EA90-465F-ADDA-70D9A68A7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065" y="4752106"/>
            <a:ext cx="0" cy="9350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Text Box 128">
            <a:extLst>
              <a:ext uri="{FF2B5EF4-FFF2-40B4-BE49-F238E27FC236}">
                <a16:creationId xmlns:a16="http://schemas.microsoft.com/office/drawing/2014/main" id="{A6E06CF9-A286-4C28-B0D7-4D22BB0F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88" y="764704"/>
            <a:ext cx="5955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状态端口地址：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0000 0011 1111 10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11    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</a:rPr>
              <a:t>3FBH</a:t>
            </a:r>
          </a:p>
        </p:txBody>
      </p:sp>
      <p:sp>
        <p:nvSpPr>
          <p:cNvPr id="98" name="Text Box 129">
            <a:extLst>
              <a:ext uri="{FF2B5EF4-FFF2-40B4-BE49-F238E27FC236}">
                <a16:creationId xmlns:a16="http://schemas.microsoft.com/office/drawing/2014/main" id="{37EC5E08-6A00-4E5D-94D4-B1E28EF09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68760"/>
            <a:ext cx="597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ea typeface="宋体" panose="02010600030101010101" pitchFamily="2" charset="-122"/>
              </a:rPr>
              <a:t>数据端口地址：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0000 0011 1111 10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00    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</a:rPr>
              <a:t>3F8H</a:t>
            </a:r>
          </a:p>
        </p:txBody>
      </p:sp>
      <p:sp>
        <p:nvSpPr>
          <p:cNvPr id="99" name="文本框 2">
            <a:extLst>
              <a:ext uri="{FF2B5EF4-FFF2-40B4-BE49-F238E27FC236}">
                <a16:creationId xmlns:a16="http://schemas.microsoft.com/office/drawing/2014/main" id="{9404086F-CBF1-432F-BADC-9F3920A37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014" y="1598201"/>
            <a:ext cx="158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ea typeface="宋体" panose="02010600030101010101" pitchFamily="2" charset="-122"/>
              </a:rPr>
              <a:t>A9            A3</a:t>
            </a:r>
            <a:endParaRPr lang="zh-CN" altLang="en-US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18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BA4F57-4A7E-4741-8A22-84ECAB1A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43573"/>
            <a:ext cx="3007623" cy="5970854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96D9B98-75AB-4E9F-9592-AD57C426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869811"/>
            <a:ext cx="424847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/>
                <a:cs typeface="+mn-cs"/>
              </a:rPr>
              <a:t>  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/>
                <a:cs typeface="+mn-cs"/>
              </a:rPr>
              <a:t>LEA SI,BUF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/>
                <a:cs typeface="+mn-cs"/>
              </a:rPr>
              <a:t>               MOV CX,100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/>
                <a:cs typeface="+mn-cs"/>
              </a:rPr>
              <a:t>AGAIN : MOV DX,03FBH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/>
                <a:cs typeface="+mn-cs"/>
              </a:rPr>
              <a:t>WAITT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/>
                <a:cs typeface="+mn-cs"/>
              </a:rPr>
              <a:t>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/>
                <a:cs typeface="+mn-cs"/>
              </a:rPr>
              <a:t>IN AL,DX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/>
                <a:cs typeface="+mn-cs"/>
              </a:rPr>
              <a:t>               TEST AL,20H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/>
                <a:cs typeface="+mn-cs"/>
              </a:rPr>
              <a:t>               JNZ   WAITT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/>
                <a:cs typeface="+mn-cs"/>
              </a:rPr>
              <a:t>               MOV DX,03F8H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/>
                <a:cs typeface="+mn-cs"/>
              </a:rPr>
              <a:t>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/>
                <a:cs typeface="+mn-cs"/>
              </a:rPr>
              <a:t>MOV AL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/>
                <a:cs typeface="+mn-cs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/>
                <a:cs typeface="+mn-cs"/>
              </a:rPr>
              <a:t>[SI]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/>
                <a:cs typeface="+mn-cs"/>
              </a:rPr>
              <a:t>               OUT DX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/>
                <a:cs typeface="+mn-cs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/>
                <a:cs typeface="+mn-cs"/>
              </a:rPr>
              <a:t>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/>
                <a:cs typeface="+mn-cs"/>
              </a:rPr>
              <a:t>               INC SI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/>
                <a:cs typeface="+mn-cs"/>
              </a:rPr>
              <a:t>               LOOP  AGAIN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/>
                <a:cs typeface="+mn-cs"/>
              </a:rPr>
              <a:t>               HLT</a:t>
            </a:r>
          </a:p>
        </p:txBody>
      </p:sp>
    </p:spTree>
    <p:extLst>
      <p:ext uri="{BB962C8B-B14F-4D97-AF65-F5344CB8AC3E}">
        <p14:creationId xmlns:p14="http://schemas.microsoft.com/office/powerpoint/2010/main" val="126179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-arrowheads_44810">
            <a:extLst>
              <a:ext uri="{FF2B5EF4-FFF2-40B4-BE49-F238E27FC236}">
                <a16:creationId xmlns:a16="http://schemas.microsoft.com/office/drawing/2014/main" id="{9E894257-1D6E-4D13-801C-71493F0F2456}"/>
              </a:ext>
            </a:extLst>
          </p:cNvPr>
          <p:cNvSpPr>
            <a:spLocks noChangeAspect="1"/>
          </p:cNvSpPr>
          <p:nvPr/>
        </p:nvSpPr>
        <p:spPr bwMode="auto">
          <a:xfrm>
            <a:off x="826866" y="281489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AA4B3E-BA12-4905-8423-272D1846123A}"/>
              </a:ext>
            </a:extLst>
          </p:cNvPr>
          <p:cNvSpPr/>
          <p:nvPr/>
        </p:nvSpPr>
        <p:spPr>
          <a:xfrm>
            <a:off x="1259632" y="209847"/>
            <a:ext cx="3701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多个外设时查询工作方式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AD3F232-3D02-4163-A8DC-6C68DB2B1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371600"/>
            <a:ext cx="36433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软硬件比较简单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效率低，数据传送的实时性差，速度较慢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E27A967-E2BD-45BD-B1AB-EB6AE2EB2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776243"/>
              </p:ext>
            </p:extLst>
          </p:nvPr>
        </p:nvGraphicFramePr>
        <p:xfrm>
          <a:off x="3902729" y="764704"/>
          <a:ext cx="5041900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3" imgW="3310890" imgH="3535680" progId="">
                  <p:embed/>
                </p:oleObj>
              </mc:Choice>
              <mc:Fallback>
                <p:oleObj r:id="rId3" imgW="3310890" imgH="3535680" progId="">
                  <p:embed/>
                  <p:pic>
                    <p:nvPicPr>
                      <p:cNvPr id="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729" y="764704"/>
                        <a:ext cx="5041900" cy="594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3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LIAOJM~1\AppData\Local\Temp\Rar$DIa0.972\b39.tif">
            <a:extLst>
              <a:ext uri="{FF2B5EF4-FFF2-40B4-BE49-F238E27FC236}">
                <a16:creationId xmlns:a16="http://schemas.microsoft.com/office/drawing/2014/main" id="{F0D21FE1-8FE8-49D4-806F-B790B082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00443"/>
            <a:ext cx="8712968" cy="5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A5ECF7-C288-437D-BB0B-F096E04273AE}"/>
              </a:ext>
            </a:extLst>
          </p:cNvPr>
          <p:cNvSpPr txBox="1"/>
          <p:nvPr/>
        </p:nvSpPr>
        <p:spPr>
          <a:xfrm>
            <a:off x="827584" y="15902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最大模式</a:t>
            </a:r>
          </a:p>
        </p:txBody>
      </p:sp>
    </p:spTree>
    <p:extLst>
      <p:ext uri="{BB962C8B-B14F-4D97-AF65-F5344CB8AC3E}">
        <p14:creationId xmlns:p14="http://schemas.microsoft.com/office/powerpoint/2010/main" val="134387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103EBDC-BA2D-4E8F-BFF2-F8E8EE7DE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85" y="3425322"/>
            <a:ext cx="86836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kern="0"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CF17DC5-E79D-4040-AE3B-7B420B68C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973" y="2129922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A47912-9465-42BF-8585-0B4BC89B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098" y="2129922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130D55C-2E87-4AA7-9504-D21E9279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123" y="2129922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2193457-A04A-4ECE-832E-FD480ECF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35" y="2417260"/>
            <a:ext cx="792163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1A5E450-8396-4CA6-B8DA-828433EC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35" y="3209422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F3EF010-EAC9-4603-97FD-B2E19C95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35" y="4577847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64DCB8C-700B-4CEF-88A4-27F046A7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898" y="4001585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EDB29085-A083-4BA3-BFBA-5A7FCB5C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60" y="2417260"/>
            <a:ext cx="792163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AB512F33-144A-4AD5-813E-08BD3D31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60" y="3209422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DEE72B88-94D4-4351-BC4A-734BF039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60" y="4577847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F883E18-3611-4374-86C7-D95BF896A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023" y="4001585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79795080-79DC-4958-86EB-7DAA55B1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998" y="2417260"/>
            <a:ext cx="792162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009D172-356B-4271-818B-124157DC4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998" y="3209422"/>
            <a:ext cx="792162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66353D7D-9665-4F02-B40B-7263B40B0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998" y="4577847"/>
            <a:ext cx="792162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CED089C-51AA-4B24-B6CC-B29CF9AA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460" y="4001585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CA4BAF8B-8E2D-4FDC-B2E8-623314E4B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410" y="1660022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E70B2902-77E9-483B-AE93-7A4BBE9E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098" y="1625097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14280091-1CFB-41F6-874B-DFCEA03A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123" y="1625097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5D41A5D3-E990-4EE2-B267-6BD519055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323" y="249663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82428A1F-BB61-44CF-AD2D-67CA5C54D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448" y="3293560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B274D5A6-8C06-4FC7-A643-0B76FB016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323" y="4649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B664E039-8B6B-4381-AB59-68FAABBEE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210" y="248234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43AE737B-492C-4FD3-81DB-11F8250B5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998" y="2490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5D8BE8DC-FC63-41E1-AA16-A01D6D00C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560" y="328244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E53CDB5A-2189-4A9D-A9C2-B6833A75F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585" y="328244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5E2B716E-FE6B-4E1F-A262-954EC3E43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760" y="4649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2CE11A81-B0AA-43BC-9D78-CBEB9E0C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548" y="464928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87356CB-BBE5-4947-A63B-98D1C9E68F48}"/>
              </a:ext>
            </a:extLst>
          </p:cNvPr>
          <p:cNvGrpSpPr/>
          <p:nvPr/>
        </p:nvGrpSpPr>
        <p:grpSpPr>
          <a:xfrm>
            <a:off x="6930148" y="3089844"/>
            <a:ext cx="1632910" cy="822325"/>
            <a:chOff x="6930148" y="3089844"/>
            <a:chExt cx="1632910" cy="822325"/>
          </a:xfrm>
        </p:grpSpPr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D98E78A8-89D3-4DBF-83A6-33DC0D39F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995" y="3089844"/>
              <a:ext cx="1008063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ea typeface="宋体" panose="02010600030101010101" pitchFamily="2" charset="-122"/>
                </a:rPr>
                <a:t>端口编址</a:t>
              </a:r>
              <a:endPara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5ADB338A-A850-437E-92D9-42422168D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0148" y="3501007"/>
              <a:ext cx="738196" cy="1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Text Box 3">
            <a:extLst>
              <a:ext uri="{FF2B5EF4-FFF2-40B4-BE49-F238E27FC236}">
                <a16:creationId xmlns:a16="http://schemas.microsoft.com/office/drawing/2014/main" id="{4A5B3865-93F2-4DDE-85C0-086CB49A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524" y="116632"/>
            <a:ext cx="327048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接口和端口的关系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5D6FFC2-6753-47B5-9084-2947ACC63422}"/>
              </a:ext>
            </a:extLst>
          </p:cNvPr>
          <p:cNvGrpSpPr/>
          <p:nvPr/>
        </p:nvGrpSpPr>
        <p:grpSpPr>
          <a:xfrm>
            <a:off x="827584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234">
              <a:extLst>
                <a:ext uri="{FF2B5EF4-FFF2-40B4-BE49-F238E27FC236}">
                  <a16:creationId xmlns:a16="http://schemas.microsoft.com/office/drawing/2014/main" id="{09356E92-DB59-4164-9129-5BF0AE83C09D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1BDA2D9-C81F-4FD6-99E6-86EEB8F12704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4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3B481F1C-1C5F-4F30-98C9-A3D55A475D21}"/>
              </a:ext>
            </a:extLst>
          </p:cNvPr>
          <p:cNvGrpSpPr/>
          <p:nvPr/>
        </p:nvGrpSpPr>
        <p:grpSpPr>
          <a:xfrm>
            <a:off x="757238" y="1772816"/>
            <a:ext cx="7929562" cy="3816350"/>
            <a:chOff x="757238" y="1772816"/>
            <a:chExt cx="7929562" cy="3816350"/>
          </a:xfrm>
        </p:grpSpPr>
        <p:sp>
          <p:nvSpPr>
            <p:cNvPr id="2" name="Text Box 2053">
              <a:extLst>
                <a:ext uri="{FF2B5EF4-FFF2-40B4-BE49-F238E27FC236}">
                  <a16:creationId xmlns:a16="http://schemas.microsoft.com/office/drawing/2014/main" id="{342DACB4-07C7-4303-A6AC-D5B3F6905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2153816"/>
              <a:ext cx="9842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3" name="Text Box 2054">
              <a:extLst>
                <a:ext uri="{FF2B5EF4-FFF2-40B4-BE49-F238E27FC236}">
                  <a16:creationId xmlns:a16="http://schemas.microsoft.com/office/drawing/2014/main" id="{CEDAED85-0878-473C-BEAA-D4825A7F3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550" y="4481091"/>
              <a:ext cx="9842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控制线</a:t>
              </a:r>
            </a:p>
          </p:txBody>
        </p:sp>
        <p:sp>
          <p:nvSpPr>
            <p:cNvPr id="4" name="Text Box 2055">
              <a:extLst>
                <a:ext uri="{FF2B5EF4-FFF2-40B4-BE49-F238E27FC236}">
                  <a16:creationId xmlns:a16="http://schemas.microsoft.com/office/drawing/2014/main" id="{C3F3D9FC-79FB-432E-B93F-2C945BA0E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3601616"/>
              <a:ext cx="9842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状态线</a:t>
              </a:r>
            </a:p>
          </p:txBody>
        </p:sp>
        <p:sp>
          <p:nvSpPr>
            <p:cNvPr id="5" name="Text Box 2056">
              <a:extLst>
                <a:ext uri="{FF2B5EF4-FFF2-40B4-BE49-F238E27FC236}">
                  <a16:creationId xmlns:a16="http://schemas.microsoft.com/office/drawing/2014/main" id="{6472758A-4820-4569-88B1-BE32F38D9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25" y="3325391"/>
              <a:ext cx="654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</a:p>
          </p:txBody>
        </p:sp>
        <p:sp>
          <p:nvSpPr>
            <p:cNvPr id="6" name="Text Box 2057">
              <a:extLst>
                <a:ext uri="{FF2B5EF4-FFF2-40B4-BE49-F238E27FC236}">
                  <a16:creationId xmlns:a16="http://schemas.microsoft.com/office/drawing/2014/main" id="{A1AC2B7F-8532-4577-940B-3E9CAB11F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25" y="4158829"/>
              <a:ext cx="6540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</a:p>
          </p:txBody>
        </p:sp>
        <p:sp>
          <p:nvSpPr>
            <p:cNvPr id="7" name="Text Box 2058">
              <a:extLst>
                <a:ext uri="{FF2B5EF4-FFF2-40B4-BE49-F238E27FC236}">
                  <a16:creationId xmlns:a16="http://schemas.microsoft.com/office/drawing/2014/main" id="{D80D00E2-DC46-4B6F-8A36-A9D092BD3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238" y="2463379"/>
              <a:ext cx="6540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8" name="Rectangle 2059">
              <a:extLst>
                <a:ext uri="{FF2B5EF4-FFF2-40B4-BE49-F238E27FC236}">
                  <a16:creationId xmlns:a16="http://schemas.microsoft.com/office/drawing/2014/main" id="{889A526B-AE5B-49C2-8C30-742B62BD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713" y="2018879"/>
              <a:ext cx="2298700" cy="51593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数据输入寄存器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(or </a:t>
              </a: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三态门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9" name="Rectangle 2060">
              <a:extLst>
                <a:ext uri="{FF2B5EF4-FFF2-40B4-BE49-F238E27FC236}">
                  <a16:creationId xmlns:a16="http://schemas.microsoft.com/office/drawing/2014/main" id="{76405C8B-1B0B-4527-9058-69E36F59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713" y="2880891"/>
              <a:ext cx="2298700" cy="492125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数据输出寄存器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锁存器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" name="Rectangle 2061">
              <a:extLst>
                <a:ext uri="{FF2B5EF4-FFF2-40B4-BE49-F238E27FC236}">
                  <a16:creationId xmlns:a16="http://schemas.microsoft.com/office/drawing/2014/main" id="{3CF66535-DC5F-4706-9683-6D22EC345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713" y="3742904"/>
              <a:ext cx="2298700" cy="492125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状态寄存器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(or </a:t>
              </a: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三态门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1" name="Rectangle 2062">
              <a:extLst>
                <a:ext uri="{FF2B5EF4-FFF2-40B4-BE49-F238E27FC236}">
                  <a16:creationId xmlns:a16="http://schemas.microsoft.com/office/drawing/2014/main" id="{515EEEB4-FB10-4322-81B6-838EF098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713" y="4604916"/>
              <a:ext cx="2298700" cy="492125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6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命令寄存器</a:t>
              </a:r>
            </a:p>
          </p:txBody>
        </p:sp>
        <p:sp>
          <p:nvSpPr>
            <p:cNvPr id="12" name="Line 2063">
              <a:extLst>
                <a:ext uri="{FF2B5EF4-FFF2-40B4-BE49-F238E27FC236}">
                  <a16:creationId xmlns:a16="http://schemas.microsoft.com/office/drawing/2014/main" id="{D324EAC8-3793-4BDF-BA05-97247473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9413" y="3988966"/>
              <a:ext cx="114776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064">
              <a:extLst>
                <a:ext uri="{FF2B5EF4-FFF2-40B4-BE49-F238E27FC236}">
                  <a16:creationId xmlns:a16="http://schemas.microsoft.com/office/drawing/2014/main" id="{C63646B8-F75C-4504-A982-60CB50DAA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8588" y="2264941"/>
              <a:ext cx="4921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065">
              <a:extLst>
                <a:ext uri="{FF2B5EF4-FFF2-40B4-BE49-F238E27FC236}">
                  <a16:creationId xmlns:a16="http://schemas.microsoft.com/office/drawing/2014/main" id="{8A66A772-AC28-479A-A3E6-C12E7E897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3126954"/>
              <a:ext cx="4921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066">
              <a:extLst>
                <a:ext uri="{FF2B5EF4-FFF2-40B4-BE49-F238E27FC236}">
                  <a16:creationId xmlns:a16="http://schemas.microsoft.com/office/drawing/2014/main" id="{5264BB66-AEFF-4CF3-A66F-AC7AEBEB0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2264941"/>
              <a:ext cx="0" cy="258603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067">
              <a:extLst>
                <a:ext uri="{FF2B5EF4-FFF2-40B4-BE49-F238E27FC236}">
                  <a16:creationId xmlns:a16="http://schemas.microsoft.com/office/drawing/2014/main" id="{DE804E75-D7F1-43F6-B975-B5EC036D6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9413" y="3126954"/>
              <a:ext cx="4921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68">
              <a:extLst>
                <a:ext uri="{FF2B5EF4-FFF2-40B4-BE49-F238E27FC236}">
                  <a16:creationId xmlns:a16="http://schemas.microsoft.com/office/drawing/2014/main" id="{CD2FE952-271A-4B5D-AF90-FD32C445A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9413" y="2264941"/>
              <a:ext cx="4921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69">
              <a:extLst>
                <a:ext uri="{FF2B5EF4-FFF2-40B4-BE49-F238E27FC236}">
                  <a16:creationId xmlns:a16="http://schemas.microsoft.com/office/drawing/2014/main" id="{3A1DE50D-1439-433C-B99A-EEB53388C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38" y="2264941"/>
              <a:ext cx="0" cy="86201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70">
              <a:extLst>
                <a:ext uri="{FF2B5EF4-FFF2-40B4-BE49-F238E27FC236}">
                  <a16:creationId xmlns:a16="http://schemas.microsoft.com/office/drawing/2014/main" id="{8F761BF4-4100-4797-AA13-CDE4BAFA4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38" y="2634829"/>
              <a:ext cx="82073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71">
              <a:extLst>
                <a:ext uri="{FF2B5EF4-FFF2-40B4-BE49-F238E27FC236}">
                  <a16:creationId xmlns:a16="http://schemas.microsoft.com/office/drawing/2014/main" id="{87F366CA-BD66-4897-8B3B-BB0895B9C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9413" y="4850979"/>
              <a:ext cx="114776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72">
              <a:extLst>
                <a:ext uri="{FF2B5EF4-FFF2-40B4-BE49-F238E27FC236}">
                  <a16:creationId xmlns:a16="http://schemas.microsoft.com/office/drawing/2014/main" id="{89C6BE59-E575-443A-9B45-21C0606DF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8588" y="4850979"/>
              <a:ext cx="4921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73">
              <a:extLst>
                <a:ext uri="{FF2B5EF4-FFF2-40B4-BE49-F238E27FC236}">
                  <a16:creationId xmlns:a16="http://schemas.microsoft.com/office/drawing/2014/main" id="{442F0ED2-502B-4901-A103-4547277B7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3988966"/>
              <a:ext cx="4921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74">
              <a:extLst>
                <a:ext uri="{FF2B5EF4-FFF2-40B4-BE49-F238E27FC236}">
                  <a16:creationId xmlns:a16="http://schemas.microsoft.com/office/drawing/2014/main" id="{28FBD974-1494-4FEA-B417-544E9E5CF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88" y="3496841"/>
              <a:ext cx="26257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075">
              <a:extLst>
                <a:ext uri="{FF2B5EF4-FFF2-40B4-BE49-F238E27FC236}">
                  <a16:creationId xmlns:a16="http://schemas.microsoft.com/office/drawing/2014/main" id="{3A3018D6-4A10-449B-BE2B-A2D08DDAF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82404"/>
              <a:ext cx="820738" cy="73818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译码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电路</a:t>
              </a:r>
            </a:p>
          </p:txBody>
        </p:sp>
        <p:sp>
          <p:nvSpPr>
            <p:cNvPr id="25" name="Rectangle 2076">
              <a:extLst>
                <a:ext uri="{FF2B5EF4-FFF2-40B4-BE49-F238E27FC236}">
                  <a16:creationId xmlns:a16="http://schemas.microsoft.com/office/drawing/2014/main" id="{5F01B654-378A-4203-8667-D4D678DDB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006429"/>
              <a:ext cx="820738" cy="73818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26" name="Line 2077">
              <a:extLst>
                <a:ext uri="{FF2B5EF4-FFF2-40B4-BE49-F238E27FC236}">
                  <a16:creationId xmlns:a16="http://schemas.microsoft.com/office/drawing/2014/main" id="{4D40C74D-8A98-4B54-A04A-4745C547D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2750" y="2388766"/>
              <a:ext cx="1477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" name="Group 2078">
              <a:extLst>
                <a:ext uri="{FF2B5EF4-FFF2-40B4-BE49-F238E27FC236}">
                  <a16:creationId xmlns:a16="http://schemas.microsoft.com/office/drawing/2014/main" id="{7184A584-0F85-45B9-A540-3FCE106C34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2750" y="2511004"/>
              <a:ext cx="1477963" cy="739775"/>
              <a:chOff x="3960" y="10956"/>
              <a:chExt cx="1620" cy="936"/>
            </a:xfrm>
          </p:grpSpPr>
          <p:sp>
            <p:nvSpPr>
              <p:cNvPr id="28" name="Line 2079">
                <a:extLst>
                  <a:ext uri="{FF2B5EF4-FFF2-40B4-BE49-F238E27FC236}">
                    <a16:creationId xmlns:a16="http://schemas.microsoft.com/office/drawing/2014/main" id="{88B35869-47C9-49BE-BEC5-339ED79D5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1097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080">
                <a:extLst>
                  <a:ext uri="{FF2B5EF4-FFF2-40B4-BE49-F238E27FC236}">
                    <a16:creationId xmlns:a16="http://schemas.microsoft.com/office/drawing/2014/main" id="{1DBACDD4-8538-41D6-8401-8F2D776FC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10956"/>
                <a:ext cx="0" cy="9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081">
                <a:extLst>
                  <a:ext uri="{FF2B5EF4-FFF2-40B4-BE49-F238E27FC236}">
                    <a16:creationId xmlns:a16="http://schemas.microsoft.com/office/drawing/2014/main" id="{BD4A31E8-265D-4544-B9DE-7CD167B3E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11892"/>
                <a:ext cx="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2082">
              <a:extLst>
                <a:ext uri="{FF2B5EF4-FFF2-40B4-BE49-F238E27FC236}">
                  <a16:creationId xmlns:a16="http://schemas.microsoft.com/office/drawing/2014/main" id="{32FCF6DF-C2F7-40BA-9F71-58D076346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2750" y="2685629"/>
              <a:ext cx="1477963" cy="1425575"/>
              <a:chOff x="3960" y="11176"/>
              <a:chExt cx="1620" cy="1808"/>
            </a:xfrm>
          </p:grpSpPr>
          <p:sp>
            <p:nvSpPr>
              <p:cNvPr id="32" name="Line 2083">
                <a:extLst>
                  <a:ext uri="{FF2B5EF4-FFF2-40B4-BE49-F238E27FC236}">
                    <a16:creationId xmlns:a16="http://schemas.microsoft.com/office/drawing/2014/main" id="{935B0C7D-F3B3-4146-B3DA-3E85D4805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11176"/>
                <a:ext cx="5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084">
                <a:extLst>
                  <a:ext uri="{FF2B5EF4-FFF2-40B4-BE49-F238E27FC236}">
                    <a16:creationId xmlns:a16="http://schemas.microsoft.com/office/drawing/2014/main" id="{A089BE3B-D185-4669-B6AD-DF0DC5912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11192"/>
                <a:ext cx="0" cy="1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085">
                <a:extLst>
                  <a:ext uri="{FF2B5EF4-FFF2-40B4-BE49-F238E27FC236}">
                    <a16:creationId xmlns:a16="http://schemas.microsoft.com/office/drawing/2014/main" id="{59C985A8-1EC8-4770-9995-4937647A8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12984"/>
                <a:ext cx="1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2086">
              <a:extLst>
                <a:ext uri="{FF2B5EF4-FFF2-40B4-BE49-F238E27FC236}">
                  <a16:creationId xmlns:a16="http://schemas.microsoft.com/office/drawing/2014/main" id="{275C52EB-9A9D-43C0-AE98-17E540EFD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2750" y="2833266"/>
              <a:ext cx="1477963" cy="2139950"/>
              <a:chOff x="3960" y="11364"/>
              <a:chExt cx="1620" cy="2712"/>
            </a:xfrm>
          </p:grpSpPr>
          <p:sp>
            <p:nvSpPr>
              <p:cNvPr id="36" name="Line 2087">
                <a:extLst>
                  <a:ext uri="{FF2B5EF4-FFF2-40B4-BE49-F238E27FC236}">
                    <a16:creationId xmlns:a16="http://schemas.microsoft.com/office/drawing/2014/main" id="{2D6158C3-5BF2-4DCC-8D6A-CCE37587E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11364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2088">
                <a:extLst>
                  <a:ext uri="{FF2B5EF4-FFF2-40B4-BE49-F238E27FC236}">
                    <a16:creationId xmlns:a16="http://schemas.microsoft.com/office/drawing/2014/main" id="{93139A7F-76AB-4189-86BA-D3C399906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1376"/>
                <a:ext cx="0" cy="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2089">
                <a:extLst>
                  <a:ext uri="{FF2B5EF4-FFF2-40B4-BE49-F238E27FC236}">
                    <a16:creationId xmlns:a16="http://schemas.microsoft.com/office/drawing/2014/main" id="{D1FB91CE-6B09-48D7-9FDC-9C7DCBE4A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4076"/>
                <a:ext cx="12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Line 2090">
              <a:extLst>
                <a:ext uri="{FF2B5EF4-FFF2-40B4-BE49-F238E27FC236}">
                  <a16:creationId xmlns:a16="http://schemas.microsoft.com/office/drawing/2014/main" id="{79A04725-70B8-40DC-A9C6-949F8CCD2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88" y="2634829"/>
              <a:ext cx="82073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091">
              <a:extLst>
                <a:ext uri="{FF2B5EF4-FFF2-40B4-BE49-F238E27FC236}">
                  <a16:creationId xmlns:a16="http://schemas.microsoft.com/office/drawing/2014/main" id="{9E15297E-A784-4DB2-B646-C6A7093D1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88" y="4358854"/>
              <a:ext cx="82073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092">
              <a:extLst>
                <a:ext uri="{FF2B5EF4-FFF2-40B4-BE49-F238E27FC236}">
                  <a16:creationId xmlns:a16="http://schemas.microsoft.com/office/drawing/2014/main" id="{7670B74E-8ECA-446B-9B60-476676681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0625" y="3003129"/>
              <a:ext cx="0" cy="985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093">
              <a:extLst>
                <a:ext uri="{FF2B5EF4-FFF2-40B4-BE49-F238E27FC236}">
                  <a16:creationId xmlns:a16="http://schemas.microsoft.com/office/drawing/2014/main" id="{C110F565-E0FF-4343-BDD1-0AA02930E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488" y="5343104"/>
              <a:ext cx="985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094">
              <a:extLst>
                <a:ext uri="{FF2B5EF4-FFF2-40B4-BE49-F238E27FC236}">
                  <a16:creationId xmlns:a16="http://schemas.microsoft.com/office/drawing/2014/main" id="{AE561278-BE0B-4EA8-A1F6-630C61C5F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325" y="5097041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095">
              <a:extLst>
                <a:ext uri="{FF2B5EF4-FFF2-40B4-BE49-F238E27FC236}">
                  <a16:creationId xmlns:a16="http://schemas.microsoft.com/office/drawing/2014/main" id="{BF0CCC40-3A6E-4A2D-A7C5-979B21AB5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325" y="3373016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096">
              <a:extLst>
                <a:ext uri="{FF2B5EF4-FFF2-40B4-BE49-F238E27FC236}">
                  <a16:creationId xmlns:a16="http://schemas.microsoft.com/office/drawing/2014/main" id="{04E43BB9-10AD-4E29-90B5-05535AD2D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325" y="4235029"/>
              <a:ext cx="0" cy="246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097">
              <a:extLst>
                <a:ext uri="{FF2B5EF4-FFF2-40B4-BE49-F238E27FC236}">
                  <a16:creationId xmlns:a16="http://schemas.microsoft.com/office/drawing/2014/main" id="{93958FDC-6D5B-4450-B40E-6F6A4921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325" y="2511004"/>
              <a:ext cx="0" cy="246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098">
              <a:extLst>
                <a:ext uri="{FF2B5EF4-FFF2-40B4-BE49-F238E27FC236}">
                  <a16:creationId xmlns:a16="http://schemas.microsoft.com/office/drawing/2014/main" id="{9B3CF925-7074-4A24-BA9D-E0A920C0B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3488" y="2757066"/>
              <a:ext cx="985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099">
              <a:extLst>
                <a:ext uri="{FF2B5EF4-FFF2-40B4-BE49-F238E27FC236}">
                  <a16:creationId xmlns:a16="http://schemas.microsoft.com/office/drawing/2014/main" id="{EBEEF076-F0F2-402F-B932-0B5CDCCCE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488" y="2757066"/>
              <a:ext cx="0" cy="2586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100">
              <a:extLst>
                <a:ext uri="{FF2B5EF4-FFF2-40B4-BE49-F238E27FC236}">
                  <a16:creationId xmlns:a16="http://schemas.microsoft.com/office/drawing/2014/main" id="{D3E30430-B5DE-4C9C-9298-DAD243CE2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750" y="4358854"/>
              <a:ext cx="820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101">
              <a:extLst>
                <a:ext uri="{FF2B5EF4-FFF2-40B4-BE49-F238E27FC236}">
                  <a16:creationId xmlns:a16="http://schemas.microsoft.com/office/drawing/2014/main" id="{EA1B9070-CEFE-4C45-AA9E-7BD2A601B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3488" y="3619079"/>
              <a:ext cx="985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102">
              <a:extLst>
                <a:ext uri="{FF2B5EF4-FFF2-40B4-BE49-F238E27FC236}">
                  <a16:creationId xmlns:a16="http://schemas.microsoft.com/office/drawing/2014/main" id="{0EFD6147-7CDD-4694-9018-E14E7CD8C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488" y="4481091"/>
              <a:ext cx="985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103">
              <a:extLst>
                <a:ext uri="{FF2B5EF4-FFF2-40B4-BE49-F238E27FC236}">
                  <a16:creationId xmlns:a16="http://schemas.microsoft.com/office/drawing/2014/main" id="{FBDF3750-E5BB-4444-A834-138AF851F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0150" y="1772816"/>
              <a:ext cx="0" cy="3816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104">
              <a:extLst>
                <a:ext uri="{FF2B5EF4-FFF2-40B4-BE49-F238E27FC236}">
                  <a16:creationId xmlns:a16="http://schemas.microsoft.com/office/drawing/2014/main" id="{E606FD13-8FA5-4915-8F7D-8EDB7595C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888" y="1772816"/>
              <a:ext cx="0" cy="3816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105">
              <a:extLst>
                <a:ext uri="{FF2B5EF4-FFF2-40B4-BE49-F238E27FC236}">
                  <a16:creationId xmlns:a16="http://schemas.microsoft.com/office/drawing/2014/main" id="{D883C789-2FDD-4BD6-8DE7-13317F7EF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888" y="1772816"/>
              <a:ext cx="5910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106">
              <a:extLst>
                <a:ext uri="{FF2B5EF4-FFF2-40B4-BE49-F238E27FC236}">
                  <a16:creationId xmlns:a16="http://schemas.microsoft.com/office/drawing/2014/main" id="{37D52107-746F-4147-B77A-02BA5BBB6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888" y="5589166"/>
              <a:ext cx="5910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Text Box 3">
            <a:extLst>
              <a:ext uri="{FF2B5EF4-FFF2-40B4-BE49-F238E27FC236}">
                <a16:creationId xmlns:a16="http://schemas.microsoft.com/office/drawing/2014/main" id="{D6DD181C-DEFD-4DD7-80E9-A0D6E059C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524" y="116632"/>
            <a:ext cx="327048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接口的基本结构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B8AB53D-FCD5-4B86-9373-467BC0323B2A}"/>
              </a:ext>
            </a:extLst>
          </p:cNvPr>
          <p:cNvGrpSpPr/>
          <p:nvPr/>
        </p:nvGrpSpPr>
        <p:grpSpPr>
          <a:xfrm>
            <a:off x="827584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234">
              <a:extLst>
                <a:ext uri="{FF2B5EF4-FFF2-40B4-BE49-F238E27FC236}">
                  <a16:creationId xmlns:a16="http://schemas.microsoft.com/office/drawing/2014/main" id="{21AC6CFB-0814-45D4-9799-44B13D6D0D0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07E8D44-EE7E-4D7A-8992-EC86F7947317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73524" y="116632"/>
            <a:ext cx="399056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8086/8088</a:t>
            </a:r>
            <a:r>
              <a:rPr lang="zh-CN" altLang="en-US" sz="2800" b="1" dirty="0">
                <a:ea typeface="宋体" panose="02010600030101010101" pitchFamily="2" charset="-122"/>
              </a:rPr>
              <a:t>端口编址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5FE665-98F6-4432-925E-9AA9776A4545}"/>
              </a:ext>
            </a:extLst>
          </p:cNvPr>
          <p:cNvGrpSpPr/>
          <p:nvPr/>
        </p:nvGrpSpPr>
        <p:grpSpPr>
          <a:xfrm>
            <a:off x="827584" y="116632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234">
              <a:extLst>
                <a:ext uri="{FF2B5EF4-FFF2-40B4-BE49-F238E27FC236}">
                  <a16:creationId xmlns:a16="http://schemas.microsoft.com/office/drawing/2014/main" id="{60CBBF49-5148-4B73-ABB5-4D6A0743324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CEB99C2-38C0-4A95-8C99-684ACF860776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DC4D9ED2-43A4-4CAC-80A3-A91C9D917C62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484784"/>
            <a:ext cx="7272808" cy="2952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采用</a:t>
            </a:r>
            <a:r>
              <a:rPr lang="en-GB" altLang="zh-CN" sz="2400" b="1" dirty="0"/>
              <a:t>I/O</a:t>
            </a:r>
            <a:r>
              <a:rPr lang="zh-CN" altLang="en-US" sz="2400" b="1" dirty="0"/>
              <a:t>独立编址方式</a:t>
            </a:r>
            <a:endParaRPr lang="en-US" altLang="zh-CN" sz="2400" b="1" dirty="0"/>
          </a:p>
          <a:p>
            <a:pPr>
              <a:lnSpc>
                <a:spcPct val="120000"/>
              </a:lnSpc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en-GB" altLang="zh-CN" sz="2400" b="1" dirty="0"/>
              <a:t>I/O</a:t>
            </a:r>
            <a:r>
              <a:rPr lang="zh-CN" altLang="en-GB" sz="2400" b="1" dirty="0"/>
              <a:t>操作只使用</a:t>
            </a:r>
            <a:r>
              <a:rPr lang="en-GB" altLang="zh-CN" sz="2400" b="1" dirty="0"/>
              <a:t>20</a:t>
            </a:r>
            <a:r>
              <a:rPr lang="zh-CN" altLang="en-GB" sz="2400" b="1" dirty="0"/>
              <a:t>根地址线中的</a:t>
            </a:r>
            <a:r>
              <a:rPr lang="en-GB" altLang="zh-CN" sz="2400" b="1" dirty="0">
                <a:solidFill>
                  <a:schemeClr val="hlink"/>
                </a:solidFill>
              </a:rPr>
              <a:t>16</a:t>
            </a:r>
            <a:r>
              <a:rPr lang="zh-CN" altLang="en-GB" sz="2400" b="1" dirty="0">
                <a:solidFill>
                  <a:schemeClr val="hlink"/>
                </a:solidFill>
              </a:rPr>
              <a:t>根：</a:t>
            </a:r>
            <a:r>
              <a:rPr lang="en-GB" altLang="zh-CN" sz="2400" b="1" dirty="0">
                <a:solidFill>
                  <a:schemeClr val="hlink"/>
                </a:solidFill>
              </a:rPr>
              <a:t>A</a:t>
            </a:r>
            <a:r>
              <a:rPr lang="en-GB" altLang="zh-CN" sz="2400" b="1" baseline="-10000" dirty="0">
                <a:solidFill>
                  <a:schemeClr val="hlink"/>
                </a:solidFill>
              </a:rPr>
              <a:t>15</a:t>
            </a:r>
            <a:r>
              <a:rPr lang="zh-CN" altLang="en-GB" sz="2400" b="1" dirty="0">
                <a:solidFill>
                  <a:schemeClr val="hlink"/>
                </a:solidFill>
              </a:rPr>
              <a:t>～</a:t>
            </a:r>
            <a:r>
              <a:rPr lang="en-GB" altLang="zh-CN" sz="2400" b="1" dirty="0">
                <a:solidFill>
                  <a:schemeClr val="hlink"/>
                </a:solidFill>
              </a:rPr>
              <a:t>A</a:t>
            </a:r>
            <a:r>
              <a:rPr lang="en-GB" altLang="zh-CN" sz="2400" b="1" baseline="-10000" dirty="0">
                <a:solidFill>
                  <a:schemeClr val="hlink"/>
                </a:solidFill>
              </a:rPr>
              <a:t>0</a:t>
            </a:r>
          </a:p>
          <a:p>
            <a:pPr>
              <a:lnSpc>
                <a:spcPct val="120000"/>
              </a:lnSpc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GB" sz="2400" b="1" dirty="0"/>
              <a:t>可寻址的</a:t>
            </a:r>
            <a:r>
              <a:rPr lang="en-GB" altLang="zh-CN" sz="2400" b="1" dirty="0"/>
              <a:t>I/O</a:t>
            </a:r>
            <a:r>
              <a:rPr lang="zh-CN" altLang="en-GB" sz="2400" b="1" dirty="0"/>
              <a:t>端口数为</a:t>
            </a:r>
            <a:r>
              <a:rPr lang="en-GB" altLang="zh-CN" sz="2400" b="1" dirty="0"/>
              <a:t>64K(65536)</a:t>
            </a:r>
            <a:r>
              <a:rPr lang="zh-CN" altLang="en-GB" sz="2400" b="1" dirty="0"/>
              <a:t>个</a:t>
            </a:r>
          </a:p>
          <a:p>
            <a:pPr>
              <a:lnSpc>
                <a:spcPct val="120000"/>
              </a:lnSpc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en-GB" altLang="zh-CN" sz="2400" b="1" dirty="0"/>
              <a:t>I/O</a:t>
            </a:r>
            <a:r>
              <a:rPr lang="zh-CN" altLang="en-GB" sz="2400" b="1" dirty="0"/>
              <a:t>地址范围为</a:t>
            </a:r>
            <a:r>
              <a:rPr lang="en-GB" altLang="zh-CN" sz="2400" b="1" dirty="0"/>
              <a:t>0</a:t>
            </a:r>
            <a:r>
              <a:rPr lang="zh-CN" altLang="en-GB" sz="2400" b="1" dirty="0"/>
              <a:t>～</a:t>
            </a:r>
            <a:r>
              <a:rPr lang="en-GB" altLang="zh-CN" sz="2400" b="1" dirty="0"/>
              <a:t>FFFFH</a:t>
            </a:r>
          </a:p>
          <a:p>
            <a:pPr>
              <a:lnSpc>
                <a:spcPct val="120000"/>
              </a:lnSpc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en-GB" altLang="zh-CN" sz="2400" b="1" dirty="0"/>
              <a:t>IBM PC</a:t>
            </a:r>
            <a:r>
              <a:rPr lang="zh-CN" altLang="en-GB" sz="2400" b="1" dirty="0"/>
              <a:t>只使用了</a:t>
            </a:r>
            <a:r>
              <a:rPr lang="en-GB" altLang="zh-CN" sz="2400" b="1" dirty="0"/>
              <a:t>1024</a:t>
            </a:r>
            <a:r>
              <a:rPr lang="zh-CN" altLang="en-GB" sz="2400" b="1" dirty="0"/>
              <a:t>个</a:t>
            </a:r>
            <a:r>
              <a:rPr lang="en-GB" altLang="zh-CN" sz="2400" b="1" dirty="0"/>
              <a:t>I/O</a:t>
            </a:r>
            <a:r>
              <a:rPr lang="zh-CN" altLang="en-GB" sz="2400" b="1" dirty="0"/>
              <a:t>地址</a:t>
            </a:r>
            <a:r>
              <a:rPr lang="en-GB" altLang="zh-CN" sz="2400" b="1" dirty="0"/>
              <a:t>(0</a:t>
            </a:r>
            <a:r>
              <a:rPr lang="zh-CN" altLang="en-GB" sz="2400" b="1" dirty="0"/>
              <a:t>～</a:t>
            </a:r>
            <a:r>
              <a:rPr lang="en-GB" altLang="zh-CN" sz="2400" b="1" dirty="0"/>
              <a:t>3FFH)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1CF50754-75D3-42DA-ACA1-4E6AC2A09357}"/>
              </a:ext>
            </a:extLst>
          </p:cNvPr>
          <p:cNvGrpSpPr/>
          <p:nvPr/>
        </p:nvGrpSpPr>
        <p:grpSpPr>
          <a:xfrm>
            <a:off x="1042987" y="260648"/>
            <a:ext cx="7456408" cy="4391025"/>
            <a:chOff x="1258888" y="2351088"/>
            <a:chExt cx="7456408" cy="4391025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B855D2A3-0C10-48A1-ADAE-0ABCE323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351088"/>
              <a:ext cx="1314450" cy="2592387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091453B-2A1B-40C4-B9AB-0DEDE0089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538" y="4006850"/>
              <a:ext cx="1027112" cy="2735263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DB9DBF8-FD32-4728-9B4C-32D63E9E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3860800"/>
              <a:ext cx="936625" cy="1655763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4B228D55-2F00-4FF8-824C-06BD088EB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751" y="3923507"/>
              <a:ext cx="865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≥ 1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B23A670A-CC74-480D-A1B7-D0DECF233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125" y="4076700"/>
              <a:ext cx="8636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6CC15B7-44AA-4F31-9255-8EDE42A9C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713" y="4364038"/>
              <a:ext cx="8636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C69DFC12-EE50-4145-BE02-2253AF689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713" y="4695825"/>
              <a:ext cx="8636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4AF441A8-819D-48A8-BA85-8AD7DAF10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713" y="5011738"/>
              <a:ext cx="8636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82B7F0CE-2666-46BD-8EC7-73C0BF58A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713" y="5300663"/>
              <a:ext cx="8636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EDF7F677-3ED6-4298-9583-15E02D470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163" y="3832225"/>
              <a:ext cx="720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7994BE66-6DAC-408D-8943-FDDBF4953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163" y="4148138"/>
              <a:ext cx="720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B76ADA42-D95B-4F0B-ACC4-C0D97D21D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163" y="4465638"/>
              <a:ext cx="720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A9D9B37D-7CB1-40C8-A478-D22A742F5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4781550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C401A65B-FE1D-481F-A06B-DE17E9B6F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5084763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C28C1850-0443-4035-BC77-167BC6810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525" y="4652963"/>
              <a:ext cx="71371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D5F90724-61CC-4BEF-A2C2-91B3B4F70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713" y="5805488"/>
              <a:ext cx="266382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53683B0B-BE27-43D3-B70F-98FFFAB03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713" y="6092825"/>
              <a:ext cx="266382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17D02942-62C4-43B1-BEBD-54A8973CF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713" y="6597650"/>
              <a:ext cx="266382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9661C510-2011-4652-A552-BD1A2762C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888" y="5553075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D36E82E2-15FE-4E58-852E-3576AE499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888" y="5889625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1B1BADB1-7FB5-4F7A-8C45-40AFBCC6C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888" y="6345238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0C61F68B-1116-4EA8-84DE-9EBA85DBE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7338" y="6165850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</a:p>
          </p:txBody>
        </p:sp>
        <p:sp>
          <p:nvSpPr>
            <p:cNvPr id="26" name="Oval 27">
              <a:extLst>
                <a:ext uri="{FF2B5EF4-FFF2-40B4-BE49-F238E27FC236}">
                  <a16:creationId xmlns:a16="http://schemas.microsoft.com/office/drawing/2014/main" id="{6386C67B-772B-407D-8A5D-3A0A5098D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938" y="4565650"/>
              <a:ext cx="144462" cy="144463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Oval 28">
              <a:extLst>
                <a:ext uri="{FF2B5EF4-FFF2-40B4-BE49-F238E27FC236}">
                  <a16:creationId xmlns:a16="http://schemas.microsoft.com/office/drawing/2014/main" id="{6189B639-4866-4EB0-BE08-CAF231C32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1478" y="5302250"/>
              <a:ext cx="144463" cy="144463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66560F46-79F2-4131-ABFD-0C5F0A6C0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100" y="4045104"/>
              <a:ext cx="647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20D41FB6-9139-49C4-A4A3-537EEB285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7063" y="5375275"/>
              <a:ext cx="8636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F4E1E655-C392-4CF1-A158-E78BF3529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0663" y="4583113"/>
              <a:ext cx="0" cy="79216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6C17F979-8D42-455C-B4E3-255E2FA0D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0663" y="4583113"/>
              <a:ext cx="431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74E40843-FA89-4388-A6B0-2531B56AD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463" y="4341813"/>
              <a:ext cx="647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CE</a:t>
              </a: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98D05071-70A0-44F6-B165-C408EF9AC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4063" y="4381500"/>
              <a:ext cx="36036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FE68B23E-E2D8-4939-AF17-71909401B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8863" y="3646488"/>
              <a:ext cx="8636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AD8014F6-243F-4F2F-88D2-B9E500DF3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8863" y="3214688"/>
              <a:ext cx="8636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B122F3EE-F8B9-4912-9BCE-15C52E34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063" y="2998788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5027A56F-7F72-47DA-8B5D-5418102FD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775" y="3416300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A</a:t>
              </a:r>
              <a:r>
                <a:rPr lang="en-US" altLang="zh-CN" sz="16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CF703D44-82C7-494C-87D0-76B94F12C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3426" y="3224398"/>
              <a:ext cx="1212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接口芯片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Rectangle 49">
              <a:extLst>
                <a:ext uri="{FF2B5EF4-FFF2-40B4-BE49-F238E27FC236}">
                  <a16:creationId xmlns:a16="http://schemas.microsoft.com/office/drawing/2014/main" id="{43629F6C-A0DB-48D2-8C6A-2366ED1FF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675" y="2708275"/>
              <a:ext cx="647700" cy="8651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512E1A83-627B-4729-9A95-ADC24C181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075" y="2924175"/>
              <a:ext cx="8636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51">
              <a:extLst>
                <a:ext uri="{FF2B5EF4-FFF2-40B4-BE49-F238E27FC236}">
                  <a16:creationId xmlns:a16="http://schemas.microsoft.com/office/drawing/2014/main" id="{14368B64-DA4D-4071-8C03-88AF9A463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075" y="3357563"/>
              <a:ext cx="8636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52">
              <a:extLst>
                <a:ext uri="{FF2B5EF4-FFF2-40B4-BE49-F238E27FC236}">
                  <a16:creationId xmlns:a16="http://schemas.microsoft.com/office/drawing/2014/main" id="{AE49A7D4-C9AF-43EF-B6FE-7347E00C1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2708275"/>
              <a:ext cx="865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IOR</a:t>
              </a:r>
              <a:endParaRPr lang="en-US" altLang="zh-CN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3" name="Text Box 53">
              <a:extLst>
                <a:ext uri="{FF2B5EF4-FFF2-40B4-BE49-F238E27FC236}">
                  <a16:creationId xmlns:a16="http://schemas.microsoft.com/office/drawing/2014/main" id="{162E2055-C8E0-4BCB-9C0A-66CF9886B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3141663"/>
              <a:ext cx="865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IOW</a:t>
              </a:r>
              <a:endParaRPr lang="en-US" altLang="zh-CN"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D0554D33-C8CA-4307-AAA9-9A50EC585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800" y="2747963"/>
              <a:ext cx="53975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4C8A655B-6A22-47DD-B61E-E8E20E220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138" y="3179763"/>
              <a:ext cx="57626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56">
              <a:extLst>
                <a:ext uri="{FF2B5EF4-FFF2-40B4-BE49-F238E27FC236}">
                  <a16:creationId xmlns:a16="http://schemas.microsoft.com/office/drawing/2014/main" id="{78871039-309A-4C3A-A98C-966AFA0C4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831" y="2652712"/>
              <a:ext cx="504825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47" name="Oval 57">
              <a:extLst>
                <a:ext uri="{FF2B5EF4-FFF2-40B4-BE49-F238E27FC236}">
                  <a16:creationId xmlns:a16="http://schemas.microsoft.com/office/drawing/2014/main" id="{4C9C7AF8-E2CE-4865-81DE-6C4C74D5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3068638"/>
              <a:ext cx="144463" cy="144462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E4B7FDCD-3825-4EAE-92E9-58162ED29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838" y="3141663"/>
              <a:ext cx="36036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D47E6F16-3BCA-441D-9BF4-142CED8AA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200" y="3141663"/>
              <a:ext cx="0" cy="10795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549D47DE-146B-4ADA-B38D-FF810D84F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200" y="4221163"/>
              <a:ext cx="40957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6047D96-E848-4698-8657-5E9B3695822A}"/>
                </a:ext>
              </a:extLst>
            </p:cNvPr>
            <p:cNvSpPr txBox="1"/>
            <p:nvPr/>
          </p:nvSpPr>
          <p:spPr>
            <a:xfrm>
              <a:off x="6786563" y="5068870"/>
              <a:ext cx="1928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其余高位地址均为</a:t>
              </a:r>
              <a:r>
                <a:rPr lang="en-US" altLang="zh-CN" sz="1600" dirty="0"/>
                <a:t>0</a:t>
              </a:r>
            </a:p>
            <a:p>
              <a:r>
                <a:rPr lang="zh-CN" altLang="en-US" sz="1600" dirty="0"/>
                <a:t>时选中该接口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DF1B8DEA-E416-48B8-AC16-7F1D0B2E92FC}"/>
              </a:ext>
            </a:extLst>
          </p:cNvPr>
          <p:cNvSpPr txBox="1"/>
          <p:nvPr/>
        </p:nvSpPr>
        <p:spPr>
          <a:xfrm>
            <a:off x="1042987" y="499392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接口中的端口地址分别为：</a:t>
            </a:r>
            <a:endParaRPr lang="en-US" altLang="zh-CN" sz="24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D26733-093B-4E75-93C1-12B5916DB700}"/>
              </a:ext>
            </a:extLst>
          </p:cNvPr>
          <p:cNvSpPr txBox="1"/>
          <p:nvPr/>
        </p:nvSpPr>
        <p:spPr>
          <a:xfrm>
            <a:off x="4716016" y="4993927"/>
            <a:ext cx="296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0000,0010,1111,00XX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153C86A-3C6B-459F-98F5-6FCBBAED1E87}"/>
              </a:ext>
            </a:extLst>
          </p:cNvPr>
          <p:cNvSpPr txBox="1"/>
          <p:nvPr/>
        </p:nvSpPr>
        <p:spPr>
          <a:xfrm>
            <a:off x="5111916" y="5567013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2F0H-2F3H</a:t>
            </a:r>
          </a:p>
        </p:txBody>
      </p:sp>
    </p:spTree>
    <p:extLst>
      <p:ext uri="{BB962C8B-B14F-4D97-AF65-F5344CB8AC3E}">
        <p14:creationId xmlns:p14="http://schemas.microsoft.com/office/powerpoint/2010/main" val="4173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f3.TIF">
            <a:extLst>
              <a:ext uri="{FF2B5EF4-FFF2-40B4-BE49-F238E27FC236}">
                <a16:creationId xmlns:a16="http://schemas.microsoft.com/office/drawing/2014/main" id="{055CB3C6-B4B9-4035-9423-3FF733257E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2304256" cy="330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2B72DF7-AE19-4DB1-AA96-544BFF50C8BA}"/>
              </a:ext>
            </a:extLst>
          </p:cNvPr>
          <p:cNvGrpSpPr/>
          <p:nvPr/>
        </p:nvGrpSpPr>
        <p:grpSpPr>
          <a:xfrm>
            <a:off x="827584" y="0"/>
            <a:ext cx="4608511" cy="839639"/>
            <a:chOff x="827584" y="0"/>
            <a:chExt cx="4862141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76C92D94-46FE-40FD-B071-638CA473C807}"/>
                </a:ext>
              </a:extLst>
            </p:cNvPr>
            <p:cNvSpPr/>
            <p:nvPr/>
          </p:nvSpPr>
          <p:spPr>
            <a:xfrm>
              <a:off x="1119858" y="93956"/>
              <a:ext cx="456986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14.2  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简单接口芯片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214E926-0D11-4BB5-8DC5-85BD44E64A5C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0D78B5BF-62C6-4005-9AB0-2F598EF154F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A2CA91F-278A-498D-A678-74B9C1130C2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8A76277-7B83-4AB7-8675-03800F12EA01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43966D89-1F86-40D8-BE07-E736B644DAE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AB26E43-9A2B-406B-9023-244ECDC9DCF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98E16401-8FCC-48A9-BC05-101448BAA611}"/>
              </a:ext>
            </a:extLst>
          </p:cNvPr>
          <p:cNvSpPr txBox="1">
            <a:spLocks noChangeArrowheads="1"/>
          </p:cNvSpPr>
          <p:nvPr/>
        </p:nvSpPr>
        <p:spPr>
          <a:xfrm>
            <a:off x="426037" y="2599184"/>
            <a:ext cx="5010058" cy="16596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含8个三态门的集成电路芯片</a:t>
            </a:r>
          </a:p>
          <a:p>
            <a:pPr>
              <a:lnSpc>
                <a:spcPct val="125000"/>
              </a:lnSpc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在外设具有数据保持能力时用来输入接口数据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00E128F-2998-4588-9490-225CAC3FD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548" y="1315465"/>
            <a:ext cx="399056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74LS244</a:t>
            </a:r>
            <a:r>
              <a:rPr lang="zh-CN" altLang="en-US" sz="2800" b="1" dirty="0">
                <a:ea typeface="宋体" panose="02010600030101010101" pitchFamily="2" charset="-122"/>
              </a:rPr>
              <a:t>三态门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F17982E-1074-41C7-89FC-DDE4FC98C140}"/>
              </a:ext>
            </a:extLst>
          </p:cNvPr>
          <p:cNvGrpSpPr/>
          <p:nvPr/>
        </p:nvGrpSpPr>
        <p:grpSpPr>
          <a:xfrm>
            <a:off x="1043608" y="1315465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234">
              <a:extLst>
                <a:ext uri="{FF2B5EF4-FFF2-40B4-BE49-F238E27FC236}">
                  <a16:creationId xmlns:a16="http://schemas.microsoft.com/office/drawing/2014/main" id="{328D12E1-5F16-4740-8251-CD6B1E6714A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B8E754B-09BE-404C-A780-037CEE3E237C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7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F5CDD9-B0F8-40BE-A838-6AC52746E1B7}"/>
              </a:ext>
            </a:extLst>
          </p:cNvPr>
          <p:cNvSpPr/>
          <p:nvPr/>
        </p:nvSpPr>
        <p:spPr>
          <a:xfrm>
            <a:off x="339306" y="908720"/>
            <a:ext cx="3973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例，编程判断图中的开关状态，若全闭合则转</a:t>
            </a:r>
            <a:r>
              <a:rPr lang="en-US" altLang="zh-CN" sz="2000" b="1" dirty="0">
                <a:latin typeface="+mn-ea"/>
              </a:rPr>
              <a:t>NEXT1</a:t>
            </a:r>
            <a:r>
              <a:rPr lang="zh-CN" altLang="en-US" sz="2000" b="1" dirty="0">
                <a:latin typeface="+mn-ea"/>
              </a:rPr>
              <a:t>，否则转</a:t>
            </a:r>
            <a:r>
              <a:rPr lang="en-US" altLang="zh-CN" sz="2000" b="1" dirty="0">
                <a:latin typeface="+mn-ea"/>
              </a:rPr>
              <a:t>NEXT2</a:t>
            </a:r>
            <a:r>
              <a:rPr lang="zh-CN" altLang="en-US" sz="2000" b="1" dirty="0">
                <a:latin typeface="+mn-ea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19AF5F-4E86-4E05-B0C1-9DB26779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311679"/>
            <a:ext cx="4143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地址范围：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83FCH-83FFH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DA6CEA-07C2-4A3C-AA4C-3C3D12B4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02" y="2859014"/>
            <a:ext cx="3562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可以任选其中一个地址如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83FCH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作为该接口地址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FD137E-A49B-4424-8CEE-4D35C3F9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788342"/>
            <a:ext cx="3095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MOV   DX, 83FCH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IN      AL,  DX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AND   AL,  0FFH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JZ       NEXT1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JMP    NEXT2</a:t>
            </a:r>
            <a:endParaRPr lang="zh-CN" altLang="en-US" sz="240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C8C995-97BC-410F-A74B-A4DAA74C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772423"/>
            <a:ext cx="4467243" cy="53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3124552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Other"/>
  <p:tag name="MH_ORDER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Text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Text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0084117"/>
  <p:tag name="MH_LIBRARY" val="GRAPHIC"/>
  <p:tag name="MH_TYPE" val="SubTitl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Other"/>
  <p:tag name="MH_ORDER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6223744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2355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8084301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Words>977</Words>
  <Application>Microsoft Office PowerPoint</Application>
  <PresentationFormat>全屏显示(4:3)</PresentationFormat>
  <Paragraphs>354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黑体</vt:lpstr>
      <vt:lpstr>华文楷体</vt:lpstr>
      <vt:lpstr>楷体</vt:lpstr>
      <vt:lpstr>楷体_GB2312</vt:lpstr>
      <vt:lpstr>宋体</vt:lpstr>
      <vt:lpstr>微软雅黑</vt:lpstr>
      <vt:lpstr>Agency FB</vt:lpstr>
      <vt:lpstr>Arial</vt:lpstr>
      <vt:lpstr>Calibri</vt:lpstr>
      <vt:lpstr>Tahoma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336</cp:revision>
  <dcterms:created xsi:type="dcterms:W3CDTF">2017-01-15T07:54:50Z</dcterms:created>
  <dcterms:modified xsi:type="dcterms:W3CDTF">2021-11-21T17:39:16Z</dcterms:modified>
</cp:coreProperties>
</file>