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handoutMasterIdLst>
    <p:handoutMasterId r:id="rId51"/>
  </p:handoutMasterIdLst>
  <p:sldIdLst>
    <p:sldId id="289" r:id="rId3"/>
    <p:sldId id="265" r:id="rId4"/>
    <p:sldId id="290" r:id="rId5"/>
    <p:sldId id="293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16" r:id="rId16"/>
    <p:sldId id="315" r:id="rId17"/>
    <p:sldId id="317" r:id="rId18"/>
    <p:sldId id="304" r:id="rId19"/>
    <p:sldId id="305" r:id="rId20"/>
    <p:sldId id="339" r:id="rId21"/>
    <p:sldId id="306" r:id="rId22"/>
    <p:sldId id="307" r:id="rId23"/>
    <p:sldId id="308" r:id="rId24"/>
    <p:sldId id="311" r:id="rId25"/>
    <p:sldId id="309" r:id="rId26"/>
    <p:sldId id="310" r:id="rId27"/>
    <p:sldId id="312" r:id="rId28"/>
    <p:sldId id="313" r:id="rId29"/>
    <p:sldId id="314" r:id="rId30"/>
    <p:sldId id="340" r:id="rId31"/>
    <p:sldId id="321" r:id="rId32"/>
    <p:sldId id="322" r:id="rId33"/>
    <p:sldId id="323" r:id="rId34"/>
    <p:sldId id="324" r:id="rId35"/>
    <p:sldId id="325" r:id="rId36"/>
    <p:sldId id="318" r:id="rId37"/>
    <p:sldId id="326" r:id="rId38"/>
    <p:sldId id="327" r:id="rId39"/>
    <p:sldId id="328" r:id="rId40"/>
    <p:sldId id="329" r:id="rId41"/>
    <p:sldId id="330" r:id="rId42"/>
    <p:sldId id="331" r:id="rId43"/>
    <p:sldId id="333" r:id="rId44"/>
    <p:sldId id="334" r:id="rId45"/>
    <p:sldId id="335" r:id="rId46"/>
    <p:sldId id="336" r:id="rId47"/>
    <p:sldId id="337" r:id="rId48"/>
    <p:sldId id="332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4660"/>
  </p:normalViewPr>
  <p:slideViewPr>
    <p:cSldViewPr>
      <p:cViewPr varScale="1">
        <p:scale>
          <a:sx n="108" d="100"/>
          <a:sy n="108" d="100"/>
        </p:scale>
        <p:origin x="151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3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86">
            <a:extLst>
              <a:ext uri="{FF2B5EF4-FFF2-40B4-BE49-F238E27FC236}">
                <a16:creationId xmlns:a16="http://schemas.microsoft.com/office/drawing/2014/main" id="{7A363E82-67A5-4639-91F2-A5701A087B91}"/>
              </a:ext>
            </a:extLst>
          </p:cNvPr>
          <p:cNvSpPr/>
          <p:nvPr/>
        </p:nvSpPr>
        <p:spPr>
          <a:xfrm>
            <a:off x="1527588" y="3645024"/>
            <a:ext cx="6716820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87">
            <a:extLst>
              <a:ext uri="{FF2B5EF4-FFF2-40B4-BE49-F238E27FC236}">
                <a16:creationId xmlns:a16="http://schemas.microsoft.com/office/drawing/2014/main" id="{345BD408-BB71-47DD-A650-5815DB6B1750}"/>
              </a:ext>
            </a:extLst>
          </p:cNvPr>
          <p:cNvSpPr txBox="1"/>
          <p:nvPr/>
        </p:nvSpPr>
        <p:spPr>
          <a:xfrm>
            <a:off x="1805273" y="3738457"/>
            <a:ext cx="6141478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中断程序设计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F909E-4247-4BDA-BE6E-694D63EB5A95}"/>
              </a:ext>
            </a:extLst>
          </p:cNvPr>
          <p:cNvGrpSpPr/>
          <p:nvPr/>
        </p:nvGrpSpPr>
        <p:grpSpPr>
          <a:xfrm>
            <a:off x="1488818" y="3645024"/>
            <a:ext cx="2960374" cy="3097047"/>
            <a:chOff x="1956944" y="3743727"/>
            <a:chExt cx="2960374" cy="30970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354CD2-8342-4329-AF19-EFCFFF035943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189">
                <a:extLst>
                  <a:ext uri="{FF2B5EF4-FFF2-40B4-BE49-F238E27FC236}">
                    <a16:creationId xmlns:a16="http://schemas.microsoft.com/office/drawing/2014/main" id="{1D0B97AB-102A-463A-904B-D63B5661B40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190">
                <a:extLst>
                  <a:ext uri="{FF2B5EF4-FFF2-40B4-BE49-F238E27FC236}">
                    <a16:creationId xmlns:a16="http://schemas.microsoft.com/office/drawing/2014/main" id="{41B679BD-F406-4934-B5CE-57D59DF21A0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6" name="Picture 2" descr="C:\Users\Administrator\Desktop\手.png">
              <a:extLst>
                <a:ext uri="{FF2B5EF4-FFF2-40B4-BE49-F238E27FC236}">
                  <a16:creationId xmlns:a16="http://schemas.microsoft.com/office/drawing/2014/main" id="{DDAFA48A-675C-417D-B21E-CF52218FF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701EE8-2021-496A-83C7-967FC77046C9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33">
              <a:extLst>
                <a:ext uri="{FF2B5EF4-FFF2-40B4-BE49-F238E27FC236}">
                  <a16:creationId xmlns:a16="http://schemas.microsoft.com/office/drawing/2014/main" id="{DACA9F8A-9040-4099-BCA5-AB6E30C684A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07F9680F-6A17-4C23-8613-7F59CCAD72AB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 微机原理与接口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138 L 0.63212 -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99A1D60-37B2-4376-AEA6-95C8FC2C9237}"/>
              </a:ext>
            </a:extLst>
          </p:cNvPr>
          <p:cNvSpPr txBox="1"/>
          <p:nvPr/>
        </p:nvSpPr>
        <p:spPr>
          <a:xfrm>
            <a:off x="539552" y="750394"/>
            <a:ext cx="770485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为级联控制线，对于主片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为输出，从片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为输入。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4A9514-44DA-4C73-BCEE-A69C888302AE}"/>
              </a:ext>
            </a:extLst>
          </p:cNvPr>
          <p:cNvSpPr txBox="1"/>
          <p:nvPr/>
        </p:nvSpPr>
        <p:spPr>
          <a:xfrm>
            <a:off x="539552" y="5589240"/>
            <a:ext cx="770485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为外设中断请求输入信号。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1E9D50-AB46-4E12-BB83-AE3E426276FB}"/>
              </a:ext>
            </a:extLst>
          </p:cNvPr>
          <p:cNvGrpSpPr/>
          <p:nvPr/>
        </p:nvGrpSpPr>
        <p:grpSpPr>
          <a:xfrm>
            <a:off x="539552" y="2077440"/>
            <a:ext cx="7704856" cy="3392980"/>
            <a:chOff x="539552" y="2077440"/>
            <a:chExt cx="7704856" cy="339298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9334D8-6EE4-410E-A211-851AF19A09FC}"/>
                </a:ext>
              </a:extLst>
            </p:cNvPr>
            <p:cNvSpPr txBox="1"/>
            <p:nvPr/>
          </p:nvSpPr>
          <p:spPr>
            <a:xfrm>
              <a:off x="539552" y="2077440"/>
              <a:ext cx="7704856" cy="339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SP/EN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为双功能线。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①当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工作在缓冲模式时为输出信号，用以控制数据总线缓冲器的传送方向。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输出数据时为低电平，接收数据时为高电平。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工作在非缓冲模式时为输入信号，高电平为主片，低电平为从片。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5773791-7770-4391-B728-B539EE503901}"/>
                </a:ext>
              </a:extLst>
            </p:cNvPr>
            <p:cNvCxnSpPr/>
            <p:nvPr/>
          </p:nvCxnSpPr>
          <p:spPr>
            <a:xfrm>
              <a:off x="1547664" y="2225184"/>
              <a:ext cx="39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E4CB26-2D7A-48D4-9532-D8506B851311}"/>
                </a:ext>
              </a:extLst>
            </p:cNvPr>
            <p:cNvCxnSpPr/>
            <p:nvPr/>
          </p:nvCxnSpPr>
          <p:spPr>
            <a:xfrm>
              <a:off x="2051720" y="2225184"/>
              <a:ext cx="39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079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12E8E0-E8D4-46B5-BF69-14D40303809E}"/>
              </a:ext>
            </a:extLst>
          </p:cNvPr>
          <p:cNvGrpSpPr/>
          <p:nvPr/>
        </p:nvGrpSpPr>
        <p:grpSpPr>
          <a:xfrm>
            <a:off x="899592" y="116632"/>
            <a:ext cx="2185352" cy="529359"/>
            <a:chOff x="730464" y="1334629"/>
            <a:chExt cx="2185352" cy="52935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7903311-A167-4ECC-AED2-DD7C1D8A6AA2}"/>
                </a:ext>
              </a:extLst>
            </p:cNvPr>
            <p:cNvSpPr txBox="1"/>
            <p:nvPr/>
          </p:nvSpPr>
          <p:spPr>
            <a:xfrm>
              <a:off x="1259632" y="1340768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内部结构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9336BCC-D647-43A6-8667-EC6519B0A207}"/>
                </a:ext>
              </a:extLst>
            </p:cNvPr>
            <p:cNvGrpSpPr/>
            <p:nvPr/>
          </p:nvGrpSpPr>
          <p:grpSpPr>
            <a:xfrm>
              <a:off x="730464" y="1334629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756C1F8B-5E84-4018-AE39-151A1A8B6ED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64BFA6F-9980-4675-84FB-FDAAFA93529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BF974BFF-23B3-46B7-94B0-9D54774F6F52}"/>
              </a:ext>
            </a:extLst>
          </p:cNvPr>
          <p:cNvGrpSpPr/>
          <p:nvPr/>
        </p:nvGrpSpPr>
        <p:grpSpPr>
          <a:xfrm>
            <a:off x="173355" y="1058863"/>
            <a:ext cx="8970645" cy="5094920"/>
            <a:chOff x="173355" y="1058863"/>
            <a:chExt cx="8970645" cy="5094920"/>
          </a:xfrm>
        </p:grpSpPr>
        <p:grpSp>
          <p:nvGrpSpPr>
            <p:cNvPr id="91" name="组合 9219">
              <a:extLst>
                <a:ext uri="{FF2B5EF4-FFF2-40B4-BE49-F238E27FC236}">
                  <a16:creationId xmlns:a16="http://schemas.microsoft.com/office/drawing/2014/main" id="{D222E9E3-0C7D-4507-AB63-ABB7CA475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355" y="1058863"/>
              <a:ext cx="8970645" cy="5094920"/>
              <a:chOff x="-97" y="0"/>
              <a:chExt cx="14127" cy="8022"/>
            </a:xfrm>
          </p:grpSpPr>
          <p:grpSp>
            <p:nvGrpSpPr>
              <p:cNvPr id="92" name="Group 3">
                <a:extLst>
                  <a:ext uri="{FF2B5EF4-FFF2-40B4-BE49-F238E27FC236}">
                    <a16:creationId xmlns:a16="http://schemas.microsoft.com/office/drawing/2014/main" id="{3A66166D-866C-488F-B8BF-6521384723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0" y="2164"/>
                <a:ext cx="1837" cy="923"/>
                <a:chOff x="0" y="0"/>
                <a:chExt cx="735" cy="369"/>
              </a:xfrm>
            </p:grpSpPr>
            <p:sp>
              <p:nvSpPr>
                <p:cNvPr id="171" name="Line 4">
                  <a:extLst>
                    <a:ext uri="{FF2B5EF4-FFF2-40B4-BE49-F238E27FC236}">
                      <a16:creationId xmlns:a16="http://schemas.microsoft.com/office/drawing/2014/main" id="{851E260C-78BF-4C4B-A68B-D30BA2C5F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3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Line 5">
                  <a:extLst>
                    <a:ext uri="{FF2B5EF4-FFF2-40B4-BE49-F238E27FC236}">
                      <a16:creationId xmlns:a16="http://schemas.microsoft.com/office/drawing/2014/main" id="{32F68B43-3007-4F50-9A39-7BB8B59E9D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5" y="0"/>
                  <a:ext cx="0" cy="3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60DE2D1C-69BD-422A-8256-C81DEC02B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3329"/>
                <a:ext cx="1663" cy="13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逻辑</a:t>
                </a:r>
              </a:p>
            </p:txBody>
          </p:sp>
          <p:sp>
            <p:nvSpPr>
              <p:cNvPr id="94" name="Rectangle 7">
                <a:extLst>
                  <a:ext uri="{FF2B5EF4-FFF2-40B4-BE49-F238E27FC236}">
                    <a16:creationId xmlns:a16="http://schemas.microsoft.com/office/drawing/2014/main" id="{59B2F4EF-0D8B-486D-A898-4D6F5B56D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" y="1242"/>
                <a:ext cx="4238" cy="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控制逻辑</a:t>
                </a: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5E6D9845-1542-4B3D-A6D6-8AD6F0141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" y="3087"/>
                <a:ext cx="1473" cy="2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中断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服务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寄存器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+mn-ea"/>
                    <a:ea typeface="+mn-ea"/>
                    <a:cs typeface="Times New Roman" panose="02020603050405020304" pitchFamily="18" charset="0"/>
                  </a:rPr>
                  <a:t>ISR</a:t>
                </a: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3EF2E6C2-2293-4410-ACA5-93C655AE6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" y="3087"/>
                <a:ext cx="1658" cy="2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中断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叛优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电路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1879CC59-CC7B-49FC-9546-F64EC997A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0" y="3087"/>
                <a:ext cx="1657" cy="2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中断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请求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寄存器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+mn-ea"/>
                    <a:ea typeface="+mn-ea"/>
                    <a:cs typeface="Times New Roman" panose="02020603050405020304" pitchFamily="18" charset="0"/>
                  </a:rPr>
                  <a:t>IRR</a:t>
                </a:r>
              </a:p>
            </p:txBody>
          </p:sp>
          <p:grpSp>
            <p:nvGrpSpPr>
              <p:cNvPr id="98" name="Group 11">
                <a:extLst>
                  <a:ext uri="{FF2B5EF4-FFF2-40B4-BE49-F238E27FC236}">
                    <a16:creationId xmlns:a16="http://schemas.microsoft.com/office/drawing/2014/main" id="{B97597C9-689B-4DC7-9726-87941348A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5" y="2702"/>
                <a:ext cx="6645" cy="4387"/>
                <a:chOff x="-18" y="0"/>
                <a:chExt cx="2658" cy="1755"/>
              </a:xfrm>
            </p:grpSpPr>
            <p:sp>
              <p:nvSpPr>
                <p:cNvPr id="168" name="AutoShape 12">
                  <a:extLst>
                    <a:ext uri="{FF2B5EF4-FFF2-40B4-BE49-F238E27FC236}">
                      <a16:creationId xmlns:a16="http://schemas.microsoft.com/office/drawing/2014/main" id="{8547A2BE-2FB8-4D23-A1B9-738DA515F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8" y="1622"/>
                  <a:ext cx="319" cy="133"/>
                </a:xfrm>
                <a:prstGeom prst="leftRightArrow">
                  <a:avLst>
                    <a:gd name="adj1" fmla="val 50000"/>
                    <a:gd name="adj2" fmla="val 47959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AutoShape 13">
                  <a:extLst>
                    <a:ext uri="{FF2B5EF4-FFF2-40B4-BE49-F238E27FC236}">
                      <a16:creationId xmlns:a16="http://schemas.microsoft.com/office/drawing/2014/main" id="{8ED122C5-2C3C-4560-8704-0316F3A51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0"/>
                  <a:ext cx="159" cy="154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AutoShape 14">
                  <a:extLst>
                    <a:ext uri="{FF2B5EF4-FFF2-40B4-BE49-F238E27FC236}">
                      <a16:creationId xmlns:a16="http://schemas.microsoft.com/office/drawing/2014/main" id="{62C971EE-8946-42BA-AD8C-FE6290A1F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0" y="0"/>
                  <a:ext cx="160" cy="154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Group 15">
                <a:extLst>
                  <a:ext uri="{FF2B5EF4-FFF2-40B4-BE49-F238E27FC236}">
                    <a16:creationId xmlns:a16="http://schemas.microsoft.com/office/drawing/2014/main" id="{42D7E089-B9EF-4F66-BDE1-4B887C4252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10" y="1702"/>
                <a:ext cx="735" cy="1385"/>
                <a:chOff x="0" y="0"/>
                <a:chExt cx="294" cy="554"/>
              </a:xfrm>
            </p:grpSpPr>
            <p:sp>
              <p:nvSpPr>
                <p:cNvPr id="166" name="Line 16">
                  <a:extLst>
                    <a:ext uri="{FF2B5EF4-FFF2-40B4-BE49-F238E27FC236}">
                      <a16:creationId xmlns:a16="http://schemas.microsoft.com/office/drawing/2014/main" id="{6A6166D9-0735-4337-BCD0-208DD9031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4" y="0"/>
                  <a:ext cx="0" cy="5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Line 17">
                  <a:extLst>
                    <a:ext uri="{FF2B5EF4-FFF2-40B4-BE49-F238E27FC236}">
                      <a16:creationId xmlns:a16="http://schemas.microsoft.com/office/drawing/2014/main" id="{36F49686-95C9-4C8B-B26D-E2A7541C0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0" name="Group 18">
                <a:extLst>
                  <a:ext uri="{FF2B5EF4-FFF2-40B4-BE49-F238E27FC236}">
                    <a16:creationId xmlns:a16="http://schemas.microsoft.com/office/drawing/2014/main" id="{D0960DB4-55C8-4E7E-A2F3-BF0D33FA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87" y="6009"/>
                <a:ext cx="6450" cy="1388"/>
                <a:chOff x="0" y="0"/>
                <a:chExt cx="2580" cy="555"/>
              </a:xfrm>
            </p:grpSpPr>
            <p:sp>
              <p:nvSpPr>
                <p:cNvPr id="162" name="Rectangle 19">
                  <a:extLst>
                    <a:ext uri="{FF2B5EF4-FFF2-40B4-BE49-F238E27FC236}">
                      <a16:creationId xmlns:a16="http://schemas.microsoft.com/office/drawing/2014/main" id="{51BA0FA7-2B83-435C-A780-9F6E40777E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5"/>
                  <a:ext cx="2580" cy="3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中断屏蔽寄存器</a:t>
                  </a:r>
                  <a:r>
                    <a:rPr lang="en-US" altLang="zh-CN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IMR</a:t>
                  </a:r>
                </a:p>
              </p:txBody>
            </p:sp>
            <p:sp>
              <p:nvSpPr>
                <p:cNvPr id="163" name="Line 20">
                  <a:extLst>
                    <a:ext uri="{FF2B5EF4-FFF2-40B4-BE49-F238E27FC236}">
                      <a16:creationId xmlns:a16="http://schemas.microsoft.com/office/drawing/2014/main" id="{32A14151-57EF-42D0-AD3D-E5CEF7155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3" y="0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Line 21">
                  <a:extLst>
                    <a:ext uri="{FF2B5EF4-FFF2-40B4-BE49-F238E27FC236}">
                      <a16:creationId xmlns:a16="http://schemas.microsoft.com/office/drawing/2014/main" id="{09DA3B79-9912-401B-ADB8-F854500CE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26" y="0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Line 22">
                  <a:extLst>
                    <a:ext uri="{FF2B5EF4-FFF2-40B4-BE49-F238E27FC236}">
                      <a16:creationId xmlns:a16="http://schemas.microsoft.com/office/drawing/2014/main" id="{6ACA7928-F85D-4B4D-8EE7-045E220DDD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84" y="0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8B694F73-A308-48D9-8A7C-A33166778D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5" y="624"/>
                <a:ext cx="8840" cy="6875"/>
                <a:chOff x="0" y="0"/>
                <a:chExt cx="3536" cy="2750"/>
              </a:xfrm>
            </p:grpSpPr>
            <p:sp>
              <p:nvSpPr>
                <p:cNvPr id="159" name="Rectangle 24">
                  <a:extLst>
                    <a:ext uri="{FF2B5EF4-FFF2-40B4-BE49-F238E27FC236}">
                      <a16:creationId xmlns:a16="http://schemas.microsoft.com/office/drawing/2014/main" id="{F59B449C-79B6-4BC8-BA5E-FD74FF440E6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8" cy="273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/>
                </a:ln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0000"/>
                    </a:spcBef>
                    <a:buClr>
                      <a:srgbClr val="B4B9BE"/>
                    </a:buClr>
                    <a:buFont typeface="Wingdings" pitchFamily="2" charset="2"/>
                    <a:buNone/>
                    <a:defRPr/>
                  </a:pPr>
                  <a:endParaRPr lang="zh-CN" altLang="en-US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Rectangle 25">
                  <a:extLst>
                    <a:ext uri="{FF2B5EF4-FFF2-40B4-BE49-F238E27FC236}">
                      <a16:creationId xmlns:a16="http://schemas.microsoft.com/office/drawing/2014/main" id="{17D2B62A-90D6-4B74-96E5-845988855A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" y="739"/>
                  <a:ext cx="3389" cy="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26">
                  <a:extLst>
                    <a:ext uri="{FF2B5EF4-FFF2-40B4-BE49-F238E27FC236}">
                      <a16:creationId xmlns:a16="http://schemas.microsoft.com/office/drawing/2014/main" id="{CC349D96-BCCB-404B-A331-261F3DE6A4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2" y="492"/>
                  <a:ext cx="8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内部总线</a:t>
                  </a:r>
                </a:p>
              </p:txBody>
            </p:sp>
          </p:grpSp>
          <p:grpSp>
            <p:nvGrpSpPr>
              <p:cNvPr id="102" name="Group 27">
                <a:extLst>
                  <a:ext uri="{FF2B5EF4-FFF2-40B4-BE49-F238E27FC236}">
                    <a16:creationId xmlns:a16="http://schemas.microsoft.com/office/drawing/2014/main" id="{331874E1-4BBD-43BC-91B1-F059F2CFE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5" y="0"/>
                <a:ext cx="1445" cy="1242"/>
                <a:chOff x="0" y="0"/>
                <a:chExt cx="578" cy="497"/>
              </a:xfrm>
            </p:grpSpPr>
            <p:sp>
              <p:nvSpPr>
                <p:cNvPr id="157" name="Line 28">
                  <a:extLst>
                    <a:ext uri="{FF2B5EF4-FFF2-40B4-BE49-F238E27FC236}">
                      <a16:creationId xmlns:a16="http://schemas.microsoft.com/office/drawing/2014/main" id="{729FA9FF-86F0-41A5-8DAC-C0F6B76A02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" y="250"/>
                  <a:ext cx="0" cy="24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Text Box 29">
                  <a:extLst>
                    <a:ext uri="{FF2B5EF4-FFF2-40B4-BE49-F238E27FC236}">
                      <a16:creationId xmlns:a16="http://schemas.microsoft.com/office/drawing/2014/main" id="{3D3F2FBA-5A19-4CB2-AACD-5029BB1D7A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5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INT</a:t>
                  </a:r>
                </a:p>
              </p:txBody>
            </p:sp>
          </p:grpSp>
          <p:sp>
            <p:nvSpPr>
              <p:cNvPr id="103" name="Rectangle 31">
                <a:extLst>
                  <a:ext uri="{FF2B5EF4-FFF2-40B4-BE49-F238E27FC236}">
                    <a16:creationId xmlns:a16="http://schemas.microsoft.com/office/drawing/2014/main" id="{A78BA742-6CFC-40C2-AF82-832C7C99D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779"/>
                <a:ext cx="1662" cy="1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总线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缓冲器</a:t>
                </a:r>
              </a:p>
            </p:txBody>
          </p:sp>
          <p:sp>
            <p:nvSpPr>
              <p:cNvPr id="104" name="AutoShape 32">
                <a:extLst>
                  <a:ext uri="{FF2B5EF4-FFF2-40B4-BE49-F238E27FC236}">
                    <a16:creationId xmlns:a16="http://schemas.microsoft.com/office/drawing/2014/main" id="{4930D7A8-60DA-40F1-A444-72F614F62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1086"/>
                <a:ext cx="1103" cy="305"/>
              </a:xfrm>
              <a:prstGeom prst="leftRightArrow">
                <a:avLst>
                  <a:gd name="adj1" fmla="val 50000"/>
                  <a:gd name="adj2" fmla="val 72311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左右箭头 9249">
                <a:extLst>
                  <a:ext uri="{FF2B5EF4-FFF2-40B4-BE49-F238E27FC236}">
                    <a16:creationId xmlns:a16="http://schemas.microsoft.com/office/drawing/2014/main" id="{0D333229-6DD1-4825-8AC0-22CA40C42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1578"/>
                <a:ext cx="833" cy="194"/>
              </a:xfrm>
              <a:prstGeom prst="leftRightArrow">
                <a:avLst>
                  <a:gd name="adj1" fmla="val 50000"/>
                  <a:gd name="adj2" fmla="val 5454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34">
                <a:extLst>
                  <a:ext uri="{FF2B5EF4-FFF2-40B4-BE49-F238E27FC236}">
                    <a16:creationId xmlns:a16="http://schemas.microsoft.com/office/drawing/2014/main" id="{3BB6D45D-FB2C-4261-AB71-790F0B5CB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7" y="1360"/>
                <a:ext cx="1657" cy="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D7-D0</a:t>
                </a:r>
              </a:p>
            </p:txBody>
          </p:sp>
          <p:grpSp>
            <p:nvGrpSpPr>
              <p:cNvPr id="107" name="Group 35">
                <a:extLst>
                  <a:ext uri="{FF2B5EF4-FFF2-40B4-BE49-F238E27FC236}">
                    <a16:creationId xmlns:a16="http://schemas.microsoft.com/office/drawing/2014/main" id="{33F36F15-8D06-4AE1-B52E-9E6788483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" y="4109"/>
                <a:ext cx="2035" cy="630"/>
                <a:chOff x="0" y="0"/>
                <a:chExt cx="814" cy="252"/>
              </a:xfrm>
            </p:grpSpPr>
            <p:sp>
              <p:nvSpPr>
                <p:cNvPr id="155" name="Line 36">
                  <a:extLst>
                    <a:ext uri="{FF2B5EF4-FFF2-40B4-BE49-F238E27FC236}">
                      <a16:creationId xmlns:a16="http://schemas.microsoft.com/office/drawing/2014/main" id="{04CEFAFA-525E-49B4-A393-ADBA2C75A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" y="136"/>
                  <a:ext cx="51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Text Box 37">
                  <a:extLst>
                    <a:ext uri="{FF2B5EF4-FFF2-40B4-BE49-F238E27FC236}">
                      <a16:creationId xmlns:a16="http://schemas.microsoft.com/office/drawing/2014/main" id="{89C3845E-CA07-4A2C-ACB7-F76928362E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4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A0</a:t>
                  </a:r>
                </a:p>
              </p:txBody>
            </p:sp>
          </p:grpSp>
          <p:grpSp>
            <p:nvGrpSpPr>
              <p:cNvPr id="108" name="Group 38">
                <a:extLst>
                  <a:ext uri="{FF2B5EF4-FFF2-40B4-BE49-F238E27FC236}">
                    <a16:creationId xmlns:a16="http://schemas.microsoft.com/office/drawing/2014/main" id="{1B396326-B3EF-4386-940B-7F697C2AB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3225"/>
                <a:ext cx="2114" cy="960"/>
                <a:chOff x="-57" y="28"/>
                <a:chExt cx="846" cy="384"/>
              </a:xfrm>
            </p:grpSpPr>
            <p:sp>
              <p:nvSpPr>
                <p:cNvPr id="147" name="Oval 39">
                  <a:extLst>
                    <a:ext uri="{FF2B5EF4-FFF2-40B4-BE49-F238E27FC236}">
                      <a16:creationId xmlns:a16="http://schemas.microsoft.com/office/drawing/2014/main" id="{10176637-143C-442B-808C-85579CD6E1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" y="315"/>
                  <a:ext cx="72" cy="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Oval 40">
                  <a:extLst>
                    <a:ext uri="{FF2B5EF4-FFF2-40B4-BE49-F238E27FC236}">
                      <a16:creationId xmlns:a16="http://schemas.microsoft.com/office/drawing/2014/main" id="{C436C193-4845-4F30-9D5E-97AFFE2AD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" y="131"/>
                  <a:ext cx="72" cy="6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Line 41">
                  <a:extLst>
                    <a:ext uri="{FF2B5EF4-FFF2-40B4-BE49-F238E27FC236}">
                      <a16:creationId xmlns:a16="http://schemas.microsoft.com/office/drawing/2014/main" id="{0C97ADD0-FCCD-4038-8063-37E5E0FDE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" y="152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Line 42">
                  <a:extLst>
                    <a:ext uri="{FF2B5EF4-FFF2-40B4-BE49-F238E27FC236}">
                      <a16:creationId xmlns:a16="http://schemas.microsoft.com/office/drawing/2014/main" id="{E3585980-5BB6-41D2-944E-A1C069114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" y="336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Rectangle 44">
                  <a:extLst>
                    <a:ext uri="{FF2B5EF4-FFF2-40B4-BE49-F238E27FC236}">
                      <a16:creationId xmlns:a16="http://schemas.microsoft.com/office/drawing/2014/main" id="{7B945779-CA93-416B-BDC4-64487230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24" y="28"/>
                  <a:ext cx="279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RD</a:t>
                  </a:r>
                </a:p>
              </p:txBody>
            </p:sp>
            <p:sp>
              <p:nvSpPr>
                <p:cNvPr id="154" name="Rectangle 46">
                  <a:extLst>
                    <a:ext uri="{FF2B5EF4-FFF2-40B4-BE49-F238E27FC236}">
                      <a16:creationId xmlns:a16="http://schemas.microsoft.com/office/drawing/2014/main" id="{EB33628E-49F1-4A7B-9B6A-8BE1F02B3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7" y="218"/>
                  <a:ext cx="342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WR</a:t>
                  </a:r>
                </a:p>
              </p:txBody>
            </p:sp>
          </p:grpSp>
          <p:grpSp>
            <p:nvGrpSpPr>
              <p:cNvPr id="109" name="Group 47">
                <a:extLst>
                  <a:ext uri="{FF2B5EF4-FFF2-40B4-BE49-F238E27FC236}">
                    <a16:creationId xmlns:a16="http://schemas.microsoft.com/office/drawing/2014/main" id="{4833A98F-688C-4E42-B6E2-575D04F80E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" y="4712"/>
                <a:ext cx="2911" cy="717"/>
                <a:chOff x="-25" y="0"/>
                <a:chExt cx="1164" cy="287"/>
              </a:xfrm>
            </p:grpSpPr>
            <p:sp>
              <p:nvSpPr>
                <p:cNvPr id="142" name="Oval 48">
                  <a:extLst>
                    <a:ext uri="{FF2B5EF4-FFF2-40B4-BE49-F238E27FC236}">
                      <a16:creationId xmlns:a16="http://schemas.microsoft.com/office/drawing/2014/main" id="{1D930941-07ED-4694-B084-676F6F866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0"/>
                  <a:ext cx="73" cy="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Line 49">
                  <a:extLst>
                    <a:ext uri="{FF2B5EF4-FFF2-40B4-BE49-F238E27FC236}">
                      <a16:creationId xmlns:a16="http://schemas.microsoft.com/office/drawing/2014/main" id="{FBBF2163-348B-43DB-8F3A-484A80881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02" y="66"/>
                  <a:ext cx="0" cy="1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Line 50">
                  <a:extLst>
                    <a:ext uri="{FF2B5EF4-FFF2-40B4-BE49-F238E27FC236}">
                      <a16:creationId xmlns:a16="http://schemas.microsoft.com/office/drawing/2014/main" id="{073BD640-A5DD-496E-A259-EC67C1CD49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" y="201"/>
                  <a:ext cx="8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52">
                  <a:extLst>
                    <a:ext uri="{FF2B5EF4-FFF2-40B4-BE49-F238E27FC236}">
                      <a16:creationId xmlns:a16="http://schemas.microsoft.com/office/drawing/2014/main" id="{E83DDD41-C677-45CA-9BBE-F9BDAFE14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25" y="93"/>
                  <a:ext cx="307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CS</a:t>
                  </a:r>
                </a:p>
              </p:txBody>
            </p:sp>
          </p:grpSp>
          <p:grpSp>
            <p:nvGrpSpPr>
              <p:cNvPr id="110" name="Group 53">
                <a:extLst>
                  <a:ext uri="{FF2B5EF4-FFF2-40B4-BE49-F238E27FC236}">
                    <a16:creationId xmlns:a16="http://schemas.microsoft.com/office/drawing/2014/main" id="{B58AF98A-BB63-44AB-A9A8-94B1AEFF4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0" y="1702"/>
                <a:ext cx="2392" cy="4362"/>
                <a:chOff x="0" y="0"/>
                <a:chExt cx="957" cy="1745"/>
              </a:xfrm>
            </p:grpSpPr>
            <p:sp>
              <p:nvSpPr>
                <p:cNvPr id="138" name="Line 54">
                  <a:extLst>
                    <a:ext uri="{FF2B5EF4-FFF2-40B4-BE49-F238E27FC236}">
                      <a16:creationId xmlns:a16="http://schemas.microsoft.com/office/drawing/2014/main" id="{00FC6AAA-6FDA-4C4A-B5F9-A578693A8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4" y="0"/>
                  <a:ext cx="6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Line 55">
                  <a:extLst>
                    <a:ext uri="{FF2B5EF4-FFF2-40B4-BE49-F238E27FC236}">
                      <a16:creationId xmlns:a16="http://schemas.microsoft.com/office/drawing/2014/main" id="{60EA1A61-04D8-4393-A9EB-71ACEB123F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" y="0"/>
                  <a:ext cx="0" cy="17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Line 56">
                  <a:extLst>
                    <a:ext uri="{FF2B5EF4-FFF2-40B4-BE49-F238E27FC236}">
                      <a16:creationId xmlns:a16="http://schemas.microsoft.com/office/drawing/2014/main" id="{80609B41-82C6-4EEF-9804-0A08316A9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896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Line 57">
                  <a:extLst>
                    <a:ext uri="{FF2B5EF4-FFF2-40B4-BE49-F238E27FC236}">
                      <a16:creationId xmlns:a16="http://schemas.microsoft.com/office/drawing/2014/main" id="{AB95E4B1-93DA-497B-AC5B-E74A6F8BE5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" y="1744"/>
                  <a:ext cx="1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" name="Group 58">
                <a:extLst>
                  <a:ext uri="{FF2B5EF4-FFF2-40B4-BE49-F238E27FC236}">
                    <a16:creationId xmlns:a16="http://schemas.microsoft.com/office/drawing/2014/main" id="{5FC2F146-1F5E-4A7A-8AF3-D454FD89D4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" y="5727"/>
                <a:ext cx="4140" cy="2295"/>
                <a:chOff x="0" y="0"/>
                <a:chExt cx="1656" cy="918"/>
              </a:xfrm>
            </p:grpSpPr>
            <p:sp>
              <p:nvSpPr>
                <p:cNvPr id="125" name="Rectangle 59">
                  <a:extLst>
                    <a:ext uri="{FF2B5EF4-FFF2-40B4-BE49-F238E27FC236}">
                      <a16:creationId xmlns:a16="http://schemas.microsoft.com/office/drawing/2014/main" id="{9DA06D05-7267-4180-A0F4-74F099F35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" y="724"/>
                  <a:ext cx="589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SP / EN</a:t>
                  </a:r>
                </a:p>
              </p:txBody>
            </p:sp>
            <p:sp>
              <p:nvSpPr>
                <p:cNvPr id="126" name="Rectangle 60">
                  <a:extLst>
                    <a:ext uri="{FF2B5EF4-FFF2-40B4-BE49-F238E27FC236}">
                      <a16:creationId xmlns:a16="http://schemas.microsoft.com/office/drawing/2014/main" id="{C861069B-6A63-4A9A-B5D2-074F9DA45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0"/>
                  <a:ext cx="810" cy="6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级联缓冲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/</a:t>
                  </a: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比较器</a:t>
                  </a:r>
                </a:p>
              </p:txBody>
            </p:sp>
            <p:sp>
              <p:nvSpPr>
                <p:cNvPr id="127" name="Oval 61">
                  <a:extLst>
                    <a:ext uri="{FF2B5EF4-FFF2-40B4-BE49-F238E27FC236}">
                      <a16:creationId xmlns:a16="http://schemas.microsoft.com/office/drawing/2014/main" id="{4C43D0DD-6813-488B-96EC-0BBEE6AE1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7" y="626"/>
                  <a:ext cx="74" cy="6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Line 62">
                  <a:extLst>
                    <a:ext uri="{FF2B5EF4-FFF2-40B4-BE49-F238E27FC236}">
                      <a16:creationId xmlns:a16="http://schemas.microsoft.com/office/drawing/2014/main" id="{5BB99B64-67D4-41E2-8F8F-79B5A2FA1C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0" y="688"/>
                  <a:ext cx="0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Line 63">
                  <a:extLst>
                    <a:ext uri="{FF2B5EF4-FFF2-40B4-BE49-F238E27FC236}">
                      <a16:creationId xmlns:a16="http://schemas.microsoft.com/office/drawing/2014/main" id="{6CCB2CC1-73A1-4FAA-B048-872F729BD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1" y="831"/>
                  <a:ext cx="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/>
                  <a:tailEnd type="triangle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Line 64">
                  <a:extLst>
                    <a:ext uri="{FF2B5EF4-FFF2-40B4-BE49-F238E27FC236}">
                      <a16:creationId xmlns:a16="http://schemas.microsoft.com/office/drawing/2014/main" id="{465C7299-13E9-48D9-B67D-1013DC4C4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5" y="134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Line 65">
                  <a:extLst>
                    <a:ext uri="{FF2B5EF4-FFF2-40B4-BE49-F238E27FC236}">
                      <a16:creationId xmlns:a16="http://schemas.microsoft.com/office/drawing/2014/main" id="{0228031D-DA80-4D39-BD0D-7AB6B4CCA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5" y="317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Line 66">
                  <a:extLst>
                    <a:ext uri="{FF2B5EF4-FFF2-40B4-BE49-F238E27FC236}">
                      <a16:creationId xmlns:a16="http://schemas.microsoft.com/office/drawing/2014/main" id="{105D3A22-ABFD-4623-BC38-219959588D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5" y="502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Rectangle 69">
                  <a:extLst>
                    <a:ext uri="{FF2B5EF4-FFF2-40B4-BE49-F238E27FC236}">
                      <a16:creationId xmlns:a16="http://schemas.microsoft.com/office/drawing/2014/main" id="{D1FAEA8B-E05B-4683-A8A4-E264AF48F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"/>
                  <a:ext cx="40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CAS0</a:t>
                  </a:r>
                </a:p>
              </p:txBody>
            </p:sp>
            <p:sp>
              <p:nvSpPr>
                <p:cNvPr id="136" name="Rectangle 70">
                  <a:extLst>
                    <a:ext uri="{FF2B5EF4-FFF2-40B4-BE49-F238E27FC236}">
                      <a16:creationId xmlns:a16="http://schemas.microsoft.com/office/drawing/2014/main" id="{F0C35B7A-C0A5-469C-B9D1-150BD7BBC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1"/>
                  <a:ext cx="40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CAS1</a:t>
                  </a:r>
                </a:p>
              </p:txBody>
            </p:sp>
            <p:sp>
              <p:nvSpPr>
                <p:cNvPr id="137" name="Rectangle 71">
                  <a:extLst>
                    <a:ext uri="{FF2B5EF4-FFF2-40B4-BE49-F238E27FC236}">
                      <a16:creationId xmlns:a16="http://schemas.microsoft.com/office/drawing/2014/main" id="{6FA6E9C9-0E17-4D51-80C4-E64FF61E7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24"/>
                  <a:ext cx="40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CAS2</a:t>
                  </a:r>
                </a:p>
              </p:txBody>
            </p:sp>
          </p:grpSp>
          <p:grpSp>
            <p:nvGrpSpPr>
              <p:cNvPr id="112" name="Group 72">
                <a:extLst>
                  <a:ext uri="{FF2B5EF4-FFF2-40B4-BE49-F238E27FC236}">
                    <a16:creationId xmlns:a16="http://schemas.microsoft.com/office/drawing/2014/main" id="{FF2CF358-33C1-4578-96F4-F1A1BB786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42" y="67"/>
                <a:ext cx="982" cy="1175"/>
                <a:chOff x="13" y="0"/>
                <a:chExt cx="393" cy="470"/>
              </a:xfrm>
            </p:grpSpPr>
            <p:sp>
              <p:nvSpPr>
                <p:cNvPr id="121" name="Oval 73">
                  <a:extLst>
                    <a:ext uri="{FF2B5EF4-FFF2-40B4-BE49-F238E27FC236}">
                      <a16:creationId xmlns:a16="http://schemas.microsoft.com/office/drawing/2014/main" id="{249D4118-0834-4C24-B207-640F6188E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" y="408"/>
                  <a:ext cx="74" cy="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Line 74">
                  <a:extLst>
                    <a:ext uri="{FF2B5EF4-FFF2-40B4-BE49-F238E27FC236}">
                      <a16:creationId xmlns:a16="http://schemas.microsoft.com/office/drawing/2014/main" id="{F72B1896-AF10-442C-A124-9F1AEC2BF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" y="233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Line 75">
                  <a:extLst>
                    <a:ext uri="{FF2B5EF4-FFF2-40B4-BE49-F238E27FC236}">
                      <a16:creationId xmlns:a16="http://schemas.microsoft.com/office/drawing/2014/main" id="{0130E259-7EC0-46F8-9A72-7FD88B3513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" y="19"/>
                  <a:ext cx="348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76">
                  <a:extLst>
                    <a:ext uri="{FF2B5EF4-FFF2-40B4-BE49-F238E27FC236}">
                      <a16:creationId xmlns:a16="http://schemas.microsoft.com/office/drawing/2014/main" id="{0C78EF03-622E-4BFC-8715-E79C7E016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" y="0"/>
                  <a:ext cx="393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INTA</a:t>
                  </a:r>
                </a:p>
              </p:txBody>
            </p:sp>
          </p:grpSp>
          <p:grpSp>
            <p:nvGrpSpPr>
              <p:cNvPr id="113" name="Group 77">
                <a:extLst>
                  <a:ext uri="{FF2B5EF4-FFF2-40B4-BE49-F238E27FC236}">
                    <a16:creationId xmlns:a16="http://schemas.microsoft.com/office/drawing/2014/main" id="{59BFB6B8-2F41-493A-9386-A391A02229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37" y="3039"/>
                <a:ext cx="1593" cy="2523"/>
                <a:chOff x="2" y="0"/>
                <a:chExt cx="637" cy="1009"/>
              </a:xfrm>
            </p:grpSpPr>
            <p:sp>
              <p:nvSpPr>
                <p:cNvPr id="116" name="Line 78">
                  <a:extLst>
                    <a:ext uri="{FF2B5EF4-FFF2-40B4-BE49-F238E27FC236}">
                      <a16:creationId xmlns:a16="http://schemas.microsoft.com/office/drawing/2014/main" id="{C32A6E26-FF2F-4549-B50A-29AD1341B3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" y="143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Line 79">
                  <a:extLst>
                    <a:ext uri="{FF2B5EF4-FFF2-40B4-BE49-F238E27FC236}">
                      <a16:creationId xmlns:a16="http://schemas.microsoft.com/office/drawing/2014/main" id="{8D6B11D5-07E7-4858-BDAE-990013552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" y="881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Text Box 80">
                  <a:extLst>
                    <a:ext uri="{FF2B5EF4-FFF2-40B4-BE49-F238E27FC236}">
                      <a16:creationId xmlns:a16="http://schemas.microsoft.com/office/drawing/2014/main" id="{70A923A3-8523-4AEC-A28F-90957BB36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" y="326"/>
                  <a:ext cx="388" cy="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……</a:t>
                  </a:r>
                </a:p>
              </p:txBody>
            </p:sp>
            <p:sp>
              <p:nvSpPr>
                <p:cNvPr id="119" name="Text Box 81">
                  <a:extLst>
                    <a:ext uri="{FF2B5EF4-FFF2-40B4-BE49-F238E27FC236}">
                      <a16:creationId xmlns:a16="http://schemas.microsoft.com/office/drawing/2014/main" id="{1BA0A125-35ED-417B-9CF7-FA483A5DE5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" y="0"/>
                  <a:ext cx="38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IR0</a:t>
                  </a:r>
                </a:p>
              </p:txBody>
            </p:sp>
            <p:sp>
              <p:nvSpPr>
                <p:cNvPr id="120" name="Text Box 82">
                  <a:extLst>
                    <a:ext uri="{FF2B5EF4-FFF2-40B4-BE49-F238E27FC236}">
                      <a16:creationId xmlns:a16="http://schemas.microsoft.com/office/drawing/2014/main" id="{0A8E4B03-48C9-4A6D-A170-5530E4D1EC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" y="759"/>
                  <a:ext cx="38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IR7</a:t>
                  </a:r>
                </a:p>
              </p:txBody>
            </p:sp>
          </p:grpSp>
          <p:sp>
            <p:nvSpPr>
              <p:cNvPr id="114" name="AutoShape 83">
                <a:extLst>
                  <a:ext uri="{FF2B5EF4-FFF2-40B4-BE49-F238E27FC236}">
                    <a16:creationId xmlns:a16="http://schemas.microsoft.com/office/drawing/2014/main" id="{6A899803-890F-44FC-8F02-B7F744699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7" y="4412"/>
                <a:ext cx="614" cy="300"/>
              </a:xfrm>
              <a:prstGeom prst="leftArrow">
                <a:avLst>
                  <a:gd name="adj1" fmla="val 57900"/>
                  <a:gd name="adj2" fmla="val 5673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AutoShape 85">
                <a:extLst>
                  <a:ext uri="{FF2B5EF4-FFF2-40B4-BE49-F238E27FC236}">
                    <a16:creationId xmlns:a16="http://schemas.microsoft.com/office/drawing/2014/main" id="{B03F99F0-BDE3-4035-9273-EFAFDD3B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" y="4412"/>
                <a:ext cx="574" cy="300"/>
              </a:xfrm>
              <a:prstGeom prst="leftRightArrow">
                <a:avLst>
                  <a:gd name="adj1" fmla="val 48999"/>
                  <a:gd name="adj2" fmla="val 36226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0F9A352-600B-4D8D-AB6D-8A3C89289CC0}"/>
                </a:ext>
              </a:extLst>
            </p:cNvPr>
            <p:cNvCxnSpPr/>
            <p:nvPr/>
          </p:nvCxnSpPr>
          <p:spPr>
            <a:xfrm>
              <a:off x="352025" y="3140968"/>
              <a:ext cx="294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5575421-8AB8-4F8C-8903-4A99559C9FBC}"/>
                </a:ext>
              </a:extLst>
            </p:cNvPr>
            <p:cNvCxnSpPr/>
            <p:nvPr/>
          </p:nvCxnSpPr>
          <p:spPr>
            <a:xfrm>
              <a:off x="343848" y="3429000"/>
              <a:ext cx="294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24BB77FC-402D-4F38-97B4-A7068D8E053A}"/>
                </a:ext>
              </a:extLst>
            </p:cNvPr>
            <p:cNvCxnSpPr/>
            <p:nvPr/>
          </p:nvCxnSpPr>
          <p:spPr>
            <a:xfrm>
              <a:off x="451612" y="4221088"/>
              <a:ext cx="2437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C6668081-4BA6-4426-92F7-A3B5851A2722}"/>
                </a:ext>
              </a:extLst>
            </p:cNvPr>
            <p:cNvCxnSpPr/>
            <p:nvPr/>
          </p:nvCxnSpPr>
          <p:spPr>
            <a:xfrm>
              <a:off x="323528" y="5877272"/>
              <a:ext cx="2437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6D6FD94-8CD4-4103-BC5A-414B0EFBB83C}"/>
                </a:ext>
              </a:extLst>
            </p:cNvPr>
            <p:cNvCxnSpPr/>
            <p:nvPr/>
          </p:nvCxnSpPr>
          <p:spPr>
            <a:xfrm>
              <a:off x="804718" y="5877272"/>
              <a:ext cx="294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6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4957C0-91E5-44DD-BF31-BBD81E538499}"/>
              </a:ext>
            </a:extLst>
          </p:cNvPr>
          <p:cNvSpPr txBox="1"/>
          <p:nvPr/>
        </p:nvSpPr>
        <p:spPr>
          <a:xfrm>
            <a:off x="107504" y="820563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）中断请求寄存器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A33311-FC09-4AD2-ABFC-97DD467A5313}"/>
              </a:ext>
            </a:extLst>
          </p:cNvPr>
          <p:cNvSpPr txBox="1"/>
          <p:nvPr/>
        </p:nvSpPr>
        <p:spPr>
          <a:xfrm>
            <a:off x="539552" y="1412776"/>
            <a:ext cx="770485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来的中断请求信号，某一位为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表示相应引脚上有中断请求；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F05BC6-C051-4B46-BBD7-1BB9CFD9215B}"/>
              </a:ext>
            </a:extLst>
          </p:cNvPr>
          <p:cNvSpPr txBox="1"/>
          <p:nvPr/>
        </p:nvSpPr>
        <p:spPr>
          <a:xfrm>
            <a:off x="539552" y="2635312"/>
            <a:ext cx="824491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中断响应后，外设应撤销对应引脚上的请求信号。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ED838-AD91-4768-947A-D28204F7426D}"/>
              </a:ext>
            </a:extLst>
          </p:cNvPr>
          <p:cNvSpPr txBox="1"/>
          <p:nvPr/>
        </p:nvSpPr>
        <p:spPr>
          <a:xfrm>
            <a:off x="107504" y="3501008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）中断服务寄存器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9AD0FB-025C-4279-AC59-CE5F457DDDD9}"/>
              </a:ext>
            </a:extLst>
          </p:cNvPr>
          <p:cNvSpPr txBox="1"/>
          <p:nvPr/>
        </p:nvSpPr>
        <p:spPr>
          <a:xfrm>
            <a:off x="539552" y="4128305"/>
            <a:ext cx="770485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相对应，保存所有正在服务的中断源；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5D1F0D-DC06-4DD4-8720-5A977214E525}"/>
              </a:ext>
            </a:extLst>
          </p:cNvPr>
          <p:cNvSpPr txBox="1"/>
          <p:nvPr/>
        </p:nvSpPr>
        <p:spPr>
          <a:xfrm>
            <a:off x="539552" y="5315757"/>
            <a:ext cx="770485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当收到中断结束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命令时，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相应位清零。</a:t>
            </a:r>
          </a:p>
        </p:txBody>
      </p:sp>
    </p:spTree>
    <p:extLst>
      <p:ext uri="{BB962C8B-B14F-4D97-AF65-F5344CB8AC3E}">
        <p14:creationId xmlns:p14="http://schemas.microsoft.com/office/powerpoint/2010/main" val="716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27698C-4E64-4072-AF3F-C56177876D17}"/>
              </a:ext>
            </a:extLst>
          </p:cNvPr>
          <p:cNvSpPr txBox="1"/>
          <p:nvPr/>
        </p:nvSpPr>
        <p:spPr>
          <a:xfrm>
            <a:off x="107504" y="692696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）中断屏蔽寄存器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05107A-A619-4F74-81E3-1D9F3BE99D2D}"/>
              </a:ext>
            </a:extLst>
          </p:cNvPr>
          <p:cNvSpPr txBox="1"/>
          <p:nvPr/>
        </p:nvSpPr>
        <p:spPr>
          <a:xfrm>
            <a:off x="449542" y="1284909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的每一位与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相对应，用于保存中断屏蔽字。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C68E23-EE70-49B2-AEFB-7298EB3AF7F0}"/>
              </a:ext>
            </a:extLst>
          </p:cNvPr>
          <p:cNvSpPr txBox="1"/>
          <p:nvPr/>
        </p:nvSpPr>
        <p:spPr>
          <a:xfrm>
            <a:off x="449542" y="2437276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的位所对应的外设中断请求被屏蔽，为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的位允许外设中断请求信号输入。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D8A1CD-95CD-4ED7-AE2A-A6A9AA4AB914}"/>
              </a:ext>
            </a:extLst>
          </p:cNvPr>
          <p:cNvSpPr txBox="1"/>
          <p:nvPr/>
        </p:nvSpPr>
        <p:spPr>
          <a:xfrm>
            <a:off x="107504" y="3772652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）中断叛优及控制电路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E30B80-78D9-4144-9C80-8B0C0D1F4111}"/>
              </a:ext>
            </a:extLst>
          </p:cNvPr>
          <p:cNvSpPr txBox="1"/>
          <p:nvPr/>
        </p:nvSpPr>
        <p:spPr>
          <a:xfrm>
            <a:off x="449542" y="4364865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中断叛优电路监测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的状态，并确定是否向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发中断请求信号。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4A391-FA38-4F94-95D2-7E842B40C4FA}"/>
              </a:ext>
            </a:extLst>
          </p:cNvPr>
          <p:cNvSpPr txBox="1"/>
          <p:nvPr/>
        </p:nvSpPr>
        <p:spPr>
          <a:xfrm>
            <a:off x="449542" y="5517232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在中断响应时，将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对应位置置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，并向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送出中断类型码。</a:t>
            </a:r>
          </a:p>
        </p:txBody>
      </p:sp>
    </p:spTree>
    <p:extLst>
      <p:ext uri="{BB962C8B-B14F-4D97-AF65-F5344CB8AC3E}">
        <p14:creationId xmlns:p14="http://schemas.microsoft.com/office/powerpoint/2010/main" val="6733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46C2653-2153-411B-AE86-22A259762E18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836712"/>
            <a:ext cx="8697913" cy="5676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30000"/>
              </a:lnSpc>
              <a:spcBef>
                <a:spcPts val="0"/>
              </a:spcBef>
              <a:buSzPct val="8000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）缓冲方式 </a:t>
            </a: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在多片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级联的大系统中，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总线驱动器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和数据总线相连，这就是缓冲方式。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在缓冲方式下，当数据从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送往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为高电平；当数据从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送往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SP/EN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为低电平。</a:t>
            </a:r>
          </a:p>
          <a:p>
            <a:pPr marL="0" lvl="2" indent="0">
              <a:lnSpc>
                <a:spcPct val="130000"/>
              </a:lnSpc>
              <a:spcBef>
                <a:spcPts val="0"/>
              </a:spcBef>
              <a:buClr>
                <a:srgbClr val="FFC000"/>
              </a:buClr>
              <a:buSzPct val="8000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）非缓冲方式 </a:t>
            </a: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当系统只有单片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或有几片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级联时，一般将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与数据总线相连，这种方式就称为非缓冲方式。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端作为输入端，在单片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系统中，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端接高电平；在多片系统，主片的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端接高电平，从片的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端接低电平。</a:t>
            </a: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5113C10-EC9B-411C-9D32-D0C51F43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D912BE0-9767-4C5B-91EA-FD2FB984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9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F03F5CC-1320-499C-A003-186E93E1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101BB16-8841-4599-BB35-D97B1068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9873FED-5C06-4B8E-A321-024DE075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709D1E-9C3C-492B-85FF-C227EBC6B705}"/>
              </a:ext>
            </a:extLst>
          </p:cNvPr>
          <p:cNvGrpSpPr/>
          <p:nvPr/>
        </p:nvGrpSpPr>
        <p:grpSpPr>
          <a:xfrm>
            <a:off x="899592" y="116632"/>
            <a:ext cx="5184576" cy="534774"/>
            <a:chOff x="899592" y="111217"/>
            <a:chExt cx="5184576" cy="53477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F60985E-2E5C-4C05-8C20-F4865B129DD0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234">
                <a:extLst>
                  <a:ext uri="{FF2B5EF4-FFF2-40B4-BE49-F238E27FC236}">
                    <a16:creationId xmlns:a16="http://schemas.microsoft.com/office/drawing/2014/main" id="{F06196A1-9F71-45E1-856A-AFB193441AA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9A23763-8F9F-4B67-BD08-ABF5D58F2A39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50CDAD1-25D3-487F-B5AE-1B2D6474562A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与系统总线的连接方式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7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2CB94D-54FF-42AF-999B-751614620C71}"/>
              </a:ext>
            </a:extLst>
          </p:cNvPr>
          <p:cNvGrpSpPr/>
          <p:nvPr/>
        </p:nvGrpSpPr>
        <p:grpSpPr>
          <a:xfrm>
            <a:off x="899592" y="116632"/>
            <a:ext cx="5184576" cy="534774"/>
            <a:chOff x="899592" y="111217"/>
            <a:chExt cx="5184576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2DA6007-865E-4246-9881-C41173E0ADA9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C8371436-50C4-40CD-ADF3-672B9446939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714F1C3-8EC0-4C27-A88D-DA21527700A6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C6B560F-39D8-4BE1-900E-87C45B5FFC2E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级联连接方式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A274654-98EA-43AA-B5A9-E066C5806E99}"/>
              </a:ext>
            </a:extLst>
          </p:cNvPr>
          <p:cNvGrpSpPr/>
          <p:nvPr/>
        </p:nvGrpSpPr>
        <p:grpSpPr>
          <a:xfrm>
            <a:off x="351855" y="945009"/>
            <a:ext cx="8468691" cy="5809239"/>
            <a:chOff x="351855" y="945009"/>
            <a:chExt cx="8468691" cy="5809239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3478AF0D-3978-4F7E-8A94-786A561AEB0C}"/>
                </a:ext>
              </a:extLst>
            </p:cNvPr>
            <p:cNvGrpSpPr/>
            <p:nvPr/>
          </p:nvGrpSpPr>
          <p:grpSpPr>
            <a:xfrm>
              <a:off x="351855" y="945009"/>
              <a:ext cx="8468691" cy="5809239"/>
              <a:chOff x="351855" y="945009"/>
              <a:chExt cx="8468691" cy="5809239"/>
            </a:xfrm>
          </p:grpSpPr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B5F478FD-8ADC-4ECF-8FFE-8240C34B6F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855" y="2386683"/>
                <a:ext cx="706438" cy="13652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altLang="zh-CN" sz="4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738BF4D0-B39B-4CC1-A0E9-77CC74EA4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393" y="2075533"/>
                <a:ext cx="1428750" cy="2338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80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IR7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10">
                <a:extLst>
                  <a:ext uri="{FF2B5EF4-FFF2-40B4-BE49-F238E27FC236}">
                    <a16:creationId xmlns:a16="http://schemas.microsoft.com/office/drawing/2014/main" id="{39AD6321-621F-4489-9271-B097CF854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3443" y="3228058"/>
                <a:ext cx="474662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8ACA83A9-F631-4AFE-82FA-A2C1F2B73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293" y="2669258"/>
                <a:ext cx="684212" cy="35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12">
                <a:extLst>
                  <a:ext uri="{FF2B5EF4-FFF2-40B4-BE49-F238E27FC236}">
                    <a16:creationId xmlns:a16="http://schemas.microsoft.com/office/drawing/2014/main" id="{D67F7F4A-F650-459B-B951-5F85B6AB5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3443" y="3994820"/>
                <a:ext cx="808037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D0057082-96DD-4C8B-8E45-4DEE7F6F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118" y="2669258"/>
                <a:ext cx="407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Line 14">
                <a:extLst>
                  <a:ext uri="{FF2B5EF4-FFF2-40B4-BE49-F238E27FC236}">
                    <a16:creationId xmlns:a16="http://schemas.microsoft.com/office/drawing/2014/main" id="{C681E4E4-4290-428F-9BEB-E4448FACD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0280" y="4013870"/>
                <a:ext cx="2317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E925E790-502C-4022-891F-44B9094D4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80643" y="4013870"/>
                <a:ext cx="2317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AutoShape 16">
                <a:extLst>
                  <a:ext uri="{FF2B5EF4-FFF2-40B4-BE49-F238E27FC236}">
                    <a16:creationId xmlns:a16="http://schemas.microsoft.com/office/drawing/2014/main" id="{7551C252-D7E4-41AA-BD88-4EBDDF14D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080" y="2758158"/>
                <a:ext cx="88900" cy="77787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739FAB9F-2A57-437C-8AEE-0C7EAAA4E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2530" y="945009"/>
                <a:ext cx="1428750" cy="23399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di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   IR7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FA9AEA37-F577-42C8-9072-290F9C532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580" y="1883445"/>
                <a:ext cx="474663" cy="312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21">
                <a:extLst>
                  <a:ext uri="{FF2B5EF4-FFF2-40B4-BE49-F238E27FC236}">
                    <a16:creationId xmlns:a16="http://schemas.microsoft.com/office/drawing/2014/main" id="{FE4CE5F8-BF46-4DB1-A65D-007C4ABC7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580" y="1473870"/>
                <a:ext cx="596900" cy="35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22">
                <a:extLst>
                  <a:ext uri="{FF2B5EF4-FFF2-40B4-BE49-F238E27FC236}">
                    <a16:creationId xmlns:a16="http://schemas.microsoft.com/office/drawing/2014/main" id="{D46A9BE8-FC3D-4258-9A73-E953913AD8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904" y="2852936"/>
                <a:ext cx="633412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3">
                <a:extLst>
                  <a:ext uri="{FF2B5EF4-FFF2-40B4-BE49-F238E27FC236}">
                    <a16:creationId xmlns:a16="http://schemas.microsoft.com/office/drawing/2014/main" id="{A01BB7A5-5ACD-4FC6-812A-B300DE860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38255" y="1473870"/>
                <a:ext cx="4079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E2881796-92F1-4606-BB51-352E846E2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00255" y="2839120"/>
                <a:ext cx="2301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BC8ECFC7-71FF-420F-AE4A-78CD53AB7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32043" y="2839120"/>
                <a:ext cx="2301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AutoShape 26">
                <a:extLst>
                  <a:ext uri="{FF2B5EF4-FFF2-40B4-BE49-F238E27FC236}">
                    <a16:creationId xmlns:a16="http://schemas.microsoft.com/office/drawing/2014/main" id="{28D61028-630D-49BC-A931-B2290DD3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218" y="1591345"/>
                <a:ext cx="88900" cy="77788"/>
              </a:xfrm>
              <a:prstGeom prst="flowChartConnector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A0D7583D-C56D-4425-880C-98B52B2D4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143" y="2542258"/>
                <a:ext cx="270192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29">
                <a:extLst>
                  <a:ext uri="{FF2B5EF4-FFF2-40B4-BE49-F238E27FC236}">
                    <a16:creationId xmlns:a16="http://schemas.microsoft.com/office/drawing/2014/main" id="{949443CB-B35B-4F37-B9DC-1B036E040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2530" y="3753321"/>
                <a:ext cx="1428750" cy="23399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di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     IR7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31">
                <a:extLst>
                  <a:ext uri="{FF2B5EF4-FFF2-40B4-BE49-F238E27FC236}">
                    <a16:creationId xmlns:a16="http://schemas.microsoft.com/office/drawing/2014/main" id="{2F69AE40-CCEF-41AC-9403-5B38E6B6E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580" y="4671095"/>
                <a:ext cx="474663" cy="312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2">
                <a:extLst>
                  <a:ext uri="{FF2B5EF4-FFF2-40B4-BE49-F238E27FC236}">
                    <a16:creationId xmlns:a16="http://schemas.microsoft.com/office/drawing/2014/main" id="{5E614B4D-6E87-4DED-88CB-40D92178C1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580" y="4261520"/>
                <a:ext cx="596900" cy="35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33">
                <a:extLst>
                  <a:ext uri="{FF2B5EF4-FFF2-40B4-BE49-F238E27FC236}">
                    <a16:creationId xmlns:a16="http://schemas.microsoft.com/office/drawing/2014/main" id="{AE7158BA-D53C-43EE-AEBD-9BD2F1169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6814" y="5624695"/>
                <a:ext cx="636586" cy="3559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34">
                <a:extLst>
                  <a:ext uri="{FF2B5EF4-FFF2-40B4-BE49-F238E27FC236}">
                    <a16:creationId xmlns:a16="http://schemas.microsoft.com/office/drawing/2014/main" id="{06981323-94EF-4832-AA0B-0C851B936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38255" y="4261520"/>
                <a:ext cx="4079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35">
                <a:extLst>
                  <a:ext uri="{FF2B5EF4-FFF2-40B4-BE49-F238E27FC236}">
                    <a16:creationId xmlns:a16="http://schemas.microsoft.com/office/drawing/2014/main" id="{ACC50151-F3A4-48B7-9ABB-7C156643B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74060" y="5626770"/>
                <a:ext cx="2301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36">
                <a:extLst>
                  <a:ext uri="{FF2B5EF4-FFF2-40B4-BE49-F238E27FC236}">
                    <a16:creationId xmlns:a16="http://schemas.microsoft.com/office/drawing/2014/main" id="{8A946185-FF89-48DF-B9FD-C60E5C383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76256" y="5626770"/>
                <a:ext cx="2301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AutoShape 37">
                <a:extLst>
                  <a:ext uri="{FF2B5EF4-FFF2-40B4-BE49-F238E27FC236}">
                    <a16:creationId xmlns:a16="http://schemas.microsoft.com/office/drawing/2014/main" id="{398FE881-59E4-496B-939F-3F26CCA86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218" y="4378995"/>
                <a:ext cx="88900" cy="7778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38">
                <a:extLst>
                  <a:ext uri="{FF2B5EF4-FFF2-40B4-BE49-F238E27FC236}">
                    <a16:creationId xmlns:a16="http://schemas.microsoft.com/office/drawing/2014/main" id="{A7D4874B-A0AE-434E-BB57-A132463D3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143" y="2739108"/>
                <a:ext cx="270192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9">
                <a:extLst>
                  <a:ext uri="{FF2B5EF4-FFF2-40B4-BE49-F238E27FC236}">
                    <a16:creationId xmlns:a16="http://schemas.microsoft.com/office/drawing/2014/main" id="{FC072849-3770-45C5-B114-C3F5F615A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143" y="2991520"/>
                <a:ext cx="270192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40">
                <a:extLst>
                  <a:ext uri="{FF2B5EF4-FFF2-40B4-BE49-F238E27FC236}">
                    <a16:creationId xmlns:a16="http://schemas.microsoft.com/office/drawing/2014/main" id="{2E87822E-7CB0-4257-8A67-F29797A7B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0830" y="5291808"/>
                <a:ext cx="217011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41">
                <a:extLst>
                  <a:ext uri="{FF2B5EF4-FFF2-40B4-BE49-F238E27FC236}">
                    <a16:creationId xmlns:a16="http://schemas.microsoft.com/office/drawing/2014/main" id="{89593784-7C50-40BA-8F1D-EECF77F0A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0493" y="5525170"/>
                <a:ext cx="233045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42">
                <a:extLst>
                  <a:ext uri="{FF2B5EF4-FFF2-40B4-BE49-F238E27FC236}">
                    <a16:creationId xmlns:a16="http://schemas.microsoft.com/office/drawing/2014/main" id="{134489CC-AD87-45F8-9CEA-F8A5FAD3E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8893" y="5779170"/>
                <a:ext cx="243205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43">
                <a:extLst>
                  <a:ext uri="{FF2B5EF4-FFF2-40B4-BE49-F238E27FC236}">
                    <a16:creationId xmlns:a16="http://schemas.microsoft.com/office/drawing/2014/main" id="{35B807D9-8530-445B-BCC6-1A0B410F2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8255" y="3011840"/>
                <a:ext cx="0" cy="278765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44">
                <a:extLst>
                  <a:ext uri="{FF2B5EF4-FFF2-40B4-BE49-F238E27FC236}">
                    <a16:creationId xmlns:a16="http://schemas.microsoft.com/office/drawing/2014/main" id="{4645CFE6-79F7-4067-A3DE-877F5758F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3668" y="2769588"/>
                <a:ext cx="0" cy="27670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5">
                <a:extLst>
                  <a:ext uri="{FF2B5EF4-FFF2-40B4-BE49-F238E27FC236}">
                    <a16:creationId xmlns:a16="http://schemas.microsoft.com/office/drawing/2014/main" id="{57FE08CD-D121-408A-9EFB-A3C9DA796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0830" y="2572738"/>
                <a:ext cx="0" cy="27305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46">
                <a:extLst>
                  <a:ext uri="{FF2B5EF4-FFF2-40B4-BE49-F238E27FC236}">
                    <a16:creationId xmlns:a16="http://schemas.microsoft.com/office/drawing/2014/main" id="{B115A2D3-4E77-48EC-B7BC-17D8246E9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9618" y="2075533"/>
                <a:ext cx="17113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47">
                <a:extLst>
                  <a:ext uri="{FF2B5EF4-FFF2-40B4-BE49-F238E27FC236}">
                    <a16:creationId xmlns:a16="http://schemas.microsoft.com/office/drawing/2014/main" id="{5D0136D1-E2B2-4B30-BFE3-91E82A02A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9618" y="2075533"/>
                <a:ext cx="0" cy="1227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48">
                <a:extLst>
                  <a:ext uri="{FF2B5EF4-FFF2-40B4-BE49-F238E27FC236}">
                    <a16:creationId xmlns:a16="http://schemas.microsoft.com/office/drawing/2014/main" id="{ABA443AD-0104-46E0-9FDD-07663388E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52193" y="3283620"/>
                <a:ext cx="9874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9">
                <a:extLst>
                  <a:ext uri="{FF2B5EF4-FFF2-40B4-BE49-F238E27FC236}">
                    <a16:creationId xmlns:a16="http://schemas.microsoft.com/office/drawing/2014/main" id="{3A2B1788-E006-4735-9475-BFE3F89F3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8030" y="4842545"/>
                <a:ext cx="17129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50">
                <a:extLst>
                  <a:ext uri="{FF2B5EF4-FFF2-40B4-BE49-F238E27FC236}">
                    <a16:creationId xmlns:a16="http://schemas.microsoft.com/office/drawing/2014/main" id="{6E7FEA4D-16BA-46AD-876B-FC2C47847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9618" y="4239295"/>
                <a:ext cx="0" cy="6032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51">
                <a:extLst>
                  <a:ext uri="{FF2B5EF4-FFF2-40B4-BE49-F238E27FC236}">
                    <a16:creationId xmlns:a16="http://schemas.microsoft.com/office/drawing/2014/main" id="{6008160D-ADE2-4F03-9097-747C47B7B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52193" y="4239295"/>
                <a:ext cx="9874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AutoShape 56">
                <a:extLst>
                  <a:ext uri="{FF2B5EF4-FFF2-40B4-BE49-F238E27FC236}">
                    <a16:creationId xmlns:a16="http://schemas.microsoft.com/office/drawing/2014/main" id="{DB668E13-47D0-4BBA-94D9-C0E161444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508" y="2498125"/>
                <a:ext cx="88900" cy="77788"/>
              </a:xfrm>
              <a:prstGeom prst="flowChartConnector">
                <a:avLst/>
              </a:pr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AutoShape 57">
                <a:extLst>
                  <a:ext uri="{FF2B5EF4-FFF2-40B4-BE49-F238E27FC236}">
                    <a16:creationId xmlns:a16="http://schemas.microsoft.com/office/drawing/2014/main" id="{CC751F8E-6BC0-47F3-A98A-AA887F6A4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185" y="2703230"/>
                <a:ext cx="88900" cy="80963"/>
              </a:xfrm>
              <a:prstGeom prst="flowChartConnector">
                <a:avLst/>
              </a:pr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AutoShape 58">
                <a:extLst>
                  <a:ext uri="{FF2B5EF4-FFF2-40B4-BE49-F238E27FC236}">
                    <a16:creationId xmlns:a16="http://schemas.microsoft.com/office/drawing/2014/main" id="{AE498F1B-DC3F-4E1D-B942-0FA40601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918" y="2936275"/>
                <a:ext cx="90487" cy="77788"/>
              </a:xfrm>
              <a:prstGeom prst="flowChartConnector">
                <a:avLst/>
              </a:pr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9">
                <a:extLst>
                  <a:ext uri="{FF2B5EF4-FFF2-40B4-BE49-F238E27FC236}">
                    <a16:creationId xmlns:a16="http://schemas.microsoft.com/office/drawing/2014/main" id="{73E3E804-13FE-461F-ABD2-A1D8881B8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2868" y="5799808"/>
                <a:ext cx="2841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60">
                <a:extLst>
                  <a:ext uri="{FF2B5EF4-FFF2-40B4-BE49-F238E27FC236}">
                    <a16:creationId xmlns:a16="http://schemas.microsoft.com/office/drawing/2014/main" id="{6745A856-0A0E-464B-8F06-E1B57888A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030" y="5799808"/>
                <a:ext cx="0" cy="1746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61">
                <a:extLst>
                  <a:ext uri="{FF2B5EF4-FFF2-40B4-BE49-F238E27FC236}">
                    <a16:creationId xmlns:a16="http://schemas.microsoft.com/office/drawing/2014/main" id="{5436EF04-7715-4563-B5B7-981A08FB5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8443" y="5990308"/>
                <a:ext cx="280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62">
                <a:extLst>
                  <a:ext uri="{FF2B5EF4-FFF2-40B4-BE49-F238E27FC236}">
                    <a16:creationId xmlns:a16="http://schemas.microsoft.com/office/drawing/2014/main" id="{D654CD1C-11A0-4148-9CFD-D2FD99681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4161508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63">
                <a:extLst>
                  <a:ext uri="{FF2B5EF4-FFF2-40B4-BE49-F238E27FC236}">
                    <a16:creationId xmlns:a16="http://schemas.microsoft.com/office/drawing/2014/main" id="{417CEF9A-08BF-4C4A-B171-AC1D48833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4375820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64">
                <a:extLst>
                  <a:ext uri="{FF2B5EF4-FFF2-40B4-BE49-F238E27FC236}">
                    <a16:creationId xmlns:a16="http://schemas.microsoft.com/office/drawing/2014/main" id="{44C09507-B75A-4A11-9413-61588A03C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4590133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65">
                <a:extLst>
                  <a:ext uri="{FF2B5EF4-FFF2-40B4-BE49-F238E27FC236}">
                    <a16:creationId xmlns:a16="http://schemas.microsoft.com/office/drawing/2014/main" id="{0952CF65-D9A1-4184-9655-C2EB1222F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5291808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66">
                <a:extLst>
                  <a:ext uri="{FF2B5EF4-FFF2-40B4-BE49-F238E27FC236}">
                    <a16:creationId xmlns:a16="http://schemas.microsoft.com/office/drawing/2014/main" id="{09CA281C-5F02-4BE1-94C5-5D1EB2DB9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2868" y="2991520"/>
                <a:ext cx="2841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67">
                <a:extLst>
                  <a:ext uri="{FF2B5EF4-FFF2-40B4-BE49-F238E27FC236}">
                    <a16:creationId xmlns:a16="http://schemas.microsoft.com/office/drawing/2014/main" id="{A27402F8-6D86-4AC7-83C8-C8A0B5353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030" y="2991520"/>
                <a:ext cx="0" cy="1746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68">
                <a:extLst>
                  <a:ext uri="{FF2B5EF4-FFF2-40B4-BE49-F238E27FC236}">
                    <a16:creationId xmlns:a16="http://schemas.microsoft.com/office/drawing/2014/main" id="{FB30D49B-BF7A-41D5-9F52-B8EFEDEAE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8443" y="3182020"/>
                <a:ext cx="280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9">
                <a:extLst>
                  <a:ext uri="{FF2B5EF4-FFF2-40B4-BE49-F238E27FC236}">
                    <a16:creationId xmlns:a16="http://schemas.microsoft.com/office/drawing/2014/main" id="{3016B236-FF85-4519-B11C-9F3D80D7A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1353220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70">
                <a:extLst>
                  <a:ext uri="{FF2B5EF4-FFF2-40B4-BE49-F238E27FC236}">
                    <a16:creationId xmlns:a16="http://schemas.microsoft.com/office/drawing/2014/main" id="{F56BE91A-8254-4EAE-BE54-AF0F80F9C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1567533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71">
                <a:extLst>
                  <a:ext uri="{FF2B5EF4-FFF2-40B4-BE49-F238E27FC236}">
                    <a16:creationId xmlns:a16="http://schemas.microsoft.com/office/drawing/2014/main" id="{70553DE4-908B-4777-A00F-A8F0A28C9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1781845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72">
                <a:extLst>
                  <a:ext uri="{FF2B5EF4-FFF2-40B4-BE49-F238E27FC236}">
                    <a16:creationId xmlns:a16="http://schemas.microsoft.com/office/drawing/2014/main" id="{1DEEEE07-F385-419B-BBE9-D32F974B4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2483520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74">
                <a:extLst>
                  <a:ext uri="{FF2B5EF4-FFF2-40B4-BE49-F238E27FC236}">
                    <a16:creationId xmlns:a16="http://schemas.microsoft.com/office/drawing/2014/main" id="{F01F9F32-7F27-4C6E-BD64-07FDC8846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4155" y="4886995"/>
                <a:ext cx="2286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 Box 75">
                <a:extLst>
                  <a:ext uri="{FF2B5EF4-FFF2-40B4-BE49-F238E27FC236}">
                    <a16:creationId xmlns:a16="http://schemas.microsoft.com/office/drawing/2014/main" id="{D997A3DF-66A9-4A5B-9F77-CECC72DC5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4155" y="2118395"/>
                <a:ext cx="2286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76">
                <a:extLst>
                  <a:ext uri="{FF2B5EF4-FFF2-40B4-BE49-F238E27FC236}">
                    <a16:creationId xmlns:a16="http://schemas.microsoft.com/office/drawing/2014/main" id="{5D09A780-A10D-43F2-8C89-EB17D5AEB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7343" y="3321720"/>
                <a:ext cx="5302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77">
                <a:extLst>
                  <a:ext uri="{FF2B5EF4-FFF2-40B4-BE49-F238E27FC236}">
                    <a16:creationId xmlns:a16="http://schemas.microsoft.com/office/drawing/2014/main" id="{CD139916-D5EC-43C2-A36C-E22EE3DC3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7343" y="2796258"/>
                <a:ext cx="46196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78">
                <a:extLst>
                  <a:ext uri="{FF2B5EF4-FFF2-40B4-BE49-F238E27FC236}">
                    <a16:creationId xmlns:a16="http://schemas.microsoft.com/office/drawing/2014/main" id="{02508A16-6EEA-4B96-84A3-CCFCF11C4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6893" y="4140870"/>
                <a:ext cx="3175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AutoShape 79">
                <a:extLst>
                  <a:ext uri="{FF2B5EF4-FFF2-40B4-BE49-F238E27FC236}">
                    <a16:creationId xmlns:a16="http://schemas.microsoft.com/office/drawing/2014/main" id="{C7639FED-2F40-4C36-890F-1C10F8EF7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805" y="4117058"/>
                <a:ext cx="88900" cy="79375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80">
                <a:extLst>
                  <a:ext uri="{FF2B5EF4-FFF2-40B4-BE49-F238E27FC236}">
                    <a16:creationId xmlns:a16="http://schemas.microsoft.com/office/drawing/2014/main" id="{5CD181EA-3F5B-4D11-8FFA-FA6FE68AE9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543" y="3950370"/>
                <a:ext cx="474662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82">
                <a:extLst>
                  <a:ext uri="{FF2B5EF4-FFF2-40B4-BE49-F238E27FC236}">
                    <a16:creationId xmlns:a16="http://schemas.microsoft.com/office/drawing/2014/main" id="{F8C164AA-D3BB-462D-8562-F1CE5782C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8384" y="2662908"/>
                <a:ext cx="792162" cy="1958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接外设的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中断请求信号</a:t>
                </a:r>
                <a:endParaRPr lang="zh-CN" altLang="en-US" sz="4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AutoShape 83">
                <a:extLst>
                  <a:ext uri="{FF2B5EF4-FFF2-40B4-BE49-F238E27FC236}">
                    <a16:creationId xmlns:a16="http://schemas.microsoft.com/office/drawing/2014/main" id="{1A6059DF-B016-46D0-9E5E-2D57B6B83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8344" y="1361158"/>
                <a:ext cx="352425" cy="3957637"/>
              </a:xfrm>
              <a:prstGeom prst="rightBrace">
                <a:avLst>
                  <a:gd name="adj1" fmla="val 93529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85">
                <a:extLst>
                  <a:ext uri="{FF2B5EF4-FFF2-40B4-BE49-F238E27FC236}">
                    <a16:creationId xmlns:a16="http://schemas.microsoft.com/office/drawing/2014/main" id="{B0982D04-12CE-42A9-BD52-C30E0217D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5625" y="1636113"/>
                <a:ext cx="0" cy="113347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86">
                <a:extLst>
                  <a:ext uri="{FF2B5EF4-FFF2-40B4-BE49-F238E27FC236}">
                    <a16:creationId xmlns:a16="http://schemas.microsoft.com/office/drawing/2014/main" id="{3630E8BB-3EEA-4775-BA18-C0529B3D3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9593" y="1611983"/>
                <a:ext cx="4425950" cy="2857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87">
                <a:extLst>
                  <a:ext uri="{FF2B5EF4-FFF2-40B4-BE49-F238E27FC236}">
                    <a16:creationId xmlns:a16="http://schemas.microsoft.com/office/drawing/2014/main" id="{EA068D58-6A2F-4433-9E14-247061027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1655" y="1613570"/>
                <a:ext cx="14288" cy="281622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88">
                <a:extLst>
                  <a:ext uri="{FF2B5EF4-FFF2-40B4-BE49-F238E27FC236}">
                    <a16:creationId xmlns:a16="http://schemas.microsoft.com/office/drawing/2014/main" id="{80BE7785-F5AC-4F19-BF40-91735589D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5943" y="4401220"/>
                <a:ext cx="538162" cy="14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AutoShape 89">
                <a:extLst>
                  <a:ext uri="{FF2B5EF4-FFF2-40B4-BE49-F238E27FC236}">
                    <a16:creationId xmlns:a16="http://schemas.microsoft.com/office/drawing/2014/main" id="{C2EBB1D7-F610-4647-A7CA-7A0AF5D9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380" y="1589758"/>
                <a:ext cx="88900" cy="77787"/>
              </a:xfrm>
              <a:prstGeom prst="flowChartConnector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AutoShape 90">
                <a:extLst>
                  <a:ext uri="{FF2B5EF4-FFF2-40B4-BE49-F238E27FC236}">
                    <a16:creationId xmlns:a16="http://schemas.microsoft.com/office/drawing/2014/main" id="{F790CA69-7611-485E-B07E-0B33695F0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730" y="2751808"/>
                <a:ext cx="88900" cy="77787"/>
              </a:xfrm>
              <a:prstGeom prst="flowChartConnector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38572F3-4203-4D08-AE5C-AF4CB6C262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074" y="6293873"/>
                <a:ext cx="6099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/>
                  <a:t>注意：图中</a:t>
                </a:r>
                <a:r>
                  <a:rPr lang="en-US" altLang="zh-CN" sz="2400" b="1"/>
                  <a:t>SP/EN</a:t>
                </a:r>
                <a:r>
                  <a:rPr lang="zh-CN" altLang="en-US" sz="2400" b="1"/>
                  <a:t>的连接只针对非缓冲方式</a:t>
                </a:r>
              </a:p>
            </p:txBody>
          </p:sp>
        </p:grp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6DED321-F34D-4184-8546-CDA235E67F7D}"/>
                </a:ext>
              </a:extLst>
            </p:cNvPr>
            <p:cNvSpPr/>
            <p:nvPr/>
          </p:nvSpPr>
          <p:spPr>
            <a:xfrm>
              <a:off x="1585343" y="2121345"/>
              <a:ext cx="9541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主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A2FBEBD-205D-452E-9410-E5FE8387E16A}"/>
                </a:ext>
              </a:extLst>
            </p:cNvPr>
            <p:cNvSpPr/>
            <p:nvPr/>
          </p:nvSpPr>
          <p:spPr>
            <a:xfrm>
              <a:off x="5856489" y="1005866"/>
              <a:ext cx="9557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828F09A-8939-4AA3-8A00-1B9F9A3D9F23}"/>
                </a:ext>
              </a:extLst>
            </p:cNvPr>
            <p:cNvSpPr/>
            <p:nvPr/>
          </p:nvSpPr>
          <p:spPr>
            <a:xfrm>
              <a:off x="5826295" y="3828730"/>
              <a:ext cx="9557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198E75-76DF-4FF9-AFB8-E478D3A2B604}"/>
              </a:ext>
            </a:extLst>
          </p:cNvPr>
          <p:cNvGrpSpPr/>
          <p:nvPr/>
        </p:nvGrpSpPr>
        <p:grpSpPr>
          <a:xfrm>
            <a:off x="611560" y="980728"/>
            <a:ext cx="5184576" cy="534774"/>
            <a:chOff x="899592" y="111217"/>
            <a:chExt cx="5184576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9CEA263-4521-462A-9713-2F65DE4D9CAE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4D8D952C-888D-457F-B3EF-48A9289430F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1EE4ECF-F1AC-4463-AF35-4D7842B3BD0B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93059F9-CB36-466E-912F-60E451DEADAD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中断触发方式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5F4C6F8-60AA-4137-83D1-321C6AAFF585}"/>
              </a:ext>
            </a:extLst>
          </p:cNvPr>
          <p:cNvSpPr txBox="1"/>
          <p:nvPr/>
        </p:nvSpPr>
        <p:spPr>
          <a:xfrm>
            <a:off x="395536" y="1980766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）边沿触发方式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94EA12-EF72-41DE-B4DC-34D96DA89B4C}"/>
              </a:ext>
            </a:extLst>
          </p:cNvPr>
          <p:cNvGrpSpPr/>
          <p:nvPr/>
        </p:nvGrpSpPr>
        <p:grpSpPr>
          <a:xfrm>
            <a:off x="539552" y="2606712"/>
            <a:ext cx="8062703" cy="592213"/>
            <a:chOff x="397730" y="4060923"/>
            <a:chExt cx="8062703" cy="59221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E01FCE-FA80-465D-9C08-9FD5AF5EE86D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出现上升沿时表示有中断请求。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8EAFB0B-772D-48A1-A4DB-B45A8E95847B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1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D089B225-3492-4EB5-8B5E-3779AA7F1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D61F30AC-DA4C-442C-9269-28C0E3FCE1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E872C2A-4A10-4C04-89BD-FE0FCC426385}"/>
              </a:ext>
            </a:extLst>
          </p:cNvPr>
          <p:cNvSpPr txBox="1"/>
          <p:nvPr/>
        </p:nvSpPr>
        <p:spPr>
          <a:xfrm>
            <a:off x="395536" y="357899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）电平触发方式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6ED5C49-2E98-4B2B-A1E2-1486ACF6C6A5}"/>
              </a:ext>
            </a:extLst>
          </p:cNvPr>
          <p:cNvGrpSpPr/>
          <p:nvPr/>
        </p:nvGrpSpPr>
        <p:grpSpPr>
          <a:xfrm>
            <a:off x="539552" y="4204939"/>
            <a:ext cx="8062703" cy="592213"/>
            <a:chOff x="397730" y="4060923"/>
            <a:chExt cx="8062703" cy="59221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83DF23-A09A-4653-9060-7C0701C87D28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当当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出现高电平时表示有中断请求。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F34EA11-8316-4323-B210-CA670072F3EA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4C2032C-4698-4503-8513-1FF05EDF7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158AFDBF-B1EE-4762-ADC3-EF6EDA71FE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575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24EB1B-04BA-43A1-83FD-63616EC4494D}"/>
              </a:ext>
            </a:extLst>
          </p:cNvPr>
          <p:cNvGrpSpPr/>
          <p:nvPr/>
        </p:nvGrpSpPr>
        <p:grpSpPr>
          <a:xfrm>
            <a:off x="827584" y="44624"/>
            <a:ext cx="6336705" cy="839639"/>
            <a:chOff x="827584" y="0"/>
            <a:chExt cx="6336705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4D51D7B1-3478-4CB2-904B-C3CD0589D53D}"/>
                </a:ext>
              </a:extLst>
            </p:cNvPr>
            <p:cNvSpPr/>
            <p:nvPr/>
          </p:nvSpPr>
          <p:spPr>
            <a:xfrm>
              <a:off x="827585" y="94906"/>
              <a:ext cx="633670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15.2.2   8259A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的工作过程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2913715-85D1-459A-AD33-04FA546FCB2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F80FDC16-25AA-4A65-9D00-DE76FFA00B0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207B84C-3123-4264-B161-EB109A41641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DF61F83-5CB9-49E0-805B-1F0C6F65D9F8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6FA4A02D-E7A1-43DD-AFFA-25024C32E17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80DB426-64FA-4309-A78A-870C093C3D7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261EB37-2E44-4757-8C59-4589A24B7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1700808"/>
            <a:ext cx="8137525" cy="439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中的一条或多条请求线变高时，将相应的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综合现中断服务寄存器（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）和中断屏蔽寄存器（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）的状态，找出最高优先权的中断请求，并判断是否能发中断请求，如是则向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发信号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，请求中断服务。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响应中断时，送出应答信号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脉冲。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C9F20F-702F-48AA-A737-E8796285EF3C}"/>
              </a:ext>
            </a:extLst>
          </p:cNvPr>
          <p:cNvSpPr/>
          <p:nvPr/>
        </p:nvSpPr>
        <p:spPr>
          <a:xfrm>
            <a:off x="467544" y="908720"/>
            <a:ext cx="8208912" cy="4924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单级时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接到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的第一个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脉冲时，把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中与最高优先级请求信号对应的位置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，并把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中的相应位复位。收到第二个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脉冲时，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向数据总线发送中断类型码。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多级级联时主片收到第一个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上发出从片编码。所有从片均收到该编码，并和自身的编码比较，若相等，在收到第二个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后，该从片发出中断类型码。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5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9C2551-8117-4F36-AD11-F98CE54766DA}"/>
              </a:ext>
            </a:extLst>
          </p:cNvPr>
          <p:cNvSpPr/>
          <p:nvPr/>
        </p:nvSpPr>
        <p:spPr>
          <a:xfrm>
            <a:off x="467544" y="908720"/>
            <a:ext cx="7992888" cy="303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发送中断类型码的最后一个脉冲期间，如果是在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AEOI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（自动结束中断）方式下，在这个脉冲结束时复位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的相应位。在其他方式下，要在中断服务程序结束时发出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命令来复位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相应位。</a:t>
            </a:r>
          </a:p>
        </p:txBody>
      </p:sp>
    </p:spTree>
    <p:extLst>
      <p:ext uri="{BB962C8B-B14F-4D97-AF65-F5344CB8AC3E}">
        <p14:creationId xmlns:p14="http://schemas.microsoft.com/office/powerpoint/2010/main" val="3613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827584" y="0"/>
            <a:ext cx="6120680" cy="839639"/>
            <a:chOff x="827584" y="0"/>
            <a:chExt cx="6120680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582840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15.1   8086/8088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中断系统</a:t>
              </a: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A3C681-6DA8-4ABE-81CA-161F3A8C435C}"/>
              </a:ext>
            </a:extLst>
          </p:cNvPr>
          <p:cNvGrpSpPr/>
          <p:nvPr/>
        </p:nvGrpSpPr>
        <p:grpSpPr>
          <a:xfrm>
            <a:off x="1553220" y="2708101"/>
            <a:ext cx="3101975" cy="2971800"/>
            <a:chOff x="1553220" y="2708101"/>
            <a:chExt cx="3101975" cy="2971800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9955C220-9287-45C7-9D69-B342E2E75E3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835795" y="2708101"/>
              <a:ext cx="2819400" cy="29718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+mn-ea"/>
                </a:rPr>
                <a:t>内部中断</a:t>
              </a:r>
            </a:p>
            <a:p>
              <a:endParaRPr lang="zh-CN" altLang="en-US" sz="2800" b="1">
                <a:latin typeface="+mn-ea"/>
              </a:endParaRPr>
            </a:p>
            <a:p>
              <a:pPr>
                <a:buFont typeface="Wingdings" panose="05000000000000000000" pitchFamily="2" charset="2"/>
                <a:buNone/>
              </a:pPr>
              <a:endParaRPr lang="zh-CN" altLang="en-US" sz="2800" b="1">
                <a:latin typeface="+mn-ea"/>
              </a:endParaRPr>
            </a:p>
            <a:p>
              <a:pPr>
                <a:buFont typeface="Wingdings" panose="05000000000000000000" pitchFamily="2" charset="2"/>
                <a:buNone/>
              </a:pPr>
              <a:endParaRPr lang="zh-CN" altLang="en-US" sz="2800" b="1">
                <a:latin typeface="+mn-ea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+mn-ea"/>
                </a:rPr>
                <a:t>外部中断</a:t>
              </a:r>
            </a:p>
          </p:txBody>
        </p:sp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639243F9-4731-44D5-8CA8-0F116F7B9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220" y="3004964"/>
              <a:ext cx="288925" cy="2087562"/>
            </a:xfrm>
            <a:prstGeom prst="leftBrace">
              <a:avLst>
                <a:gd name="adj1" fmla="val 60177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72AD41-2144-4498-A511-57B43E1B0AAD}"/>
              </a:ext>
            </a:extLst>
          </p:cNvPr>
          <p:cNvGrpSpPr/>
          <p:nvPr/>
        </p:nvGrpSpPr>
        <p:grpSpPr>
          <a:xfrm>
            <a:off x="3491558" y="2204864"/>
            <a:ext cx="2160562" cy="1482725"/>
            <a:chOff x="3491558" y="2204864"/>
            <a:chExt cx="2271355" cy="1482725"/>
          </a:xfrm>
        </p:grpSpPr>
        <p:sp>
          <p:nvSpPr>
            <p:cNvPr id="16" name="Text Box 4">
              <a:extLst>
                <a:ext uri="{FF2B5EF4-FFF2-40B4-BE49-F238E27FC236}">
                  <a16:creationId xmlns:a16="http://schemas.microsoft.com/office/drawing/2014/main" id="{448B1E10-2A4C-4E8E-8E27-BF4413D78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920" y="2204864"/>
              <a:ext cx="1910993" cy="148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异常中断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软件中断</a:t>
              </a:r>
            </a:p>
          </p:txBody>
        </p:sp>
        <p:sp>
          <p:nvSpPr>
            <p:cNvPr id="19" name="AutoShape 7">
              <a:extLst>
                <a:ext uri="{FF2B5EF4-FFF2-40B4-BE49-F238E27FC236}">
                  <a16:creationId xmlns:a16="http://schemas.microsoft.com/office/drawing/2014/main" id="{4395A94B-67C1-4AAC-BB4F-F73E1B02E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558" y="2349326"/>
              <a:ext cx="288925" cy="1223963"/>
            </a:xfrm>
            <a:prstGeom prst="leftBrace">
              <a:avLst>
                <a:gd name="adj1" fmla="val 46373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CCBAE5-CE99-4FF7-8BD0-902E16F7AA1C}"/>
              </a:ext>
            </a:extLst>
          </p:cNvPr>
          <p:cNvGrpSpPr/>
          <p:nvPr/>
        </p:nvGrpSpPr>
        <p:grpSpPr>
          <a:xfrm>
            <a:off x="3497908" y="4460145"/>
            <a:ext cx="2339975" cy="1160463"/>
            <a:chOff x="3497908" y="4460145"/>
            <a:chExt cx="2339975" cy="1160463"/>
          </a:xfrm>
        </p:grpSpPr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B48AB87E-3328-4F8C-9FB0-BA79DCAC2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483" y="4460145"/>
              <a:ext cx="2057400" cy="1160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非屏蔽中断</a:t>
              </a:r>
            </a:p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可屏蔽中断</a:t>
              </a:r>
            </a:p>
          </p:txBody>
        </p:sp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16D4A6E8-DC43-48E1-872F-5DE69E83D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908" y="4628406"/>
              <a:ext cx="147638" cy="816818"/>
            </a:xfrm>
            <a:prstGeom prst="leftBrace">
              <a:avLst>
                <a:gd name="adj1" fmla="val 50822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Text Box 9">
            <a:extLst>
              <a:ext uri="{FF2B5EF4-FFF2-40B4-BE49-F238E27FC236}">
                <a16:creationId xmlns:a16="http://schemas.microsoft.com/office/drawing/2014/main" id="{801C8710-1F6F-4925-8C75-A8DB0925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83" y="3327226"/>
            <a:ext cx="106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 256个中断源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B45C1D4-428D-484A-83CF-B9D9B012231C}"/>
              </a:ext>
            </a:extLst>
          </p:cNvPr>
          <p:cNvGrpSpPr/>
          <p:nvPr/>
        </p:nvGrpSpPr>
        <p:grpSpPr>
          <a:xfrm>
            <a:off x="5514033" y="1595710"/>
            <a:ext cx="2586359" cy="1880515"/>
            <a:chOff x="5514033" y="1595710"/>
            <a:chExt cx="2586359" cy="1880515"/>
          </a:xfrm>
        </p:grpSpPr>
        <p:sp>
          <p:nvSpPr>
            <p:cNvPr id="22" name="AutoShape 11">
              <a:extLst>
                <a:ext uri="{FF2B5EF4-FFF2-40B4-BE49-F238E27FC236}">
                  <a16:creationId xmlns:a16="http://schemas.microsoft.com/office/drawing/2014/main" id="{EA267A88-CABD-4BA0-BF62-1F4FADE15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033" y="1709564"/>
              <a:ext cx="287337" cy="1511300"/>
            </a:xfrm>
            <a:prstGeom prst="leftBrace">
              <a:avLst>
                <a:gd name="adj1" fmla="val 43806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9D7EB9EC-FD46-41B8-8627-1B93F4D9F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1695" y="1595710"/>
              <a:ext cx="2238697" cy="1880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除法错中断</a:t>
              </a:r>
            </a:p>
            <a:p>
              <a:pPr>
                <a:spcBef>
                  <a:spcPct val="5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溢出中断</a:t>
              </a:r>
            </a:p>
            <a:p>
              <a:pPr>
                <a:spcBef>
                  <a:spcPct val="5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单步中断</a:t>
              </a:r>
            </a:p>
            <a:p>
              <a:pPr>
                <a:spcBef>
                  <a:spcPct val="5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</a:rPr>
                <a:t>  …</a:t>
              </a: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571195-5B47-47A4-A464-F28B63E536EE}"/>
              </a:ext>
            </a:extLst>
          </p:cNvPr>
          <p:cNvGrpSpPr/>
          <p:nvPr/>
        </p:nvGrpSpPr>
        <p:grpSpPr>
          <a:xfrm>
            <a:off x="827584" y="44624"/>
            <a:ext cx="6336705" cy="839639"/>
            <a:chOff x="827584" y="0"/>
            <a:chExt cx="6336705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B25DB7BC-F317-4DAE-B439-DD4E5EC55650}"/>
                </a:ext>
              </a:extLst>
            </p:cNvPr>
            <p:cNvSpPr/>
            <p:nvPr/>
          </p:nvSpPr>
          <p:spPr>
            <a:xfrm>
              <a:off x="827585" y="94906"/>
              <a:ext cx="633670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15.2.3   8259A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的工作方式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A4F2451-DE00-4E30-B60F-E2E1ECA9E5D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6E1D1DF1-7541-49A6-8E5C-F048052C84A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AD01155-C464-438F-A172-8D16ED2AA9F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5B04A1B-78CF-4565-A33B-6D1C037BDF9C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226A8348-42B6-41EE-99D0-A0EB66014BA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9122D79-8089-47EE-8B8B-3B113A69E3FD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83627A8-A24E-43B0-ADAE-92F1BF2E27B4}"/>
              </a:ext>
            </a:extLst>
          </p:cNvPr>
          <p:cNvGrpSpPr/>
          <p:nvPr/>
        </p:nvGrpSpPr>
        <p:grpSpPr>
          <a:xfrm>
            <a:off x="467544" y="1166034"/>
            <a:ext cx="5184576" cy="534774"/>
            <a:chOff x="899592" y="111217"/>
            <a:chExt cx="5184576" cy="5347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1F759B6-E7F9-4845-BD92-20A3A0EE8CE1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234">
                <a:extLst>
                  <a:ext uri="{FF2B5EF4-FFF2-40B4-BE49-F238E27FC236}">
                    <a16:creationId xmlns:a16="http://schemas.microsoft.com/office/drawing/2014/main" id="{69F44181-B275-4B91-AF8F-79CD9A70BB3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C83A456-9A9F-4246-A111-8758D004958D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A030FFB-D263-4314-B911-1EB4ACE1C34D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中断优先级控制方式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BD7983B-5E13-455B-8F8A-D59450DF0B94}"/>
              </a:ext>
            </a:extLst>
          </p:cNvPr>
          <p:cNvSpPr txBox="1"/>
          <p:nvPr/>
        </p:nvSpPr>
        <p:spPr>
          <a:xfrm>
            <a:off x="755576" y="1897668"/>
            <a:ext cx="466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）固定优先级方式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137BAE-0645-461F-912F-B77B4121D76B}"/>
              </a:ext>
            </a:extLst>
          </p:cNvPr>
          <p:cNvGrpSpPr/>
          <p:nvPr/>
        </p:nvGrpSpPr>
        <p:grpSpPr>
          <a:xfrm>
            <a:off x="397730" y="2492896"/>
            <a:ext cx="8062703" cy="1712520"/>
            <a:chOff x="397730" y="2718460"/>
            <a:chExt cx="8062703" cy="17125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29696F6-452F-47F0-9787-2A86DE17729A}"/>
                </a:ext>
              </a:extLst>
            </p:cNvPr>
            <p:cNvSpPr txBox="1"/>
            <p:nvPr/>
          </p:nvSpPr>
          <p:spPr>
            <a:xfrm>
              <a:off x="1043607" y="2718460"/>
              <a:ext cx="7416826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在这种方式下，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为每个中断请求输入信号分配固定的优先级别，若优先级从高到低的序号为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级最高，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级最低。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690E956-E26D-4297-AB82-E47EF2CE281C}"/>
                </a:ext>
              </a:extLst>
            </p:cNvPr>
            <p:cNvGrpSpPr/>
            <p:nvPr/>
          </p:nvGrpSpPr>
          <p:grpSpPr>
            <a:xfrm>
              <a:off x="397730" y="2834279"/>
              <a:ext cx="571674" cy="464371"/>
              <a:chOff x="200731" y="3756717"/>
              <a:chExt cx="571674" cy="464371"/>
            </a:xfrm>
          </p:grpSpPr>
          <p:pic>
            <p:nvPicPr>
              <p:cNvPr id="19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88A05CA3-CF42-4F7A-9811-9CDBA4E884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22B9D279-4584-4F2C-9800-AB9AF69631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F195EA-4D3B-4BF4-B62E-D84FF7346D56}"/>
              </a:ext>
            </a:extLst>
          </p:cNvPr>
          <p:cNvGrpSpPr/>
          <p:nvPr/>
        </p:nvGrpSpPr>
        <p:grpSpPr>
          <a:xfrm>
            <a:off x="397730" y="4492971"/>
            <a:ext cx="8062703" cy="592213"/>
            <a:chOff x="397730" y="4060923"/>
            <a:chExt cx="8062703" cy="59221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414E22C-B6C1-4CC4-B1B8-371783460690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加电后默认固定优先级为，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5B724AE-FCB0-4D49-8250-F365AA8A743C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2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B9FAD6B9-86E3-4673-930D-DDE6870FAE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642A6A5-5DF6-4EB3-8FC1-150CFEB0BC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0B5177A-19F0-4C08-AD4E-2080E121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64425"/>
              </p:ext>
            </p:extLst>
          </p:nvPr>
        </p:nvGraphicFramePr>
        <p:xfrm>
          <a:off x="1353213" y="5495632"/>
          <a:ext cx="64591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7955084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3659835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5217336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4387149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7611227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285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7890465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1913495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159933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请求信号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IR4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IR2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1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优先级别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8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1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DA0C48-9288-4297-B440-FCDE2AD6B65E}"/>
              </a:ext>
            </a:extLst>
          </p:cNvPr>
          <p:cNvSpPr txBox="1"/>
          <p:nvPr/>
        </p:nvSpPr>
        <p:spPr>
          <a:xfrm>
            <a:off x="626400" y="131830"/>
            <a:ext cx="466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）自动循环优先级方式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9BB3F8-5C41-4F65-9BB1-49B492AE9D4F}"/>
              </a:ext>
            </a:extLst>
          </p:cNvPr>
          <p:cNvGrpSpPr/>
          <p:nvPr/>
        </p:nvGrpSpPr>
        <p:grpSpPr>
          <a:xfrm>
            <a:off x="397730" y="692696"/>
            <a:ext cx="8348540" cy="1712520"/>
            <a:chOff x="397730" y="2718460"/>
            <a:chExt cx="8348540" cy="1712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83C7443-6572-44F7-90BD-01C0AF9808FC}"/>
                </a:ext>
              </a:extLst>
            </p:cNvPr>
            <p:cNvSpPr txBox="1"/>
            <p:nvPr/>
          </p:nvSpPr>
          <p:spPr>
            <a:xfrm>
              <a:off x="1043606" y="2718460"/>
              <a:ext cx="770266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在这种方式下，优先级顺序是变化的。一个中断请求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服务结束后，其优先级自动变为最低，原来比它低一级的变为最高，依次排列。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DD78C30-1FBE-486A-B106-5CD28EAD650D}"/>
                </a:ext>
              </a:extLst>
            </p:cNvPr>
            <p:cNvGrpSpPr/>
            <p:nvPr/>
          </p:nvGrpSpPr>
          <p:grpSpPr>
            <a:xfrm>
              <a:off x="397730" y="2834279"/>
              <a:ext cx="571674" cy="464371"/>
              <a:chOff x="200731" y="3756717"/>
              <a:chExt cx="571674" cy="464371"/>
            </a:xfrm>
          </p:grpSpPr>
          <p:pic>
            <p:nvPicPr>
              <p:cNvPr id="6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EF087D1C-1223-4041-B13F-CDEA6A36C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E17FA38B-C0D6-43A9-A511-0ABF33473C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BA8936-3EBD-462A-AB2D-73191701E7E1}"/>
              </a:ext>
            </a:extLst>
          </p:cNvPr>
          <p:cNvGrpSpPr/>
          <p:nvPr/>
        </p:nvGrpSpPr>
        <p:grpSpPr>
          <a:xfrm>
            <a:off x="397730" y="2564904"/>
            <a:ext cx="8348539" cy="1152367"/>
            <a:chOff x="397730" y="4060923"/>
            <a:chExt cx="8348539" cy="115236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7A22A1-DD2C-4A79-AF9A-49789F51933A}"/>
                </a:ext>
              </a:extLst>
            </p:cNvPr>
            <p:cNvSpPr txBox="1"/>
            <p:nvPr/>
          </p:nvSpPr>
          <p:spPr>
            <a:xfrm>
              <a:off x="1043606" y="4060923"/>
              <a:ext cx="7702663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若初始优先级为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IR7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（低），假设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IR4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在中断结束处理后，则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IR5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变为最高（逆时针方向）。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D268A27-36FF-40AB-A8CC-6634DF570518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1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C456C0AD-E05D-4161-8402-BB657CF2A2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8EBA98BE-01AD-4D48-89FD-B28C58EC10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8F36D5-E3A2-494A-9C66-66057A061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64708"/>
              </p:ext>
            </p:extLst>
          </p:nvPr>
        </p:nvGraphicFramePr>
        <p:xfrm>
          <a:off x="1187624" y="3861048"/>
          <a:ext cx="64591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7955084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3659835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5217336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4387149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7611227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285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7890465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1913495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159933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请求信号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IR4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IR2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1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优先级别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8471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DD5DBC8-D34B-4A9B-B9C4-8017E8370D5A}"/>
              </a:ext>
            </a:extLst>
          </p:cNvPr>
          <p:cNvSpPr txBox="1"/>
          <p:nvPr/>
        </p:nvSpPr>
        <p:spPr>
          <a:xfrm>
            <a:off x="622456" y="5069035"/>
            <a:ext cx="466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）特殊循环优先级方式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5C15A-2A72-48C3-BF94-3445A195D400}"/>
              </a:ext>
            </a:extLst>
          </p:cNvPr>
          <p:cNvSpPr/>
          <p:nvPr/>
        </p:nvSpPr>
        <p:spPr>
          <a:xfrm>
            <a:off x="935881" y="5645099"/>
            <a:ext cx="7702663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用控制命令指定最低优先级的中断源。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84EDC05-2C54-479C-85CE-347A55B16858}"/>
              </a:ext>
            </a:extLst>
          </p:cNvPr>
          <p:cNvGrpSpPr/>
          <p:nvPr/>
        </p:nvGrpSpPr>
        <p:grpSpPr>
          <a:xfrm>
            <a:off x="7223562" y="5122187"/>
            <a:ext cx="1567667" cy="1374772"/>
            <a:chOff x="7120572" y="5099588"/>
            <a:chExt cx="1567667" cy="1374772"/>
          </a:xfrm>
        </p:grpSpPr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728AA56D-6151-4315-9F35-45E13D83629B}"/>
                </a:ext>
              </a:extLst>
            </p:cNvPr>
            <p:cNvSpPr/>
            <p:nvPr/>
          </p:nvSpPr>
          <p:spPr>
            <a:xfrm>
              <a:off x="7137272" y="5099588"/>
              <a:ext cx="1501272" cy="13681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87B1073-F37A-4269-896B-321F9593A5B3}"/>
                </a:ext>
              </a:extLst>
            </p:cNvPr>
            <p:cNvCxnSpPr>
              <a:stCxn id="16" idx="0"/>
              <a:endCxn id="16" idx="4"/>
            </p:cNvCxnSpPr>
            <p:nvPr/>
          </p:nvCxnSpPr>
          <p:spPr>
            <a:xfrm>
              <a:off x="7887908" y="5099588"/>
              <a:ext cx="0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A3977F0-381C-4127-B404-6260CF2177CC}"/>
                </a:ext>
              </a:extLst>
            </p:cNvPr>
            <p:cNvCxnSpPr>
              <a:cxnSpLocks/>
              <a:stCxn id="16" idx="2"/>
              <a:endCxn id="16" idx="6"/>
            </p:cNvCxnSpPr>
            <p:nvPr/>
          </p:nvCxnSpPr>
          <p:spPr>
            <a:xfrm>
              <a:off x="7137272" y="5783664"/>
              <a:ext cx="1501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0E6E24A5-1149-4A46-9E33-241D2F2DF3AA}"/>
                </a:ext>
              </a:extLst>
            </p:cNvPr>
            <p:cNvSpPr/>
            <p:nvPr/>
          </p:nvSpPr>
          <p:spPr>
            <a:xfrm>
              <a:off x="7368168" y="5295261"/>
              <a:ext cx="1039479" cy="97680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F502FB0-3171-4E17-ADA4-B9958FAAF045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V="1">
              <a:off x="8255419" y="5299949"/>
              <a:ext cx="163269" cy="1383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9D38338-39DF-46EB-91D2-7564510C793B}"/>
                </a:ext>
              </a:extLst>
            </p:cNvPr>
            <p:cNvCxnSpPr>
              <a:cxnSpLocks/>
              <a:stCxn id="17" idx="1"/>
              <a:endCxn id="16" idx="1"/>
            </p:cNvCxnSpPr>
            <p:nvPr/>
          </p:nvCxnSpPr>
          <p:spPr>
            <a:xfrm flipH="1" flipV="1">
              <a:off x="7357128" y="5299949"/>
              <a:ext cx="163268" cy="1383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FC463BD-04C7-439C-8B83-496CE4D3B5B5}"/>
                </a:ext>
              </a:extLst>
            </p:cNvPr>
            <p:cNvCxnSpPr>
              <a:stCxn id="16" idx="3"/>
              <a:endCxn id="17" idx="3"/>
            </p:cNvCxnSpPr>
            <p:nvPr/>
          </p:nvCxnSpPr>
          <p:spPr>
            <a:xfrm flipV="1">
              <a:off x="7357128" y="6129017"/>
              <a:ext cx="163268" cy="1383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AE0CE00-A6F8-42C3-B116-540E8AC99765}"/>
                </a:ext>
              </a:extLst>
            </p:cNvPr>
            <p:cNvCxnSpPr>
              <a:stCxn id="17" idx="5"/>
              <a:endCxn id="16" idx="5"/>
            </p:cNvCxnSpPr>
            <p:nvPr/>
          </p:nvCxnSpPr>
          <p:spPr>
            <a:xfrm>
              <a:off x="8255419" y="6129017"/>
              <a:ext cx="163269" cy="1383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CA74C61-70A0-4975-95CB-3EFBD5335151}"/>
                </a:ext>
              </a:extLst>
            </p:cNvPr>
            <p:cNvSpPr txBox="1"/>
            <p:nvPr/>
          </p:nvSpPr>
          <p:spPr>
            <a:xfrm>
              <a:off x="7956423" y="5131382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IR7</a:t>
              </a:r>
              <a:endParaRPr lang="zh-CN" altLang="en-US" sz="12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AFA972B-D212-4234-9179-53E074B777F0}"/>
                </a:ext>
              </a:extLst>
            </p:cNvPr>
            <p:cNvSpPr txBox="1"/>
            <p:nvPr/>
          </p:nvSpPr>
          <p:spPr>
            <a:xfrm>
              <a:off x="7480469" y="5110154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IR0</a:t>
              </a:r>
              <a:endParaRPr lang="zh-CN" altLang="en-US" sz="12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21D865A-CCF4-406C-9FB2-E568DEEE852E}"/>
                </a:ext>
              </a:extLst>
            </p:cNvPr>
            <p:cNvSpPr txBox="1"/>
            <p:nvPr/>
          </p:nvSpPr>
          <p:spPr>
            <a:xfrm>
              <a:off x="7120572" y="5437382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IR1</a:t>
              </a:r>
              <a:endParaRPr lang="zh-CN" altLang="en-US" sz="12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AFBABA7-1D97-4E76-8B3A-96EB77811D8B}"/>
                </a:ext>
              </a:extLst>
            </p:cNvPr>
            <p:cNvSpPr txBox="1"/>
            <p:nvPr/>
          </p:nvSpPr>
          <p:spPr>
            <a:xfrm>
              <a:off x="7129866" y="5847330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IR2</a:t>
              </a:r>
              <a:endParaRPr lang="zh-CN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70D47F7-0BCE-49B0-AFA9-3F8D3501D582}"/>
                </a:ext>
              </a:extLst>
            </p:cNvPr>
            <p:cNvSpPr txBox="1"/>
            <p:nvPr/>
          </p:nvSpPr>
          <p:spPr>
            <a:xfrm>
              <a:off x="7443324" y="6186411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IR3</a:t>
              </a:r>
              <a:endParaRPr lang="zh-CN" altLang="en-US" sz="12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ABAF23-C8CA-4223-BCAF-A630829EC756}"/>
                </a:ext>
              </a:extLst>
            </p:cNvPr>
            <p:cNvSpPr txBox="1"/>
            <p:nvPr/>
          </p:nvSpPr>
          <p:spPr>
            <a:xfrm>
              <a:off x="7935779" y="6197361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IR4</a:t>
              </a:r>
              <a:endParaRPr lang="zh-CN" altLang="en-US" sz="12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E771232-2D1E-4DA8-BF12-6A4F68D23943}"/>
                </a:ext>
              </a:extLst>
            </p:cNvPr>
            <p:cNvSpPr txBox="1"/>
            <p:nvPr/>
          </p:nvSpPr>
          <p:spPr>
            <a:xfrm>
              <a:off x="8303197" y="5858913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IR5</a:t>
              </a:r>
              <a:endParaRPr lang="zh-CN" altLang="en-US" sz="12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D8385A7-1A56-4021-8E37-A4A1FFCB9AB3}"/>
                </a:ext>
              </a:extLst>
            </p:cNvPr>
            <p:cNvSpPr txBox="1"/>
            <p:nvPr/>
          </p:nvSpPr>
          <p:spPr>
            <a:xfrm>
              <a:off x="8303197" y="5453755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IR6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59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A003DDB-8F0B-469C-85BD-ADADC1B8947E}"/>
              </a:ext>
            </a:extLst>
          </p:cNvPr>
          <p:cNvGrpSpPr/>
          <p:nvPr/>
        </p:nvGrpSpPr>
        <p:grpSpPr>
          <a:xfrm>
            <a:off x="827584" y="157922"/>
            <a:ext cx="5184576" cy="534774"/>
            <a:chOff x="899592" y="111217"/>
            <a:chExt cx="5184576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4A8CCC-7ED5-4E82-B237-0E2239BA16DA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09216924-CA74-493C-B7FB-61FABA9D85F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86D402B-FA12-4550-B014-6647B0B84D26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504CAE5-D521-4995-B457-A48B0F23CBE3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中断嵌套方式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2A94F1A-13B4-4EDF-9ADA-AD831EB1A658}"/>
              </a:ext>
            </a:extLst>
          </p:cNvPr>
          <p:cNvSpPr txBox="1"/>
          <p:nvPr/>
        </p:nvSpPr>
        <p:spPr>
          <a:xfrm>
            <a:off x="251520" y="889556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）普通全嵌套（全嵌套）方式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17B04E-F2BE-4B3C-A310-2709744B8E75}"/>
              </a:ext>
            </a:extLst>
          </p:cNvPr>
          <p:cNvGrpSpPr/>
          <p:nvPr/>
        </p:nvGrpSpPr>
        <p:grpSpPr>
          <a:xfrm>
            <a:off x="395536" y="1515502"/>
            <a:ext cx="8352927" cy="1712520"/>
            <a:chOff x="397730" y="4060923"/>
            <a:chExt cx="8352927" cy="171252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246709-8018-461D-B56D-D901D73F07F0}"/>
                </a:ext>
              </a:extLst>
            </p:cNvPr>
            <p:cNvSpPr txBox="1"/>
            <p:nvPr/>
          </p:nvSpPr>
          <p:spPr>
            <a:xfrm>
              <a:off x="1043606" y="4060923"/>
              <a:ext cx="7707051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在中断服务程序执行过程中，根据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寄存器的状态，禁止同级和更低级别的中断请求，允许更高级别的中断，主要用于非级联模式或从片。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8B9A465-05AC-4C71-8E15-6842A78A07F4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1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1453E2B2-A53E-4A1A-9A70-E406561E9C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8E8ECDBB-5C32-4B20-828E-1FE90CC604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1E258C1-A29F-4DE4-B63E-4B212E7B2481}"/>
              </a:ext>
            </a:extLst>
          </p:cNvPr>
          <p:cNvSpPr txBox="1"/>
          <p:nvPr/>
        </p:nvSpPr>
        <p:spPr>
          <a:xfrm>
            <a:off x="251520" y="3371607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）特殊全嵌套方式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7853BF-5C2D-42F2-8A6E-15407D236D41}"/>
              </a:ext>
            </a:extLst>
          </p:cNvPr>
          <p:cNvGrpSpPr/>
          <p:nvPr/>
        </p:nvGrpSpPr>
        <p:grpSpPr>
          <a:xfrm>
            <a:off x="395536" y="4021639"/>
            <a:ext cx="8238593" cy="1712520"/>
            <a:chOff x="397730" y="4060923"/>
            <a:chExt cx="8238593" cy="171252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A13A949-CF0B-4216-9153-A5AE710C644A}"/>
                </a:ext>
              </a:extLst>
            </p:cNvPr>
            <p:cNvSpPr txBox="1"/>
            <p:nvPr/>
          </p:nvSpPr>
          <p:spPr>
            <a:xfrm>
              <a:off x="1043606" y="4060923"/>
              <a:ext cx="7592717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在中断服务程序执行过程中，根据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寄存器的状态，禁止更低级别的中断请求，允许同级和更高级别的中断。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199069D-E6DA-44CB-B485-B7B7DC7042EE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48B31053-C880-47E2-A50A-B9A5E0813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20856FE8-4BC4-47BF-99BD-115BCAC88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22E35A6-5698-4691-99C1-10920509B710}"/>
              </a:ext>
            </a:extLst>
          </p:cNvPr>
          <p:cNvGrpSpPr/>
          <p:nvPr/>
        </p:nvGrpSpPr>
        <p:grpSpPr>
          <a:xfrm>
            <a:off x="395536" y="5805264"/>
            <a:ext cx="8062703" cy="596574"/>
            <a:chOff x="397730" y="4060923"/>
            <a:chExt cx="8062703" cy="59657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CB70C89-B7A1-43A8-AFF6-530AF2FB91F9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这种方式主要用于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级联时的主片。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740F9F1-9178-4F8B-9088-0B56B0ECEAC4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2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8630E681-F4DC-4F31-AAFD-40D82F8721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4DEFBEB2-C962-4735-A90A-CADDD761E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185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01E9D85-4EFF-49AF-8DB6-B8D6EBB0DD43}"/>
              </a:ext>
            </a:extLst>
          </p:cNvPr>
          <p:cNvGrpSpPr/>
          <p:nvPr/>
        </p:nvGrpSpPr>
        <p:grpSpPr>
          <a:xfrm>
            <a:off x="467544" y="2956612"/>
            <a:ext cx="8208911" cy="3640740"/>
            <a:chOff x="397730" y="4060923"/>
            <a:chExt cx="8208911" cy="36407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F3919C-1108-453D-8BC4-11297AA09281}"/>
                </a:ext>
              </a:extLst>
            </p:cNvPr>
            <p:cNvSpPr txBox="1"/>
            <p:nvPr/>
          </p:nvSpPr>
          <p:spPr>
            <a:xfrm>
              <a:off x="1043606" y="4060923"/>
              <a:ext cx="7563035" cy="3640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在特殊全嵌套方式中，在中断结束时，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先向从片发结束中断命令，然后读取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的内容，若为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则表示从片只有一个中断服务，这时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再向主片发一个中断结束命令。否则说明从片有多个中断，待该从片中断服务全部结束后再向主片发中断结束命令。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667D0B6-DB37-48B5-8A1E-CA6FE90C399C}"/>
                </a:ext>
              </a:extLst>
            </p:cNvPr>
            <p:cNvGrpSpPr/>
            <p:nvPr/>
          </p:nvGrpSpPr>
          <p:grpSpPr>
            <a:xfrm>
              <a:off x="397730" y="4185803"/>
              <a:ext cx="571674" cy="464371"/>
              <a:chOff x="200731" y="3817677"/>
              <a:chExt cx="571674" cy="464371"/>
            </a:xfrm>
          </p:grpSpPr>
          <p:pic>
            <p:nvPicPr>
              <p:cNvPr id="5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49FE5599-EAFA-478E-A091-EA43E24221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81767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378635F2-5863-4519-9CBD-E8D44F333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82470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155D614-4809-4019-8FFF-896F8926B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671" y="161483"/>
            <a:ext cx="3764657" cy="27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9CA7546-A2AE-4F37-BAA0-59B6BD04E24E}"/>
              </a:ext>
            </a:extLst>
          </p:cNvPr>
          <p:cNvGrpSpPr/>
          <p:nvPr/>
        </p:nvGrpSpPr>
        <p:grpSpPr>
          <a:xfrm>
            <a:off x="827584" y="116632"/>
            <a:ext cx="5184576" cy="534774"/>
            <a:chOff x="899592" y="111217"/>
            <a:chExt cx="5184576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AD47AC4-3E5F-4A26-826E-612D28E4A00B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908474C8-AB56-4BD4-9F78-895A51B5180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1C63C49-2154-4AA6-A3C3-29BEF1E7201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E2D3E3F-0FA7-4182-8BB1-ECAD5714A044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中断结束处理方式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36874FF-626B-4CE3-8B00-0379681F37AB}"/>
              </a:ext>
            </a:extLst>
          </p:cNvPr>
          <p:cNvSpPr txBox="1"/>
          <p:nvPr/>
        </p:nvSpPr>
        <p:spPr>
          <a:xfrm>
            <a:off x="251520" y="90872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）自动中断结束处理方式（</a:t>
            </a:r>
            <a:r>
              <a:rPr lang="en-US" altLang="zh-CN" sz="2800" b="1"/>
              <a:t>AEOI</a:t>
            </a:r>
            <a:r>
              <a:rPr lang="zh-CN" altLang="en-US" sz="2800" b="1"/>
              <a:t>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F31704-BB38-4EEF-8DF4-7881E465F663}"/>
              </a:ext>
            </a:extLst>
          </p:cNvPr>
          <p:cNvGrpSpPr/>
          <p:nvPr/>
        </p:nvGrpSpPr>
        <p:grpSpPr>
          <a:xfrm>
            <a:off x="395536" y="1606674"/>
            <a:ext cx="8062703" cy="1152367"/>
            <a:chOff x="397730" y="4060923"/>
            <a:chExt cx="8062703" cy="115236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994E8F0-82B8-43E3-85D9-00FD9AA052F9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在第二个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脉冲信号的后沿，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自动将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中的对应位清零。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9CF8200-2050-436F-9FB8-3D4ABC411BCB}"/>
                </a:ext>
              </a:extLst>
            </p:cNvPr>
            <p:cNvGrpSpPr/>
            <p:nvPr/>
          </p:nvGrpSpPr>
          <p:grpSpPr>
            <a:xfrm>
              <a:off x="397730" y="4155323"/>
              <a:ext cx="571674" cy="464371"/>
              <a:chOff x="200731" y="3787197"/>
              <a:chExt cx="571674" cy="464371"/>
            </a:xfrm>
          </p:grpSpPr>
          <p:pic>
            <p:nvPicPr>
              <p:cNvPr id="1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2A0C9D46-F82C-4A9C-997F-484AC62E9F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8719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2522B6B6-59F7-4DC7-9A56-4BD4D1607C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9422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F050A7B-2EE0-4969-AC89-BF48584F7AE4}"/>
              </a:ext>
            </a:extLst>
          </p:cNvPr>
          <p:cNvSpPr txBox="1"/>
          <p:nvPr/>
        </p:nvSpPr>
        <p:spPr>
          <a:xfrm>
            <a:off x="251520" y="299695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）正常中断结束处理方式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0E45F60-8FC7-46D4-A9E0-05B9B8F0AE9A}"/>
              </a:ext>
            </a:extLst>
          </p:cNvPr>
          <p:cNvGrpSpPr/>
          <p:nvPr/>
        </p:nvGrpSpPr>
        <p:grpSpPr>
          <a:xfrm>
            <a:off x="395536" y="3645024"/>
            <a:ext cx="8062703" cy="1712520"/>
            <a:chOff x="397730" y="4060923"/>
            <a:chExt cx="8062703" cy="171252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1641C9D-81AF-46AC-AEF6-47BED26DCCCD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当中断结束时，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用输出指令向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发中断结束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EOI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命令，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将当前中断处理程序对应的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中的状态位复位。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B2328FB-B14C-4956-B58C-0A1B8FB07219}"/>
                </a:ext>
              </a:extLst>
            </p:cNvPr>
            <p:cNvGrpSpPr/>
            <p:nvPr/>
          </p:nvGrpSpPr>
          <p:grpSpPr>
            <a:xfrm>
              <a:off x="397730" y="4166341"/>
              <a:ext cx="571674" cy="464371"/>
              <a:chOff x="200731" y="3798215"/>
              <a:chExt cx="571674" cy="464371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8770F84-1EBB-46F3-9100-05D3CA03F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98215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A7D9C247-0C9B-4F83-85A2-5EB362C03A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80524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0AB134B-4DFD-463F-B7D8-0BBD5CFB7FE6}"/>
              </a:ext>
            </a:extLst>
          </p:cNvPr>
          <p:cNvGrpSpPr/>
          <p:nvPr/>
        </p:nvGrpSpPr>
        <p:grpSpPr>
          <a:xfrm>
            <a:off x="395536" y="5482396"/>
            <a:ext cx="8062703" cy="1152367"/>
            <a:chOff x="397730" y="4060923"/>
            <a:chExt cx="8062703" cy="115236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17E06A3-3CB8-4A39-A3ED-3692614492B4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被复位的永远是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中所有被置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的优先级最高位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最右边的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，所以中断结束时无须指明。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CF65F8F-A1C1-461C-B0D7-CBBBC243CD6F}"/>
                </a:ext>
              </a:extLst>
            </p:cNvPr>
            <p:cNvGrpSpPr/>
            <p:nvPr/>
          </p:nvGrpSpPr>
          <p:grpSpPr>
            <a:xfrm>
              <a:off x="397730" y="4166341"/>
              <a:ext cx="571674" cy="464371"/>
              <a:chOff x="200731" y="3798215"/>
              <a:chExt cx="571674" cy="464371"/>
            </a:xfrm>
          </p:grpSpPr>
          <p:pic>
            <p:nvPicPr>
              <p:cNvPr id="32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7BA6C7F-D926-445E-A1CD-C0148C3C17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98215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7E4B893B-3992-4136-9406-0086185B91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80524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7839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172AC9-0BDE-459C-A22D-D9E3AA288812}"/>
              </a:ext>
            </a:extLst>
          </p:cNvPr>
          <p:cNvSpPr txBox="1"/>
          <p:nvPr/>
        </p:nvSpPr>
        <p:spPr>
          <a:xfrm>
            <a:off x="251520" y="90872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）特殊中断结束处理方式（</a:t>
            </a:r>
            <a:r>
              <a:rPr lang="en-US" altLang="zh-CN" sz="2800" b="1"/>
              <a:t>SEOI</a:t>
            </a:r>
            <a:r>
              <a:rPr lang="zh-CN" altLang="en-US" sz="2800" b="1"/>
              <a:t>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9959CE-20E5-40DB-BFD7-1B098E736C7D}"/>
              </a:ext>
            </a:extLst>
          </p:cNvPr>
          <p:cNvGrpSpPr/>
          <p:nvPr/>
        </p:nvGrpSpPr>
        <p:grpSpPr>
          <a:xfrm>
            <a:off x="395536" y="1677101"/>
            <a:ext cx="8062703" cy="1712520"/>
            <a:chOff x="397730" y="4060923"/>
            <a:chExt cx="8062703" cy="1712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07D3A9-B3E5-421B-855A-322726664A8D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当中断结束时，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用输出指令向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发中断结束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EOI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命令，并且在命令中指明要清除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中的某一位。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583829-A9FB-421A-874B-B2147232B890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6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1931F1B8-24B8-4CB0-95D2-5CB19C5C42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ECFDE9CA-55FA-4ADA-8C98-26816C322C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F66545-FA53-4F4F-BDA3-12B45BA8DB2F}"/>
              </a:ext>
            </a:extLst>
          </p:cNvPr>
          <p:cNvGrpSpPr/>
          <p:nvPr/>
        </p:nvGrpSpPr>
        <p:grpSpPr>
          <a:xfrm>
            <a:off x="395536" y="3716793"/>
            <a:ext cx="8062703" cy="2272673"/>
            <a:chOff x="397730" y="4060923"/>
            <a:chExt cx="8062703" cy="227267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936029-9F75-46B9-9D6A-2335B9E932BD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227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主要用于特殊循环方式及特殊屏蔽方式下的中断结束，即当前执行的中断程序所对应的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中需要复位的位不一定是所有置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的优先级最高位。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C2F297B-8EB5-48FF-AFBF-B44271DE9286}"/>
                </a:ext>
              </a:extLst>
            </p:cNvPr>
            <p:cNvGrpSpPr/>
            <p:nvPr/>
          </p:nvGrpSpPr>
          <p:grpSpPr>
            <a:xfrm>
              <a:off x="397730" y="4166341"/>
              <a:ext cx="571674" cy="464371"/>
              <a:chOff x="200731" y="3798215"/>
              <a:chExt cx="571674" cy="464371"/>
            </a:xfrm>
          </p:grpSpPr>
          <p:pic>
            <p:nvPicPr>
              <p:cNvPr id="1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870FF351-7CFD-4FDF-A788-17F557D2F5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98215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3D4D686-B824-495C-BCE6-1F519E1FF1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80524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469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61ABEAD-29C4-4FF2-B5C6-400CA901B8F5}"/>
              </a:ext>
            </a:extLst>
          </p:cNvPr>
          <p:cNvGrpSpPr/>
          <p:nvPr/>
        </p:nvGrpSpPr>
        <p:grpSpPr>
          <a:xfrm>
            <a:off x="827584" y="116632"/>
            <a:ext cx="5184576" cy="534774"/>
            <a:chOff x="899592" y="111217"/>
            <a:chExt cx="5184576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19D3F44-EF36-44C9-AFA8-353CEA0468B2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F6EC9101-A3E7-4AB1-B8BA-24F43B3EA53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3B6EA11-707F-4218-9DEC-CF20024D95D9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C5A99A6-6C39-4971-9AF5-6FF3B4CE6CFB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中断源屏蔽方式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31E8215-B09C-41CB-BD56-64DBB67DB24F}"/>
              </a:ext>
            </a:extLst>
          </p:cNvPr>
          <p:cNvSpPr txBox="1"/>
          <p:nvPr/>
        </p:nvSpPr>
        <p:spPr>
          <a:xfrm>
            <a:off x="395536" y="90872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）普通屏蔽方式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F3300E-1690-41F2-8B60-8F02E220CBAC}"/>
              </a:ext>
            </a:extLst>
          </p:cNvPr>
          <p:cNvGrpSpPr/>
          <p:nvPr/>
        </p:nvGrpSpPr>
        <p:grpSpPr>
          <a:xfrm>
            <a:off x="539552" y="1534666"/>
            <a:ext cx="8062703" cy="1152367"/>
            <a:chOff x="397730" y="4060923"/>
            <a:chExt cx="8062703" cy="115236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D560D8-097D-46B2-9483-40220281ADFD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IMR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寄存器中某位置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，则它对应的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就被屏蔽。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EA9E13A-B7B8-436B-AC17-B96B533B7382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1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420392C9-1AE8-4349-A544-BA513387E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2E34E575-2E09-4B77-B49C-44C5E9936D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FEF4717-0613-4A29-83E6-32F182A61A34}"/>
              </a:ext>
            </a:extLst>
          </p:cNvPr>
          <p:cNvSpPr txBox="1"/>
          <p:nvPr/>
        </p:nvSpPr>
        <p:spPr>
          <a:xfrm>
            <a:off x="395536" y="283222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）特殊屏蔽方式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282F428-0E8D-4533-88DE-B18FF622DF57}"/>
              </a:ext>
            </a:extLst>
          </p:cNvPr>
          <p:cNvGrpSpPr/>
          <p:nvPr/>
        </p:nvGrpSpPr>
        <p:grpSpPr>
          <a:xfrm>
            <a:off x="539552" y="3458169"/>
            <a:ext cx="8280919" cy="1712520"/>
            <a:chOff x="397730" y="4060923"/>
            <a:chExt cx="8280919" cy="171252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0A4026E-3877-4E72-AA24-18B22A308453}"/>
                </a:ext>
              </a:extLst>
            </p:cNvPr>
            <p:cNvSpPr txBox="1"/>
            <p:nvPr/>
          </p:nvSpPr>
          <p:spPr>
            <a:xfrm>
              <a:off x="1043606" y="4060923"/>
              <a:ext cx="7635043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在普通屏蔽方式中，由于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寄存器的存在，使得高级别中断即使被屏蔽，只要这些高级别对应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位没有被复位，低级别中断仍然不能响应。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FBAE0B-3FA1-4BF2-BFEF-417EDCB185D6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D0AE0658-010B-46EC-B220-C61DCFF34E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A3B4954D-B4C9-4870-8AB6-90C045BA1F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01FE19E-1274-4EA7-A4B8-E649DADC5BBA}"/>
              </a:ext>
            </a:extLst>
          </p:cNvPr>
          <p:cNvGrpSpPr/>
          <p:nvPr/>
        </p:nvGrpSpPr>
        <p:grpSpPr>
          <a:xfrm>
            <a:off x="539552" y="5229200"/>
            <a:ext cx="8062703" cy="1152367"/>
            <a:chOff x="397730" y="4060923"/>
            <a:chExt cx="8062703" cy="115236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7D7469F-C3DB-44A9-8E5F-13F950D7AD1F}"/>
                </a:ext>
              </a:extLst>
            </p:cNvPr>
            <p:cNvSpPr txBox="1"/>
            <p:nvPr/>
          </p:nvSpPr>
          <p:spPr>
            <a:xfrm>
              <a:off x="1043607" y="4060923"/>
              <a:ext cx="7416826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当设置成特殊屏蔽方式（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SMM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）后，若对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进行屏蔽，则会自动对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复位。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EACABD3-4D9D-4007-8615-DADEFE94D230}"/>
                </a:ext>
              </a:extLst>
            </p:cNvPr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2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455CFA5C-8D2A-4170-97B6-B4F0D01D3F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AB910C00-F4E0-4330-B09A-3CC439F8FF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832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B5CC13-CF28-4E3E-819B-870587759568}"/>
              </a:ext>
            </a:extLst>
          </p:cNvPr>
          <p:cNvGrpSpPr/>
          <p:nvPr/>
        </p:nvGrpSpPr>
        <p:grpSpPr>
          <a:xfrm>
            <a:off x="827584" y="44624"/>
            <a:ext cx="6480719" cy="839639"/>
            <a:chOff x="827584" y="0"/>
            <a:chExt cx="6480719" cy="839639"/>
          </a:xfrm>
        </p:grpSpPr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id="{9E07110C-F167-422A-B879-27EC4110D43C}"/>
                </a:ext>
              </a:extLst>
            </p:cNvPr>
            <p:cNvSpPr/>
            <p:nvPr/>
          </p:nvSpPr>
          <p:spPr>
            <a:xfrm>
              <a:off x="827584" y="94906"/>
              <a:ext cx="648071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15.2.4   8259A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的控制命令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0380C1D-5D86-4DDD-B86F-A5E54D5DBEE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15">
                <a:extLst>
                  <a:ext uri="{FF2B5EF4-FFF2-40B4-BE49-F238E27FC236}">
                    <a16:creationId xmlns:a16="http://schemas.microsoft.com/office/drawing/2014/main" id="{4EA4083F-722E-459C-8304-40CEE42FDF1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13B8733-C40E-40BD-98F8-18594B7B7CAD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44BE6D7-B685-4F93-8ACF-87B81CAE0091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0">
                <a:extLst>
                  <a:ext uri="{FF2B5EF4-FFF2-40B4-BE49-F238E27FC236}">
                    <a16:creationId xmlns:a16="http://schemas.microsoft.com/office/drawing/2014/main" id="{DEF04F39-B44F-4665-B974-198D8EB8FA6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93F78B0-D1E5-4210-8DDE-331F52C240C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3C9EF53-F41E-4ED6-B47D-59DE20378738}"/>
              </a:ext>
            </a:extLst>
          </p:cNvPr>
          <p:cNvGrpSpPr/>
          <p:nvPr/>
        </p:nvGrpSpPr>
        <p:grpSpPr>
          <a:xfrm>
            <a:off x="1244922" y="2622892"/>
            <a:ext cx="5775350" cy="1564516"/>
            <a:chOff x="1244922" y="2622892"/>
            <a:chExt cx="5775350" cy="156451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5F04097-7036-402C-B909-D4D3657E6E50}"/>
                </a:ext>
              </a:extLst>
            </p:cNvPr>
            <p:cNvSpPr txBox="1"/>
            <p:nvPr/>
          </p:nvSpPr>
          <p:spPr>
            <a:xfrm>
              <a:off x="1244922" y="314096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控制命令</a:t>
              </a: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277DE1E3-6747-429D-9F04-DAFAE56A58F1}"/>
                </a:ext>
              </a:extLst>
            </p:cNvPr>
            <p:cNvSpPr/>
            <p:nvPr/>
          </p:nvSpPr>
          <p:spPr>
            <a:xfrm>
              <a:off x="2863803" y="2827784"/>
              <a:ext cx="288032" cy="1202432"/>
            </a:xfrm>
            <a:prstGeom prst="leftBrace">
              <a:avLst>
                <a:gd name="adj1" fmla="val 50662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4D089C-AB21-453E-AE49-F7F4DF1DFF69}"/>
                </a:ext>
              </a:extLst>
            </p:cNvPr>
            <p:cNvSpPr txBox="1"/>
            <p:nvPr/>
          </p:nvSpPr>
          <p:spPr>
            <a:xfrm>
              <a:off x="3191980" y="2622892"/>
              <a:ext cx="3828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初始化命令字（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ICW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8282850-1D71-4960-8561-DBA68FAC5832}"/>
                </a:ext>
              </a:extLst>
            </p:cNvPr>
            <p:cNvSpPr txBox="1"/>
            <p:nvPr/>
          </p:nvSpPr>
          <p:spPr>
            <a:xfrm>
              <a:off x="3191980" y="3664188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操作命令字（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OCW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6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3A4DAB1-AA75-4322-A94B-3006E5370704}"/>
              </a:ext>
            </a:extLst>
          </p:cNvPr>
          <p:cNvGrpSpPr/>
          <p:nvPr/>
        </p:nvGrpSpPr>
        <p:grpSpPr>
          <a:xfrm>
            <a:off x="1907704" y="764704"/>
            <a:ext cx="5904656" cy="534774"/>
            <a:chOff x="899592" y="111217"/>
            <a:chExt cx="5904656" cy="53477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BD2E55D-E834-43C8-B3A2-B740BBFE325B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234">
                <a:extLst>
                  <a:ext uri="{FF2B5EF4-FFF2-40B4-BE49-F238E27FC236}">
                    <a16:creationId xmlns:a16="http://schemas.microsoft.com/office/drawing/2014/main" id="{4990609C-4BB9-40FB-A55C-0E7044D5B50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F938CE1-358F-4BBD-965B-85503498F2FF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11318D-805D-404D-988E-53C47EFD0633}"/>
                </a:ext>
              </a:extLst>
            </p:cNvPr>
            <p:cNvSpPr txBox="1"/>
            <p:nvPr/>
          </p:nvSpPr>
          <p:spPr>
            <a:xfrm>
              <a:off x="1418494" y="111217"/>
              <a:ext cx="5385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内部寄存器的寻址方法</a:t>
              </a: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6004FCA-6761-48C8-9FE5-89C808B3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16609"/>
              </p:ext>
            </p:extLst>
          </p:nvPr>
        </p:nvGraphicFramePr>
        <p:xfrm>
          <a:off x="683571" y="1985247"/>
          <a:ext cx="7848869" cy="3851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69">
                  <a:extLst>
                    <a:ext uri="{9D8B030D-6E8A-4147-A177-3AD203B41FA5}">
                      <a16:colId xmlns:a16="http://schemas.microsoft.com/office/drawing/2014/main" val="19714079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0765264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03447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3590752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624135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4388701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291983678"/>
                    </a:ext>
                  </a:extLst>
                </a:gridCol>
              </a:tblGrid>
              <a:tr h="525143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读写操作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860190"/>
                  </a:ext>
                </a:extLst>
              </a:tr>
              <a:tr h="52514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写入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ICW1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98414"/>
                  </a:ext>
                </a:extLst>
              </a:tr>
              <a:tr h="525143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顺序写入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ICW2/ICW3/ICW4/OCW1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09313"/>
                  </a:ext>
                </a:extLst>
              </a:tr>
              <a:tr h="525143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写入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OCW2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26992"/>
                  </a:ext>
                </a:extLst>
              </a:tr>
              <a:tr h="525143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写入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OCW3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971770"/>
                  </a:ext>
                </a:extLst>
              </a:tr>
              <a:tr h="5251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―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―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读出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IRR/ISR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89092"/>
                  </a:ext>
                </a:extLst>
              </a:tr>
              <a:tr h="525143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―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―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读出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IMR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018872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91489B51-1DD0-4DA9-A46D-72F5D921614B}"/>
              </a:ext>
            </a:extLst>
          </p:cNvPr>
          <p:cNvGrpSpPr/>
          <p:nvPr/>
        </p:nvGrpSpPr>
        <p:grpSpPr>
          <a:xfrm>
            <a:off x="704808" y="2082882"/>
            <a:ext cx="4032445" cy="400110"/>
            <a:chOff x="683571" y="1210853"/>
            <a:chExt cx="4032445" cy="40011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17E6A35-7731-400A-BD9A-ACD87ADC58F3}"/>
                </a:ext>
              </a:extLst>
            </p:cNvPr>
            <p:cNvSpPr txBox="1"/>
            <p:nvPr/>
          </p:nvSpPr>
          <p:spPr>
            <a:xfrm>
              <a:off x="683571" y="1210853"/>
              <a:ext cx="40324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     RD    WR     A0     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D4      D3</a:t>
              </a:r>
              <a:endPara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F5AEE38-2C5A-4C5F-A6F5-8A341490580D}"/>
                </a:ext>
              </a:extLst>
            </p:cNvPr>
            <p:cNvCxnSpPr/>
            <p:nvPr/>
          </p:nvCxnSpPr>
          <p:spPr>
            <a:xfrm>
              <a:off x="807195" y="1268760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52B7F25-41EA-4A4E-BAD6-807A2B06D6F0}"/>
                </a:ext>
              </a:extLst>
            </p:cNvPr>
            <p:cNvCxnSpPr/>
            <p:nvPr/>
          </p:nvCxnSpPr>
          <p:spPr>
            <a:xfrm>
              <a:off x="1437256" y="1268760"/>
              <a:ext cx="29509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E246C73-A725-49C3-A084-CD27ACE73FD6}"/>
                </a:ext>
              </a:extLst>
            </p:cNvPr>
            <p:cNvCxnSpPr/>
            <p:nvPr/>
          </p:nvCxnSpPr>
          <p:spPr>
            <a:xfrm>
              <a:off x="2095560" y="1268760"/>
              <a:ext cx="32460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5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F952E88-51C1-4795-B100-778FEB0E6CC0}"/>
              </a:ext>
            </a:extLst>
          </p:cNvPr>
          <p:cNvGrpSpPr/>
          <p:nvPr/>
        </p:nvGrpSpPr>
        <p:grpSpPr>
          <a:xfrm>
            <a:off x="827584" y="116632"/>
            <a:ext cx="3600400" cy="534774"/>
            <a:chOff x="899592" y="111217"/>
            <a:chExt cx="3600400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7657475-0EE4-4CAE-A02B-1A8F0B17FA89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BF3A8C73-23AD-4409-A083-6DC9572C844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EC4CFC2-C3BC-4FA7-AFFF-9FA5B2F8155E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3F396B-3762-4763-9886-6AC02A2B781B}"/>
                </a:ext>
              </a:extLst>
            </p:cNvPr>
            <p:cNvSpPr txBox="1"/>
            <p:nvPr/>
          </p:nvSpPr>
          <p:spPr>
            <a:xfrm>
              <a:off x="1418494" y="111217"/>
              <a:ext cx="3081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初始化顺序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021B838-39AD-4618-AA09-80A84C604107}"/>
              </a:ext>
            </a:extLst>
          </p:cNvPr>
          <p:cNvGrpSpPr/>
          <p:nvPr/>
        </p:nvGrpSpPr>
        <p:grpSpPr>
          <a:xfrm>
            <a:off x="2917715" y="1340768"/>
            <a:ext cx="2376264" cy="4581282"/>
            <a:chOff x="2411760" y="1484784"/>
            <a:chExt cx="2376264" cy="4581282"/>
          </a:xfrm>
        </p:grpSpPr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A56FF124-BBA9-48CE-A316-B4D433DAC249}"/>
                </a:ext>
              </a:extLst>
            </p:cNvPr>
            <p:cNvSpPr/>
            <p:nvPr/>
          </p:nvSpPr>
          <p:spPr>
            <a:xfrm>
              <a:off x="3060719" y="2765243"/>
              <a:ext cx="1727305" cy="68973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级联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FD56CE7E-F201-49F6-A3B0-8446CA36D9CF}"/>
                </a:ext>
              </a:extLst>
            </p:cNvPr>
            <p:cNvSpPr/>
            <p:nvPr/>
          </p:nvSpPr>
          <p:spPr>
            <a:xfrm>
              <a:off x="3203848" y="1484784"/>
              <a:ext cx="1368152" cy="36004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ICW1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7538B047-FA18-4892-A366-2EC5E4FF0823}"/>
                </a:ext>
              </a:extLst>
            </p:cNvPr>
            <p:cNvSpPr/>
            <p:nvPr/>
          </p:nvSpPr>
          <p:spPr>
            <a:xfrm>
              <a:off x="3203848" y="2132856"/>
              <a:ext cx="1368152" cy="36004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ICW2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3BCC8B81-8B2B-47DE-9542-BAEF95C14E14}"/>
                </a:ext>
              </a:extLst>
            </p:cNvPr>
            <p:cNvSpPr/>
            <p:nvPr/>
          </p:nvSpPr>
          <p:spPr>
            <a:xfrm>
              <a:off x="3203848" y="3761794"/>
              <a:ext cx="1368152" cy="36004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ICW3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F3D4BF51-2693-4D26-A0A6-BCBB6A9A7B99}"/>
                </a:ext>
              </a:extLst>
            </p:cNvPr>
            <p:cNvSpPr/>
            <p:nvPr/>
          </p:nvSpPr>
          <p:spPr>
            <a:xfrm>
              <a:off x="3203848" y="5400344"/>
              <a:ext cx="1368152" cy="36004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ICW4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3CA0919B-E808-4F9A-8739-583D49CC5A47}"/>
                </a:ext>
              </a:extLst>
            </p:cNvPr>
            <p:cNvSpPr/>
            <p:nvPr/>
          </p:nvSpPr>
          <p:spPr>
            <a:xfrm>
              <a:off x="3059832" y="4405742"/>
              <a:ext cx="1727305" cy="68973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ICW4?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CEE0F34-3250-4F4B-851E-A50CA2801371}"/>
                </a:ext>
              </a:extLst>
            </p:cNvPr>
            <p:cNvCxnSpPr/>
            <p:nvPr/>
          </p:nvCxnSpPr>
          <p:spPr>
            <a:xfrm>
              <a:off x="3923928" y="1830526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D88C476-FF9A-4787-997A-7C8048E06167}"/>
                </a:ext>
              </a:extLst>
            </p:cNvPr>
            <p:cNvCxnSpPr/>
            <p:nvPr/>
          </p:nvCxnSpPr>
          <p:spPr>
            <a:xfrm>
              <a:off x="3923928" y="2478598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B459F3B-7F1C-4E46-B01E-47B47566B9C0}"/>
                </a:ext>
              </a:extLst>
            </p:cNvPr>
            <p:cNvCxnSpPr/>
            <p:nvPr/>
          </p:nvCxnSpPr>
          <p:spPr>
            <a:xfrm>
              <a:off x="3923928" y="3429000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3DDBAFF-C033-4138-822E-980AECAE95D6}"/>
                </a:ext>
              </a:extLst>
            </p:cNvPr>
            <p:cNvCxnSpPr/>
            <p:nvPr/>
          </p:nvCxnSpPr>
          <p:spPr>
            <a:xfrm>
              <a:off x="3923928" y="4134782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262AF2E-870A-4EC3-A921-D0D034543C9B}"/>
                </a:ext>
              </a:extLst>
            </p:cNvPr>
            <p:cNvCxnSpPr/>
            <p:nvPr/>
          </p:nvCxnSpPr>
          <p:spPr>
            <a:xfrm>
              <a:off x="3923928" y="5070886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D5B8343-D96B-43D6-B27E-6EDB4340B5D4}"/>
                </a:ext>
              </a:extLst>
            </p:cNvPr>
            <p:cNvCxnSpPr/>
            <p:nvPr/>
          </p:nvCxnSpPr>
          <p:spPr>
            <a:xfrm>
              <a:off x="3923928" y="5763736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8A6AE51-DFA6-460F-AF17-ECE7213A299E}"/>
                </a:ext>
              </a:extLst>
            </p:cNvPr>
            <p:cNvCxnSpPr/>
            <p:nvPr/>
          </p:nvCxnSpPr>
          <p:spPr>
            <a:xfrm>
              <a:off x="2411760" y="3109600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C3DAC5A-4002-4988-98FE-69B001B3006F}"/>
                </a:ext>
              </a:extLst>
            </p:cNvPr>
            <p:cNvCxnSpPr/>
            <p:nvPr/>
          </p:nvCxnSpPr>
          <p:spPr>
            <a:xfrm>
              <a:off x="2411760" y="3103231"/>
              <a:ext cx="0" cy="1117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5AB9102-0402-4B32-B529-EA1D192053A3}"/>
                </a:ext>
              </a:extLst>
            </p:cNvPr>
            <p:cNvCxnSpPr/>
            <p:nvPr/>
          </p:nvCxnSpPr>
          <p:spPr>
            <a:xfrm>
              <a:off x="2411760" y="4221088"/>
              <a:ext cx="15121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2E1221D-8BAE-40D4-9299-8B986A13F48A}"/>
                </a:ext>
              </a:extLst>
            </p:cNvPr>
            <p:cNvCxnSpPr/>
            <p:nvPr/>
          </p:nvCxnSpPr>
          <p:spPr>
            <a:xfrm>
              <a:off x="2411760" y="4765784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2CD0150-CEE1-4878-8F93-E0801EB2D4F3}"/>
                </a:ext>
              </a:extLst>
            </p:cNvPr>
            <p:cNvCxnSpPr/>
            <p:nvPr/>
          </p:nvCxnSpPr>
          <p:spPr>
            <a:xfrm>
              <a:off x="2411760" y="4759415"/>
              <a:ext cx="0" cy="1117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2A42D77-528C-49CB-8450-1BA37B884012}"/>
                </a:ext>
              </a:extLst>
            </p:cNvPr>
            <p:cNvCxnSpPr/>
            <p:nvPr/>
          </p:nvCxnSpPr>
          <p:spPr>
            <a:xfrm>
              <a:off x="2411760" y="5877272"/>
              <a:ext cx="15121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0A6886-6C06-46B4-BE77-BB671E5A62E4}"/>
                </a:ext>
              </a:extLst>
            </p:cNvPr>
            <p:cNvSpPr txBox="1"/>
            <p:nvPr/>
          </p:nvSpPr>
          <p:spPr>
            <a:xfrm>
              <a:off x="2639051" y="278092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6D92AD-D4AF-4FAA-82DD-C9250843DCA4}"/>
                </a:ext>
              </a:extLst>
            </p:cNvPr>
            <p:cNvSpPr txBox="1"/>
            <p:nvPr/>
          </p:nvSpPr>
          <p:spPr>
            <a:xfrm>
              <a:off x="3985362" y="338893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A539CA2-4DAF-42F3-8042-CA6192612913}"/>
                </a:ext>
              </a:extLst>
            </p:cNvPr>
            <p:cNvSpPr txBox="1"/>
            <p:nvPr/>
          </p:nvSpPr>
          <p:spPr>
            <a:xfrm>
              <a:off x="2689218" y="443711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5929E0A-C39D-4087-83AC-F03DFB16FB4E}"/>
                </a:ext>
              </a:extLst>
            </p:cNvPr>
            <p:cNvSpPr txBox="1"/>
            <p:nvPr/>
          </p:nvSpPr>
          <p:spPr>
            <a:xfrm>
              <a:off x="3995936" y="5045114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4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98B5B52D-1DA9-46FB-A5DB-B5AD7FAE0F86}"/>
              </a:ext>
            </a:extLst>
          </p:cNvPr>
          <p:cNvGrpSpPr/>
          <p:nvPr/>
        </p:nvGrpSpPr>
        <p:grpSpPr>
          <a:xfrm>
            <a:off x="1084263" y="1708150"/>
            <a:ext cx="4189412" cy="3933825"/>
            <a:chOff x="1084263" y="1708150"/>
            <a:chExt cx="4189412" cy="3933825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1E51393E-E0BD-4174-B445-50F2B81D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3" y="1708150"/>
              <a:ext cx="4189412" cy="3933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339966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3CF8581A-700B-4E75-BF1D-7FE8EFBE3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5" y="2312988"/>
              <a:ext cx="1222375" cy="241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中断逻辑</a:t>
              </a: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89248DC-125A-4336-9BB2-6FC317035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1860550"/>
              <a:ext cx="1276350" cy="45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软件中断指令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87F62D3D-7DCB-480F-827C-6587E4C2C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2616200"/>
              <a:ext cx="1220787" cy="454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溢出中断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D1EFBA39-B906-4091-ABA0-929E2B7E3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3898900"/>
              <a:ext cx="1220787" cy="45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除法错</a:t>
              </a:r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1F822A0A-F8A6-4DCF-9FD5-C3017EBDB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4668838"/>
              <a:ext cx="1220787" cy="454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单步中断</a:t>
              </a: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262FE555-A345-4485-8CD4-03D6A7299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675" y="2822575"/>
              <a:ext cx="10477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2C1171E0-BD81-4AB1-A0B8-8021FA2CE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675" y="4127500"/>
              <a:ext cx="10477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00AD7BAE-3C0B-4318-9F27-E9C39C5C8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675" y="4884738"/>
              <a:ext cx="523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2E4B582E-E26B-4697-8835-5F30102A7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3550" y="4581525"/>
              <a:ext cx="1588" cy="303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D0F405D8-9609-4283-B26F-08A08DC5A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4581525"/>
              <a:ext cx="52387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F3505480-FFDC-4CD9-B338-2B33D5E78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238" y="2133600"/>
              <a:ext cx="468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73B9BE51-D480-4800-BEDF-1E47DECF0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3550" y="2132013"/>
              <a:ext cx="1588" cy="323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278EBB05-37AA-419A-8EE9-5F3BA6D4C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465388"/>
              <a:ext cx="523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7430472E-CA4F-48B4-A96C-296BB2906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575" y="5229225"/>
              <a:ext cx="226853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17938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宋体" panose="02010600030101010101" pitchFamily="2" charset="-122"/>
                  <a:ea typeface="宋体" panose="02010600030101010101" pitchFamily="2" charset="-122"/>
                </a:rPr>
                <a:t>8086/8088CPU</a:t>
              </a:r>
              <a:r>
                <a:rPr lang="zh-CN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内部逻辑</a:t>
              </a: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C66A8C47-3BEB-4A36-BDD7-6D27BC78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3221038"/>
              <a:ext cx="1220787" cy="454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断点中断</a:t>
              </a:r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D3835AA8-F250-4BBF-8DEA-FB4770DF4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675" y="3435350"/>
              <a:ext cx="10477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38">
              <a:extLst>
                <a:ext uri="{FF2B5EF4-FFF2-40B4-BE49-F238E27FC236}">
                  <a16:creationId xmlns:a16="http://schemas.microsoft.com/office/drawing/2014/main" id="{9021BE83-D4C4-4E01-BA67-331A8216E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2247900"/>
              <a:ext cx="144463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6" name="Text Box 39">
              <a:extLst>
                <a:ext uri="{FF2B5EF4-FFF2-40B4-BE49-F238E27FC236}">
                  <a16:creationId xmlns:a16="http://schemas.microsoft.com/office/drawing/2014/main" id="{080F35F9-7BFD-4AF0-80FA-B4D8AC247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363" y="2636838"/>
              <a:ext cx="144462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" name="Text Box 40">
              <a:extLst>
                <a:ext uri="{FF2B5EF4-FFF2-40B4-BE49-F238E27FC236}">
                  <a16:creationId xmlns:a16="http://schemas.microsoft.com/office/drawing/2014/main" id="{42138EE5-101C-4801-A022-AA8B7A314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075" y="3213100"/>
              <a:ext cx="144463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8" name="Text Box 41">
              <a:extLst>
                <a:ext uri="{FF2B5EF4-FFF2-40B4-BE49-F238E27FC236}">
                  <a16:creationId xmlns:a16="http://schemas.microsoft.com/office/drawing/2014/main" id="{C9D7B911-34BB-44D3-B920-BAB5DD198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075" y="3933825"/>
              <a:ext cx="144463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9" name="Text Box 42">
              <a:extLst>
                <a:ext uri="{FF2B5EF4-FFF2-40B4-BE49-F238E27FC236}">
                  <a16:creationId xmlns:a16="http://schemas.microsoft.com/office/drawing/2014/main" id="{78CF8D52-10D8-4FE8-9279-8139D028D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075" y="4408488"/>
              <a:ext cx="144463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" name="Text Box 43">
              <a:extLst>
                <a:ext uri="{FF2B5EF4-FFF2-40B4-BE49-F238E27FC236}">
                  <a16:creationId xmlns:a16="http://schemas.microsoft.com/office/drawing/2014/main" id="{B33C5F72-C945-4C04-9540-D19E33D48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725" y="2420938"/>
              <a:ext cx="144463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4ECE8A8-D977-4595-9DAE-5295027CB177}"/>
              </a:ext>
            </a:extLst>
          </p:cNvPr>
          <p:cNvGrpSpPr/>
          <p:nvPr/>
        </p:nvGrpSpPr>
        <p:grpSpPr>
          <a:xfrm>
            <a:off x="4749800" y="2312988"/>
            <a:ext cx="3098800" cy="506412"/>
            <a:chOff x="4749800" y="2312988"/>
            <a:chExt cx="3098800" cy="506412"/>
          </a:xfrm>
        </p:grpSpPr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AEBF6042-2141-419F-A8AA-415475FD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8" y="2312988"/>
              <a:ext cx="6985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NMI</a:t>
              </a: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EF2BEE7E-ADE1-4966-9790-3DF0D5861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2471738"/>
              <a:ext cx="1878012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非屏蔽中断请求</a:t>
              </a:r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A71340B2-C464-4B57-828A-59C0FFE6C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9800" y="2616200"/>
              <a:ext cx="1220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3A0D15C-2CB3-4C5A-B353-B0A0FE227687}"/>
              </a:ext>
            </a:extLst>
          </p:cNvPr>
          <p:cNvGrpSpPr/>
          <p:nvPr/>
        </p:nvGrpSpPr>
        <p:grpSpPr>
          <a:xfrm>
            <a:off x="4749800" y="3221038"/>
            <a:ext cx="3942210" cy="2420937"/>
            <a:chOff x="4749800" y="3221038"/>
            <a:chExt cx="3942210" cy="2420937"/>
          </a:xfrm>
        </p:grpSpPr>
        <p:sp>
          <p:nvSpPr>
            <p:cNvPr id="3" name="Text Box 6">
              <a:extLst>
                <a:ext uri="{FF2B5EF4-FFF2-40B4-BE49-F238E27FC236}">
                  <a16:creationId xmlns:a16="http://schemas.microsoft.com/office/drawing/2014/main" id="{809BD406-07EC-435A-9EF7-FF520A141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850" y="4179888"/>
              <a:ext cx="4953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INTR</a:t>
              </a: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77A01069-D3EA-4802-8C8B-63C1C916D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3221038"/>
              <a:ext cx="1222375" cy="24209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中断控</a:t>
              </a: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制器</a:t>
              </a: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8259A</a:t>
              </a: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PIC</a:t>
              </a:r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86C74123-55F4-4E01-A898-B10B39920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800" y="4432300"/>
              <a:ext cx="1220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40082155-FCF6-453D-A0AC-F656C4916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3370263"/>
              <a:ext cx="522287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7289E9C2-6DCA-43F8-AACC-E68E305DA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3675063"/>
              <a:ext cx="522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57731964-2847-4A69-A9AE-17881864D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3976688"/>
              <a:ext cx="52228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6B149C40-F9E9-425A-801C-2F41D7E00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4281488"/>
              <a:ext cx="522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911E8C0B-1FEB-4490-8181-6CD373208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4581525"/>
              <a:ext cx="522287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07FEB88E-8660-4947-899C-AE9E78921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4884738"/>
              <a:ext cx="522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531707F5-8C54-41DA-9F0E-655B951C9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5186363"/>
              <a:ext cx="52228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BD1E7ABA-850C-46E8-A571-BB4188160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5491163"/>
              <a:ext cx="52228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34">
              <a:extLst>
                <a:ext uri="{FF2B5EF4-FFF2-40B4-BE49-F238E27FC236}">
                  <a16:creationId xmlns:a16="http://schemas.microsoft.com/office/drawing/2014/main" id="{31718C0D-516A-4075-BF95-4C68C3BF8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75" y="3371850"/>
              <a:ext cx="174625" cy="2117725"/>
            </a:xfrm>
            <a:prstGeom prst="rightBrace">
              <a:avLst>
                <a:gd name="adj1" fmla="val 10100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Text Box 37">
              <a:extLst>
                <a:ext uri="{FF2B5EF4-FFF2-40B4-BE49-F238E27FC236}">
                  <a16:creationId xmlns:a16="http://schemas.microsoft.com/office/drawing/2014/main" id="{A05260F0-6715-4842-B6C8-1FB9E1A0B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250" y="3397249"/>
              <a:ext cx="976760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52228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可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屏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蔽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中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断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请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求</a:t>
              </a:r>
            </a:p>
          </p:txBody>
        </p:sp>
      </p:grpSp>
      <p:sp>
        <p:nvSpPr>
          <p:cNvPr id="41" name="Text Box 44">
            <a:extLst>
              <a:ext uri="{FF2B5EF4-FFF2-40B4-BE49-F238E27FC236}">
                <a16:creationId xmlns:a16="http://schemas.microsoft.com/office/drawing/2014/main" id="{CA644F93-A4E4-498D-9A07-6C512DD82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99441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8086/8088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中断源类型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931102B-47DC-4349-B1CD-C4E1D33D38ED}"/>
              </a:ext>
            </a:extLst>
          </p:cNvPr>
          <p:cNvGrpSpPr/>
          <p:nvPr/>
        </p:nvGrpSpPr>
        <p:grpSpPr>
          <a:xfrm>
            <a:off x="703078" y="599441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234">
              <a:extLst>
                <a:ext uri="{FF2B5EF4-FFF2-40B4-BE49-F238E27FC236}">
                  <a16:creationId xmlns:a16="http://schemas.microsoft.com/office/drawing/2014/main" id="{F1FDD4F2-251E-4982-AB09-ED1BC3843E9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72D94F1-5A16-4157-A8B5-E20F4CE2E98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3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C8E398-1949-49D4-B622-07813B11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77466"/>
              </p:ext>
            </p:extLst>
          </p:nvPr>
        </p:nvGraphicFramePr>
        <p:xfrm>
          <a:off x="899592" y="2100918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LTIM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SNGL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0D97463-DC55-4F26-A9AB-F8AE1ABC225B}"/>
              </a:ext>
            </a:extLst>
          </p:cNvPr>
          <p:cNvSpPr txBox="1"/>
          <p:nvPr/>
        </p:nvSpPr>
        <p:spPr>
          <a:xfrm>
            <a:off x="1187624" y="1700808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67DB253-934F-475C-87EF-467676E7B9B6}"/>
              </a:ext>
            </a:extLst>
          </p:cNvPr>
          <p:cNvGrpSpPr/>
          <p:nvPr/>
        </p:nvGrpSpPr>
        <p:grpSpPr>
          <a:xfrm>
            <a:off x="883855" y="2497158"/>
            <a:ext cx="3256097" cy="600165"/>
            <a:chOff x="883855" y="1988840"/>
            <a:chExt cx="3256097" cy="6001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7E11FC-91E3-478A-B0F0-30D430ED9B04}"/>
                </a:ext>
              </a:extLst>
            </p:cNvPr>
            <p:cNvSpPr txBox="1"/>
            <p:nvPr/>
          </p:nvSpPr>
          <p:spPr>
            <a:xfrm>
              <a:off x="883855" y="2188895"/>
              <a:ext cx="23920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条件：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=0,   D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1D9F841-456E-4F9F-BDFA-42B6ADC31FEE}"/>
                </a:ext>
              </a:extLst>
            </p:cNvPr>
            <p:cNvGrpSpPr/>
            <p:nvPr/>
          </p:nvGrpSpPr>
          <p:grpSpPr>
            <a:xfrm>
              <a:off x="3131840" y="1988840"/>
              <a:ext cx="1008112" cy="432048"/>
              <a:chOff x="3059832" y="2748990"/>
              <a:chExt cx="1008112" cy="608002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7851AA59-BC96-4FBC-BFE3-00FE3E382101}"/>
                  </a:ext>
                </a:extLst>
              </p:cNvPr>
              <p:cNvCxnSpPr/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848EC19-A1AB-4AE0-8B20-78284179758E}"/>
                  </a:ext>
                </a:extLst>
              </p:cNvPr>
              <p:cNvCxnSpPr/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03C41BF-4B28-4438-9075-95E2400D84D9}"/>
              </a:ext>
            </a:extLst>
          </p:cNvPr>
          <p:cNvGrpSpPr/>
          <p:nvPr/>
        </p:nvGrpSpPr>
        <p:grpSpPr>
          <a:xfrm>
            <a:off x="1862018" y="2500984"/>
            <a:ext cx="3209713" cy="1561460"/>
            <a:chOff x="1862018" y="1992666"/>
            <a:chExt cx="3209713" cy="156146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754A5B1-64EC-4997-AEB4-584975992FA6}"/>
                </a:ext>
              </a:extLst>
            </p:cNvPr>
            <p:cNvGrpSpPr/>
            <p:nvPr/>
          </p:nvGrpSpPr>
          <p:grpSpPr>
            <a:xfrm>
              <a:off x="3947617" y="1992666"/>
              <a:ext cx="1124114" cy="1497709"/>
              <a:chOff x="3947617" y="2352706"/>
              <a:chExt cx="1124114" cy="1497709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87F807AE-82C1-45C2-B127-8912C1399B01}"/>
                  </a:ext>
                </a:extLst>
              </p:cNvPr>
              <p:cNvGrpSpPr/>
              <p:nvPr/>
            </p:nvGrpSpPr>
            <p:grpSpPr>
              <a:xfrm>
                <a:off x="4063619" y="2352706"/>
                <a:ext cx="1008112" cy="1148302"/>
                <a:chOff x="3059832" y="2748990"/>
                <a:chExt cx="1008112" cy="608002"/>
              </a:xfrm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C2D86FE-79F6-49F2-B5AB-66F1052E30FE}"/>
                    </a:ext>
                  </a:extLst>
                </p:cNvPr>
                <p:cNvCxnSpPr/>
                <p:nvPr/>
              </p:nvCxnSpPr>
              <p:spPr>
                <a:xfrm>
                  <a:off x="4067944" y="2748990"/>
                  <a:ext cx="0" cy="6080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A9C00624-4526-4CB4-9BAD-1DE6E01D6E9A}"/>
                    </a:ext>
                  </a:extLst>
                </p:cNvPr>
                <p:cNvCxnSpPr/>
                <p:nvPr/>
              </p:nvCxnSpPr>
              <p:spPr>
                <a:xfrm flipH="1">
                  <a:off x="3059832" y="3356992"/>
                  <a:ext cx="10081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右大括号 15">
                <a:extLst>
                  <a:ext uri="{FF2B5EF4-FFF2-40B4-BE49-F238E27FC236}">
                    <a16:creationId xmlns:a16="http://schemas.microsoft.com/office/drawing/2014/main" id="{C25A597E-B4CF-473B-A1F4-B7A4B9A88F62}"/>
                  </a:ext>
                </a:extLst>
              </p:cNvPr>
              <p:cNvSpPr/>
              <p:nvPr/>
            </p:nvSpPr>
            <p:spPr>
              <a:xfrm>
                <a:off x="3947617" y="3158851"/>
                <a:ext cx="125184" cy="691564"/>
              </a:xfrm>
              <a:prstGeom prst="rightBrace">
                <a:avLst>
                  <a:gd name="adj1" fmla="val 33646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FC9E78E-B137-4649-9EE1-CDEE7BD66069}"/>
                </a:ext>
              </a:extLst>
            </p:cNvPr>
            <p:cNvSpPr txBox="1"/>
            <p:nvPr/>
          </p:nvSpPr>
          <p:spPr>
            <a:xfrm>
              <a:off x="1862018" y="2708919"/>
              <a:ext cx="2133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高电平触发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8E5985B-E917-488F-B121-40E047E748F5}"/>
                </a:ext>
              </a:extLst>
            </p:cNvPr>
            <p:cNvSpPr txBox="1"/>
            <p:nvPr/>
          </p:nvSpPr>
          <p:spPr>
            <a:xfrm>
              <a:off x="1863209" y="3154016"/>
              <a:ext cx="2105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上升沿触发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960253-1136-401E-82CE-2CC655A21867}"/>
              </a:ext>
            </a:extLst>
          </p:cNvPr>
          <p:cNvGrpSpPr/>
          <p:nvPr/>
        </p:nvGrpSpPr>
        <p:grpSpPr>
          <a:xfrm>
            <a:off x="3834248" y="2500983"/>
            <a:ext cx="2963950" cy="2484517"/>
            <a:chOff x="3834248" y="1992665"/>
            <a:chExt cx="2963950" cy="248451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41128E8-3054-4636-B4DD-C947D4AE0F2F}"/>
                </a:ext>
              </a:extLst>
            </p:cNvPr>
            <p:cNvGrpSpPr/>
            <p:nvPr/>
          </p:nvGrpSpPr>
          <p:grpSpPr>
            <a:xfrm>
              <a:off x="5582334" y="1992665"/>
              <a:ext cx="1215864" cy="2084406"/>
              <a:chOff x="3059832" y="2748990"/>
              <a:chExt cx="1008112" cy="608002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2A76CAC2-653D-4281-A22C-AB43C6B677E8}"/>
                  </a:ext>
                </a:extLst>
              </p:cNvPr>
              <p:cNvCxnSpPr/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47734B2-CC3A-4424-84E5-9F62CA678F88}"/>
                  </a:ext>
                </a:extLst>
              </p:cNvPr>
              <p:cNvCxnSpPr/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8B5BC966-3447-4174-9299-CD4BA12ABDF9}"/>
                </a:ext>
              </a:extLst>
            </p:cNvPr>
            <p:cNvSpPr/>
            <p:nvPr/>
          </p:nvSpPr>
          <p:spPr>
            <a:xfrm>
              <a:off x="5467995" y="3724282"/>
              <a:ext cx="125184" cy="691564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BAFC71F-D305-44B5-9BFC-1CA1A589B95D}"/>
                </a:ext>
              </a:extLst>
            </p:cNvPr>
            <p:cNvSpPr txBox="1"/>
            <p:nvPr/>
          </p:nvSpPr>
          <p:spPr>
            <a:xfrm>
              <a:off x="3834248" y="3645024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单片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8259A=1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592F6A3-FB7D-4613-8CDC-98EC6D249935}"/>
                </a:ext>
              </a:extLst>
            </p:cNvPr>
            <p:cNvSpPr txBox="1"/>
            <p:nvPr/>
          </p:nvSpPr>
          <p:spPr>
            <a:xfrm>
              <a:off x="4016990" y="4077072"/>
              <a:ext cx="1491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多片级联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7A4DBAF-15F2-4655-BFDB-E3C9869D7C91}"/>
              </a:ext>
            </a:extLst>
          </p:cNvPr>
          <p:cNvGrpSpPr/>
          <p:nvPr/>
        </p:nvGrpSpPr>
        <p:grpSpPr>
          <a:xfrm>
            <a:off x="3131840" y="2500982"/>
            <a:ext cx="4622957" cy="3564638"/>
            <a:chOff x="3131840" y="1992664"/>
            <a:chExt cx="4622957" cy="356463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FE0878C-AAD5-4416-9F6D-72254335721E}"/>
                </a:ext>
              </a:extLst>
            </p:cNvPr>
            <p:cNvGrpSpPr/>
            <p:nvPr/>
          </p:nvGrpSpPr>
          <p:grpSpPr>
            <a:xfrm>
              <a:off x="6538933" y="1992664"/>
              <a:ext cx="1215864" cy="3164525"/>
              <a:chOff x="3059832" y="2748990"/>
              <a:chExt cx="1008112" cy="608002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BD8C410-4EF4-45DC-A6B3-C9D6B398590A}"/>
                  </a:ext>
                </a:extLst>
              </p:cNvPr>
              <p:cNvCxnSpPr/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7438F00-447D-4091-9DF7-EFFD30E3208C}"/>
                  </a:ext>
                </a:extLst>
              </p:cNvPr>
              <p:cNvCxnSpPr/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54B69144-D4AA-41CC-8FC0-EAED46C83FEE}"/>
                </a:ext>
              </a:extLst>
            </p:cNvPr>
            <p:cNvSpPr/>
            <p:nvPr/>
          </p:nvSpPr>
          <p:spPr>
            <a:xfrm>
              <a:off x="6422931" y="4818418"/>
              <a:ext cx="125184" cy="691564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9FEE3EC-D58A-481E-A3DD-2240265485F8}"/>
                </a:ext>
              </a:extLst>
            </p:cNvPr>
            <p:cNvSpPr txBox="1"/>
            <p:nvPr/>
          </p:nvSpPr>
          <p:spPr>
            <a:xfrm>
              <a:off x="5057290" y="4725144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ICW4=1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9839B9-6FE5-4783-AC5B-3B789CECB43B}"/>
                </a:ext>
              </a:extLst>
            </p:cNvPr>
            <p:cNvSpPr txBox="1"/>
            <p:nvPr/>
          </p:nvSpPr>
          <p:spPr>
            <a:xfrm>
              <a:off x="3131840" y="5157192"/>
              <a:ext cx="3321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不写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ICW4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（默认全为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31F6727-B999-415B-A0BE-1898F7496C06}"/>
              </a:ext>
            </a:extLst>
          </p:cNvPr>
          <p:cNvSpPr txBox="1"/>
          <p:nvPr/>
        </p:nvSpPr>
        <p:spPr>
          <a:xfrm>
            <a:off x="247515" y="6169566"/>
            <a:ext cx="576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LTIM:  Level   Triggered  Interrupt  Mode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FB8D1B9-02C8-4FA7-8F5C-DE625F081BDA}"/>
              </a:ext>
            </a:extLst>
          </p:cNvPr>
          <p:cNvSpPr txBox="1"/>
          <p:nvPr/>
        </p:nvSpPr>
        <p:spPr>
          <a:xfrm>
            <a:off x="732117" y="1023119"/>
            <a:ext cx="650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ICW1: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初始化字（确定写入字节数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∽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7AFF940-A513-422D-AC47-96A53D565721}"/>
              </a:ext>
            </a:extLst>
          </p:cNvPr>
          <p:cNvGrpSpPr/>
          <p:nvPr/>
        </p:nvGrpSpPr>
        <p:grpSpPr>
          <a:xfrm>
            <a:off x="827584" y="116632"/>
            <a:ext cx="5184576" cy="534774"/>
            <a:chOff x="899592" y="111217"/>
            <a:chExt cx="5184576" cy="5347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744F4BB-4D7F-42B0-A659-D192152DF5C9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4" name="同心圆 234">
                <a:extLst>
                  <a:ext uri="{FF2B5EF4-FFF2-40B4-BE49-F238E27FC236}">
                    <a16:creationId xmlns:a16="http://schemas.microsoft.com/office/drawing/2014/main" id="{ACFBB467-BF1A-4FC8-A35C-DF74CED3C86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F320918-6588-4922-94DF-098AAB9663A8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F943B4-0BC2-4E7A-85B6-E3C8FFB6106E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的初始化命令字</a:t>
              </a:r>
              <a:r>
                <a:rPr lang="en-US" altLang="zh-CN" sz="2800" b="1"/>
                <a:t>ICW</a:t>
              </a:r>
              <a:endParaRPr lang="zh-CN" alt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29076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AEC655-9BB6-4CF4-809F-AF3DF6E1213B}"/>
              </a:ext>
            </a:extLst>
          </p:cNvPr>
          <p:cNvSpPr txBox="1"/>
          <p:nvPr/>
        </p:nvSpPr>
        <p:spPr>
          <a:xfrm>
            <a:off x="539552" y="149971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：中断类型码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ABA509-43A4-4EE1-BBBC-68F30ADC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43346"/>
              </p:ext>
            </p:extLst>
          </p:nvPr>
        </p:nvGraphicFramePr>
        <p:xfrm>
          <a:off x="899592" y="1952640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5F00A60-3104-4C70-AC8F-2F7665E7DB21}"/>
              </a:ext>
            </a:extLst>
          </p:cNvPr>
          <p:cNvSpPr txBox="1"/>
          <p:nvPr/>
        </p:nvSpPr>
        <p:spPr>
          <a:xfrm>
            <a:off x="1187624" y="1552530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425014-1056-461B-87E2-C32F6630DD19}"/>
              </a:ext>
            </a:extLst>
          </p:cNvPr>
          <p:cNvSpPr txBox="1"/>
          <p:nvPr/>
        </p:nvSpPr>
        <p:spPr>
          <a:xfrm>
            <a:off x="2771800" y="870585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B0F11A2-2998-4E08-9B08-2526A9BB9CF2}"/>
              </a:ext>
            </a:extLst>
          </p:cNvPr>
          <p:cNvGrpSpPr/>
          <p:nvPr/>
        </p:nvGrpSpPr>
        <p:grpSpPr>
          <a:xfrm>
            <a:off x="1187625" y="2420888"/>
            <a:ext cx="4032448" cy="1067926"/>
            <a:chOff x="1187625" y="2420888"/>
            <a:chExt cx="4032448" cy="1067926"/>
          </a:xfrm>
        </p:grpSpPr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54B61437-FCF5-48B2-817C-B13145604549}"/>
                </a:ext>
              </a:extLst>
            </p:cNvPr>
            <p:cNvSpPr/>
            <p:nvPr/>
          </p:nvSpPr>
          <p:spPr>
            <a:xfrm rot="16200000">
              <a:off x="3039798" y="568715"/>
              <a:ext cx="328101" cy="4032448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E790056-5187-4AF6-94B7-52D9C1919877}"/>
                </a:ext>
              </a:extLst>
            </p:cNvPr>
            <p:cNvSpPr txBox="1"/>
            <p:nvPr/>
          </p:nvSpPr>
          <p:spPr>
            <a:xfrm>
              <a:off x="2051720" y="2780928"/>
              <a:ext cx="2249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初始化时只设定中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断类型码的高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FD5741E-945D-400A-A0A2-15E836C8BE09}"/>
              </a:ext>
            </a:extLst>
          </p:cNvPr>
          <p:cNvGrpSpPr/>
          <p:nvPr/>
        </p:nvGrpSpPr>
        <p:grpSpPr>
          <a:xfrm>
            <a:off x="5508104" y="2448703"/>
            <a:ext cx="2948243" cy="1040111"/>
            <a:chOff x="5508104" y="2448703"/>
            <a:chExt cx="2948243" cy="104011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24BD40-E67B-4CEC-B71B-6CEF1DAB4699}"/>
                </a:ext>
              </a:extLst>
            </p:cNvPr>
            <p:cNvSpPr txBox="1"/>
            <p:nvPr/>
          </p:nvSpPr>
          <p:spPr>
            <a:xfrm>
              <a:off x="5508104" y="2780928"/>
              <a:ext cx="29482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在中断响应时根据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中断源的序号自动填入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74AE4730-87A1-42DE-950A-FD0428208B18}"/>
                </a:ext>
              </a:extLst>
            </p:cNvPr>
            <p:cNvSpPr/>
            <p:nvPr/>
          </p:nvSpPr>
          <p:spPr>
            <a:xfrm rot="16200000">
              <a:off x="6812028" y="1532407"/>
              <a:ext cx="272472" cy="2105063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FA8A56A-21B3-4913-B9B7-8E38A41D5C8D}"/>
              </a:ext>
            </a:extLst>
          </p:cNvPr>
          <p:cNvSpPr txBox="1"/>
          <p:nvPr/>
        </p:nvSpPr>
        <p:spPr>
          <a:xfrm>
            <a:off x="1475656" y="4109011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IBM  PC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被初始化为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BA58A8-A022-4399-AD45-9F33A658366C}"/>
              </a:ext>
            </a:extLst>
          </p:cNvPr>
          <p:cNvSpPr txBox="1"/>
          <p:nvPr/>
        </p:nvSpPr>
        <p:spPr>
          <a:xfrm>
            <a:off x="1540268" y="4787280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的中断类型码为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C8E15C-EF4B-423A-93A7-DE48446A4665}"/>
              </a:ext>
            </a:extLst>
          </p:cNvPr>
          <p:cNvSpPr txBox="1"/>
          <p:nvPr/>
        </p:nvSpPr>
        <p:spPr>
          <a:xfrm>
            <a:off x="2195736" y="5465549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IR7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的中断类型码为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0FH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14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8875AE-0209-473F-AB90-A49E13008262}"/>
              </a:ext>
            </a:extLst>
          </p:cNvPr>
          <p:cNvSpPr txBox="1"/>
          <p:nvPr/>
        </p:nvSpPr>
        <p:spPr>
          <a:xfrm>
            <a:off x="632640" y="167206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：级联命令字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21F31A-61AE-40F2-A1E9-8C2FA19C2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72995"/>
              </p:ext>
            </p:extLst>
          </p:nvPr>
        </p:nvGraphicFramePr>
        <p:xfrm>
          <a:off x="1259632" y="1740878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27F37E6-272B-4CFF-9BAE-241D24BB338B}"/>
              </a:ext>
            </a:extLst>
          </p:cNvPr>
          <p:cNvSpPr txBox="1"/>
          <p:nvPr/>
        </p:nvSpPr>
        <p:spPr>
          <a:xfrm>
            <a:off x="1547664" y="1340768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53770-6864-45DB-96A8-F610F02CCB0E}"/>
              </a:ext>
            </a:extLst>
          </p:cNvPr>
          <p:cNvSpPr txBox="1"/>
          <p:nvPr/>
        </p:nvSpPr>
        <p:spPr>
          <a:xfrm>
            <a:off x="1979712" y="764704"/>
            <a:ext cx="609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，多片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级联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SNGL=0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810D3921-8D73-4A01-B556-2ED4F98A0882}"/>
              </a:ext>
            </a:extLst>
          </p:cNvPr>
          <p:cNvSpPr/>
          <p:nvPr/>
        </p:nvSpPr>
        <p:spPr>
          <a:xfrm rot="16200000">
            <a:off x="4651788" y="-894997"/>
            <a:ext cx="272474" cy="6480721"/>
          </a:xfrm>
          <a:prstGeom prst="leftBrace">
            <a:avLst>
              <a:gd name="adj1" fmla="val 4343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C3385B-06B2-4C16-AABC-0BF22A300C1A}"/>
              </a:ext>
            </a:extLst>
          </p:cNvPr>
          <p:cNvSpPr txBox="1"/>
          <p:nvPr/>
        </p:nvSpPr>
        <p:spPr>
          <a:xfrm>
            <a:off x="3135470" y="2537228"/>
            <a:ext cx="50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1=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上连接了从片，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2537EF8-00EA-440A-AB06-641EEA835A64}"/>
              </a:ext>
            </a:extLst>
          </p:cNvPr>
          <p:cNvGrpSpPr/>
          <p:nvPr/>
        </p:nvGrpSpPr>
        <p:grpSpPr>
          <a:xfrm>
            <a:off x="6255772" y="4218056"/>
            <a:ext cx="2144166" cy="998950"/>
            <a:chOff x="5895732" y="2448703"/>
            <a:chExt cx="2144166" cy="99895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DC549B-8374-4F5C-BD61-D53A4828A4E9}"/>
                </a:ext>
              </a:extLst>
            </p:cNvPr>
            <p:cNvSpPr txBox="1"/>
            <p:nvPr/>
          </p:nvSpPr>
          <p:spPr>
            <a:xfrm>
              <a:off x="6228184" y="2739767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从片标识码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INT→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主片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A05643EF-1AB3-450D-B0E8-652336AEE746}"/>
                </a:ext>
              </a:extLst>
            </p:cNvPr>
            <p:cNvSpPr/>
            <p:nvPr/>
          </p:nvSpPr>
          <p:spPr>
            <a:xfrm rot="16200000">
              <a:off x="6812028" y="1532407"/>
              <a:ext cx="272472" cy="2105063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2E79F88-C566-448A-8449-5E79EB124616}"/>
              </a:ext>
            </a:extLst>
          </p:cNvPr>
          <p:cNvSpPr txBox="1"/>
          <p:nvPr/>
        </p:nvSpPr>
        <p:spPr>
          <a:xfrm>
            <a:off x="3135470" y="2918691"/>
            <a:ext cx="50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0=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上没有连接从片，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F9DE66-7E81-4959-A7AB-96CB7AA1673F}"/>
              </a:ext>
            </a:extLst>
          </p:cNvPr>
          <p:cNvSpPr txBox="1"/>
          <p:nvPr/>
        </p:nvSpPr>
        <p:spPr>
          <a:xfrm>
            <a:off x="146827" y="172486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主片：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8FFFED8-7197-4E62-AFFD-8CB12C855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06777"/>
              </p:ext>
            </p:extLst>
          </p:nvPr>
        </p:nvGraphicFramePr>
        <p:xfrm>
          <a:off x="1274001" y="3762319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6FDB317-3A4A-420F-9284-62A762DB99E2}"/>
              </a:ext>
            </a:extLst>
          </p:cNvPr>
          <p:cNvSpPr txBox="1"/>
          <p:nvPr/>
        </p:nvSpPr>
        <p:spPr>
          <a:xfrm>
            <a:off x="1562033" y="3362209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14DF4E-C0E8-47BA-9E77-1D464CF9F21F}"/>
              </a:ext>
            </a:extLst>
          </p:cNvPr>
          <p:cNvSpPr txBox="1"/>
          <p:nvPr/>
        </p:nvSpPr>
        <p:spPr>
          <a:xfrm>
            <a:off x="161196" y="37463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从片：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4B639D-5140-4609-9087-52067702CEC1}"/>
              </a:ext>
            </a:extLst>
          </p:cNvPr>
          <p:cNvSpPr txBox="1"/>
          <p:nvPr/>
        </p:nvSpPr>
        <p:spPr>
          <a:xfrm>
            <a:off x="444107" y="5389420"/>
            <a:ext cx="825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例，某一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从片的中断请求输出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与主片的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相连。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2DA310-CF30-4976-B42F-A57E8E48F306}"/>
              </a:ext>
            </a:extLst>
          </p:cNvPr>
          <p:cNvSpPr txBox="1"/>
          <p:nvPr/>
        </p:nvSpPr>
        <p:spPr>
          <a:xfrm>
            <a:off x="1274001" y="5978268"/>
            <a:ext cx="595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则，主片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S3=1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，从片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ICW3=03H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12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59063E-F0DE-41F8-B172-7C84BE94E4E4}"/>
              </a:ext>
            </a:extLst>
          </p:cNvPr>
          <p:cNvSpPr txBox="1"/>
          <p:nvPr/>
        </p:nvSpPr>
        <p:spPr>
          <a:xfrm>
            <a:off x="611560" y="188640"/>
            <a:ext cx="671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：方式命令字（主要完成主从设定）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43A306-9C19-4AF8-82B3-8DBEEB283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61288"/>
              </p:ext>
            </p:extLst>
          </p:nvPr>
        </p:nvGraphicFramePr>
        <p:xfrm>
          <a:off x="899592" y="1934231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SFNM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AEOI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C0C602D-5FE4-4125-A71F-726144B2A06D}"/>
              </a:ext>
            </a:extLst>
          </p:cNvPr>
          <p:cNvSpPr txBox="1"/>
          <p:nvPr/>
        </p:nvSpPr>
        <p:spPr>
          <a:xfrm>
            <a:off x="1187624" y="1534121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ABF1A-BBB0-43CD-8A84-6E1C2162B27D}"/>
              </a:ext>
            </a:extLst>
          </p:cNvPr>
          <p:cNvSpPr txBox="1"/>
          <p:nvPr/>
        </p:nvSpPr>
        <p:spPr>
          <a:xfrm>
            <a:off x="2843808" y="960188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ICW1  D0=1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C5CBF3-5158-46EE-B88C-2E90E96DB6A5}"/>
              </a:ext>
            </a:extLst>
          </p:cNvPr>
          <p:cNvSpPr/>
          <p:nvPr/>
        </p:nvSpPr>
        <p:spPr>
          <a:xfrm>
            <a:off x="611284" y="6053226"/>
            <a:ext cx="3978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SFNM:  Specific Full Nested Mode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9413185-2BBC-46D7-88B2-2F270DD2504D}"/>
              </a:ext>
            </a:extLst>
          </p:cNvPr>
          <p:cNvGrpSpPr/>
          <p:nvPr/>
        </p:nvGrpSpPr>
        <p:grpSpPr>
          <a:xfrm>
            <a:off x="1237436" y="2330470"/>
            <a:ext cx="2871869" cy="1090181"/>
            <a:chOff x="1237436" y="2132855"/>
            <a:chExt cx="2871869" cy="109018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B928513-6376-46E7-9D2E-4EFDE1E63E00}"/>
                </a:ext>
              </a:extLst>
            </p:cNvPr>
            <p:cNvGrpSpPr/>
            <p:nvPr/>
          </p:nvGrpSpPr>
          <p:grpSpPr>
            <a:xfrm>
              <a:off x="3101193" y="2132855"/>
              <a:ext cx="1008112" cy="690071"/>
              <a:chOff x="3059832" y="2748990"/>
              <a:chExt cx="1008112" cy="608002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F916B51-D267-486B-9A68-D7A0890103CE}"/>
                  </a:ext>
                </a:extLst>
              </p:cNvPr>
              <p:cNvCxnSpPr/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FEE19320-ED86-444B-BB1E-F5B144016166}"/>
                  </a:ext>
                </a:extLst>
              </p:cNvPr>
              <p:cNvCxnSpPr/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196A35A6-A761-4A8C-9E98-14BD1CA4FA75}"/>
                </a:ext>
              </a:extLst>
            </p:cNvPr>
            <p:cNvSpPr/>
            <p:nvPr/>
          </p:nvSpPr>
          <p:spPr>
            <a:xfrm>
              <a:off x="2984000" y="2467721"/>
              <a:ext cx="125184" cy="691564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2804579-7D81-4001-B3B7-DF8C9FB5A85E}"/>
                </a:ext>
              </a:extLst>
            </p:cNvPr>
            <p:cNvSpPr txBox="1"/>
            <p:nvPr/>
          </p:nvSpPr>
          <p:spPr>
            <a:xfrm>
              <a:off x="1237436" y="2377829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特殊全嵌套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5212C2-ECF0-41D1-8D51-91936A131A44}"/>
                </a:ext>
              </a:extLst>
            </p:cNvPr>
            <p:cNvSpPr txBox="1"/>
            <p:nvPr/>
          </p:nvSpPr>
          <p:spPr>
            <a:xfrm>
              <a:off x="1238627" y="2822926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普通全嵌套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3651614-B209-464D-BB35-1E955B5F02B2}"/>
              </a:ext>
            </a:extLst>
          </p:cNvPr>
          <p:cNvGrpSpPr/>
          <p:nvPr/>
        </p:nvGrpSpPr>
        <p:grpSpPr>
          <a:xfrm>
            <a:off x="539552" y="2351738"/>
            <a:ext cx="5544626" cy="2499013"/>
            <a:chOff x="539552" y="2154123"/>
            <a:chExt cx="5544626" cy="2499013"/>
          </a:xfrm>
        </p:grpSpPr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52B338CC-52EA-40AB-ACD2-18FB6D51B0FE}"/>
                </a:ext>
              </a:extLst>
            </p:cNvPr>
            <p:cNvSpPr/>
            <p:nvPr/>
          </p:nvSpPr>
          <p:spPr>
            <a:xfrm rot="16200000">
              <a:off x="5305615" y="1582785"/>
              <a:ext cx="207226" cy="134990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AF8B100-C07F-4E34-AF11-71EB3AE02DDB}"/>
                </a:ext>
              </a:extLst>
            </p:cNvPr>
            <p:cNvGrpSpPr/>
            <p:nvPr/>
          </p:nvGrpSpPr>
          <p:grpSpPr>
            <a:xfrm>
              <a:off x="539552" y="2361349"/>
              <a:ext cx="4869676" cy="2291787"/>
              <a:chOff x="539552" y="2361349"/>
              <a:chExt cx="4869676" cy="229178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31768CC7-3506-4EB3-8BD9-CE8DC9BC27A4}"/>
                  </a:ext>
                </a:extLst>
              </p:cNvPr>
              <p:cNvGrpSpPr/>
              <p:nvPr/>
            </p:nvGrpSpPr>
            <p:grpSpPr>
              <a:xfrm>
                <a:off x="4785448" y="2361349"/>
                <a:ext cx="623780" cy="1730260"/>
                <a:chOff x="3059832" y="2748990"/>
                <a:chExt cx="1008112" cy="608002"/>
              </a:xfrm>
            </p:grpSpPr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913A77E8-94DE-4538-A716-C49EBFCC9E40}"/>
                    </a:ext>
                  </a:extLst>
                </p:cNvPr>
                <p:cNvCxnSpPr/>
                <p:nvPr/>
              </p:nvCxnSpPr>
              <p:spPr>
                <a:xfrm>
                  <a:off x="4067944" y="2748990"/>
                  <a:ext cx="0" cy="6080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628BCF96-2BEE-44DA-A0B2-4629446ACD0C}"/>
                    </a:ext>
                  </a:extLst>
                </p:cNvPr>
                <p:cNvCxnSpPr/>
                <p:nvPr/>
              </p:nvCxnSpPr>
              <p:spPr>
                <a:xfrm flipH="1">
                  <a:off x="3059832" y="3356992"/>
                  <a:ext cx="10081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24892ED-B0E7-4678-B3F6-F3684A3B5431}"/>
                  </a:ext>
                </a:extLst>
              </p:cNvPr>
              <p:cNvGrpSpPr/>
              <p:nvPr/>
            </p:nvGrpSpPr>
            <p:grpSpPr>
              <a:xfrm>
                <a:off x="539552" y="3551970"/>
                <a:ext cx="4240203" cy="1101166"/>
                <a:chOff x="539552" y="3551970"/>
                <a:chExt cx="4240203" cy="1101166"/>
              </a:xfrm>
            </p:grpSpPr>
            <p:sp>
              <p:nvSpPr>
                <p:cNvPr id="27" name="右大括号 26">
                  <a:extLst>
                    <a:ext uri="{FF2B5EF4-FFF2-40B4-BE49-F238E27FC236}">
                      <a16:creationId xmlns:a16="http://schemas.microsoft.com/office/drawing/2014/main" id="{67ADC461-869C-40BA-B573-0070CB94F627}"/>
                    </a:ext>
                  </a:extLst>
                </p:cNvPr>
                <p:cNvSpPr/>
                <p:nvPr/>
              </p:nvSpPr>
              <p:spPr>
                <a:xfrm>
                  <a:off x="4600891" y="3645024"/>
                  <a:ext cx="178864" cy="897783"/>
                </a:xfrm>
                <a:prstGeom prst="rightBrace">
                  <a:avLst>
                    <a:gd name="adj1" fmla="val 33646"/>
                    <a:gd name="adj2" fmla="val 50000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2A3A6D7-56B6-40C4-9688-D8B3F620E976}"/>
                    </a:ext>
                  </a:extLst>
                </p:cNvPr>
                <p:cNvSpPr txBox="1"/>
                <p:nvPr/>
              </p:nvSpPr>
              <p:spPr>
                <a:xfrm>
                  <a:off x="539552" y="3551970"/>
                  <a:ext cx="41088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非缓冲方式</a:t>
                  </a:r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外部电路决定</a:t>
                  </a:r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M/S)=0X</a:t>
                  </a:r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EB8DC65-CDF1-452F-98EB-8930D37D71EF}"/>
                    </a:ext>
                  </a:extLst>
                </p:cNvPr>
                <p:cNvSpPr txBox="1"/>
                <p:nvPr/>
              </p:nvSpPr>
              <p:spPr>
                <a:xfrm>
                  <a:off x="2201536" y="3907666"/>
                  <a:ext cx="23794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缓冲方式，主片</a:t>
                  </a:r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=11</a:t>
                  </a:r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7CDF4A8-3CB6-49EE-9770-5BD193B81224}"/>
                    </a:ext>
                  </a:extLst>
                </p:cNvPr>
                <p:cNvSpPr txBox="1"/>
                <p:nvPr/>
              </p:nvSpPr>
              <p:spPr>
                <a:xfrm>
                  <a:off x="2196654" y="4253026"/>
                  <a:ext cx="23936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缓冲方式，从片</a:t>
                  </a:r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=10</a:t>
                  </a:r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4CF12E9-CDCA-4DEC-9289-E171C894198F}"/>
              </a:ext>
            </a:extLst>
          </p:cNvPr>
          <p:cNvGrpSpPr/>
          <p:nvPr/>
        </p:nvGrpSpPr>
        <p:grpSpPr>
          <a:xfrm>
            <a:off x="4085823" y="2339176"/>
            <a:ext cx="2856640" cy="3499005"/>
            <a:chOff x="4085823" y="2141561"/>
            <a:chExt cx="2856640" cy="349900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040B2EB-BDFF-4C96-9386-3F966DEFA074}"/>
                </a:ext>
              </a:extLst>
            </p:cNvPr>
            <p:cNvGrpSpPr/>
            <p:nvPr/>
          </p:nvGrpSpPr>
          <p:grpSpPr>
            <a:xfrm>
              <a:off x="5880892" y="2141561"/>
              <a:ext cx="1061571" cy="3087633"/>
              <a:chOff x="3059832" y="2748990"/>
              <a:chExt cx="1008112" cy="60800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406893E-4C29-4579-A0CD-3ABB481F9B8D}"/>
                  </a:ext>
                </a:extLst>
              </p:cNvPr>
              <p:cNvCxnSpPr/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852C0FDD-F24C-4D6B-9AFB-5ECE1B13D282}"/>
                  </a:ext>
                </a:extLst>
              </p:cNvPr>
              <p:cNvCxnSpPr/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右大括号 37">
              <a:extLst>
                <a:ext uri="{FF2B5EF4-FFF2-40B4-BE49-F238E27FC236}">
                  <a16:creationId xmlns:a16="http://schemas.microsoft.com/office/drawing/2014/main" id="{D8D38D77-2E72-45A3-A058-8A859CDC87AB}"/>
                </a:ext>
              </a:extLst>
            </p:cNvPr>
            <p:cNvSpPr/>
            <p:nvPr/>
          </p:nvSpPr>
          <p:spPr>
            <a:xfrm>
              <a:off x="5756027" y="4876410"/>
              <a:ext cx="125184" cy="691564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5938F20-5884-463A-84A2-8DF06388CB7A}"/>
                </a:ext>
              </a:extLst>
            </p:cNvPr>
            <p:cNvSpPr txBox="1"/>
            <p:nvPr/>
          </p:nvSpPr>
          <p:spPr>
            <a:xfrm>
              <a:off x="4141730" y="4803818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自动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AEOI=1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20723F8-2CD6-4138-9CD3-55A7C864A07E}"/>
                </a:ext>
              </a:extLst>
            </p:cNvPr>
            <p:cNvSpPr txBox="1"/>
            <p:nvPr/>
          </p:nvSpPr>
          <p:spPr>
            <a:xfrm>
              <a:off x="4085823" y="5240456"/>
              <a:ext cx="1702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非自动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EOI=0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ADEFF82-6C8F-40F2-9BB7-23BBD096891B}"/>
              </a:ext>
            </a:extLst>
          </p:cNvPr>
          <p:cNvGrpSpPr/>
          <p:nvPr/>
        </p:nvGrpSpPr>
        <p:grpSpPr>
          <a:xfrm>
            <a:off x="7194578" y="2330470"/>
            <a:ext cx="1281120" cy="1026430"/>
            <a:chOff x="7194578" y="2132855"/>
            <a:chExt cx="1281120" cy="1026430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6D832E9-A7CF-4D5A-8EEA-A3382498308A}"/>
                </a:ext>
              </a:extLst>
            </p:cNvPr>
            <p:cNvCxnSpPr/>
            <p:nvPr/>
          </p:nvCxnSpPr>
          <p:spPr>
            <a:xfrm>
              <a:off x="7812360" y="2132855"/>
              <a:ext cx="0" cy="69007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BACAD2B-C257-4F85-ADCE-42129CB1B0CA}"/>
                </a:ext>
              </a:extLst>
            </p:cNvPr>
            <p:cNvSpPr txBox="1"/>
            <p:nvPr/>
          </p:nvSpPr>
          <p:spPr>
            <a:xfrm>
              <a:off x="7194578" y="2759175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8086/8088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5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909CF8D-A702-49D4-8259-AA0C989DFADF}"/>
              </a:ext>
            </a:extLst>
          </p:cNvPr>
          <p:cNvSpPr txBox="1">
            <a:spLocks noChangeArrowheads="1"/>
          </p:cNvSpPr>
          <p:nvPr/>
        </p:nvSpPr>
        <p:spPr>
          <a:xfrm>
            <a:off x="223043" y="1196752"/>
            <a:ext cx="8697913" cy="461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以微型计算机中使用的单片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为例，试对其进行初始化设置。在微型计算机中，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的端口地址分别为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21H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。初始化设置的程序段如下：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	AL, 13H ;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ICW1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（中断请求信号采用边沿触发方式；单片；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8259A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，后面使用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	20H, AL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	AL, 18H  ;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（将中断类型码高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位指定为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00011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	 21H, 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	AL, 0DH  ;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（不用特殊全嵌套方式；不用中断自动结束；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方式为用缓冲方式，工作于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8088/8086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系统）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 	21H, AL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57C4D8-E3BC-4114-A4AF-E9CC9D103B14}"/>
              </a:ext>
            </a:extLst>
          </p:cNvPr>
          <p:cNvGrpSpPr/>
          <p:nvPr/>
        </p:nvGrpSpPr>
        <p:grpSpPr>
          <a:xfrm>
            <a:off x="827584" y="116632"/>
            <a:ext cx="3600400" cy="534774"/>
            <a:chOff x="899592" y="111217"/>
            <a:chExt cx="3600400" cy="53477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319657D-051F-48A9-BAB5-47166663841E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34">
                <a:extLst>
                  <a:ext uri="{FF2B5EF4-FFF2-40B4-BE49-F238E27FC236}">
                    <a16:creationId xmlns:a16="http://schemas.microsoft.com/office/drawing/2014/main" id="{869F1C15-E062-439D-A90C-B02BF38CFA7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3E11204-E7A0-4C60-9DDF-A773176BEFBA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87C11B8-3A55-4727-B10F-C97FE9F95F3C}"/>
                </a:ext>
              </a:extLst>
            </p:cNvPr>
            <p:cNvSpPr txBox="1"/>
            <p:nvPr/>
          </p:nvSpPr>
          <p:spPr>
            <a:xfrm>
              <a:off x="1418494" y="111217"/>
              <a:ext cx="3081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初始化编程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72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3B1772-104A-42EB-A48A-0656997F7F69}"/>
              </a:ext>
            </a:extLst>
          </p:cNvPr>
          <p:cNvGrpSpPr/>
          <p:nvPr/>
        </p:nvGrpSpPr>
        <p:grpSpPr>
          <a:xfrm>
            <a:off x="827584" y="116632"/>
            <a:ext cx="3600400" cy="534774"/>
            <a:chOff x="899592" y="111217"/>
            <a:chExt cx="3600400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386587A-219B-4D2B-8B04-903A4BB0D7FB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95900C8B-EE57-4DFA-A76A-1FF0699B121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51DB17E-B881-41F1-BE53-7A04FF0B41BE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13F99E9-22A2-4D37-9751-62C869BA234C}"/>
                </a:ext>
              </a:extLst>
            </p:cNvPr>
            <p:cNvSpPr txBox="1"/>
            <p:nvPr/>
          </p:nvSpPr>
          <p:spPr>
            <a:xfrm>
              <a:off x="1418494" y="111217"/>
              <a:ext cx="3081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操作命令字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92A97DF-17DE-4F80-85BE-FAC07A02C0A5}"/>
              </a:ext>
            </a:extLst>
          </p:cNvPr>
          <p:cNvSpPr txBox="1"/>
          <p:nvPr/>
        </p:nvSpPr>
        <p:spPr>
          <a:xfrm>
            <a:off x="755576" y="1409140"/>
            <a:ext cx="7704856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操作命令字可用来改变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的中断控制方式、屏蔽中断源以及读出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的工作状态信息。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A921A-4151-486C-A193-391C97C0E8DB}"/>
              </a:ext>
            </a:extLst>
          </p:cNvPr>
          <p:cNvSpPr txBox="1"/>
          <p:nvPr/>
        </p:nvSpPr>
        <p:spPr>
          <a:xfrm>
            <a:off x="755576" y="2815114"/>
            <a:ext cx="7632848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操作命令字在初始化完成后任意时刻均可写入，没有顺序要求。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8735F1-65F1-4B94-B1FB-728FD880111E}"/>
              </a:ext>
            </a:extLst>
          </p:cNvPr>
          <p:cNvSpPr txBox="1"/>
          <p:nvPr/>
        </p:nvSpPr>
        <p:spPr>
          <a:xfrm>
            <a:off x="755576" y="4221088"/>
            <a:ext cx="784887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OCW1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必须写入奇地址端口，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OCW2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必须写入偶地址端口。</a:t>
            </a:r>
          </a:p>
        </p:txBody>
      </p:sp>
    </p:spTree>
    <p:extLst>
      <p:ext uri="{BB962C8B-B14F-4D97-AF65-F5344CB8AC3E}">
        <p14:creationId xmlns:p14="http://schemas.microsoft.com/office/powerpoint/2010/main" val="1638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128A2-1087-4160-8F70-D073E921998D}"/>
              </a:ext>
            </a:extLst>
          </p:cNvPr>
          <p:cNvSpPr txBox="1"/>
          <p:nvPr/>
        </p:nvSpPr>
        <p:spPr>
          <a:xfrm>
            <a:off x="539552" y="1007968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：中断屏蔽字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CAA64D-EC62-4790-BCF5-62E21B30C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00557"/>
              </p:ext>
            </p:extLst>
          </p:nvPr>
        </p:nvGraphicFramePr>
        <p:xfrm>
          <a:off x="899592" y="2810637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M7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12AB284-A700-4C38-87F9-5B4E13D94475}"/>
              </a:ext>
            </a:extLst>
          </p:cNvPr>
          <p:cNvSpPr txBox="1"/>
          <p:nvPr/>
        </p:nvSpPr>
        <p:spPr>
          <a:xfrm>
            <a:off x="1187624" y="241052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40CC6A-014B-4002-AA16-D409FCF16AB5}"/>
              </a:ext>
            </a:extLst>
          </p:cNvPr>
          <p:cNvSpPr txBox="1"/>
          <p:nvPr/>
        </p:nvSpPr>
        <p:spPr>
          <a:xfrm>
            <a:off x="2771800" y="1728582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75C47E-947B-4F55-8391-DCF21BBBB58F}"/>
              </a:ext>
            </a:extLst>
          </p:cNvPr>
          <p:cNvGrpSpPr/>
          <p:nvPr/>
        </p:nvGrpSpPr>
        <p:grpSpPr>
          <a:xfrm>
            <a:off x="1187624" y="3278886"/>
            <a:ext cx="6552729" cy="699348"/>
            <a:chOff x="1187624" y="2420889"/>
            <a:chExt cx="6552729" cy="699348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7FA8D0A7-DE11-435D-9864-88E8F6FCEE56}"/>
                </a:ext>
              </a:extLst>
            </p:cNvPr>
            <p:cNvSpPr/>
            <p:nvPr/>
          </p:nvSpPr>
          <p:spPr>
            <a:xfrm rot="16200000">
              <a:off x="4337806" y="-729293"/>
              <a:ext cx="252366" cy="6552729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DC2CE3-B199-4865-AC8A-7CE894A95871}"/>
                </a:ext>
              </a:extLst>
            </p:cNvPr>
            <p:cNvSpPr txBox="1"/>
            <p:nvPr/>
          </p:nvSpPr>
          <p:spPr>
            <a:xfrm>
              <a:off x="3491880" y="2720127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1=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屏蔽；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0=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不屏蔽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B1DCD-638B-4961-AA5B-AA70A30070CF}"/>
              </a:ext>
            </a:extLst>
          </p:cNvPr>
          <p:cNvSpPr txBox="1"/>
          <p:nvPr/>
        </p:nvSpPr>
        <p:spPr>
          <a:xfrm>
            <a:off x="755576" y="4292463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用于决定对中断请求输入源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屏蔽与否。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6D7B7F-6A3C-40D4-873F-D85204CA10B1}"/>
              </a:ext>
            </a:extLst>
          </p:cNvPr>
          <p:cNvSpPr txBox="1"/>
          <p:nvPr/>
        </p:nvSpPr>
        <p:spPr>
          <a:xfrm>
            <a:off x="755576" y="5040692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初始化后缺省全为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64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DC483F-747A-4549-8EC9-AB2AC385F029}"/>
              </a:ext>
            </a:extLst>
          </p:cNvPr>
          <p:cNvSpPr txBox="1"/>
          <p:nvPr/>
        </p:nvSpPr>
        <p:spPr>
          <a:xfrm>
            <a:off x="611560" y="18864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：中断结束和优先级方式控制字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AB35D4-2D7E-48B3-A749-CFDE5288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420"/>
              </p:ext>
            </p:extLst>
          </p:nvPr>
        </p:nvGraphicFramePr>
        <p:xfrm>
          <a:off x="971600" y="1991309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EOI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3A698AF-6525-4C04-BB71-A6E554531389}"/>
              </a:ext>
            </a:extLst>
          </p:cNvPr>
          <p:cNvSpPr txBox="1"/>
          <p:nvPr/>
        </p:nvSpPr>
        <p:spPr>
          <a:xfrm>
            <a:off x="1259632" y="1591199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3BED28-4F9B-4BE5-ADC8-00EDA916F0CE}"/>
              </a:ext>
            </a:extLst>
          </p:cNvPr>
          <p:cNvSpPr txBox="1"/>
          <p:nvPr/>
        </p:nvSpPr>
        <p:spPr>
          <a:xfrm>
            <a:off x="2843808" y="909254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=00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FA3FA0-0FAB-49B2-BF6D-3B82FC06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9" y="2788299"/>
            <a:ext cx="8336161" cy="355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：优先级方式控制位。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：循环优先级，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：为固定优先级。</a:t>
            </a:r>
          </a:p>
          <a:p>
            <a:pPr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：指示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OCW2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L2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L0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位是否有效。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：有效；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：无效。</a:t>
            </a:r>
          </a:p>
          <a:p>
            <a:pPr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EOI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：在非自动中断结束方式下的中断结束命令位。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1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：发中断结束命令，它使现行中断的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ISR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位复位；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：不发出中断结束命令。</a:t>
            </a:r>
          </a:p>
          <a:p>
            <a:pPr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L2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L0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：它有两个作用。</a:t>
            </a:r>
            <a:br>
              <a:rPr lang="en-US" altLang="zh-C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(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设定哪个</a:t>
            </a:r>
            <a:r>
              <a:rPr lang="en-US" altLang="zh-CN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IRi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优先级最低</a:t>
            </a:r>
            <a:r>
              <a:rPr lang="zh-CN" alt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，用于改变优先级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顺序。</a:t>
            </a:r>
            <a:br>
              <a:rPr lang="en-US" altLang="zh-C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(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在特殊中断结束命令中指明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ISR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的哪位被复位。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2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57B1888-03EC-4FC7-A016-BDE32F512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71101"/>
              </p:ext>
            </p:extLst>
          </p:nvPr>
        </p:nvGraphicFramePr>
        <p:xfrm>
          <a:off x="971600" y="1342703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EOI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3CE10D4-C57C-420D-AC20-F60A7EF0E764}"/>
              </a:ext>
            </a:extLst>
          </p:cNvPr>
          <p:cNvSpPr txBox="1"/>
          <p:nvPr/>
        </p:nvSpPr>
        <p:spPr>
          <a:xfrm>
            <a:off x="1259632" y="942593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1EA652-50A8-4E66-97E6-CE617DD659BF}"/>
              </a:ext>
            </a:extLst>
          </p:cNvPr>
          <p:cNvSpPr txBox="1"/>
          <p:nvPr/>
        </p:nvSpPr>
        <p:spPr>
          <a:xfrm>
            <a:off x="2412213" y="315520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=00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C486DF-1039-4894-9D64-CE3FC15874CD}"/>
              </a:ext>
            </a:extLst>
          </p:cNvPr>
          <p:cNvGrpSpPr/>
          <p:nvPr/>
        </p:nvGrpSpPr>
        <p:grpSpPr>
          <a:xfrm>
            <a:off x="5868144" y="1810951"/>
            <a:ext cx="2232248" cy="957783"/>
            <a:chOff x="5868144" y="1810951"/>
            <a:chExt cx="2232248" cy="95778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B07878-C1C7-4FA8-BB55-4A58A9E7C041}"/>
                </a:ext>
              </a:extLst>
            </p:cNvPr>
            <p:cNvSpPr txBox="1"/>
            <p:nvPr/>
          </p:nvSpPr>
          <p:spPr>
            <a:xfrm>
              <a:off x="6012160" y="2060848"/>
              <a:ext cx="2088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初始最低级别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的复位位号</a:t>
              </a:r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208900F4-E176-4A5A-A9A1-C33BDD03AD71}"/>
                </a:ext>
              </a:extLst>
            </p:cNvPr>
            <p:cNvSpPr/>
            <p:nvPr/>
          </p:nvSpPr>
          <p:spPr>
            <a:xfrm rot="16200000">
              <a:off x="6822082" y="857013"/>
              <a:ext cx="252365" cy="216024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62A8298-C4F3-434D-BE95-553C372E87BE}"/>
              </a:ext>
            </a:extLst>
          </p:cNvPr>
          <p:cNvGrpSpPr/>
          <p:nvPr/>
        </p:nvGrpSpPr>
        <p:grpSpPr>
          <a:xfrm>
            <a:off x="1259633" y="1810952"/>
            <a:ext cx="6089515" cy="4343931"/>
            <a:chOff x="1259633" y="1810952"/>
            <a:chExt cx="6089515" cy="4343931"/>
          </a:xfrm>
        </p:grpSpPr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F8428367-33EB-4ACC-8CEE-476DD7DF7F1B}"/>
                </a:ext>
              </a:extLst>
            </p:cNvPr>
            <p:cNvSpPr/>
            <p:nvPr/>
          </p:nvSpPr>
          <p:spPr>
            <a:xfrm rot="16200000">
              <a:off x="2213571" y="857014"/>
              <a:ext cx="252365" cy="216024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BE02BAE-E42E-4F5E-BD80-6B6B941F6ED3}"/>
                </a:ext>
              </a:extLst>
            </p:cNvPr>
            <p:cNvGrpSpPr/>
            <p:nvPr/>
          </p:nvGrpSpPr>
          <p:grpSpPr>
            <a:xfrm>
              <a:off x="2339752" y="2063316"/>
              <a:ext cx="715381" cy="2445804"/>
              <a:chOff x="1763687" y="2348880"/>
              <a:chExt cx="715381" cy="1584176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25BA116-4A9C-43A1-9A66-759D0092EDDE}"/>
                  </a:ext>
                </a:extLst>
              </p:cNvPr>
              <p:cNvCxnSpPr/>
              <p:nvPr/>
            </p:nvCxnSpPr>
            <p:spPr>
              <a:xfrm>
                <a:off x="1763688" y="2348880"/>
                <a:ext cx="0" cy="15841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A8CC6B3-12BD-467D-82E7-F961BBDC61F2}"/>
                  </a:ext>
                </a:extLst>
              </p:cNvPr>
              <p:cNvCxnSpPr/>
              <p:nvPr/>
            </p:nvCxnSpPr>
            <p:spPr>
              <a:xfrm>
                <a:off x="1763687" y="3933056"/>
                <a:ext cx="71538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61307543-2CAB-4F96-BC6C-9E7B49345C19}"/>
                </a:ext>
              </a:extLst>
            </p:cNvPr>
            <p:cNvSpPr/>
            <p:nvPr/>
          </p:nvSpPr>
          <p:spPr>
            <a:xfrm>
              <a:off x="3039149" y="2958647"/>
              <a:ext cx="432014" cy="3100945"/>
            </a:xfrm>
            <a:prstGeom prst="leftBrace">
              <a:avLst>
                <a:gd name="adj1" fmla="val 5348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5CA3F97-C745-4883-A82B-6C258EEE5679}"/>
                </a:ext>
              </a:extLst>
            </p:cNvPr>
            <p:cNvGrpSpPr/>
            <p:nvPr/>
          </p:nvGrpSpPr>
          <p:grpSpPr>
            <a:xfrm>
              <a:off x="3471163" y="2814452"/>
              <a:ext cx="3877985" cy="3340431"/>
              <a:chOff x="3471163" y="2814452"/>
              <a:chExt cx="3877985" cy="3340431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D361B9-3E87-40F3-B029-4AA5242C7C7E}"/>
                  </a:ext>
                </a:extLst>
              </p:cNvPr>
              <p:cNvSpPr txBox="1"/>
              <p:nvPr/>
            </p:nvSpPr>
            <p:spPr>
              <a:xfrm>
                <a:off x="3471163" y="2814452"/>
                <a:ext cx="3361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：正常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EOI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，固定优先级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ACCB74B-F4BA-44E7-BFA6-D39EDF427801}"/>
                  </a:ext>
                </a:extLst>
              </p:cNvPr>
              <p:cNvSpPr txBox="1"/>
              <p:nvPr/>
            </p:nvSpPr>
            <p:spPr>
              <a:xfrm>
                <a:off x="3471163" y="3214562"/>
                <a:ext cx="377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：特殊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EOI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，指定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ISR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复位位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8567586-436C-453E-AEE5-C780E4848B61}"/>
                  </a:ext>
                </a:extLst>
              </p:cNvPr>
              <p:cNvSpPr txBox="1"/>
              <p:nvPr/>
            </p:nvSpPr>
            <p:spPr>
              <a:xfrm>
                <a:off x="3471163" y="3614672"/>
                <a:ext cx="3877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：正常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EOI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，优先级自动循环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6724AE3-7169-4714-B9EF-8DDB00BBDB25}"/>
                  </a:ext>
                </a:extLst>
              </p:cNvPr>
              <p:cNvSpPr txBox="1"/>
              <p:nvPr/>
            </p:nvSpPr>
            <p:spPr>
              <a:xfrm>
                <a:off x="3471163" y="4059164"/>
                <a:ext cx="31502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：设置优先级自动循环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E51D892-D558-4FA3-966B-4FD76581CF00}"/>
                  </a:ext>
                </a:extLst>
              </p:cNvPr>
              <p:cNvSpPr txBox="1"/>
              <p:nvPr/>
            </p:nvSpPr>
            <p:spPr>
              <a:xfrm>
                <a:off x="3474233" y="4510002"/>
                <a:ext cx="31502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：取消优先级自动循环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5426E5-0F8A-417B-B84C-FA8C500F069B}"/>
                  </a:ext>
                </a:extLst>
              </p:cNvPr>
              <p:cNvSpPr txBox="1"/>
              <p:nvPr/>
            </p:nvSpPr>
            <p:spPr>
              <a:xfrm>
                <a:off x="3471163" y="4954553"/>
                <a:ext cx="3849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：正常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EOI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，优先级特殊循环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64A7A1-1EB6-4134-B0F6-5A929F646B97}"/>
                  </a:ext>
                </a:extLst>
              </p:cNvPr>
              <p:cNvSpPr txBox="1"/>
              <p:nvPr/>
            </p:nvSpPr>
            <p:spPr>
              <a:xfrm>
                <a:off x="3471163" y="5354663"/>
                <a:ext cx="3136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110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：设置优先级特殊循环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AF65FD0-DF55-4A06-B9ED-795A522288D7}"/>
                  </a:ext>
                </a:extLst>
              </p:cNvPr>
              <p:cNvSpPr txBox="1"/>
              <p:nvPr/>
            </p:nvSpPr>
            <p:spPr>
              <a:xfrm>
                <a:off x="3471163" y="5754773"/>
                <a:ext cx="13436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010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：无效</a:t>
                </a:r>
              </a:p>
            </p:txBody>
          </p:sp>
        </p:grpSp>
      </p:grp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5413960-6F63-424C-B1FA-2B9460DA68CA}"/>
              </a:ext>
            </a:extLst>
          </p:cNvPr>
          <p:cNvCxnSpPr>
            <a:cxnSpLocks/>
            <a:stCxn id="19" idx="3"/>
            <a:endCxn id="15" idx="3"/>
          </p:cNvCxnSpPr>
          <p:nvPr/>
        </p:nvCxnSpPr>
        <p:spPr>
          <a:xfrm flipH="1" flipV="1">
            <a:off x="7246812" y="3414617"/>
            <a:ext cx="73995" cy="1739991"/>
          </a:xfrm>
          <a:prstGeom prst="curvedConnector3">
            <a:avLst>
              <a:gd name="adj1" fmla="val -88562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0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D5BB78-F39A-4F5C-9702-EF50B1C95B03}"/>
              </a:ext>
            </a:extLst>
          </p:cNvPr>
          <p:cNvSpPr txBox="1"/>
          <p:nvPr/>
        </p:nvSpPr>
        <p:spPr>
          <a:xfrm>
            <a:off x="611560" y="188640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：屏蔽方式和状态读出控制字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373B0A8-F3B9-435B-8523-9DD4518DC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09545"/>
              </p:ext>
            </p:extLst>
          </p:nvPr>
        </p:nvGraphicFramePr>
        <p:xfrm>
          <a:off x="899592" y="1736616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ESMM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SMM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2C4D58E-34EA-40F1-A0C8-F577640B66BC}"/>
              </a:ext>
            </a:extLst>
          </p:cNvPr>
          <p:cNvSpPr txBox="1"/>
          <p:nvPr/>
        </p:nvSpPr>
        <p:spPr>
          <a:xfrm>
            <a:off x="1187624" y="1336506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21066A-1801-4A3A-A218-50E7D0E86A10}"/>
              </a:ext>
            </a:extLst>
          </p:cNvPr>
          <p:cNvSpPr txBox="1"/>
          <p:nvPr/>
        </p:nvSpPr>
        <p:spPr>
          <a:xfrm>
            <a:off x="2843808" y="762573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=01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B46C473-6631-48B2-8E91-4BE8768433FB}"/>
              </a:ext>
            </a:extLst>
          </p:cNvPr>
          <p:cNvGrpSpPr/>
          <p:nvPr/>
        </p:nvGrpSpPr>
        <p:grpSpPr>
          <a:xfrm>
            <a:off x="3540565" y="2132857"/>
            <a:ext cx="2457122" cy="2705623"/>
            <a:chOff x="3900605" y="2132857"/>
            <a:chExt cx="2457122" cy="270562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6B63919-4696-4AEE-96B2-068BA5CAAC42}"/>
                </a:ext>
              </a:extLst>
            </p:cNvPr>
            <p:cNvGrpSpPr/>
            <p:nvPr/>
          </p:nvGrpSpPr>
          <p:grpSpPr>
            <a:xfrm>
              <a:off x="5733947" y="2132857"/>
              <a:ext cx="623780" cy="2302974"/>
              <a:chOff x="3059832" y="2549661"/>
              <a:chExt cx="1008112" cy="809250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A3F7A781-BEAD-4531-B526-60B720492FAF}"/>
                  </a:ext>
                </a:extLst>
              </p:cNvPr>
              <p:cNvCxnSpPr/>
              <p:nvPr/>
            </p:nvCxnSpPr>
            <p:spPr>
              <a:xfrm>
                <a:off x="4067944" y="2549661"/>
                <a:ext cx="0" cy="8092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37D5347-A905-47A4-AF9D-E582128A5C14}"/>
                  </a:ext>
                </a:extLst>
              </p:cNvPr>
              <p:cNvCxnSpPr/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022E420F-4108-4358-B11D-773A5FAF275B}"/>
                </a:ext>
              </a:extLst>
            </p:cNvPr>
            <p:cNvSpPr/>
            <p:nvPr/>
          </p:nvSpPr>
          <p:spPr>
            <a:xfrm>
              <a:off x="5565527" y="4077072"/>
              <a:ext cx="172886" cy="690957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9E02D16-08D7-4FA4-A27E-E62413D83FF0}"/>
                </a:ext>
              </a:extLst>
            </p:cNvPr>
            <p:cNvSpPr txBox="1"/>
            <p:nvPr/>
          </p:nvSpPr>
          <p:spPr>
            <a:xfrm>
              <a:off x="4142928" y="4008756"/>
              <a:ext cx="1491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查询方式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47D899-1774-4B91-89DE-CE3F7558E5B7}"/>
                </a:ext>
              </a:extLst>
            </p:cNvPr>
            <p:cNvSpPr txBox="1"/>
            <p:nvPr/>
          </p:nvSpPr>
          <p:spPr>
            <a:xfrm>
              <a:off x="3900605" y="4438370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非查询方式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F2CD3CF-AD26-4E5E-B0E1-524B2CA7D1A3}"/>
              </a:ext>
            </a:extLst>
          </p:cNvPr>
          <p:cNvGrpSpPr/>
          <p:nvPr/>
        </p:nvGrpSpPr>
        <p:grpSpPr>
          <a:xfrm>
            <a:off x="3520109" y="2167051"/>
            <a:ext cx="4473859" cy="3860789"/>
            <a:chOff x="3520109" y="2167051"/>
            <a:chExt cx="4473859" cy="386078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AE43D25-FD12-4003-8F0B-73E57C6896DE}"/>
                </a:ext>
              </a:extLst>
            </p:cNvPr>
            <p:cNvGrpSpPr/>
            <p:nvPr/>
          </p:nvGrpSpPr>
          <p:grpSpPr>
            <a:xfrm>
              <a:off x="3520109" y="2348881"/>
              <a:ext cx="3809070" cy="3678959"/>
              <a:chOff x="3880149" y="2348881"/>
              <a:chExt cx="3809070" cy="3678959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3DBBC30-15B5-4099-8E1A-6D45A6D7B0F1}"/>
                  </a:ext>
                </a:extLst>
              </p:cNvPr>
              <p:cNvGrpSpPr/>
              <p:nvPr/>
            </p:nvGrpSpPr>
            <p:grpSpPr>
              <a:xfrm>
                <a:off x="5772648" y="2348881"/>
                <a:ext cx="1916571" cy="3280429"/>
                <a:chOff x="3059832" y="2686486"/>
                <a:chExt cx="1008112" cy="670506"/>
              </a:xfrm>
            </p:grpSpPr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DE41038A-9571-47EB-9386-B1F062114F11}"/>
                    </a:ext>
                  </a:extLst>
                </p:cNvPr>
                <p:cNvCxnSpPr/>
                <p:nvPr/>
              </p:nvCxnSpPr>
              <p:spPr>
                <a:xfrm>
                  <a:off x="4067944" y="2686486"/>
                  <a:ext cx="0" cy="6688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FA14C901-02DC-49FB-AA4F-69DC9376CBAC}"/>
                    </a:ext>
                  </a:extLst>
                </p:cNvPr>
                <p:cNvCxnSpPr/>
                <p:nvPr/>
              </p:nvCxnSpPr>
              <p:spPr>
                <a:xfrm flipH="1">
                  <a:off x="3059832" y="3356992"/>
                  <a:ext cx="10081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右大括号 25">
                <a:extLst>
                  <a:ext uri="{FF2B5EF4-FFF2-40B4-BE49-F238E27FC236}">
                    <a16:creationId xmlns:a16="http://schemas.microsoft.com/office/drawing/2014/main" id="{3FB5771E-1250-4CFD-AB71-DA537D233044}"/>
                  </a:ext>
                </a:extLst>
              </p:cNvPr>
              <p:cNvSpPr/>
              <p:nvPr/>
            </p:nvSpPr>
            <p:spPr>
              <a:xfrm>
                <a:off x="5666140" y="5281472"/>
                <a:ext cx="125184" cy="691564"/>
              </a:xfrm>
              <a:prstGeom prst="rightBrace">
                <a:avLst>
                  <a:gd name="adj1" fmla="val 33646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4640C1E-F79C-4000-B257-0BF62056DBA9}"/>
                  </a:ext>
                </a:extLst>
              </p:cNvPr>
              <p:cNvSpPr txBox="1"/>
              <p:nvPr/>
            </p:nvSpPr>
            <p:spPr>
              <a:xfrm>
                <a:off x="3880149" y="5199778"/>
                <a:ext cx="1832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随后读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IRR=10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0C303C1-644D-42C2-BEEC-74FBDBCFFA0A}"/>
                  </a:ext>
                </a:extLst>
              </p:cNvPr>
              <p:cNvSpPr txBox="1"/>
              <p:nvPr/>
            </p:nvSpPr>
            <p:spPr>
              <a:xfrm>
                <a:off x="3882400" y="5627730"/>
                <a:ext cx="17751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随后读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ISR=11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左大括号 33">
              <a:extLst>
                <a:ext uri="{FF2B5EF4-FFF2-40B4-BE49-F238E27FC236}">
                  <a16:creationId xmlns:a16="http://schemas.microsoft.com/office/drawing/2014/main" id="{836CC31A-AAC8-40A9-B21B-BBC35A208795}"/>
                </a:ext>
              </a:extLst>
            </p:cNvPr>
            <p:cNvSpPr/>
            <p:nvPr/>
          </p:nvSpPr>
          <p:spPr>
            <a:xfrm rot="16200000">
              <a:off x="7215405" y="1595713"/>
              <a:ext cx="207226" cy="134990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9DE72B0-EFBA-48B9-83B0-306195A9F45C}"/>
              </a:ext>
            </a:extLst>
          </p:cNvPr>
          <p:cNvGrpSpPr/>
          <p:nvPr/>
        </p:nvGrpSpPr>
        <p:grpSpPr>
          <a:xfrm>
            <a:off x="2051720" y="2176150"/>
            <a:ext cx="3368299" cy="1349722"/>
            <a:chOff x="2411760" y="2176150"/>
            <a:chExt cx="3368299" cy="134972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2228001-BEC6-4C48-B5DA-D0EB570DE8BA}"/>
                </a:ext>
              </a:extLst>
            </p:cNvPr>
            <p:cNvGrpSpPr/>
            <p:nvPr/>
          </p:nvGrpSpPr>
          <p:grpSpPr>
            <a:xfrm flipH="1">
              <a:off x="3081040" y="2393780"/>
              <a:ext cx="410839" cy="690071"/>
              <a:chOff x="3059832" y="2748990"/>
              <a:chExt cx="1008112" cy="608002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000463B-0781-47FC-B515-9F4472667944}"/>
                  </a:ext>
                </a:extLst>
              </p:cNvPr>
              <p:cNvCxnSpPr/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79CBEF5-8F75-4D6C-ABD7-578B610F0A90}"/>
                  </a:ext>
                </a:extLst>
              </p:cNvPr>
              <p:cNvCxnSpPr/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96040ED4-0ABD-444E-A633-41F2514217C4}"/>
                </a:ext>
              </a:extLst>
            </p:cNvPr>
            <p:cNvSpPr/>
            <p:nvPr/>
          </p:nvSpPr>
          <p:spPr>
            <a:xfrm flipH="1">
              <a:off x="3478628" y="2685578"/>
              <a:ext cx="180413" cy="796545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8231DB-78CB-4472-A3FA-98210B4290F8}"/>
                </a:ext>
              </a:extLst>
            </p:cNvPr>
            <p:cNvSpPr txBox="1"/>
            <p:nvPr/>
          </p:nvSpPr>
          <p:spPr>
            <a:xfrm>
              <a:off x="3637127" y="2681448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10=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清除特殊屏蔽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32B1B38-891B-4D51-803B-102C3CBBA6C9}"/>
                </a:ext>
              </a:extLst>
            </p:cNvPr>
            <p:cNvSpPr txBox="1"/>
            <p:nvPr/>
          </p:nvSpPr>
          <p:spPr>
            <a:xfrm>
              <a:off x="3658709" y="3125762"/>
              <a:ext cx="2121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11=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设置特殊屏蔽</a:t>
              </a:r>
            </a:p>
          </p:txBody>
        </p:sp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C5D3C4CE-5B4C-48FB-AE21-27C65BF8037E}"/>
                </a:ext>
              </a:extLst>
            </p:cNvPr>
            <p:cNvSpPr/>
            <p:nvPr/>
          </p:nvSpPr>
          <p:spPr>
            <a:xfrm rot="16200000">
              <a:off x="2983098" y="1604812"/>
              <a:ext cx="207226" cy="134990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268DB5D-279D-4347-87DE-C963D17764B6}"/>
              </a:ext>
            </a:extLst>
          </p:cNvPr>
          <p:cNvGrpSpPr/>
          <p:nvPr/>
        </p:nvGrpSpPr>
        <p:grpSpPr>
          <a:xfrm>
            <a:off x="899592" y="111217"/>
            <a:ext cx="2642482" cy="534774"/>
            <a:chOff x="899592" y="111217"/>
            <a:chExt cx="2642482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D6A3266-4A9A-49E4-9F6F-6517DBB27779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EBB4C498-D298-46BF-B27F-BB429DFAE3C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2082B6D-361C-4B19-BC74-4C20BD0A62E4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9EF350-2C55-41BF-AFD6-552C04F9B295}"/>
                </a:ext>
              </a:extLst>
            </p:cNvPr>
            <p:cNvSpPr txBox="1"/>
            <p:nvPr/>
          </p:nvSpPr>
          <p:spPr>
            <a:xfrm>
              <a:off x="1418494" y="111217"/>
              <a:ext cx="2123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中断向量表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DC3E41A-C4D4-461B-98E3-296B25901871}"/>
              </a:ext>
            </a:extLst>
          </p:cNvPr>
          <p:cNvGrpSpPr/>
          <p:nvPr/>
        </p:nvGrpSpPr>
        <p:grpSpPr>
          <a:xfrm>
            <a:off x="400050" y="2133600"/>
            <a:ext cx="4171950" cy="3962400"/>
            <a:chOff x="400050" y="2133600"/>
            <a:chExt cx="4171950" cy="39624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64FA390-47F7-46FB-BD1A-08070200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2133600"/>
              <a:ext cx="1676400" cy="39624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E7C45C35-2533-49E1-9A93-4202E10FB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514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B41B364C-E549-442E-9CE7-B932525CA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895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81698E0D-DE14-4984-B533-4EF641AE3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276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84427AB-0564-456A-AD21-BC8704E9B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657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CC32B793-75DB-4A49-9944-FBD8322D0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650" y="36576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︙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AE93DFDE-65D6-4E24-8641-219645B2D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1148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C549F8B4-D3A5-4F0D-BE13-2AF4E1563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5720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2644E337-F761-440F-B3FA-E2923E43A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650" y="46482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︙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9CE3075D-B698-4EEB-B023-99638ACB5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213360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00000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9443D7A1-4F79-450F-AD7D-2FDCA2253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4148138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003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FFH</a:t>
              </a:r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E4850B5A-3B90-443A-9B35-E7CEB14D0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238375"/>
              <a:ext cx="228600" cy="2286000"/>
            </a:xfrm>
            <a:prstGeom prst="rightBrace">
              <a:avLst>
                <a:gd name="adj1" fmla="val 83287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061A0709-11D3-4449-8CF0-DA21D88C4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117" y="3200400"/>
              <a:ext cx="83788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1KB</a:t>
              </a:r>
            </a:p>
          </p:txBody>
        </p:sp>
      </p:grpSp>
      <p:pic>
        <p:nvPicPr>
          <p:cNvPr id="20" name="图片 16" descr="f21.tif">
            <a:extLst>
              <a:ext uri="{FF2B5EF4-FFF2-40B4-BE49-F238E27FC236}">
                <a16:creationId xmlns:a16="http://schemas.microsoft.com/office/drawing/2014/main" id="{CDEDFE17-AADD-44FC-97E8-98D6A7874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4" y="109220"/>
            <a:ext cx="3170434" cy="663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03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A34C59-A352-4631-BB67-6DC0F47BD624}"/>
              </a:ext>
            </a:extLst>
          </p:cNvPr>
          <p:cNvSpPr txBox="1"/>
          <p:nvPr/>
        </p:nvSpPr>
        <p:spPr>
          <a:xfrm>
            <a:off x="323528" y="748963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）中断状态查询（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禁止中断时）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46F10-EB8E-4605-B55F-173D6C7FF1A9}"/>
              </a:ext>
            </a:extLst>
          </p:cNvPr>
          <p:cNvSpPr txBox="1"/>
          <p:nvPr/>
        </p:nvSpPr>
        <p:spPr>
          <a:xfrm>
            <a:off x="637600" y="1484784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先写一个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控制字到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，然后再对同一地址读取，则可得到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的中断状态字节。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E7960A-D31A-4C16-B123-92945F2C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75201"/>
              </p:ext>
            </p:extLst>
          </p:nvPr>
        </p:nvGraphicFramePr>
        <p:xfrm>
          <a:off x="755576" y="2924944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3EA3184-52D2-46A5-9DEA-38520F6F90A4}"/>
              </a:ext>
            </a:extLst>
          </p:cNvPr>
          <p:cNvSpPr txBox="1"/>
          <p:nvPr/>
        </p:nvSpPr>
        <p:spPr>
          <a:xfrm>
            <a:off x="707648" y="3712251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，表示本片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有中断请求，同时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指示对应的最高优先级中断源。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7F7BD2-F14F-42BA-AE12-7F77EE131707}"/>
              </a:ext>
            </a:extLst>
          </p:cNvPr>
          <p:cNvSpPr txBox="1"/>
          <p:nvPr/>
        </p:nvSpPr>
        <p:spPr>
          <a:xfrm>
            <a:off x="755576" y="4877513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，表示本片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无中断请求。</a:t>
            </a:r>
          </a:p>
        </p:txBody>
      </p:sp>
    </p:spTree>
    <p:extLst>
      <p:ext uri="{BB962C8B-B14F-4D97-AF65-F5344CB8AC3E}">
        <p14:creationId xmlns:p14="http://schemas.microsoft.com/office/powerpoint/2010/main" val="35229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F69CD9-7AE7-4E66-A2F8-0E661E5F60A2}"/>
              </a:ext>
            </a:extLst>
          </p:cNvPr>
          <p:cNvSpPr txBox="1"/>
          <p:nvPr/>
        </p:nvSpPr>
        <p:spPr>
          <a:xfrm>
            <a:off x="323528" y="748963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）读取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A59290-455F-48E2-AA38-B0CE3960FE16}"/>
              </a:ext>
            </a:extLst>
          </p:cNvPr>
          <p:cNvSpPr txBox="1"/>
          <p:nvPr/>
        </p:nvSpPr>
        <p:spPr>
          <a:xfrm>
            <a:off x="637600" y="1484784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①CPU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先写一个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RR  RIS=10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控制字到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，再对同一地址读，即可得到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DF1C92-7392-4C8F-8A9B-7B3205628E38}"/>
              </a:ext>
            </a:extLst>
          </p:cNvPr>
          <p:cNvSpPr txBox="1"/>
          <p:nvPr/>
        </p:nvSpPr>
        <p:spPr>
          <a:xfrm>
            <a:off x="637600" y="2737670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②CPU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先写一个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RR  RIS=11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控制字到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，再对同一地址读，即可得到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的内容。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5BB062-90AE-43F7-8B6C-D25D36DC12CB}"/>
              </a:ext>
            </a:extLst>
          </p:cNvPr>
          <p:cNvSpPr txBox="1"/>
          <p:nvPr/>
        </p:nvSpPr>
        <p:spPr>
          <a:xfrm>
            <a:off x="637600" y="3990556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时读取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，就可以得到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的内容，此时不需要写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控制字。</a:t>
            </a:r>
          </a:p>
        </p:txBody>
      </p:sp>
    </p:spTree>
    <p:extLst>
      <p:ext uri="{BB962C8B-B14F-4D97-AF65-F5344CB8AC3E}">
        <p14:creationId xmlns:p14="http://schemas.microsoft.com/office/powerpoint/2010/main" val="24797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4E14AC2-54E2-47D3-B15D-9BDCFC49AB4C}"/>
              </a:ext>
            </a:extLst>
          </p:cNvPr>
          <p:cNvGrpSpPr/>
          <p:nvPr/>
        </p:nvGrpSpPr>
        <p:grpSpPr>
          <a:xfrm>
            <a:off x="827584" y="116632"/>
            <a:ext cx="3600400" cy="534774"/>
            <a:chOff x="899592" y="111217"/>
            <a:chExt cx="3600400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C8A0622-7304-40D4-A65E-190F04E813E2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A95F0DB9-F178-4DB9-B767-13BB649F87A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55D60AC-A620-45FD-A7A2-7F1361C1C16D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6FE7B7B-42AE-49DA-91E0-8A928A05EE12}"/>
                </a:ext>
              </a:extLst>
            </p:cNvPr>
            <p:cNvSpPr txBox="1"/>
            <p:nvPr/>
          </p:nvSpPr>
          <p:spPr>
            <a:xfrm>
              <a:off x="1418494" y="111217"/>
              <a:ext cx="3081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编程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CDF89EA-FF62-4C23-8BFB-9C42B2FFB7CC}"/>
              </a:ext>
            </a:extLst>
          </p:cNvPr>
          <p:cNvSpPr/>
          <p:nvPr/>
        </p:nvSpPr>
        <p:spPr>
          <a:xfrm>
            <a:off x="683568" y="831061"/>
            <a:ext cx="8136904" cy="93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  <a:buSzPct val="80000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例，两片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级联，提供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级向量中断，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CAS2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CAS0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作为互连线，从片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直接连到主片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BBEEB2C-4CD0-4FF3-A953-DA18CBB55DD1}"/>
              </a:ext>
            </a:extLst>
          </p:cNvPr>
          <p:cNvSpPr txBox="1">
            <a:spLocks noChangeArrowheads="1"/>
          </p:cNvSpPr>
          <p:nvPr/>
        </p:nvSpPr>
        <p:spPr>
          <a:xfrm>
            <a:off x="483032" y="2348880"/>
            <a:ext cx="8208912" cy="403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端口地址，主片在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020H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03FH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范围内，实际使用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020H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021H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两个端口；从片在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0A0H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0BFH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范围，实际使用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0A0H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0A1H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两个端口。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主、从片的中断请求信号均采用边沿触发方式。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采用普通全嵌套方式，优先级的排列次序为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级最高（主片的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），主片的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、主片的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（从片的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），主片的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采用非缓冲方式，主片的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端接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，从片的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端接地。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IR7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的次序，设定主片的中断号为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0FH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，从片的中断号为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70H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77H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18648E0-963E-43AC-B225-1B6DD3A12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06251"/>
            <a:ext cx="8697912" cy="551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对主片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的初始化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INTM00	EQU  	020H       		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1NTM01	EQU   	021H       		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    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MOV  AL, 00010001B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ICWl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边沿触发，写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；级联方式，要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    INTM00,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JMP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  $+2   	 ;I/O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端口延时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AL, 00001000B	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;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：设置主片的中断号，起始的中断号为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OUT    INTM01,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JMP     SHORT 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MOV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AL, 00000100B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;ICW3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：表示从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输出是连接到主片的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</a:t>
            </a:r>
          </a:p>
        </p:txBody>
      </p:sp>
    </p:spTree>
    <p:extLst>
      <p:ext uri="{BB962C8B-B14F-4D97-AF65-F5344CB8AC3E}">
        <p14:creationId xmlns:p14="http://schemas.microsoft.com/office/powerpoint/2010/main" val="608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5648E7D-C231-4930-AB44-3C43CAF5B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1196752"/>
            <a:ext cx="8856984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OUT  	INTM01,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JMP 	SHORT 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MOV 	AL, 00010001B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;ICW4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：非总线缓冲，特殊全嵌套，正常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 	INTM01,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JMP  	SHORT 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对从片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的初始化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INTS00  EQU  	0A0H     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1NTS01  EQU  	0A1H     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MOV 	AL, 0001000lB	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ICWl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：边沿触发，写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；级联方式，要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OUT 	INTS00,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</a:t>
            </a:r>
          </a:p>
        </p:txBody>
      </p:sp>
    </p:spTree>
    <p:extLst>
      <p:ext uri="{BB962C8B-B14F-4D97-AF65-F5344CB8AC3E}">
        <p14:creationId xmlns:p14="http://schemas.microsoft.com/office/powerpoint/2010/main" val="36658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1369D79-2AB3-4878-85EE-C80CE8C2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" y="620688"/>
            <a:ext cx="8697913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JMP 	SHORT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MOV 	AL, 01110000B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	  ;ICW2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：设置从片的中断号，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起始的中断号为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70H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OUT 	INTS01,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JMP 	SHORT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MOV	AL, 00000010B 	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;ICW3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，设置从片的识别标志，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；指定对应主片的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OUT 	INTS01,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JMP 	SHORT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MOV 	AL, 00000001B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;ICW4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：非总线缓冲，全嵌套，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；正常的中断结束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	INTS01,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JMP 	SHORT  $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808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D7D270C-6696-4384-91BA-529D807271B2}"/>
              </a:ext>
            </a:extLst>
          </p:cNvPr>
          <p:cNvGrpSpPr/>
          <p:nvPr/>
        </p:nvGrpSpPr>
        <p:grpSpPr>
          <a:xfrm>
            <a:off x="827584" y="44624"/>
            <a:ext cx="5760639" cy="839639"/>
            <a:chOff x="827584" y="0"/>
            <a:chExt cx="5760639" cy="839639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2E0FBEA-8D93-4E54-A882-16F2A496AF8B}"/>
                </a:ext>
              </a:extLst>
            </p:cNvPr>
            <p:cNvSpPr/>
            <p:nvPr/>
          </p:nvSpPr>
          <p:spPr>
            <a:xfrm>
              <a:off x="827584" y="94906"/>
              <a:ext cx="576063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15.3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中断程序设计概述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C2AFF9-F1E4-4729-92B0-1FA6C23F882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215">
                <a:extLst>
                  <a:ext uri="{FF2B5EF4-FFF2-40B4-BE49-F238E27FC236}">
                    <a16:creationId xmlns:a16="http://schemas.microsoft.com/office/drawing/2014/main" id="{B6A00847-13F4-4583-824F-3A0412915AC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9E8B81E-1099-4A6D-9027-E6B5650D68F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4440549-E2CE-42F3-BC83-84BD3EE9D34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220">
                <a:extLst>
                  <a:ext uri="{FF2B5EF4-FFF2-40B4-BE49-F238E27FC236}">
                    <a16:creationId xmlns:a16="http://schemas.microsoft.com/office/drawing/2014/main" id="{07436DC1-ADDB-4116-9BC7-35D1CB4AA69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71A2756-E5E4-4601-8A05-1C71EEF080A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8D62B15-32FB-4197-B07A-A451D9E28F0F}"/>
              </a:ext>
            </a:extLst>
          </p:cNvPr>
          <p:cNvSpPr txBox="1">
            <a:spLocks/>
          </p:cNvSpPr>
          <p:nvPr/>
        </p:nvSpPr>
        <p:spPr>
          <a:xfrm>
            <a:off x="1494793" y="1628800"/>
            <a:ext cx="6522550" cy="48366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MY_INT PROC FAR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PUSH  AX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PUSH  BX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中断服务程序主体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AL, 20H	; EOI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  ，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00100000B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20H, AL	;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OCW2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POP  BX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POP  AX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IRET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MY_INT ENDP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ADDD82-3139-47F8-BD02-E206E4EA3A33}"/>
              </a:ext>
            </a:extLst>
          </p:cNvPr>
          <p:cNvSpPr txBox="1"/>
          <p:nvPr/>
        </p:nvSpPr>
        <p:spPr>
          <a:xfrm>
            <a:off x="179512" y="1127263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）中断服务程序主体</a:t>
            </a:r>
          </a:p>
        </p:txBody>
      </p:sp>
    </p:spTree>
    <p:extLst>
      <p:ext uri="{BB962C8B-B14F-4D97-AF65-F5344CB8AC3E}">
        <p14:creationId xmlns:p14="http://schemas.microsoft.com/office/powerpoint/2010/main" val="39175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0AECBD8-7BE7-4DB5-A544-E5BDED003530}"/>
              </a:ext>
            </a:extLst>
          </p:cNvPr>
          <p:cNvSpPr txBox="1">
            <a:spLocks/>
          </p:cNvSpPr>
          <p:nvPr/>
        </p:nvSpPr>
        <p:spPr>
          <a:xfrm>
            <a:off x="2010568" y="836712"/>
            <a:ext cx="5122863" cy="53342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DS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AX,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DS,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BX,  n*4   ;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中断类型号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  OFFSET MY_INT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[BX], 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  SEG MY_INT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[BX+2],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DS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B7B550-A6B3-468D-AD4D-EDB17FBAECA6}"/>
              </a:ext>
            </a:extLst>
          </p:cNvPr>
          <p:cNvSpPr/>
          <p:nvPr/>
        </p:nvSpPr>
        <p:spPr>
          <a:xfrm>
            <a:off x="611560" y="194320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）主程序设置中断向量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7ABB71-A96B-4141-8D4F-C380AFE57F7D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196752"/>
            <a:ext cx="7772400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用于存放各类中断服务程序的入口地址；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每个入口地址占用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 Bytes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，低字为段内偏移，高字为段地址；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向量表的物理地址位于内存的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00000H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003FFH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，大小为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，共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个入口；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向量表所在的段地址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向量地址的偏移地址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=n×4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为中断类型码。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6DBF94-1C0D-440F-9A3E-DB2B5C2D06AF}"/>
              </a:ext>
            </a:extLst>
          </p:cNvPr>
          <p:cNvSpPr txBox="1"/>
          <p:nvPr/>
        </p:nvSpPr>
        <p:spPr>
          <a:xfrm>
            <a:off x="971600" y="18864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中断向量表</a:t>
            </a:r>
          </a:p>
        </p:txBody>
      </p:sp>
    </p:spTree>
    <p:extLst>
      <p:ext uri="{BB962C8B-B14F-4D97-AF65-F5344CB8AC3E}">
        <p14:creationId xmlns:p14="http://schemas.microsoft.com/office/powerpoint/2010/main" val="10762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4B4403-916C-4CAC-9CEC-C0A62356ADD1}"/>
              </a:ext>
            </a:extLst>
          </p:cNvPr>
          <p:cNvSpPr/>
          <p:nvPr/>
        </p:nvSpPr>
        <p:spPr>
          <a:xfrm>
            <a:off x="683568" y="1052736"/>
            <a:ext cx="8064896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/>
              <a:t>将用户自定义的中断服务程序入口地址放入向量表的方法。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8354E-98A1-4513-A1A8-3D3ED12F5EDF}"/>
              </a:ext>
            </a:extLst>
          </p:cNvPr>
          <p:cNvSpPr txBox="1">
            <a:spLocks noChangeArrowheads="1"/>
          </p:cNvSpPr>
          <p:nvPr/>
        </p:nvSpPr>
        <p:spPr>
          <a:xfrm>
            <a:off x="1330969" y="1916832"/>
            <a:ext cx="7129463" cy="4440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例，将类型码为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的中断服务子程序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的中断向量放入向量表。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AX，0000H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DS，AX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SI，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48H*4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BX，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TIMER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[SI]，BX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BX，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 TIMER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[SI+2]，BX</a:t>
            </a:r>
          </a:p>
        </p:txBody>
      </p:sp>
    </p:spTree>
    <p:extLst>
      <p:ext uri="{BB962C8B-B14F-4D97-AF65-F5344CB8AC3E}">
        <p14:creationId xmlns:p14="http://schemas.microsoft.com/office/powerpoint/2010/main" val="22957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11626C8-1E7C-4071-A17D-6C4C6CA4F981}"/>
              </a:ext>
            </a:extLst>
          </p:cNvPr>
          <p:cNvGrpSpPr/>
          <p:nvPr/>
        </p:nvGrpSpPr>
        <p:grpSpPr>
          <a:xfrm>
            <a:off x="899592" y="116632"/>
            <a:ext cx="5184576" cy="534774"/>
            <a:chOff x="899592" y="111217"/>
            <a:chExt cx="5184576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DD4DAA-342E-4C19-A311-527F405D1034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FD5B1386-7410-4B9D-A6DE-1E0E0FDE48F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0171A70-294C-4C34-86B7-53CC731932B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A125A16-879D-4A18-8373-4EFE455D60C0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CPU</a:t>
              </a:r>
              <a:r>
                <a:rPr lang="zh-CN" altLang="en-US" sz="2800" b="1"/>
                <a:t>中断类型码的获取方法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2E7789C-CB73-411D-869F-D0112A2F9682}"/>
              </a:ext>
            </a:extLst>
          </p:cNvPr>
          <p:cNvSpPr/>
          <p:nvPr/>
        </p:nvSpPr>
        <p:spPr>
          <a:xfrm>
            <a:off x="467544" y="764704"/>
            <a:ext cx="7776864" cy="171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）内部中断和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此类中断无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总线周期，</a:t>
            </a:r>
            <a:r>
              <a:rPr lang="zh-CN" alt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中断类型码固定或由指令给出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95CB99-9184-4D39-984C-0EE3B3D67920}"/>
              </a:ext>
            </a:extLst>
          </p:cNvPr>
          <p:cNvSpPr/>
          <p:nvPr/>
        </p:nvSpPr>
        <p:spPr>
          <a:xfrm>
            <a:off x="467544" y="2523001"/>
            <a:ext cx="2888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）可屏蔽中断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内容占位符 3" descr="f22.TIF">
            <a:extLst>
              <a:ext uri="{FF2B5EF4-FFF2-40B4-BE49-F238E27FC236}">
                <a16:creationId xmlns:a16="http://schemas.microsoft.com/office/drawing/2014/main" id="{0EEF7587-986D-4BCF-BAEC-E928E06429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0386" y="3356992"/>
            <a:ext cx="6963228" cy="31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E769253-3C39-40B7-A9FD-99B349A5F31C}"/>
              </a:ext>
            </a:extLst>
          </p:cNvPr>
          <p:cNvGrpSpPr/>
          <p:nvPr/>
        </p:nvGrpSpPr>
        <p:grpSpPr>
          <a:xfrm>
            <a:off x="827584" y="0"/>
            <a:ext cx="7272808" cy="839639"/>
            <a:chOff x="827584" y="0"/>
            <a:chExt cx="7272808" cy="839639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EB669212-38DE-435B-BF8B-B319B347B478}"/>
                </a:ext>
              </a:extLst>
            </p:cNvPr>
            <p:cNvSpPr/>
            <p:nvPr/>
          </p:nvSpPr>
          <p:spPr>
            <a:xfrm>
              <a:off x="1119857" y="93956"/>
              <a:ext cx="69805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15.2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可编程中断控制器</a:t>
              </a: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8259A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189C45-353A-43C8-9FAC-4B495034C314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215">
                <a:extLst>
                  <a:ext uri="{FF2B5EF4-FFF2-40B4-BE49-F238E27FC236}">
                    <a16:creationId xmlns:a16="http://schemas.microsoft.com/office/drawing/2014/main" id="{E53399A4-3C61-40E3-ABFF-3B96C3C16B3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3978127-3833-40EA-B523-7F89AA3009B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75C7660-ECE3-4C78-990C-B40FA72BFAF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220">
                <a:extLst>
                  <a:ext uri="{FF2B5EF4-FFF2-40B4-BE49-F238E27FC236}">
                    <a16:creationId xmlns:a16="http://schemas.microsoft.com/office/drawing/2014/main" id="{0564F8D2-F14D-4916-9CF4-ECC06928C53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C959220-C703-4C77-9B3F-FA1E12AD0F8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23822C-89E9-4DB0-8165-BB98203FC8C5}"/>
              </a:ext>
            </a:extLst>
          </p:cNvPr>
          <p:cNvGrpSpPr/>
          <p:nvPr/>
        </p:nvGrpSpPr>
        <p:grpSpPr>
          <a:xfrm>
            <a:off x="2483768" y="2060848"/>
            <a:ext cx="3983300" cy="3464940"/>
            <a:chOff x="2627784" y="1412776"/>
            <a:chExt cx="3983300" cy="346494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1AB938-6F1D-439A-BF43-195B1DC49F1C}"/>
                </a:ext>
              </a:extLst>
            </p:cNvPr>
            <p:cNvSpPr txBox="1"/>
            <p:nvPr/>
          </p:nvSpPr>
          <p:spPr>
            <a:xfrm>
              <a:off x="3708946" y="1553729"/>
              <a:ext cx="57606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  <a:p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2D088E-1EEC-479B-86C4-FFAE46AC83D5}"/>
                </a:ext>
              </a:extLst>
            </p:cNvPr>
            <p:cNvSpPr txBox="1"/>
            <p:nvPr/>
          </p:nvSpPr>
          <p:spPr>
            <a:xfrm>
              <a:off x="4861074" y="1553729"/>
              <a:ext cx="57606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  <a:p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351AE7C-AD6A-43B9-8EE1-B184FA709588}"/>
                </a:ext>
              </a:extLst>
            </p:cNvPr>
            <p:cNvGrpSpPr/>
            <p:nvPr/>
          </p:nvGrpSpPr>
          <p:grpSpPr>
            <a:xfrm>
              <a:off x="3204890" y="1412776"/>
              <a:ext cx="2521322" cy="3309303"/>
              <a:chOff x="2555776" y="1487847"/>
              <a:chExt cx="2521322" cy="3309303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775DAB2-6652-4B21-9B77-332112A5296C}"/>
                  </a:ext>
                </a:extLst>
              </p:cNvPr>
              <p:cNvCxnSpPr/>
              <p:nvPr/>
            </p:nvCxnSpPr>
            <p:spPr>
              <a:xfrm>
                <a:off x="2555776" y="177281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0AD3EDF-386F-4C5F-9FCA-7003F517B9CB}"/>
                  </a:ext>
                </a:extLst>
              </p:cNvPr>
              <p:cNvSpPr/>
              <p:nvPr/>
            </p:nvSpPr>
            <p:spPr>
              <a:xfrm>
                <a:off x="3059832" y="1644328"/>
                <a:ext cx="1512168" cy="31528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8259A</a:t>
                </a:r>
                <a:endPara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5FD8493-0E8A-4A2D-95D4-3E8865FEC308}"/>
                  </a:ext>
                </a:extLst>
              </p:cNvPr>
              <p:cNvCxnSpPr/>
              <p:nvPr/>
            </p:nvCxnSpPr>
            <p:spPr>
              <a:xfrm>
                <a:off x="4570958" y="177281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1B0D2E1-84D9-4A42-AFF0-DAF92E21A8AC}"/>
                  </a:ext>
                </a:extLst>
              </p:cNvPr>
              <p:cNvCxnSpPr/>
              <p:nvPr/>
            </p:nvCxnSpPr>
            <p:spPr>
              <a:xfrm>
                <a:off x="4572000" y="198884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55327B1-F9D4-4861-B5D2-8C3F63E9B1AE}"/>
                  </a:ext>
                </a:extLst>
              </p:cNvPr>
              <p:cNvCxnSpPr/>
              <p:nvPr/>
            </p:nvCxnSpPr>
            <p:spPr>
              <a:xfrm>
                <a:off x="2555776" y="198884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B687296-DE13-4C9F-BB34-8D537B364425}"/>
                  </a:ext>
                </a:extLst>
              </p:cNvPr>
              <p:cNvCxnSpPr/>
              <p:nvPr/>
            </p:nvCxnSpPr>
            <p:spPr>
              <a:xfrm>
                <a:off x="2555776" y="220486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3270289-E933-42ED-9146-E9C436C1A2F0}"/>
                  </a:ext>
                </a:extLst>
              </p:cNvPr>
              <p:cNvCxnSpPr/>
              <p:nvPr/>
            </p:nvCxnSpPr>
            <p:spPr>
              <a:xfrm>
                <a:off x="4570958" y="220486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3443828-C7DE-454F-A04F-EA279FDA9DF6}"/>
                  </a:ext>
                </a:extLst>
              </p:cNvPr>
              <p:cNvCxnSpPr/>
              <p:nvPr/>
            </p:nvCxnSpPr>
            <p:spPr>
              <a:xfrm>
                <a:off x="4572000" y="242088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6BF2110-B7B9-4955-9554-75248B3876C9}"/>
                  </a:ext>
                </a:extLst>
              </p:cNvPr>
              <p:cNvCxnSpPr/>
              <p:nvPr/>
            </p:nvCxnSpPr>
            <p:spPr>
              <a:xfrm>
                <a:off x="2555776" y="242088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7EF7FA40-F5FD-41A5-AA87-4F08234CB65E}"/>
                  </a:ext>
                </a:extLst>
              </p:cNvPr>
              <p:cNvCxnSpPr/>
              <p:nvPr/>
            </p:nvCxnSpPr>
            <p:spPr>
              <a:xfrm>
                <a:off x="2555776" y="263691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FDC537E-FF61-4237-AC53-ABF6143B3B4E}"/>
                  </a:ext>
                </a:extLst>
              </p:cNvPr>
              <p:cNvCxnSpPr/>
              <p:nvPr/>
            </p:nvCxnSpPr>
            <p:spPr>
              <a:xfrm>
                <a:off x="4570958" y="263691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7CEDCCD-551F-4F55-BA10-AD60E49AEDDF}"/>
                  </a:ext>
                </a:extLst>
              </p:cNvPr>
              <p:cNvCxnSpPr/>
              <p:nvPr/>
            </p:nvCxnSpPr>
            <p:spPr>
              <a:xfrm>
                <a:off x="4572000" y="285293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7203460-D100-41CA-B9C0-C803B2D46274}"/>
                  </a:ext>
                </a:extLst>
              </p:cNvPr>
              <p:cNvCxnSpPr/>
              <p:nvPr/>
            </p:nvCxnSpPr>
            <p:spPr>
              <a:xfrm>
                <a:off x="2555776" y="285293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9C30D67-60EE-4A9B-B1D3-0DA59937605B}"/>
                  </a:ext>
                </a:extLst>
              </p:cNvPr>
              <p:cNvCxnSpPr/>
              <p:nvPr/>
            </p:nvCxnSpPr>
            <p:spPr>
              <a:xfrm>
                <a:off x="2555776" y="306896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579B3615-FF64-4F7D-AEFD-26CB97F7C767}"/>
                  </a:ext>
                </a:extLst>
              </p:cNvPr>
              <p:cNvCxnSpPr/>
              <p:nvPr/>
            </p:nvCxnSpPr>
            <p:spPr>
              <a:xfrm>
                <a:off x="4570958" y="306896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2C0C4A3-D51A-419F-BC20-D9A65D2709B6}"/>
                  </a:ext>
                </a:extLst>
              </p:cNvPr>
              <p:cNvCxnSpPr/>
              <p:nvPr/>
            </p:nvCxnSpPr>
            <p:spPr>
              <a:xfrm>
                <a:off x="4572000" y="328498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BC611D3-A3C5-4D00-82B7-3992311177E1}"/>
                  </a:ext>
                </a:extLst>
              </p:cNvPr>
              <p:cNvCxnSpPr/>
              <p:nvPr/>
            </p:nvCxnSpPr>
            <p:spPr>
              <a:xfrm>
                <a:off x="2555776" y="328498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B77722B7-38C8-42CF-B371-61CE596D72F2}"/>
                  </a:ext>
                </a:extLst>
              </p:cNvPr>
              <p:cNvCxnSpPr/>
              <p:nvPr/>
            </p:nvCxnSpPr>
            <p:spPr>
              <a:xfrm>
                <a:off x="2555776" y="350100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9DE9242-A5CE-44F7-BA74-7203A32D86C8}"/>
                  </a:ext>
                </a:extLst>
              </p:cNvPr>
              <p:cNvCxnSpPr/>
              <p:nvPr/>
            </p:nvCxnSpPr>
            <p:spPr>
              <a:xfrm>
                <a:off x="4570958" y="350100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B98A666-986C-40DF-AAD5-02D82A9FAC10}"/>
                  </a:ext>
                </a:extLst>
              </p:cNvPr>
              <p:cNvCxnSpPr/>
              <p:nvPr/>
            </p:nvCxnSpPr>
            <p:spPr>
              <a:xfrm>
                <a:off x="4572000" y="371703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ED445042-62A4-4834-A82D-88098881A3FE}"/>
                  </a:ext>
                </a:extLst>
              </p:cNvPr>
              <p:cNvCxnSpPr/>
              <p:nvPr/>
            </p:nvCxnSpPr>
            <p:spPr>
              <a:xfrm>
                <a:off x="2555776" y="371703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C06DA95A-A9C9-45B8-B56B-EE107BF03F10}"/>
                  </a:ext>
                </a:extLst>
              </p:cNvPr>
              <p:cNvCxnSpPr/>
              <p:nvPr/>
            </p:nvCxnSpPr>
            <p:spPr>
              <a:xfrm>
                <a:off x="2555776" y="393305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58C4F0CF-8E01-4549-974F-BAB5CE54DDA9}"/>
                  </a:ext>
                </a:extLst>
              </p:cNvPr>
              <p:cNvCxnSpPr/>
              <p:nvPr/>
            </p:nvCxnSpPr>
            <p:spPr>
              <a:xfrm>
                <a:off x="4570958" y="393305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5BD3A71-6F43-4DAC-9E30-DBC396C2EF91}"/>
                  </a:ext>
                </a:extLst>
              </p:cNvPr>
              <p:cNvCxnSpPr/>
              <p:nvPr/>
            </p:nvCxnSpPr>
            <p:spPr>
              <a:xfrm>
                <a:off x="4572000" y="414908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38A209D-1AA0-47D5-93EC-BA05C7220CE6}"/>
                  </a:ext>
                </a:extLst>
              </p:cNvPr>
              <p:cNvCxnSpPr/>
              <p:nvPr/>
            </p:nvCxnSpPr>
            <p:spPr>
              <a:xfrm>
                <a:off x="2555776" y="414908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8AC5B25C-07B5-4117-A036-8AC9A4AD5155}"/>
                  </a:ext>
                </a:extLst>
              </p:cNvPr>
              <p:cNvCxnSpPr/>
              <p:nvPr/>
            </p:nvCxnSpPr>
            <p:spPr>
              <a:xfrm>
                <a:off x="2555776" y="436510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85482B6E-6321-4939-900A-C0D2AD0420CF}"/>
                  </a:ext>
                </a:extLst>
              </p:cNvPr>
              <p:cNvCxnSpPr/>
              <p:nvPr/>
            </p:nvCxnSpPr>
            <p:spPr>
              <a:xfrm>
                <a:off x="4570958" y="436510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07115E11-555F-489C-A269-B8CC61290ABF}"/>
                  </a:ext>
                </a:extLst>
              </p:cNvPr>
              <p:cNvCxnSpPr/>
              <p:nvPr/>
            </p:nvCxnSpPr>
            <p:spPr>
              <a:xfrm>
                <a:off x="4572000" y="458112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7FF7B3A9-5FE9-467E-9AB8-4CC86CF97AE4}"/>
                  </a:ext>
                </a:extLst>
              </p:cNvPr>
              <p:cNvCxnSpPr/>
              <p:nvPr/>
            </p:nvCxnSpPr>
            <p:spPr>
              <a:xfrm>
                <a:off x="2555776" y="458112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弦形 53">
                <a:extLst>
                  <a:ext uri="{FF2B5EF4-FFF2-40B4-BE49-F238E27FC236}">
                    <a16:creationId xmlns:a16="http://schemas.microsoft.com/office/drawing/2014/main" id="{F8D4BE40-821B-45BB-847C-36205760F3B3}"/>
                  </a:ext>
                </a:extLst>
              </p:cNvPr>
              <p:cNvSpPr/>
              <p:nvPr/>
            </p:nvSpPr>
            <p:spPr>
              <a:xfrm rot="17510351">
                <a:off x="3617931" y="1487847"/>
                <a:ext cx="360000" cy="360000"/>
              </a:xfrm>
              <a:prstGeom prst="chord">
                <a:avLst>
                  <a:gd name="adj1" fmla="val 3650522"/>
                  <a:gd name="adj2" fmla="val 1525525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73A5EF7-E168-44CB-80FA-6184F1AAD82F}"/>
                </a:ext>
              </a:extLst>
            </p:cNvPr>
            <p:cNvGrpSpPr/>
            <p:nvPr/>
          </p:nvGrpSpPr>
          <p:grpSpPr>
            <a:xfrm>
              <a:off x="2627784" y="1553727"/>
              <a:ext cx="649114" cy="3323987"/>
              <a:chOff x="1873708" y="1628798"/>
              <a:chExt cx="649114" cy="3323987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350EAC3-F778-44EA-BCDE-642E1D3BF139}"/>
                  </a:ext>
                </a:extLst>
              </p:cNvPr>
              <p:cNvSpPr txBox="1"/>
              <p:nvPr/>
            </p:nvSpPr>
            <p:spPr>
              <a:xfrm>
                <a:off x="1873708" y="1628798"/>
                <a:ext cx="64911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D7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D6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D5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D4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D0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GND</a:t>
                </a:r>
              </a:p>
              <a:p>
                <a:pPr algn="r"/>
                <a:endParaRPr lang="zh-CN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0786B3B-E0AA-4ABA-BDC7-7E5579E2E2B5}"/>
                  </a:ext>
                </a:extLst>
              </p:cNvPr>
              <p:cNvCxnSpPr/>
              <p:nvPr/>
            </p:nvCxnSpPr>
            <p:spPr>
              <a:xfrm>
                <a:off x="2219211" y="1700808"/>
                <a:ext cx="203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6FE80A0-988A-4F93-BEA4-FFD5E981A9D1}"/>
                  </a:ext>
                </a:extLst>
              </p:cNvPr>
              <p:cNvCxnSpPr/>
              <p:nvPr/>
            </p:nvCxnSpPr>
            <p:spPr>
              <a:xfrm>
                <a:off x="2146184" y="1896512"/>
                <a:ext cx="2459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C5018C8-0D5E-4D3B-BED3-7E63E88D6C46}"/>
                  </a:ext>
                </a:extLst>
              </p:cNvPr>
              <p:cNvCxnSpPr/>
              <p:nvPr/>
            </p:nvCxnSpPr>
            <p:spPr>
              <a:xfrm>
                <a:off x="2187842" y="2112536"/>
                <a:ext cx="2235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397F431-8F27-4B14-B366-759FA2EB1C3A}"/>
                </a:ext>
              </a:extLst>
            </p:cNvPr>
            <p:cNvGrpSpPr/>
            <p:nvPr/>
          </p:nvGrpSpPr>
          <p:grpSpPr>
            <a:xfrm>
              <a:off x="5652120" y="1556792"/>
              <a:ext cx="958964" cy="3108543"/>
              <a:chOff x="5652120" y="1541530"/>
              <a:chExt cx="958964" cy="3108543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56CFB86-F932-478A-9B74-F158363CB212}"/>
                  </a:ext>
                </a:extLst>
              </p:cNvPr>
              <p:cNvSpPr txBox="1"/>
              <p:nvPr/>
            </p:nvSpPr>
            <p:spPr>
              <a:xfrm>
                <a:off x="5652120" y="1541530"/>
                <a:ext cx="958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9748730-6E1B-4338-8F07-6A575C0DC2BC}"/>
                  </a:ext>
                </a:extLst>
              </p:cNvPr>
              <p:cNvCxnSpPr/>
              <p:nvPr/>
            </p:nvCxnSpPr>
            <p:spPr>
              <a:xfrm>
                <a:off x="5724128" y="2025268"/>
                <a:ext cx="3960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F5B48D6-2EA1-4333-AC03-0EBBA5B9FC57}"/>
                  </a:ext>
                </a:extLst>
              </p:cNvPr>
              <p:cNvCxnSpPr/>
              <p:nvPr/>
            </p:nvCxnSpPr>
            <p:spPr>
              <a:xfrm>
                <a:off x="5724128" y="4159240"/>
                <a:ext cx="203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8DFD22C-04FD-441D-9FFA-E4B8D15AC3BE}"/>
                  </a:ext>
                </a:extLst>
              </p:cNvPr>
              <p:cNvCxnSpPr/>
              <p:nvPr/>
            </p:nvCxnSpPr>
            <p:spPr>
              <a:xfrm>
                <a:off x="6053688" y="4160654"/>
                <a:ext cx="203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43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FA373F85-9E6B-4ABF-97FB-0488F536104B}"/>
              </a:ext>
            </a:extLst>
          </p:cNvPr>
          <p:cNvGrpSpPr/>
          <p:nvPr/>
        </p:nvGrpSpPr>
        <p:grpSpPr>
          <a:xfrm>
            <a:off x="827584" y="0"/>
            <a:ext cx="7272808" cy="839639"/>
            <a:chOff x="827584" y="0"/>
            <a:chExt cx="7272808" cy="839639"/>
          </a:xfrm>
        </p:grpSpPr>
        <p:sp>
          <p:nvSpPr>
            <p:cNvPr id="59" name="六边形 58">
              <a:extLst>
                <a:ext uri="{FF2B5EF4-FFF2-40B4-BE49-F238E27FC236}">
                  <a16:creationId xmlns:a16="http://schemas.microsoft.com/office/drawing/2014/main" id="{77ACE2B3-EA9A-4206-8F4C-FF585F4EDF7C}"/>
                </a:ext>
              </a:extLst>
            </p:cNvPr>
            <p:cNvSpPr/>
            <p:nvPr/>
          </p:nvSpPr>
          <p:spPr>
            <a:xfrm>
              <a:off x="1119857" y="93956"/>
              <a:ext cx="69805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15.2.1   8259A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的引线及内部结构</a:t>
              </a: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6E4E9CE-564C-4BB8-B862-4DF5197D82B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4" name="同心圆 215">
                <a:extLst>
                  <a:ext uri="{FF2B5EF4-FFF2-40B4-BE49-F238E27FC236}">
                    <a16:creationId xmlns:a16="http://schemas.microsoft.com/office/drawing/2014/main" id="{D9FD443F-7230-49E2-B411-8317827F1AE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8B86C60-54B8-4A47-B40E-113BC4CD558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1B496C5-289B-44E9-94C8-C4A17110FBF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220">
                <a:extLst>
                  <a:ext uri="{FF2B5EF4-FFF2-40B4-BE49-F238E27FC236}">
                    <a16:creationId xmlns:a16="http://schemas.microsoft.com/office/drawing/2014/main" id="{F544F357-30B1-4FC9-AD39-D7C9D455873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D6C3ACF3-19CF-446F-BAAA-2F13E460235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3FF150-1FDF-4067-A2A4-1FFD44A2A2DF}"/>
              </a:ext>
            </a:extLst>
          </p:cNvPr>
          <p:cNvGrpSpPr/>
          <p:nvPr/>
        </p:nvGrpSpPr>
        <p:grpSpPr>
          <a:xfrm>
            <a:off x="400237" y="1099441"/>
            <a:ext cx="2185352" cy="529359"/>
            <a:chOff x="730464" y="1334629"/>
            <a:chExt cx="2185352" cy="52935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88A760B-8F52-471C-BCAC-CBEDBB96541B}"/>
                </a:ext>
              </a:extLst>
            </p:cNvPr>
            <p:cNvSpPr txBox="1"/>
            <p:nvPr/>
          </p:nvSpPr>
          <p:spPr>
            <a:xfrm>
              <a:off x="1259632" y="1340768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外部引线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AE2D858-A33B-4D71-BB8D-6C967229B0E5}"/>
                </a:ext>
              </a:extLst>
            </p:cNvPr>
            <p:cNvGrpSpPr/>
            <p:nvPr/>
          </p:nvGrpSpPr>
          <p:grpSpPr>
            <a:xfrm>
              <a:off x="730464" y="1334629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7" name="同心圆 234">
                <a:extLst>
                  <a:ext uri="{FF2B5EF4-FFF2-40B4-BE49-F238E27FC236}">
                    <a16:creationId xmlns:a16="http://schemas.microsoft.com/office/drawing/2014/main" id="{34294C1B-3027-4487-988D-F98C92FEC5B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3A8339EF-8119-4032-B2F9-E673003A652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075CD526-14C7-4CE9-8903-B7E265D2757C}"/>
              </a:ext>
            </a:extLst>
          </p:cNvPr>
          <p:cNvSpPr txBox="1"/>
          <p:nvPr/>
        </p:nvSpPr>
        <p:spPr>
          <a:xfrm>
            <a:off x="539552" y="1772816"/>
            <a:ext cx="812719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为双向数据总线，与系统的数据总线相连，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写入控制字、命令字，读取中断类型码。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D496072-9049-4014-AAFE-B7CAE7F4F7BE}"/>
              </a:ext>
            </a:extLst>
          </p:cNvPr>
          <p:cNvSpPr txBox="1"/>
          <p:nvPr/>
        </p:nvSpPr>
        <p:spPr>
          <a:xfrm>
            <a:off x="539552" y="4156672"/>
            <a:ext cx="5995414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为内部寄存器的选择信号。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A05AE0-F42D-4012-8959-78AAAFF23206}"/>
              </a:ext>
            </a:extLst>
          </p:cNvPr>
          <p:cNvSpPr txBox="1"/>
          <p:nvPr/>
        </p:nvSpPr>
        <p:spPr>
          <a:xfrm>
            <a:off x="539552" y="4775896"/>
            <a:ext cx="5995414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为中断请求输出信号。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7AF43F3-F913-4700-B3FF-F851D5F64533}"/>
              </a:ext>
            </a:extLst>
          </p:cNvPr>
          <p:cNvGrpSpPr/>
          <p:nvPr/>
        </p:nvGrpSpPr>
        <p:grpSpPr>
          <a:xfrm>
            <a:off x="539552" y="2925183"/>
            <a:ext cx="5832648" cy="592213"/>
            <a:chOff x="539552" y="2925183"/>
            <a:chExt cx="5832648" cy="592213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AFDBADA-6D93-434B-9F76-DD5CB2B4C930}"/>
                </a:ext>
              </a:extLst>
            </p:cNvPr>
            <p:cNvSpPr txBox="1"/>
            <p:nvPr/>
          </p:nvSpPr>
          <p:spPr>
            <a:xfrm>
              <a:off x="539552" y="2925183"/>
              <a:ext cx="5832648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为读写控制信号。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B4A1BF-A8A4-45C8-9852-5D2EA6748ADC}"/>
                </a:ext>
              </a:extLst>
            </p:cNvPr>
            <p:cNvCxnSpPr/>
            <p:nvPr/>
          </p:nvCxnSpPr>
          <p:spPr>
            <a:xfrm>
              <a:off x="1547664" y="3068960"/>
              <a:ext cx="39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C2868EE-91CE-453F-B393-C0001E755745}"/>
                </a:ext>
              </a:extLst>
            </p:cNvPr>
            <p:cNvCxnSpPr/>
            <p:nvPr/>
          </p:nvCxnSpPr>
          <p:spPr>
            <a:xfrm>
              <a:off x="2442240" y="3068960"/>
              <a:ext cx="4750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1DB6E0-1261-400B-8EF5-29FEA6E1542A}"/>
              </a:ext>
            </a:extLst>
          </p:cNvPr>
          <p:cNvGrpSpPr/>
          <p:nvPr/>
        </p:nvGrpSpPr>
        <p:grpSpPr>
          <a:xfrm>
            <a:off x="539552" y="3537448"/>
            <a:ext cx="5995414" cy="592213"/>
            <a:chOff x="539552" y="3537448"/>
            <a:chExt cx="5995414" cy="592213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F87A512-E1A1-4A56-96F0-9AFB64511F4C}"/>
                </a:ext>
              </a:extLst>
            </p:cNvPr>
            <p:cNvSpPr txBox="1"/>
            <p:nvPr/>
          </p:nvSpPr>
          <p:spPr>
            <a:xfrm>
              <a:off x="539552" y="3537448"/>
              <a:ext cx="5995414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为片选信号，低电平有效。</a:t>
              </a: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A07B59EB-A851-4C7B-B457-B97C0B84312A}"/>
                </a:ext>
              </a:extLst>
            </p:cNvPr>
            <p:cNvCxnSpPr/>
            <p:nvPr/>
          </p:nvCxnSpPr>
          <p:spPr>
            <a:xfrm>
              <a:off x="1551614" y="3685664"/>
              <a:ext cx="3569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CDEBB33-3CE4-424F-BCED-779FDBAC3CF1}"/>
              </a:ext>
            </a:extLst>
          </p:cNvPr>
          <p:cNvGrpSpPr/>
          <p:nvPr/>
        </p:nvGrpSpPr>
        <p:grpSpPr>
          <a:xfrm>
            <a:off x="538272" y="5450899"/>
            <a:ext cx="5995414" cy="592213"/>
            <a:chOff x="538272" y="5450899"/>
            <a:chExt cx="5995414" cy="592213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42F26F1-965A-4617-BCE0-E04EEC9CA9F3}"/>
                </a:ext>
              </a:extLst>
            </p:cNvPr>
            <p:cNvSpPr txBox="1"/>
            <p:nvPr/>
          </p:nvSpPr>
          <p:spPr>
            <a:xfrm>
              <a:off x="538272" y="5450899"/>
              <a:ext cx="5995414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为中断响应输入信号。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4678224-2DC2-490B-8966-8011FE26780E}"/>
                </a:ext>
              </a:extLst>
            </p:cNvPr>
            <p:cNvCxnSpPr/>
            <p:nvPr/>
          </p:nvCxnSpPr>
          <p:spPr>
            <a:xfrm>
              <a:off x="1565221" y="5589240"/>
              <a:ext cx="6791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0C94F19-7C91-486B-A5FF-2FD3F857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7" y="3325521"/>
            <a:ext cx="2953578" cy="26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7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3276</Words>
  <Application>Microsoft Office PowerPoint</Application>
  <PresentationFormat>全屏显示(4:3)</PresentationFormat>
  <Paragraphs>671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楷体_GB2312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559</cp:revision>
  <dcterms:created xsi:type="dcterms:W3CDTF">2017-01-15T07:54:50Z</dcterms:created>
  <dcterms:modified xsi:type="dcterms:W3CDTF">2022-10-23T09:58:34Z</dcterms:modified>
</cp:coreProperties>
</file>