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3"/>
  </p:notesMasterIdLst>
  <p:handoutMasterIdLst>
    <p:handoutMasterId r:id="rId34"/>
  </p:handoutMasterIdLst>
  <p:sldIdLst>
    <p:sldId id="289" r:id="rId3"/>
    <p:sldId id="265" r:id="rId4"/>
    <p:sldId id="290" r:id="rId5"/>
    <p:sldId id="291" r:id="rId6"/>
    <p:sldId id="268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3" r:id="rId18"/>
    <p:sldId id="305" r:id="rId19"/>
    <p:sldId id="306" r:id="rId20"/>
    <p:sldId id="357" r:id="rId21"/>
    <p:sldId id="307" r:id="rId22"/>
    <p:sldId id="308" r:id="rId23"/>
    <p:sldId id="309" r:id="rId24"/>
    <p:sldId id="302" r:id="rId25"/>
    <p:sldId id="315" r:id="rId26"/>
    <p:sldId id="316" r:id="rId27"/>
    <p:sldId id="317" r:id="rId28"/>
    <p:sldId id="318" r:id="rId29"/>
    <p:sldId id="319" r:id="rId30"/>
    <p:sldId id="320" r:id="rId31"/>
    <p:sldId id="321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00FF"/>
    <a:srgbClr val="FF3300"/>
    <a:srgbClr val="CB2105"/>
    <a:srgbClr val="FF00FF"/>
    <a:srgbClr val="CCCC00"/>
    <a:srgbClr val="FFFF00"/>
    <a:srgbClr val="C808BA"/>
    <a:srgbClr val="00FF00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 autoAdjust="0"/>
    <p:restoredTop sz="94660"/>
  </p:normalViewPr>
  <p:slideViewPr>
    <p:cSldViewPr>
      <p:cViewPr varScale="1">
        <p:scale>
          <a:sx n="108" d="100"/>
          <a:sy n="108" d="100"/>
        </p:scale>
        <p:origin x="147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pPr/>
              <a:t>2022/9/5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pPr/>
              <a:t>2022/9/5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" y="51195"/>
            <a:ext cx="788615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86">
            <a:extLst>
              <a:ext uri="{FF2B5EF4-FFF2-40B4-BE49-F238E27FC236}">
                <a16:creationId xmlns:a16="http://schemas.microsoft.com/office/drawing/2014/main" id="{7A363E82-67A5-4639-91F2-A5701A087B91}"/>
              </a:ext>
            </a:extLst>
          </p:cNvPr>
          <p:cNvSpPr/>
          <p:nvPr/>
        </p:nvSpPr>
        <p:spPr>
          <a:xfrm>
            <a:off x="2031644" y="3716329"/>
            <a:ext cx="5492684" cy="802827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6" tIns="45732" rIns="91466" bIns="45732"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87">
            <a:extLst>
              <a:ext uri="{FF2B5EF4-FFF2-40B4-BE49-F238E27FC236}">
                <a16:creationId xmlns:a16="http://schemas.microsoft.com/office/drawing/2014/main" id="{345BD408-BB71-47DD-A650-5815DB6B1750}"/>
              </a:ext>
            </a:extLst>
          </p:cNvPr>
          <p:cNvSpPr txBox="1"/>
          <p:nvPr/>
        </p:nvSpPr>
        <p:spPr>
          <a:xfrm>
            <a:off x="2518609" y="3809762"/>
            <a:ext cx="4714805" cy="646355"/>
          </a:xfrm>
          <a:prstGeom prst="rect">
            <a:avLst/>
          </a:prstGeom>
          <a:noFill/>
        </p:spPr>
        <p:txBody>
          <a:bodyPr wrap="none" lIns="91466" tIns="45732" rIns="91466" bIns="45732" rtlCol="0">
            <a:spAutoFit/>
          </a:bodyPr>
          <a:lstStyle/>
          <a:p>
            <a:pPr algn="ctr"/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600" b="1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章   逻辑代数基础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38F909E-4247-4BDA-BE6E-694D63EB5A95}"/>
              </a:ext>
            </a:extLst>
          </p:cNvPr>
          <p:cNvGrpSpPr/>
          <p:nvPr/>
        </p:nvGrpSpPr>
        <p:grpSpPr>
          <a:xfrm>
            <a:off x="1820460" y="3716329"/>
            <a:ext cx="2960374" cy="3097047"/>
            <a:chOff x="1956944" y="3743727"/>
            <a:chExt cx="2960374" cy="309704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D354CD2-8342-4329-AF19-EFCFFF035943}"/>
                </a:ext>
              </a:extLst>
            </p:cNvPr>
            <p:cNvGrpSpPr/>
            <p:nvPr/>
          </p:nvGrpSpPr>
          <p:grpSpPr>
            <a:xfrm>
              <a:off x="1979268" y="3743727"/>
              <a:ext cx="956825" cy="802827"/>
              <a:chOff x="899592" y="2191937"/>
              <a:chExt cx="956659" cy="80239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" name="圆角矩形 189">
                <a:extLst>
                  <a:ext uri="{FF2B5EF4-FFF2-40B4-BE49-F238E27FC236}">
                    <a16:creationId xmlns:a16="http://schemas.microsoft.com/office/drawing/2014/main" id="{1D0B97AB-102A-463A-904B-D63B5661B40C}"/>
                  </a:ext>
                </a:extLst>
              </p:cNvPr>
              <p:cNvSpPr/>
              <p:nvPr/>
            </p:nvSpPr>
            <p:spPr>
              <a:xfrm>
                <a:off x="899592" y="2377261"/>
                <a:ext cx="720079" cy="574619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8" name="圆角矩形 190">
                <a:extLst>
                  <a:ext uri="{FF2B5EF4-FFF2-40B4-BE49-F238E27FC236}">
                    <a16:creationId xmlns:a16="http://schemas.microsoft.com/office/drawing/2014/main" id="{41B679BD-F406-4934-B5CE-57D59DF21A07}"/>
                  </a:ext>
                </a:extLst>
              </p:cNvPr>
              <p:cNvSpPr/>
              <p:nvPr/>
            </p:nvSpPr>
            <p:spPr>
              <a:xfrm>
                <a:off x="899593" y="2191937"/>
                <a:ext cx="956658" cy="802397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pic>
          <p:nvPicPr>
            <p:cNvPr id="6" name="Picture 2" descr="C:\Users\Administrator\Desktop\手.png">
              <a:extLst>
                <a:ext uri="{FF2B5EF4-FFF2-40B4-BE49-F238E27FC236}">
                  <a16:creationId xmlns:a16="http://schemas.microsoft.com/office/drawing/2014/main" id="{DDAFA48A-675C-417D-B21E-CF52218FF2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956944" y="3962916"/>
              <a:ext cx="2960374" cy="2877858"/>
            </a:xfrm>
            <a:prstGeom prst="rect">
              <a:avLst/>
            </a:prstGeom>
            <a:noFill/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0261D8E9-DBF9-4956-90CD-44D0940BF6A9}"/>
              </a:ext>
            </a:extLst>
          </p:cNvPr>
          <p:cNvGrpSpPr/>
          <p:nvPr/>
        </p:nvGrpSpPr>
        <p:grpSpPr>
          <a:xfrm>
            <a:off x="2321197" y="1772816"/>
            <a:ext cx="4597066" cy="775935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" name="圆角矩形 33">
              <a:extLst>
                <a:ext uri="{FF2B5EF4-FFF2-40B4-BE49-F238E27FC236}">
                  <a16:creationId xmlns:a16="http://schemas.microsoft.com/office/drawing/2014/main" id="{AE96E495-BE39-4C8B-BDCD-A2E68AF6E98F}"/>
                </a:ext>
              </a:extLst>
            </p:cNvPr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11" name="圆角矩形 34">
              <a:extLst>
                <a:ext uri="{FF2B5EF4-FFF2-40B4-BE49-F238E27FC236}">
                  <a16:creationId xmlns:a16="http://schemas.microsoft.com/office/drawing/2014/main" id="{B61AC6ED-B9BD-40EC-949A-5FB9EF2F53D4}"/>
                </a:ext>
              </a:extLst>
            </p:cNvPr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第一部分  计算机基础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825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0139 L 0.52066 -0.0030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24" y="-2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5">
            <a:extLst>
              <a:ext uri="{FF2B5EF4-FFF2-40B4-BE49-F238E27FC236}">
                <a16:creationId xmlns:a16="http://schemas.microsoft.com/office/drawing/2014/main" id="{C90019BA-770F-466F-BDFF-0E54598C28CD}"/>
              </a:ext>
            </a:extLst>
          </p:cNvPr>
          <p:cNvGrpSpPr>
            <a:grpSpLocks/>
          </p:cNvGrpSpPr>
          <p:nvPr/>
        </p:nvGrpSpPr>
        <p:grpSpPr bwMode="auto">
          <a:xfrm>
            <a:off x="2215306" y="3109784"/>
            <a:ext cx="1635125" cy="1262063"/>
            <a:chOff x="3434" y="1233"/>
            <a:chExt cx="1030" cy="795"/>
          </a:xfrm>
        </p:grpSpPr>
        <p:sp>
          <p:nvSpPr>
            <p:cNvPr id="3" name="Text Box 8">
              <a:extLst>
                <a:ext uri="{FF2B5EF4-FFF2-40B4-BE49-F238E27FC236}">
                  <a16:creationId xmlns:a16="http://schemas.microsoft.com/office/drawing/2014/main" id="{C64979B1-36C0-4930-8EBB-962D4A5847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4" y="1233"/>
              <a:ext cx="1030" cy="795"/>
            </a:xfrm>
            <a:prstGeom prst="rect">
              <a:avLst/>
            </a:prstGeom>
            <a:noFill/>
            <a:ln w="9525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ts val="1800"/>
                </a:spcBef>
                <a:spcAft>
                  <a:spcPts val="600"/>
                </a:spcAft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0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＝ 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>
                <a:spcBef>
                  <a:spcPts val="1800"/>
                </a:spcBef>
                <a:spcAft>
                  <a:spcPts val="600"/>
                </a:spcAft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1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＝ 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</a:t>
              </a:r>
            </a:p>
          </p:txBody>
        </p:sp>
        <p:sp>
          <p:nvSpPr>
            <p:cNvPr id="4" name="Line 9">
              <a:extLst>
                <a:ext uri="{FF2B5EF4-FFF2-40B4-BE49-F238E27FC236}">
                  <a16:creationId xmlns:a16="http://schemas.microsoft.com/office/drawing/2014/main" id="{03500CDB-4DF0-4937-B11B-6DF3A43E4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1740"/>
              <a:ext cx="1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ts val="1800"/>
                </a:spcBef>
                <a:spcAft>
                  <a:spcPts val="600"/>
                </a:spcAft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Line 10">
              <a:extLst>
                <a:ext uri="{FF2B5EF4-FFF2-40B4-BE49-F238E27FC236}">
                  <a16:creationId xmlns:a16="http://schemas.microsoft.com/office/drawing/2014/main" id="{5CD2B766-BECB-4BE2-AAEF-BBC15C1A21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9" y="1280"/>
              <a:ext cx="1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ts val="1800"/>
                </a:spcBef>
                <a:spcAft>
                  <a:spcPts val="600"/>
                </a:spcAft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7FE438F-0510-48BA-A0C4-F9F98DF66F03}"/>
              </a:ext>
            </a:extLst>
          </p:cNvPr>
          <p:cNvGrpSpPr/>
          <p:nvPr/>
        </p:nvGrpSpPr>
        <p:grpSpPr>
          <a:xfrm>
            <a:off x="467544" y="5431236"/>
            <a:ext cx="2496393" cy="838200"/>
            <a:chOff x="2774107" y="4508500"/>
            <a:chExt cx="2496393" cy="838200"/>
          </a:xfrm>
        </p:grpSpPr>
        <p:sp>
          <p:nvSpPr>
            <p:cNvPr id="8" name="Line 25">
              <a:extLst>
                <a:ext uri="{FF2B5EF4-FFF2-40B4-BE49-F238E27FC236}">
                  <a16:creationId xmlns:a16="http://schemas.microsoft.com/office/drawing/2014/main" id="{4022E5E7-8947-4952-A21A-4ADF1578D6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8000" y="4889500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26">
              <a:extLst>
                <a:ext uri="{FF2B5EF4-FFF2-40B4-BE49-F238E27FC236}">
                  <a16:creationId xmlns:a16="http://schemas.microsoft.com/office/drawing/2014/main" id="{A559571E-3680-4551-932D-FE08F1A83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000" y="4508500"/>
              <a:ext cx="609600" cy="8382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Line 28">
              <a:extLst>
                <a:ext uri="{FF2B5EF4-FFF2-40B4-BE49-F238E27FC236}">
                  <a16:creationId xmlns:a16="http://schemas.microsoft.com/office/drawing/2014/main" id="{3AE8C9EC-C02C-470F-B5BD-5D15443E5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000" y="4882528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 Box 29">
              <a:extLst>
                <a:ext uri="{FF2B5EF4-FFF2-40B4-BE49-F238E27FC236}">
                  <a16:creationId xmlns:a16="http://schemas.microsoft.com/office/drawing/2014/main" id="{87FEE281-636B-49CA-9FBD-968DD22AA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400" y="4660900"/>
              <a:ext cx="6096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" name="Oval 30">
              <a:extLst>
                <a:ext uri="{FF2B5EF4-FFF2-40B4-BE49-F238E27FC236}">
                  <a16:creationId xmlns:a16="http://schemas.microsoft.com/office/drawing/2014/main" id="{0E351A17-37BE-4A0B-92CC-908B3CDB6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5600" y="4813300"/>
              <a:ext cx="152400" cy="1524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31">
              <a:extLst>
                <a:ext uri="{FF2B5EF4-FFF2-40B4-BE49-F238E27FC236}">
                  <a16:creationId xmlns:a16="http://schemas.microsoft.com/office/drawing/2014/main" id="{30C4EAF8-1091-4C4F-9E29-C0563DE368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4107" y="4594496"/>
              <a:ext cx="6096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4" name="Text Box 33">
              <a:extLst>
                <a:ext uri="{FF2B5EF4-FFF2-40B4-BE49-F238E27FC236}">
                  <a16:creationId xmlns:a16="http://schemas.microsoft.com/office/drawing/2014/main" id="{C42EDC4E-9042-4527-811E-6509D4459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9800" y="4660900"/>
              <a:ext cx="5207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grpSp>
        <p:nvGrpSpPr>
          <p:cNvPr id="16" name="Group 46">
            <a:extLst>
              <a:ext uri="{FF2B5EF4-FFF2-40B4-BE49-F238E27FC236}">
                <a16:creationId xmlns:a16="http://schemas.microsoft.com/office/drawing/2014/main" id="{7F07F280-2C8D-4E67-8A95-423BFD75CF08}"/>
              </a:ext>
            </a:extLst>
          </p:cNvPr>
          <p:cNvGrpSpPr>
            <a:grpSpLocks/>
          </p:cNvGrpSpPr>
          <p:nvPr/>
        </p:nvGrpSpPr>
        <p:grpSpPr bwMode="auto">
          <a:xfrm>
            <a:off x="3348509" y="5399112"/>
            <a:ext cx="2517775" cy="838200"/>
            <a:chOff x="1782" y="2696"/>
            <a:chExt cx="1586" cy="528"/>
          </a:xfrm>
        </p:grpSpPr>
        <p:sp>
          <p:nvSpPr>
            <p:cNvPr id="17" name="Line 38">
              <a:extLst>
                <a:ext uri="{FF2B5EF4-FFF2-40B4-BE49-F238E27FC236}">
                  <a16:creationId xmlns:a16="http://schemas.microsoft.com/office/drawing/2014/main" id="{82FCD0A4-7D5E-4969-A5A3-5F0F376EAE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8" y="2936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39">
              <a:extLst>
                <a:ext uri="{FF2B5EF4-FFF2-40B4-BE49-F238E27FC236}">
                  <a16:creationId xmlns:a16="http://schemas.microsoft.com/office/drawing/2014/main" id="{6A48AD08-88BC-4916-A4EB-E53010BF7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8" y="2696"/>
              <a:ext cx="384" cy="52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40">
              <a:extLst>
                <a:ext uri="{FF2B5EF4-FFF2-40B4-BE49-F238E27FC236}">
                  <a16:creationId xmlns:a16="http://schemas.microsoft.com/office/drawing/2014/main" id="{4B3E072D-85D5-4E3A-8938-9CC7F08AEA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8" y="2952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Oval 42">
              <a:extLst>
                <a:ext uri="{FF2B5EF4-FFF2-40B4-BE49-F238E27FC236}">
                  <a16:creationId xmlns:a16="http://schemas.microsoft.com/office/drawing/2014/main" id="{29CE923B-E1D4-40B2-BA79-963F31DD7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2" y="2888"/>
              <a:ext cx="96" cy="9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43">
              <a:extLst>
                <a:ext uri="{FF2B5EF4-FFF2-40B4-BE49-F238E27FC236}">
                  <a16:creationId xmlns:a16="http://schemas.microsoft.com/office/drawing/2014/main" id="{FD70B7CD-A089-47A9-9417-19F0D1B28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2" y="2770"/>
              <a:ext cx="3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2" name="Text Box 44">
              <a:extLst>
                <a:ext uri="{FF2B5EF4-FFF2-40B4-BE49-F238E27FC236}">
                  <a16:creationId xmlns:a16="http://schemas.microsoft.com/office/drawing/2014/main" id="{26F7F338-9252-4FFF-93F2-838DD53901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0" y="2792"/>
              <a:ext cx="32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64B959D5-B120-423B-8AA2-61FA4CDD2C70}"/>
              </a:ext>
            </a:extLst>
          </p:cNvPr>
          <p:cNvGrpSpPr/>
          <p:nvPr/>
        </p:nvGrpSpPr>
        <p:grpSpPr>
          <a:xfrm>
            <a:off x="296276" y="876320"/>
            <a:ext cx="5715884" cy="523220"/>
            <a:chOff x="152260" y="876320"/>
            <a:chExt cx="5715884" cy="523220"/>
          </a:xfrm>
        </p:grpSpPr>
        <p:sp>
          <p:nvSpPr>
            <p:cNvPr id="6" name="Text Box 14">
              <a:extLst>
                <a:ext uri="{FF2B5EF4-FFF2-40B4-BE49-F238E27FC236}">
                  <a16:creationId xmlns:a16="http://schemas.microsoft.com/office/drawing/2014/main" id="{2C9AD02B-5B82-47CE-BA28-9821CCE31C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809" y="876320"/>
              <a:ext cx="525333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非运算的逻辑表达式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    </a:t>
              </a:r>
            </a:p>
          </p:txBody>
        </p:sp>
        <p:pic>
          <p:nvPicPr>
            <p:cNvPr id="28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1CF9B905-1B76-4D28-95A1-18FC67B227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260" y="919638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87E7F5B-1E79-435F-99FB-B65BEA9D6B87}"/>
              </a:ext>
            </a:extLst>
          </p:cNvPr>
          <p:cNvGrpSpPr/>
          <p:nvPr/>
        </p:nvGrpSpPr>
        <p:grpSpPr>
          <a:xfrm>
            <a:off x="296276" y="2280603"/>
            <a:ext cx="3875620" cy="523220"/>
            <a:chOff x="152260" y="2280603"/>
            <a:chExt cx="3875620" cy="523220"/>
          </a:xfrm>
        </p:grpSpPr>
        <p:sp>
          <p:nvSpPr>
            <p:cNvPr id="26" name="Rectangle 54">
              <a:extLst>
                <a:ext uri="{FF2B5EF4-FFF2-40B4-BE49-F238E27FC236}">
                  <a16:creationId xmlns:a16="http://schemas.microsoft.com/office/drawing/2014/main" id="{FA7B7146-7D16-4DB8-B548-48FE046D3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560" y="2280603"/>
              <a:ext cx="341632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非运算的运算规则：</a:t>
              </a:r>
            </a:p>
          </p:txBody>
        </p:sp>
        <p:pic>
          <p:nvPicPr>
            <p:cNvPr id="29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9D5C5497-C8FF-4B05-BE28-BD33F62037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260" y="2289357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66B846CF-06FE-4B94-BFE4-39FC230D5724}"/>
              </a:ext>
            </a:extLst>
          </p:cNvPr>
          <p:cNvGrpSpPr/>
          <p:nvPr/>
        </p:nvGrpSpPr>
        <p:grpSpPr>
          <a:xfrm>
            <a:off x="296276" y="4495800"/>
            <a:ext cx="8740220" cy="523220"/>
            <a:chOff x="152260" y="4495800"/>
            <a:chExt cx="8740220" cy="523220"/>
          </a:xfrm>
        </p:grpSpPr>
        <p:sp>
          <p:nvSpPr>
            <p:cNvPr id="15" name="Text Box 34">
              <a:extLst>
                <a:ext uri="{FF2B5EF4-FFF2-40B4-BE49-F238E27FC236}">
                  <a16:creationId xmlns:a16="http://schemas.microsoft.com/office/drawing/2014/main" id="{511438D8-D6FF-49B6-9914-65D2A212C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4495800"/>
              <a:ext cx="828288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实现非运算的逻辑电路称为</a:t>
              </a:r>
              <a:r>
                <a:rPr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非门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，其逻辑符号为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pic>
          <p:nvPicPr>
            <p:cNvPr id="30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0B5D850F-80DB-4F32-BE8B-1BAA9E4F43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260" y="4518362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1DF6F4B6-CF54-4164-B28B-6ADD517533F3}"/>
              </a:ext>
            </a:extLst>
          </p:cNvPr>
          <p:cNvGrpSpPr/>
          <p:nvPr/>
        </p:nvGrpSpPr>
        <p:grpSpPr>
          <a:xfrm>
            <a:off x="2604640" y="1534538"/>
            <a:ext cx="5306046" cy="526197"/>
            <a:chOff x="2460624" y="1534538"/>
            <a:chExt cx="5306046" cy="526197"/>
          </a:xfrm>
        </p:grpSpPr>
        <p:grpSp>
          <p:nvGrpSpPr>
            <p:cNvPr id="23" name="Group 53">
              <a:extLst>
                <a:ext uri="{FF2B5EF4-FFF2-40B4-BE49-F238E27FC236}">
                  <a16:creationId xmlns:a16="http://schemas.microsoft.com/office/drawing/2014/main" id="{39742ED5-6327-4A31-B7CA-E29C42F954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0624" y="1536860"/>
              <a:ext cx="1135064" cy="523875"/>
              <a:chOff x="2663" y="1724"/>
              <a:chExt cx="715" cy="330"/>
            </a:xfrm>
          </p:grpSpPr>
          <p:sp>
            <p:nvSpPr>
              <p:cNvPr id="24" name="Line 13">
                <a:extLst>
                  <a:ext uri="{FF2B5EF4-FFF2-40B4-BE49-F238E27FC236}">
                    <a16:creationId xmlns:a16="http://schemas.microsoft.com/office/drawing/2014/main" id="{52EECADB-6FDA-4687-9A75-31D09B3D2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9" y="1782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Rectangle 52">
                <a:extLst>
                  <a:ext uri="{FF2B5EF4-FFF2-40B4-BE49-F238E27FC236}">
                    <a16:creationId xmlns:a16="http://schemas.microsoft.com/office/drawing/2014/main" id="{A86ED290-26EF-408F-BFC9-90761ADD9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1724"/>
                <a:ext cx="715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＝ 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</p:grpSp>
        <p:sp>
          <p:nvSpPr>
            <p:cNvPr id="32" name="Text Box 2">
              <a:extLst>
                <a:ext uri="{FF2B5EF4-FFF2-40B4-BE49-F238E27FC236}">
                  <a16:creationId xmlns:a16="http://schemas.microsoft.com/office/drawing/2014/main" id="{CF5CF3D1-CD5E-4A36-85AE-451EA999A9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1960" y="1534538"/>
              <a:ext cx="355471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非逻辑、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逻辑反</a:t>
              </a:r>
            </a:p>
          </p:txBody>
        </p:sp>
      </p:grpSp>
      <p:grpSp>
        <p:nvGrpSpPr>
          <p:cNvPr id="37" name="Group 12">
            <a:extLst>
              <a:ext uri="{FF2B5EF4-FFF2-40B4-BE49-F238E27FC236}">
                <a16:creationId xmlns:a16="http://schemas.microsoft.com/office/drawing/2014/main" id="{CC6817D2-29C7-42C2-83AE-3167B528F1F8}"/>
              </a:ext>
            </a:extLst>
          </p:cNvPr>
          <p:cNvGrpSpPr>
            <a:grpSpLocks/>
          </p:cNvGrpSpPr>
          <p:nvPr/>
        </p:nvGrpSpPr>
        <p:grpSpPr bwMode="auto">
          <a:xfrm>
            <a:off x="6073254" y="5470551"/>
            <a:ext cx="2327275" cy="649288"/>
            <a:chOff x="3842" y="1925"/>
            <a:chExt cx="1466" cy="409"/>
          </a:xfrm>
        </p:grpSpPr>
        <p:sp>
          <p:nvSpPr>
            <p:cNvPr id="38" name="AutoShape 13">
              <a:extLst>
                <a:ext uri="{FF2B5EF4-FFF2-40B4-BE49-F238E27FC236}">
                  <a16:creationId xmlns:a16="http://schemas.microsoft.com/office/drawing/2014/main" id="{F639C145-AD9F-4B7A-BA6C-EB5CD94D30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310" y="1966"/>
              <a:ext cx="409" cy="327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cs typeface="Times New Roman" panose="02020603050405020304" pitchFamily="18" charset="0"/>
              </a:endParaRPr>
            </a:p>
          </p:txBody>
        </p:sp>
        <p:sp>
          <p:nvSpPr>
            <p:cNvPr id="39" name="Line 14">
              <a:extLst>
                <a:ext uri="{FF2B5EF4-FFF2-40B4-BE49-F238E27FC236}">
                  <a16:creationId xmlns:a16="http://schemas.microsoft.com/office/drawing/2014/main" id="{378DFC10-A68A-4275-9F1E-FE0AD22ACF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65" y="2120"/>
              <a:ext cx="283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Line 15">
              <a:extLst>
                <a:ext uri="{FF2B5EF4-FFF2-40B4-BE49-F238E27FC236}">
                  <a16:creationId xmlns:a16="http://schemas.microsoft.com/office/drawing/2014/main" id="{B3321DD6-36DF-4484-BD28-E3BD505997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3" y="2120"/>
              <a:ext cx="330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17">
              <a:extLst>
                <a:ext uri="{FF2B5EF4-FFF2-40B4-BE49-F238E27FC236}">
                  <a16:creationId xmlns:a16="http://schemas.microsoft.com/office/drawing/2014/main" id="{3530F8AD-B83B-4244-8431-89FA6D9A1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1942"/>
              <a:ext cx="27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3" name="Rectangle 18">
              <a:extLst>
                <a:ext uri="{FF2B5EF4-FFF2-40B4-BE49-F238E27FC236}">
                  <a16:creationId xmlns:a16="http://schemas.microsoft.com/office/drawing/2014/main" id="{E16955E3-4E37-47E8-9AD2-63071FA9C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8" y="1942"/>
              <a:ext cx="28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45" name="Oval 20">
              <a:extLst>
                <a:ext uri="{FF2B5EF4-FFF2-40B4-BE49-F238E27FC236}">
                  <a16:creationId xmlns:a16="http://schemas.microsoft.com/office/drawing/2014/main" id="{0F3297BF-467C-43BB-A004-EA8E313A8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" y="2072"/>
              <a:ext cx="94" cy="1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212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5F6C237-5E7A-4382-A4B4-68CB23B0F375}"/>
              </a:ext>
            </a:extLst>
          </p:cNvPr>
          <p:cNvGrpSpPr/>
          <p:nvPr/>
        </p:nvGrpSpPr>
        <p:grpSpPr>
          <a:xfrm>
            <a:off x="827584" y="0"/>
            <a:ext cx="4968552" cy="839639"/>
            <a:chOff x="827584" y="0"/>
            <a:chExt cx="4902304" cy="839639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id="{A91276FA-33B6-48A4-BC8B-C2078266CFAF}"/>
                </a:ext>
              </a:extLst>
            </p:cNvPr>
            <p:cNvSpPr/>
            <p:nvPr/>
          </p:nvSpPr>
          <p:spPr>
            <a:xfrm>
              <a:off x="1119858" y="93956"/>
              <a:ext cx="4610030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3.1.2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复合逻辑运算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B6FE859-285D-4524-AEA2-080DD8EAB985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215">
                <a:extLst>
                  <a:ext uri="{FF2B5EF4-FFF2-40B4-BE49-F238E27FC236}">
                    <a16:creationId xmlns:a16="http://schemas.microsoft.com/office/drawing/2014/main" id="{C61F508F-8464-4FC0-B23C-EDAB676D6AC7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2C045AC9-F04D-476C-82E3-9CD07FD23200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03CBBAD-892D-4524-BCBE-663ED232ED7E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" name="同心圆 220">
                <a:extLst>
                  <a:ext uri="{FF2B5EF4-FFF2-40B4-BE49-F238E27FC236}">
                    <a16:creationId xmlns:a16="http://schemas.microsoft.com/office/drawing/2014/main" id="{C576F513-CBD8-4E69-9FA9-2DF5D7403619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AB63E9CB-678D-45FB-83A8-015063D8DA4F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0" name="Rectangle 3">
            <a:extLst>
              <a:ext uri="{FF2B5EF4-FFF2-40B4-BE49-F238E27FC236}">
                <a16:creationId xmlns:a16="http://schemas.microsoft.com/office/drawing/2014/main" id="{6BF3871C-3552-4D0D-955C-16939978E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56" y="975747"/>
            <a:ext cx="8597900" cy="1284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将基本逻辑门加以组合，可构成“与非” “或非” “异或”等门电路。</a:t>
            </a:r>
          </a:p>
        </p:txBody>
      </p:sp>
      <p:grpSp>
        <p:nvGrpSpPr>
          <p:cNvPr id="16" name="Group 9">
            <a:extLst>
              <a:ext uri="{FF2B5EF4-FFF2-40B4-BE49-F238E27FC236}">
                <a16:creationId xmlns:a16="http://schemas.microsoft.com/office/drawing/2014/main" id="{D0D7D437-990B-4059-8E6F-8E4EDFE5B367}"/>
              </a:ext>
            </a:extLst>
          </p:cNvPr>
          <p:cNvGrpSpPr>
            <a:grpSpLocks/>
          </p:cNvGrpSpPr>
          <p:nvPr/>
        </p:nvGrpSpPr>
        <p:grpSpPr bwMode="auto">
          <a:xfrm>
            <a:off x="5763444" y="2629951"/>
            <a:ext cx="3086100" cy="3798888"/>
            <a:chOff x="3636" y="1020"/>
            <a:chExt cx="1944" cy="2393"/>
          </a:xfrm>
        </p:grpSpPr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F2E6A7F6-F48C-44AB-B8E5-090F430CB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" y="1020"/>
              <a:ext cx="1944" cy="239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8" name="Group 11">
              <a:extLst>
                <a:ext uri="{FF2B5EF4-FFF2-40B4-BE49-F238E27FC236}">
                  <a16:creationId xmlns:a16="http://schemas.microsoft.com/office/drawing/2014/main" id="{E23C3606-14D4-4838-906A-05E416068B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0" y="1048"/>
              <a:ext cx="1728" cy="2365"/>
              <a:chOff x="2880" y="1152"/>
              <a:chExt cx="1728" cy="2365"/>
            </a:xfrm>
          </p:grpSpPr>
          <p:sp>
            <p:nvSpPr>
              <p:cNvPr id="19" name="Text Box 12">
                <a:extLst>
                  <a:ext uri="{FF2B5EF4-FFF2-40B4-BE49-F238E27FC236}">
                    <a16:creationId xmlns:a16="http://schemas.microsoft.com/office/drawing/2014/main" id="{26FF55E7-34B1-49C1-911E-D3CE2623C6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1152"/>
                <a:ext cx="1728" cy="2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</a:t>
                </a:r>
                <a:r>
                  <a:rPr lang="zh-CN" altLang="en-US" sz="28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真值表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    B       Y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0     0       1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0     1       1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1     0       1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1     1       0</a:t>
                </a:r>
              </a:p>
            </p:txBody>
          </p:sp>
          <p:sp>
            <p:nvSpPr>
              <p:cNvPr id="20" name="Line 13">
                <a:extLst>
                  <a:ext uri="{FF2B5EF4-FFF2-40B4-BE49-F238E27FC236}">
                    <a16:creationId xmlns:a16="http://schemas.microsoft.com/office/drawing/2014/main" id="{58EA6CBF-056E-49AF-AFF7-80A3BA908E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1920"/>
                <a:ext cx="16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Line 15">
                <a:extLst>
                  <a:ext uri="{FF2B5EF4-FFF2-40B4-BE49-F238E27FC236}">
                    <a16:creationId xmlns:a16="http://schemas.microsoft.com/office/drawing/2014/main" id="{35EC9E35-EDDD-43F5-B556-DE2F554150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9" y="1632"/>
                <a:ext cx="0" cy="18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8" name="Group 21">
            <a:extLst>
              <a:ext uri="{FF2B5EF4-FFF2-40B4-BE49-F238E27FC236}">
                <a16:creationId xmlns:a16="http://schemas.microsoft.com/office/drawing/2014/main" id="{B575C750-7138-4228-BA12-28FE84BF7B2B}"/>
              </a:ext>
            </a:extLst>
          </p:cNvPr>
          <p:cNvGrpSpPr>
            <a:grpSpLocks/>
          </p:cNvGrpSpPr>
          <p:nvPr/>
        </p:nvGrpSpPr>
        <p:grpSpPr bwMode="auto">
          <a:xfrm>
            <a:off x="1056562" y="3457206"/>
            <a:ext cx="3843338" cy="1052513"/>
            <a:chOff x="935" y="2456"/>
            <a:chExt cx="2421" cy="663"/>
          </a:xfrm>
        </p:grpSpPr>
        <p:grpSp>
          <p:nvGrpSpPr>
            <p:cNvPr id="29" name="Group 22">
              <a:extLst>
                <a:ext uri="{FF2B5EF4-FFF2-40B4-BE49-F238E27FC236}">
                  <a16:creationId xmlns:a16="http://schemas.microsoft.com/office/drawing/2014/main" id="{5497DFDD-FFA9-4A57-9E73-E8FC698FCD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0" y="2456"/>
              <a:ext cx="1656" cy="663"/>
              <a:chOff x="1888" y="2800"/>
              <a:chExt cx="1656" cy="663"/>
            </a:xfrm>
          </p:grpSpPr>
          <p:sp>
            <p:nvSpPr>
              <p:cNvPr id="31" name="Line 23">
                <a:extLst>
                  <a:ext uri="{FF2B5EF4-FFF2-40B4-BE49-F238E27FC236}">
                    <a16:creationId xmlns:a16="http://schemas.microsoft.com/office/drawing/2014/main" id="{A2F2E6C3-F25D-47BF-AB8A-7DF005692E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313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Rectangle 24">
                <a:extLst>
                  <a:ext uri="{FF2B5EF4-FFF2-40B4-BE49-F238E27FC236}">
                    <a16:creationId xmlns:a16="http://schemas.microsoft.com/office/drawing/2014/main" id="{EC3706A0-8B91-45A0-9938-27BCD0CD6E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4" y="2896"/>
                <a:ext cx="384" cy="528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Line 25">
                <a:extLst>
                  <a:ext uri="{FF2B5EF4-FFF2-40B4-BE49-F238E27FC236}">
                    <a16:creationId xmlns:a16="http://schemas.microsoft.com/office/drawing/2014/main" id="{A347850D-9E4D-4B0D-94EF-9E41A12500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4" y="3280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Line 26">
                <a:extLst>
                  <a:ext uri="{FF2B5EF4-FFF2-40B4-BE49-F238E27FC236}">
                    <a16:creationId xmlns:a16="http://schemas.microsoft.com/office/drawing/2014/main" id="{352DE00F-48FB-4DC4-9632-65CB57819D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4" y="2992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27">
                <a:extLst>
                  <a:ext uri="{FF2B5EF4-FFF2-40B4-BE49-F238E27FC236}">
                    <a16:creationId xmlns:a16="http://schemas.microsoft.com/office/drawing/2014/main" id="{4216C10D-75D1-426D-A1DF-456096E213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9" y="2865"/>
                <a:ext cx="384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36" name="Oval 28">
                <a:extLst>
                  <a:ext uri="{FF2B5EF4-FFF2-40B4-BE49-F238E27FC236}">
                    <a16:creationId xmlns:a16="http://schemas.microsoft.com/office/drawing/2014/main" id="{E728A618-962A-4A8D-9854-EB0DAE01F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8" y="3088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29">
                <a:extLst>
                  <a:ext uri="{FF2B5EF4-FFF2-40B4-BE49-F238E27FC236}">
                    <a16:creationId xmlns:a16="http://schemas.microsoft.com/office/drawing/2014/main" id="{F24B046F-4BD1-430C-826A-E085AF3246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8" y="2800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8" name="Text Box 30">
                <a:extLst>
                  <a:ext uri="{FF2B5EF4-FFF2-40B4-BE49-F238E27FC236}">
                    <a16:creationId xmlns:a16="http://schemas.microsoft.com/office/drawing/2014/main" id="{5A8D0415-BF91-4CDF-8EE4-6B336AA4F0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8" y="3136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9" name="Text Box 31">
                <a:extLst>
                  <a:ext uri="{FF2B5EF4-FFF2-40B4-BE49-F238E27FC236}">
                    <a16:creationId xmlns:a16="http://schemas.microsoft.com/office/drawing/2014/main" id="{3589E337-DEE5-4BE0-8FC5-301383EF76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2992"/>
                <a:ext cx="3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</a:p>
            </p:txBody>
          </p:sp>
        </p:grpSp>
        <p:sp>
          <p:nvSpPr>
            <p:cNvPr id="30" name="Text Box 32">
              <a:extLst>
                <a:ext uri="{FF2B5EF4-FFF2-40B4-BE49-F238E27FC236}">
                  <a16:creationId xmlns:a16="http://schemas.microsoft.com/office/drawing/2014/main" id="{035500E7-0881-4D16-861F-B18372FAC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5" y="2604"/>
              <a:ext cx="6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符号：</a:t>
              </a:r>
            </a:p>
          </p:txBody>
        </p:sp>
      </p:grpSp>
      <p:grpSp>
        <p:nvGrpSpPr>
          <p:cNvPr id="40" name="Group 34">
            <a:extLst>
              <a:ext uri="{FF2B5EF4-FFF2-40B4-BE49-F238E27FC236}">
                <a16:creationId xmlns:a16="http://schemas.microsoft.com/office/drawing/2014/main" id="{63FE1A48-7774-4942-9322-153A05EDD873}"/>
              </a:ext>
            </a:extLst>
          </p:cNvPr>
          <p:cNvGrpSpPr>
            <a:grpSpLocks/>
          </p:cNvGrpSpPr>
          <p:nvPr/>
        </p:nvGrpSpPr>
        <p:grpSpPr bwMode="auto">
          <a:xfrm>
            <a:off x="2247187" y="4513464"/>
            <a:ext cx="2628900" cy="1052513"/>
            <a:chOff x="1888" y="2800"/>
            <a:chExt cx="1656" cy="663"/>
          </a:xfrm>
        </p:grpSpPr>
        <p:sp>
          <p:nvSpPr>
            <p:cNvPr id="41" name="Line 35">
              <a:extLst>
                <a:ext uri="{FF2B5EF4-FFF2-40B4-BE49-F238E27FC236}">
                  <a16:creationId xmlns:a16="http://schemas.microsoft.com/office/drawing/2014/main" id="{022EB26E-3229-43B6-854C-D32C82B5B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3136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36">
              <a:extLst>
                <a:ext uri="{FF2B5EF4-FFF2-40B4-BE49-F238E27FC236}">
                  <a16:creationId xmlns:a16="http://schemas.microsoft.com/office/drawing/2014/main" id="{4858E639-AE20-4C0E-B6D7-BB550CED8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4" y="2896"/>
              <a:ext cx="384" cy="52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Line 37">
              <a:extLst>
                <a:ext uri="{FF2B5EF4-FFF2-40B4-BE49-F238E27FC236}">
                  <a16:creationId xmlns:a16="http://schemas.microsoft.com/office/drawing/2014/main" id="{E73DD8B2-197A-488F-ABC4-706A61717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4" y="328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Line 38">
              <a:extLst>
                <a:ext uri="{FF2B5EF4-FFF2-40B4-BE49-F238E27FC236}">
                  <a16:creationId xmlns:a16="http://schemas.microsoft.com/office/drawing/2014/main" id="{2701F495-BAA6-43AD-9737-9569568F7F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4" y="2992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Text Box 39">
              <a:extLst>
                <a:ext uri="{FF2B5EF4-FFF2-40B4-BE49-F238E27FC236}">
                  <a16:creationId xmlns:a16="http://schemas.microsoft.com/office/drawing/2014/main" id="{96776D57-700A-4C8B-8FAA-92966BA8CB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0" y="2992"/>
              <a:ext cx="3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Oval 40">
              <a:extLst>
                <a:ext uri="{FF2B5EF4-FFF2-40B4-BE49-F238E27FC236}">
                  <a16:creationId xmlns:a16="http://schemas.microsoft.com/office/drawing/2014/main" id="{70786D1A-B601-40FE-A77A-50459CDFC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3088"/>
              <a:ext cx="96" cy="9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Text Box 41">
              <a:extLst>
                <a:ext uri="{FF2B5EF4-FFF2-40B4-BE49-F238E27FC236}">
                  <a16:creationId xmlns:a16="http://schemas.microsoft.com/office/drawing/2014/main" id="{8DD06AA2-5F10-45F1-9CD5-BA6153F94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8" y="2800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8" name="Text Box 42">
              <a:extLst>
                <a:ext uri="{FF2B5EF4-FFF2-40B4-BE49-F238E27FC236}">
                  <a16:creationId xmlns:a16="http://schemas.microsoft.com/office/drawing/2014/main" id="{0063D82B-A45D-4409-859F-F6BD190283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8" y="3136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9" name="Text Box 43">
              <a:extLst>
                <a:ext uri="{FF2B5EF4-FFF2-40B4-BE49-F238E27FC236}">
                  <a16:creationId xmlns:a16="http://schemas.microsoft.com/office/drawing/2014/main" id="{C84ED07C-1F43-479E-9065-BBD2496CE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992"/>
              <a:ext cx="3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</a:p>
          </p:txBody>
        </p:sp>
      </p:grpSp>
      <p:sp>
        <p:nvSpPr>
          <p:cNvPr id="14" name="Line 7">
            <a:extLst>
              <a:ext uri="{FF2B5EF4-FFF2-40B4-BE49-F238E27FC236}">
                <a16:creationId xmlns:a16="http://schemas.microsoft.com/office/drawing/2014/main" id="{C8C3F021-5DC4-4208-9A3F-12DBDBE431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2411" y="2686782"/>
            <a:ext cx="7080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8286F37A-0485-4129-BB11-D7107FDC8C7B}"/>
              </a:ext>
            </a:extLst>
          </p:cNvPr>
          <p:cNvGrpSpPr/>
          <p:nvPr/>
        </p:nvGrpSpPr>
        <p:grpSpPr>
          <a:xfrm>
            <a:off x="296975" y="2587805"/>
            <a:ext cx="1892032" cy="523220"/>
            <a:chOff x="296975" y="2587805"/>
            <a:chExt cx="1892032" cy="523220"/>
          </a:xfrm>
        </p:grpSpPr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04425AFD-AF4C-47A4-9778-F589FA1C9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595" y="2587805"/>
              <a:ext cx="139541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与非门</a:t>
              </a: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28A41F53-722C-4940-AC4D-58FCC246C46E}"/>
                </a:ext>
              </a:extLst>
            </p:cNvPr>
            <p:cNvSpPr/>
            <p:nvPr/>
          </p:nvSpPr>
          <p:spPr>
            <a:xfrm>
              <a:off x="296975" y="2593944"/>
              <a:ext cx="499606" cy="504056"/>
            </a:xfrm>
            <a:prstGeom prst="ellipse">
              <a:avLst/>
            </a:prstGeom>
            <a:solidFill>
              <a:srgbClr val="009242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DE34FDB3-D773-4C49-B2A3-866C50834660}"/>
              </a:ext>
            </a:extLst>
          </p:cNvPr>
          <p:cNvGrpSpPr/>
          <p:nvPr/>
        </p:nvGrpSpPr>
        <p:grpSpPr>
          <a:xfrm>
            <a:off x="2451036" y="2617748"/>
            <a:ext cx="2176406" cy="523220"/>
            <a:chOff x="2451036" y="2555742"/>
            <a:chExt cx="2176406" cy="523220"/>
          </a:xfrm>
        </p:grpSpPr>
        <p:sp>
          <p:nvSpPr>
            <p:cNvPr id="13" name="Text Box 6">
              <a:extLst>
                <a:ext uri="{FF2B5EF4-FFF2-40B4-BE49-F238E27FC236}">
                  <a16:creationId xmlns:a16="http://schemas.microsoft.com/office/drawing/2014/main" id="{091CF854-D125-431D-8923-2EEE86E970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1036" y="2555742"/>
              <a:ext cx="2176406" cy="52322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如，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 =  AB</a:t>
              </a:r>
            </a:p>
          </p:txBody>
        </p:sp>
        <p:sp>
          <p:nvSpPr>
            <p:cNvPr id="57" name="Line 35">
              <a:extLst>
                <a:ext uri="{FF2B5EF4-FFF2-40B4-BE49-F238E27FC236}">
                  <a16:creationId xmlns:a16="http://schemas.microsoft.com/office/drawing/2014/main" id="{31687D50-41C1-479E-A199-586EC6802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6057" y="2627295"/>
              <a:ext cx="4191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062EBFC-B0A5-4902-A48D-69D304EBE817}"/>
              </a:ext>
            </a:extLst>
          </p:cNvPr>
          <p:cNvGrpSpPr/>
          <p:nvPr/>
        </p:nvGrpSpPr>
        <p:grpSpPr>
          <a:xfrm>
            <a:off x="712812" y="5915449"/>
            <a:ext cx="4459288" cy="526419"/>
            <a:chOff x="712812" y="5915449"/>
            <a:chExt cx="4459288" cy="526419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933CFB91-0CDB-4817-A034-34734BCF5727}"/>
                </a:ext>
              </a:extLst>
            </p:cNvPr>
            <p:cNvGrpSpPr/>
            <p:nvPr/>
          </p:nvGrpSpPr>
          <p:grpSpPr>
            <a:xfrm>
              <a:off x="712812" y="5915449"/>
              <a:ext cx="4459288" cy="526419"/>
              <a:chOff x="215131" y="5805582"/>
              <a:chExt cx="4459288" cy="526419"/>
            </a:xfrm>
          </p:grpSpPr>
          <p:sp>
            <p:nvSpPr>
              <p:cNvPr id="25" name="Text Box 18">
                <a:extLst>
                  <a:ext uri="{FF2B5EF4-FFF2-40B4-BE49-F238E27FC236}">
                    <a16:creationId xmlns:a16="http://schemas.microsoft.com/office/drawing/2014/main" id="{36098B72-F50F-43ED-AC33-912C226E6E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5969" y="5812888"/>
                <a:ext cx="1568450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Y=ABC</a:t>
                </a:r>
              </a:p>
            </p:txBody>
          </p:sp>
          <p:sp>
            <p:nvSpPr>
              <p:cNvPr id="27" name="Rectangle 20">
                <a:extLst>
                  <a:ext uri="{FF2B5EF4-FFF2-40B4-BE49-F238E27FC236}">
                    <a16:creationId xmlns:a16="http://schemas.microsoft.com/office/drawing/2014/main" id="{BEA909D8-096E-4942-8165-DFBAC37CAF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131" y="5805582"/>
                <a:ext cx="2890838" cy="523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多个逻辑变量时</a:t>
                </a: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</a:t>
                </a:r>
              </a:p>
            </p:txBody>
          </p:sp>
        </p:grpSp>
        <p:sp>
          <p:nvSpPr>
            <p:cNvPr id="52" name="Line 35">
              <a:extLst>
                <a:ext uri="{FF2B5EF4-FFF2-40B4-BE49-F238E27FC236}">
                  <a16:creationId xmlns:a16="http://schemas.microsoft.com/office/drawing/2014/main" id="{763DEA41-A10F-4975-BD58-33D7BD937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2311" y="5980648"/>
              <a:ext cx="6136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305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9D93B7FF-6B43-4100-B157-CB2C54097071}"/>
              </a:ext>
            </a:extLst>
          </p:cNvPr>
          <p:cNvGrpSpPr>
            <a:grpSpLocks/>
          </p:cNvGrpSpPr>
          <p:nvPr/>
        </p:nvGrpSpPr>
        <p:grpSpPr bwMode="auto">
          <a:xfrm>
            <a:off x="5457006" y="1686272"/>
            <a:ext cx="3219450" cy="4191000"/>
            <a:chOff x="3492" y="456"/>
            <a:chExt cx="2028" cy="2640"/>
          </a:xfrm>
        </p:grpSpPr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1EB9B835-3840-4675-8179-85AEBB31F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456"/>
              <a:ext cx="2028" cy="26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34D97585-A65C-4E4D-B0A5-6835195894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564"/>
              <a:ext cx="1920" cy="2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真值表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    B    A+B   Y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0     0      0       1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0     1      1       0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1     0      1       0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1     1      1       0</a:t>
              </a:r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BA67A5E5-9466-493E-AC1C-1D6EC26B8E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4" y="1332"/>
              <a:ext cx="16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CC1BC930-ECED-4105-990E-D13935AF3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4" y="1044"/>
              <a:ext cx="0" cy="18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E628B441-E9C2-4827-A3A8-05E1D09FA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1044"/>
              <a:ext cx="0" cy="18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FA7E285B-29EE-49F8-BC62-B731A81992C2}"/>
              </a:ext>
            </a:extLst>
          </p:cNvPr>
          <p:cNvGrpSpPr>
            <a:grpSpLocks/>
          </p:cNvGrpSpPr>
          <p:nvPr/>
        </p:nvGrpSpPr>
        <p:grpSpPr bwMode="auto">
          <a:xfrm>
            <a:off x="407972" y="5517232"/>
            <a:ext cx="4841875" cy="533401"/>
            <a:chOff x="387" y="1810"/>
            <a:chExt cx="3050" cy="336"/>
          </a:xfrm>
        </p:grpSpPr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A33C13B8-3101-46DD-B01C-C5168DB368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" y="1816"/>
              <a:ext cx="21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多个逻辑变量时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grpSp>
          <p:nvGrpSpPr>
            <p:cNvPr id="15" name="Group 15">
              <a:extLst>
                <a:ext uri="{FF2B5EF4-FFF2-40B4-BE49-F238E27FC236}">
                  <a16:creationId xmlns:a16="http://schemas.microsoft.com/office/drawing/2014/main" id="{495D212E-3AC2-424E-9E44-499363A227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8" y="1810"/>
              <a:ext cx="1189" cy="330"/>
              <a:chOff x="2832" y="3570"/>
              <a:chExt cx="1189" cy="330"/>
            </a:xfrm>
          </p:grpSpPr>
          <p:sp>
            <p:nvSpPr>
              <p:cNvPr id="16" name="Line 16">
                <a:extLst>
                  <a:ext uri="{FF2B5EF4-FFF2-40B4-BE49-F238E27FC236}">
                    <a16:creationId xmlns:a16="http://schemas.microsoft.com/office/drawing/2014/main" id="{5442E78D-2E53-4246-8B24-225D8D765C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7" y="3600"/>
                <a:ext cx="65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7">
                <a:extLst>
                  <a:ext uri="{FF2B5EF4-FFF2-40B4-BE49-F238E27FC236}">
                    <a16:creationId xmlns:a16="http://schemas.microsoft.com/office/drawing/2014/main" id="{A9571FC3-7E9B-4C5B-A923-471B4F422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3570"/>
                <a:ext cx="1189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 A+B+C</a:t>
                </a:r>
              </a:p>
            </p:txBody>
          </p:sp>
        </p:grpSp>
      </p:grpSp>
      <p:grpSp>
        <p:nvGrpSpPr>
          <p:cNvPr id="18" name="Group 18">
            <a:extLst>
              <a:ext uri="{FF2B5EF4-FFF2-40B4-BE49-F238E27FC236}">
                <a16:creationId xmlns:a16="http://schemas.microsoft.com/office/drawing/2014/main" id="{A16B6CAE-A23A-4047-9085-B47EBD4447BC}"/>
              </a:ext>
            </a:extLst>
          </p:cNvPr>
          <p:cNvGrpSpPr>
            <a:grpSpLocks/>
          </p:cNvGrpSpPr>
          <p:nvPr/>
        </p:nvGrpSpPr>
        <p:grpSpPr bwMode="auto">
          <a:xfrm>
            <a:off x="842964" y="2533289"/>
            <a:ext cx="3744912" cy="1052513"/>
            <a:chOff x="785" y="1180"/>
            <a:chExt cx="2359" cy="663"/>
          </a:xfrm>
        </p:grpSpPr>
        <p:grpSp>
          <p:nvGrpSpPr>
            <p:cNvPr id="19" name="Group 19">
              <a:extLst>
                <a:ext uri="{FF2B5EF4-FFF2-40B4-BE49-F238E27FC236}">
                  <a16:creationId xmlns:a16="http://schemas.microsoft.com/office/drawing/2014/main" id="{400EFED3-C063-4951-9F82-BCAEE3AFAC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4" y="1180"/>
              <a:ext cx="1520" cy="663"/>
              <a:chOff x="2712" y="2984"/>
              <a:chExt cx="1520" cy="663"/>
            </a:xfrm>
          </p:grpSpPr>
          <p:sp>
            <p:nvSpPr>
              <p:cNvPr id="21" name="Text Box 20">
                <a:extLst>
                  <a:ext uri="{FF2B5EF4-FFF2-40B4-BE49-F238E27FC236}">
                    <a16:creationId xmlns:a16="http://schemas.microsoft.com/office/drawing/2014/main" id="{E9D32D7F-E460-48E2-848B-A654F15315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2" y="2984"/>
                <a:ext cx="43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2" name="Text Box 21">
                <a:extLst>
                  <a:ext uri="{FF2B5EF4-FFF2-40B4-BE49-F238E27FC236}">
                    <a16:creationId xmlns:a16="http://schemas.microsoft.com/office/drawing/2014/main" id="{E44B8630-1D18-4F5C-9D14-607FFE2E20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2" y="3320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23" name="Text Box 22">
                <a:extLst>
                  <a:ext uri="{FF2B5EF4-FFF2-40B4-BE49-F238E27FC236}">
                    <a16:creationId xmlns:a16="http://schemas.microsoft.com/office/drawing/2014/main" id="{B3CBB847-9560-4FAA-9F27-36FDC2AA95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4" y="3121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0E1E979-A2DD-43B6-BA43-E1D9125FE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0" y="3062"/>
                <a:ext cx="384" cy="528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Line 24">
                <a:extLst>
                  <a:ext uri="{FF2B5EF4-FFF2-40B4-BE49-F238E27FC236}">
                    <a16:creationId xmlns:a16="http://schemas.microsoft.com/office/drawing/2014/main" id="{F1BE0F49-4801-476F-B76E-2EB9DC311B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0" y="3302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Line 25">
                <a:extLst>
                  <a:ext uri="{FF2B5EF4-FFF2-40B4-BE49-F238E27FC236}">
                    <a16:creationId xmlns:a16="http://schemas.microsoft.com/office/drawing/2014/main" id="{FAF24CE4-290C-4298-935F-C70E6C9ACF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0" y="349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Line 26">
                <a:extLst>
                  <a:ext uri="{FF2B5EF4-FFF2-40B4-BE49-F238E27FC236}">
                    <a16:creationId xmlns:a16="http://schemas.microsoft.com/office/drawing/2014/main" id="{2AF8E5FE-1300-4C74-B576-F47DE74E8A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0" y="3158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Text Box 27">
                <a:extLst>
                  <a:ext uri="{FF2B5EF4-FFF2-40B4-BE49-F238E27FC236}">
                    <a16:creationId xmlns:a16="http://schemas.microsoft.com/office/drawing/2014/main" id="{EFC924A4-DA3D-4F32-B501-EF87231DBE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1" y="3036"/>
                <a:ext cx="528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+mn-ea"/>
                    <a:cs typeface="Times New Roman" panose="02020603050405020304" pitchFamily="18" charset="0"/>
                  </a:rPr>
                  <a:t>≥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78C4732-7DAB-498E-83B2-9C7357727A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" y="3264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 Box 29">
              <a:extLst>
                <a:ext uri="{FF2B5EF4-FFF2-40B4-BE49-F238E27FC236}">
                  <a16:creationId xmlns:a16="http://schemas.microsoft.com/office/drawing/2014/main" id="{9777A46E-1CFA-4C12-9706-465FAC42B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" y="1330"/>
              <a:ext cx="7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符号：</a:t>
              </a:r>
            </a:p>
          </p:txBody>
        </p:sp>
      </p:grpSp>
      <p:grpSp>
        <p:nvGrpSpPr>
          <p:cNvPr id="30" name="Group 31">
            <a:extLst>
              <a:ext uri="{FF2B5EF4-FFF2-40B4-BE49-F238E27FC236}">
                <a16:creationId xmlns:a16="http://schemas.microsoft.com/office/drawing/2014/main" id="{A21CE3BE-7D58-4771-84D9-C02700C33ABD}"/>
              </a:ext>
            </a:extLst>
          </p:cNvPr>
          <p:cNvGrpSpPr>
            <a:grpSpLocks/>
          </p:cNvGrpSpPr>
          <p:nvPr/>
        </p:nvGrpSpPr>
        <p:grpSpPr bwMode="auto">
          <a:xfrm>
            <a:off x="2224089" y="3904889"/>
            <a:ext cx="2413000" cy="1052513"/>
            <a:chOff x="2712" y="2984"/>
            <a:chExt cx="1520" cy="663"/>
          </a:xfrm>
        </p:grpSpPr>
        <p:sp>
          <p:nvSpPr>
            <p:cNvPr id="31" name="Text Box 32">
              <a:extLst>
                <a:ext uri="{FF2B5EF4-FFF2-40B4-BE49-F238E27FC236}">
                  <a16:creationId xmlns:a16="http://schemas.microsoft.com/office/drawing/2014/main" id="{DE1D2E40-0966-424E-997E-2723A248E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2" y="2984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2" name="Text Box 33">
              <a:extLst>
                <a:ext uri="{FF2B5EF4-FFF2-40B4-BE49-F238E27FC236}">
                  <a16:creationId xmlns:a16="http://schemas.microsoft.com/office/drawing/2014/main" id="{040CF1ED-781B-4363-94BB-9A4A051B93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2" y="3320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3" name="Text Box 34">
              <a:extLst>
                <a:ext uri="{FF2B5EF4-FFF2-40B4-BE49-F238E27FC236}">
                  <a16:creationId xmlns:a16="http://schemas.microsoft.com/office/drawing/2014/main" id="{6C42DC6A-24EC-4865-B374-66384D2C39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4" y="3121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4" name="Rectangle 35">
              <a:extLst>
                <a:ext uri="{FF2B5EF4-FFF2-40B4-BE49-F238E27FC236}">
                  <a16:creationId xmlns:a16="http://schemas.microsoft.com/office/drawing/2014/main" id="{4213A3DE-9506-42F0-9ED0-A579112E9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" y="3062"/>
              <a:ext cx="384" cy="52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Line 36">
              <a:extLst>
                <a:ext uri="{FF2B5EF4-FFF2-40B4-BE49-F238E27FC236}">
                  <a16:creationId xmlns:a16="http://schemas.microsoft.com/office/drawing/2014/main" id="{47A8DF59-BC90-44D5-8CE5-39B12A5417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0" y="3302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Line 37">
              <a:extLst>
                <a:ext uri="{FF2B5EF4-FFF2-40B4-BE49-F238E27FC236}">
                  <a16:creationId xmlns:a16="http://schemas.microsoft.com/office/drawing/2014/main" id="{2A03C2F6-862C-4C1F-AC45-7137D54B17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" y="349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Line 38">
              <a:extLst>
                <a:ext uri="{FF2B5EF4-FFF2-40B4-BE49-F238E27FC236}">
                  <a16:creationId xmlns:a16="http://schemas.microsoft.com/office/drawing/2014/main" id="{CE8F7520-8000-46A0-852E-040CFE1967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" y="315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 Box 39">
              <a:extLst>
                <a:ext uri="{FF2B5EF4-FFF2-40B4-BE49-F238E27FC236}">
                  <a16:creationId xmlns:a16="http://schemas.microsoft.com/office/drawing/2014/main" id="{45A70703-41A0-4A34-BDEB-F579E0DD93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0" y="3158"/>
              <a:ext cx="52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+</a:t>
              </a:r>
            </a:p>
          </p:txBody>
        </p:sp>
        <p:sp>
          <p:nvSpPr>
            <p:cNvPr id="39" name="Oval 40">
              <a:extLst>
                <a:ext uri="{FF2B5EF4-FFF2-40B4-BE49-F238E27FC236}">
                  <a16:creationId xmlns:a16="http://schemas.microsoft.com/office/drawing/2014/main" id="{9AA25645-B906-47DC-BCB3-81CC66E0E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4" y="3264"/>
              <a:ext cx="96" cy="9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 Box 2">
            <a:extLst>
              <a:ext uri="{FF2B5EF4-FFF2-40B4-BE49-F238E27FC236}">
                <a16:creationId xmlns:a16="http://schemas.microsoft.com/office/drawing/2014/main" id="{3EF1605F-72FE-49E1-99CC-C4196FA23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102" y="1321687"/>
            <a:ext cx="13868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或非门</a:t>
            </a: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314E158-F5BE-4C5B-9682-9EED1CFEFAC3}"/>
              </a:ext>
            </a:extLst>
          </p:cNvPr>
          <p:cNvSpPr/>
          <p:nvPr/>
        </p:nvSpPr>
        <p:spPr>
          <a:xfrm>
            <a:off x="426496" y="1304702"/>
            <a:ext cx="499606" cy="504056"/>
          </a:xfrm>
          <a:prstGeom prst="ellipse">
            <a:avLst/>
          </a:prstGeom>
          <a:solidFill>
            <a:srgbClr val="009242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B2344CF2-5A41-495F-8399-13934C0AB54E}"/>
              </a:ext>
            </a:extLst>
          </p:cNvPr>
          <p:cNvGrpSpPr/>
          <p:nvPr/>
        </p:nvGrpSpPr>
        <p:grpSpPr>
          <a:xfrm>
            <a:off x="3182112" y="1321604"/>
            <a:ext cx="2146060" cy="523220"/>
            <a:chOff x="3182112" y="1285515"/>
            <a:chExt cx="2146060" cy="523220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C17F430B-3648-4681-8A49-8AF4B9D1C339}"/>
                </a:ext>
              </a:extLst>
            </p:cNvPr>
            <p:cNvGrpSpPr/>
            <p:nvPr/>
          </p:nvGrpSpPr>
          <p:grpSpPr>
            <a:xfrm>
              <a:off x="3847580" y="1285749"/>
              <a:ext cx="1480592" cy="519113"/>
              <a:chOff x="1219200" y="1752600"/>
              <a:chExt cx="1480592" cy="519113"/>
            </a:xfrm>
          </p:grpSpPr>
          <p:sp>
            <p:nvSpPr>
              <p:cNvPr id="4" name="Text Box 4">
                <a:extLst>
                  <a:ext uri="{FF2B5EF4-FFF2-40B4-BE49-F238E27FC236}">
                    <a16:creationId xmlns:a16="http://schemas.microsoft.com/office/drawing/2014/main" id="{BEAA8D7A-3047-4069-B133-6184A4E0C9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9200" y="1752600"/>
                <a:ext cx="1480592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 A+B</a:t>
                </a:r>
              </a:p>
            </p:txBody>
          </p:sp>
          <p:sp>
            <p:nvSpPr>
              <p:cNvPr id="5" name="Line 5">
                <a:extLst>
                  <a:ext uri="{FF2B5EF4-FFF2-40B4-BE49-F238E27FC236}">
                    <a16:creationId xmlns:a16="http://schemas.microsoft.com/office/drawing/2014/main" id="{3C3166C6-6F59-4046-AFDC-EB9EB0758B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5781" y="1824504"/>
                <a:ext cx="74136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3" name="Text Box 2">
              <a:extLst>
                <a:ext uri="{FF2B5EF4-FFF2-40B4-BE49-F238E27FC236}">
                  <a16:creationId xmlns:a16="http://schemas.microsoft.com/office/drawing/2014/main" id="{69157CC1-63FB-4A7F-B411-5ED8BAEA45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2112" y="1285515"/>
              <a:ext cx="138688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如，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424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2">
            <a:extLst>
              <a:ext uri="{FF2B5EF4-FFF2-40B4-BE49-F238E27FC236}">
                <a16:creationId xmlns:a16="http://schemas.microsoft.com/office/drawing/2014/main" id="{348F6B7D-2B5C-462B-AC8E-9FB914706F3A}"/>
              </a:ext>
            </a:extLst>
          </p:cNvPr>
          <p:cNvGrpSpPr>
            <a:grpSpLocks/>
          </p:cNvGrpSpPr>
          <p:nvPr/>
        </p:nvGrpSpPr>
        <p:grpSpPr bwMode="auto">
          <a:xfrm>
            <a:off x="1073944" y="2137286"/>
            <a:ext cx="3810000" cy="519112"/>
            <a:chOff x="240" y="816"/>
            <a:chExt cx="2400" cy="327"/>
          </a:xfrm>
        </p:grpSpPr>
        <p:sp>
          <p:nvSpPr>
            <p:cNvPr id="4" name="Text Box 4">
              <a:extLst>
                <a:ext uri="{FF2B5EF4-FFF2-40B4-BE49-F238E27FC236}">
                  <a16:creationId xmlns:a16="http://schemas.microsoft.com/office/drawing/2014/main" id="{73E5262F-F0D1-4846-930D-43DA1612A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816"/>
              <a:ext cx="2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如， 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Y= AB +CD</a:t>
              </a:r>
            </a:p>
          </p:txBody>
        </p:sp>
        <p:sp>
          <p:nvSpPr>
            <p:cNvPr id="5" name="Line 5">
              <a:extLst>
                <a:ext uri="{FF2B5EF4-FFF2-40B4-BE49-F238E27FC236}">
                  <a16:creationId xmlns:a16="http://schemas.microsoft.com/office/drawing/2014/main" id="{3E405316-79F3-4DEB-B35E-A5334F4159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6" y="859"/>
              <a:ext cx="8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Text Box 30">
            <a:extLst>
              <a:ext uri="{FF2B5EF4-FFF2-40B4-BE49-F238E27FC236}">
                <a16:creationId xmlns:a16="http://schemas.microsoft.com/office/drawing/2014/main" id="{EFC24A49-7083-48B1-A103-9E3722975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3345706"/>
            <a:ext cx="1255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符号：</a:t>
            </a:r>
          </a:p>
        </p:txBody>
      </p:sp>
      <p:grpSp>
        <p:nvGrpSpPr>
          <p:cNvPr id="7" name="Group 41">
            <a:extLst>
              <a:ext uri="{FF2B5EF4-FFF2-40B4-BE49-F238E27FC236}">
                <a16:creationId xmlns:a16="http://schemas.microsoft.com/office/drawing/2014/main" id="{91E3A1AB-E177-4CA8-A9F5-B52A7AB900BF}"/>
              </a:ext>
            </a:extLst>
          </p:cNvPr>
          <p:cNvGrpSpPr>
            <a:grpSpLocks/>
          </p:cNvGrpSpPr>
          <p:nvPr/>
        </p:nvGrpSpPr>
        <p:grpSpPr bwMode="auto">
          <a:xfrm>
            <a:off x="1583531" y="4024361"/>
            <a:ext cx="2906713" cy="1814512"/>
            <a:chOff x="816" y="1248"/>
            <a:chExt cx="1831" cy="1143"/>
          </a:xfrm>
        </p:grpSpPr>
        <p:sp>
          <p:nvSpPr>
            <p:cNvPr id="8" name="Text Box 21">
              <a:extLst>
                <a:ext uri="{FF2B5EF4-FFF2-40B4-BE49-F238E27FC236}">
                  <a16:creationId xmlns:a16="http://schemas.microsoft.com/office/drawing/2014/main" id="{7158A423-AC29-42BE-92FF-4FDBAD232D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785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9" name="Text Box 22">
              <a:extLst>
                <a:ext uri="{FF2B5EF4-FFF2-40B4-BE49-F238E27FC236}">
                  <a16:creationId xmlns:a16="http://schemas.microsoft.com/office/drawing/2014/main" id="{430B0180-B674-4F72-B4D8-5D6B066690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064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0" name="Text Box 23">
              <a:extLst>
                <a:ext uri="{FF2B5EF4-FFF2-40B4-BE49-F238E27FC236}">
                  <a16:creationId xmlns:a16="http://schemas.microsoft.com/office/drawing/2014/main" id="{EB7D7CDA-1642-4466-9281-F696CBE9B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9" y="1680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1" name="Rectangle 24">
              <a:extLst>
                <a:ext uri="{FF2B5EF4-FFF2-40B4-BE49-F238E27FC236}">
                  <a16:creationId xmlns:a16="http://schemas.microsoft.com/office/drawing/2014/main" id="{9F8E2400-E63B-4E1B-B877-15F4A11D9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326"/>
              <a:ext cx="695" cy="97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Line 25">
              <a:extLst>
                <a:ext uri="{FF2B5EF4-FFF2-40B4-BE49-F238E27FC236}">
                  <a16:creationId xmlns:a16="http://schemas.microsoft.com/office/drawing/2014/main" id="{5F4A430F-1FD6-44F3-A589-457E363818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5" y="1877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Line 26">
              <a:extLst>
                <a:ext uri="{FF2B5EF4-FFF2-40B4-BE49-F238E27FC236}">
                  <a16:creationId xmlns:a16="http://schemas.microsoft.com/office/drawing/2014/main" id="{9F948950-6119-4868-92F9-952B94EC68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23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Line 27">
              <a:extLst>
                <a:ext uri="{FF2B5EF4-FFF2-40B4-BE49-F238E27FC236}">
                  <a16:creationId xmlns:a16="http://schemas.microsoft.com/office/drawing/2014/main" id="{62737520-835C-4B99-861E-635941B31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96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28">
              <a:extLst>
                <a:ext uri="{FF2B5EF4-FFF2-40B4-BE49-F238E27FC236}">
                  <a16:creationId xmlns:a16="http://schemas.microsoft.com/office/drawing/2014/main" id="{D7C6D25C-D832-4F74-AD74-00DAB0769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3" y="1292"/>
              <a:ext cx="52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+mn-ea"/>
                  <a:cs typeface="Times New Roman" panose="02020603050405020304" pitchFamily="18" charset="0"/>
                </a:rPr>
                <a:t>≥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6" name="Oval 29">
              <a:extLst>
                <a:ext uri="{FF2B5EF4-FFF2-40B4-BE49-F238E27FC236}">
                  <a16:creationId xmlns:a16="http://schemas.microsoft.com/office/drawing/2014/main" id="{6F2EA823-DB0D-423D-BB6B-110F04B29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9" y="1823"/>
              <a:ext cx="96" cy="9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ine 33">
              <a:extLst>
                <a:ext uri="{FF2B5EF4-FFF2-40B4-BE49-F238E27FC236}">
                  <a16:creationId xmlns:a16="http://schemas.microsoft.com/office/drawing/2014/main" id="{2403F25F-F624-4751-8B03-4099B92AB6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344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Line 34">
              <a:extLst>
                <a:ext uri="{FF2B5EF4-FFF2-40B4-BE49-F238E27FC236}">
                  <a16:creationId xmlns:a16="http://schemas.microsoft.com/office/drawing/2014/main" id="{6CEE5250-4CD7-48BB-B48E-751379BD7E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182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35">
              <a:extLst>
                <a:ext uri="{FF2B5EF4-FFF2-40B4-BE49-F238E27FC236}">
                  <a16:creationId xmlns:a16="http://schemas.microsoft.com/office/drawing/2014/main" id="{2C5CBF9B-122E-445F-A4A0-EF4E74716F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248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0" name="Text Box 36">
              <a:extLst>
                <a:ext uri="{FF2B5EF4-FFF2-40B4-BE49-F238E27FC236}">
                  <a16:creationId xmlns:a16="http://schemas.microsoft.com/office/drawing/2014/main" id="{EFC51515-7941-4D99-8E80-7445532FB4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508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1" name="Line 37">
              <a:extLst>
                <a:ext uri="{FF2B5EF4-FFF2-40B4-BE49-F238E27FC236}">
                  <a16:creationId xmlns:a16="http://schemas.microsoft.com/office/drawing/2014/main" id="{E98D2BE2-95DF-4318-9B1B-A2F68CBEDF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689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38">
              <a:extLst>
                <a:ext uri="{FF2B5EF4-FFF2-40B4-BE49-F238E27FC236}">
                  <a16:creationId xmlns:a16="http://schemas.microsoft.com/office/drawing/2014/main" id="{D48C7642-C851-4CB6-A6FD-69E6E81AEE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422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 Box 39">
              <a:extLst>
                <a:ext uri="{FF2B5EF4-FFF2-40B4-BE49-F238E27FC236}">
                  <a16:creationId xmlns:a16="http://schemas.microsoft.com/office/drawing/2014/main" id="{E473C29E-B825-45E3-B8F1-AF9F0A7890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816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24" name="Text Box 40">
              <a:extLst>
                <a:ext uri="{FF2B5EF4-FFF2-40B4-BE49-F238E27FC236}">
                  <a16:creationId xmlns:a16="http://schemas.microsoft.com/office/drawing/2014/main" id="{87217531-C1E8-4588-99AF-3536455AD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0" y="1320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6ED0E23-6A9B-4890-8B07-32825643BE50}"/>
              </a:ext>
            </a:extLst>
          </p:cNvPr>
          <p:cNvGrpSpPr/>
          <p:nvPr/>
        </p:nvGrpSpPr>
        <p:grpSpPr>
          <a:xfrm>
            <a:off x="5796136" y="190500"/>
            <a:ext cx="2590800" cy="6477000"/>
            <a:chOff x="5796136" y="190500"/>
            <a:chExt cx="2590800" cy="6477000"/>
          </a:xfrm>
        </p:grpSpPr>
        <p:graphicFrame>
          <p:nvGraphicFramePr>
            <p:cNvPr id="25" name="Object 43">
              <a:extLst>
                <a:ext uri="{FF2B5EF4-FFF2-40B4-BE49-F238E27FC236}">
                  <a16:creationId xmlns:a16="http://schemas.microsoft.com/office/drawing/2014/main" id="{1405C7B1-C66D-4EC8-9CAD-3411ECAFC5A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6628005"/>
                </p:ext>
              </p:extLst>
            </p:nvPr>
          </p:nvGraphicFramePr>
          <p:xfrm>
            <a:off x="5796136" y="190500"/>
            <a:ext cx="2590800" cy="6477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" name="Document" r:id="rId3" imgW="5630460" imgH="2814581" progId="Word.Document.8">
                    <p:embed/>
                  </p:oleObj>
                </mc:Choice>
                <mc:Fallback>
                  <p:oleObj name="Document" r:id="rId3" imgW="5630460" imgH="2814581" progId="Word.Document.8">
                    <p:embed/>
                    <p:pic>
                      <p:nvPicPr>
                        <p:cNvPr id="14379" name="Object 43">
                          <a:extLst>
                            <a:ext uri="{FF2B5EF4-FFF2-40B4-BE49-F238E27FC236}">
                              <a16:creationId xmlns:a16="http://schemas.microsoft.com/office/drawing/2014/main" id="{5D630701-B899-403A-A0E4-AE87AD006E0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 l="2531" r="78479" b="5038"/>
                        <a:stretch>
                          <a:fillRect/>
                        </a:stretch>
                      </p:blipFill>
                      <p:spPr bwMode="auto">
                        <a:xfrm>
                          <a:off x="5796136" y="190500"/>
                          <a:ext cx="2590800" cy="6477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BBE0C661-20C3-4361-A3AD-A38F003552C4}"/>
                </a:ext>
              </a:extLst>
            </p:cNvPr>
            <p:cNvCxnSpPr>
              <a:cxnSpLocks/>
            </p:cNvCxnSpPr>
            <p:nvPr/>
          </p:nvCxnSpPr>
          <p:spPr>
            <a:xfrm>
              <a:off x="5796136" y="190500"/>
              <a:ext cx="0" cy="64068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6F0DE454-06CD-4448-8985-C73B4419A4CB}"/>
              </a:ext>
            </a:extLst>
          </p:cNvPr>
          <p:cNvGrpSpPr/>
          <p:nvPr/>
        </p:nvGrpSpPr>
        <p:grpSpPr>
          <a:xfrm>
            <a:off x="591595" y="1203958"/>
            <a:ext cx="2315118" cy="545530"/>
            <a:chOff x="426495" y="1304702"/>
            <a:chExt cx="2315118" cy="545530"/>
          </a:xfrm>
        </p:grpSpPr>
        <p:sp>
          <p:nvSpPr>
            <p:cNvPr id="2" name="Text Box 2">
              <a:extLst>
                <a:ext uri="{FF2B5EF4-FFF2-40B4-BE49-F238E27FC236}">
                  <a16:creationId xmlns:a16="http://schemas.microsoft.com/office/drawing/2014/main" id="{C8E8CE60-1CE8-4810-9425-7D672A6AC1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1327012"/>
              <a:ext cx="175101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与或非门</a:t>
              </a: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CDC7801C-0D51-4239-8504-C4FAB2C326F4}"/>
                </a:ext>
              </a:extLst>
            </p:cNvPr>
            <p:cNvSpPr/>
            <p:nvPr/>
          </p:nvSpPr>
          <p:spPr>
            <a:xfrm>
              <a:off x="426495" y="1304702"/>
              <a:ext cx="518400" cy="519112"/>
            </a:xfrm>
            <a:prstGeom prst="ellipse">
              <a:avLst/>
            </a:prstGeom>
            <a:solidFill>
              <a:srgbClr val="009242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564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>
            <a:extLst>
              <a:ext uri="{FF2B5EF4-FFF2-40B4-BE49-F238E27FC236}">
                <a16:creationId xmlns:a16="http://schemas.microsoft.com/office/drawing/2014/main" id="{60EF90C5-FFFB-443E-BA94-80302411C007}"/>
              </a:ext>
            </a:extLst>
          </p:cNvPr>
          <p:cNvGrpSpPr>
            <a:grpSpLocks/>
          </p:cNvGrpSpPr>
          <p:nvPr/>
        </p:nvGrpSpPr>
        <p:grpSpPr bwMode="auto">
          <a:xfrm>
            <a:off x="584201" y="1097559"/>
            <a:ext cx="4757738" cy="542924"/>
            <a:chOff x="303" y="759"/>
            <a:chExt cx="2997" cy="342"/>
          </a:xfrm>
        </p:grpSpPr>
        <p:grpSp>
          <p:nvGrpSpPr>
            <p:cNvPr id="3" name="Group 16">
              <a:extLst>
                <a:ext uri="{FF2B5EF4-FFF2-40B4-BE49-F238E27FC236}">
                  <a16:creationId xmlns:a16="http://schemas.microsoft.com/office/drawing/2014/main" id="{639CC712-7770-404B-AB14-7D9963A42B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4" y="768"/>
              <a:ext cx="2336" cy="333"/>
              <a:chOff x="1832" y="2608"/>
              <a:chExt cx="2336" cy="333"/>
            </a:xfrm>
          </p:grpSpPr>
          <p:sp>
            <p:nvSpPr>
              <p:cNvPr id="5" name="Text Box 17">
                <a:extLst>
                  <a:ext uri="{FF2B5EF4-FFF2-40B4-BE49-F238E27FC236}">
                    <a16:creationId xmlns:a16="http://schemas.microsoft.com/office/drawing/2014/main" id="{296DC834-4B4A-4D1A-BAE7-5EC51D96C9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2" y="2608"/>
                <a:ext cx="2336" cy="333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Y=A 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 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=AB + AB</a:t>
                </a:r>
              </a:p>
            </p:txBody>
          </p:sp>
          <p:sp>
            <p:nvSpPr>
              <p:cNvPr id="6" name="Line 18">
                <a:extLst>
                  <a:ext uri="{FF2B5EF4-FFF2-40B4-BE49-F238E27FC236}">
                    <a16:creationId xmlns:a16="http://schemas.microsoft.com/office/drawing/2014/main" id="{23671083-6024-4843-839D-423CA9C025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9" y="2672"/>
                <a:ext cx="11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Line 19">
                <a:extLst>
                  <a:ext uri="{FF2B5EF4-FFF2-40B4-BE49-F238E27FC236}">
                    <a16:creationId xmlns:a16="http://schemas.microsoft.com/office/drawing/2014/main" id="{D937618F-4FBC-4183-B8A3-B63B355E1E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8" y="2672"/>
                <a:ext cx="12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" name="Text Box 20">
              <a:extLst>
                <a:ext uri="{FF2B5EF4-FFF2-40B4-BE49-F238E27FC236}">
                  <a16:creationId xmlns:a16="http://schemas.microsoft.com/office/drawing/2014/main" id="{2E53B364-624D-419A-B7B5-E1C9DF507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" y="759"/>
              <a:ext cx="5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如，</a:t>
              </a:r>
            </a:p>
          </p:txBody>
        </p:sp>
      </p:grpSp>
      <p:grpSp>
        <p:nvGrpSpPr>
          <p:cNvPr id="9" name="Group 3">
            <a:extLst>
              <a:ext uri="{FF2B5EF4-FFF2-40B4-BE49-F238E27FC236}">
                <a16:creationId xmlns:a16="http://schemas.microsoft.com/office/drawing/2014/main" id="{CF96D243-4D65-425C-A7FE-FA4EF7DF36DB}"/>
              </a:ext>
            </a:extLst>
          </p:cNvPr>
          <p:cNvGrpSpPr>
            <a:grpSpLocks/>
          </p:cNvGrpSpPr>
          <p:nvPr/>
        </p:nvGrpSpPr>
        <p:grpSpPr bwMode="auto">
          <a:xfrm>
            <a:off x="5313999" y="413294"/>
            <a:ext cx="3597275" cy="3852863"/>
            <a:chOff x="3446" y="72"/>
            <a:chExt cx="2266" cy="2427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B6690C36-7D9A-4951-9DAD-F383E7F65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72"/>
              <a:ext cx="2256" cy="242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" name="Group 5">
              <a:extLst>
                <a:ext uri="{FF2B5EF4-FFF2-40B4-BE49-F238E27FC236}">
                  <a16:creationId xmlns:a16="http://schemas.microsoft.com/office/drawing/2014/main" id="{5BAA0EEA-A828-4140-98DB-DD2636E605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6" y="134"/>
              <a:ext cx="2252" cy="2365"/>
              <a:chOff x="2638" y="462"/>
              <a:chExt cx="2252" cy="2365"/>
            </a:xfrm>
          </p:grpSpPr>
          <p:sp>
            <p:nvSpPr>
              <p:cNvPr id="12" name="Text Box 6">
                <a:extLst>
                  <a:ext uri="{FF2B5EF4-FFF2-40B4-BE49-F238E27FC236}">
                    <a16:creationId xmlns:a16="http://schemas.microsoft.com/office/drawing/2014/main" id="{AB0E8C21-D500-4DFE-9D2B-8AB2CC79E6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8" y="462"/>
                <a:ext cx="2252" cy="2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真值表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   B    AB   AB    Y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0     0      0       0      0  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0     1      1       0      1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1     0      0       1      1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1     1      0       0      0</a:t>
                </a:r>
              </a:p>
            </p:txBody>
          </p:sp>
          <p:sp>
            <p:nvSpPr>
              <p:cNvPr id="13" name="Line 7">
                <a:extLst>
                  <a:ext uri="{FF2B5EF4-FFF2-40B4-BE49-F238E27FC236}">
                    <a16:creationId xmlns:a16="http://schemas.microsoft.com/office/drawing/2014/main" id="{F454B2A6-7F34-4E8A-BF13-A7CC89C122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9" y="1136"/>
                <a:ext cx="207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Line 9">
                <a:extLst>
                  <a:ext uri="{FF2B5EF4-FFF2-40B4-BE49-F238E27FC236}">
                    <a16:creationId xmlns:a16="http://schemas.microsoft.com/office/drawing/2014/main" id="{8EE83D68-D3F2-474D-82BF-269CC3655F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6" y="848"/>
                <a:ext cx="0" cy="19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Line 10">
                <a:extLst>
                  <a:ext uri="{FF2B5EF4-FFF2-40B4-BE49-F238E27FC236}">
                    <a16:creationId xmlns:a16="http://schemas.microsoft.com/office/drawing/2014/main" id="{1F9B6D01-2CB5-43D1-99B1-BC47D9131F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6" y="848"/>
                <a:ext cx="0" cy="19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Line 11">
                <a:extLst>
                  <a:ext uri="{FF2B5EF4-FFF2-40B4-BE49-F238E27FC236}">
                    <a16:creationId xmlns:a16="http://schemas.microsoft.com/office/drawing/2014/main" id="{3A99DC3B-E0A1-4659-A005-759D532832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4" y="896"/>
                <a:ext cx="0" cy="19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Line 12">
                <a:extLst>
                  <a:ext uri="{FF2B5EF4-FFF2-40B4-BE49-F238E27FC236}">
                    <a16:creationId xmlns:a16="http://schemas.microsoft.com/office/drawing/2014/main" id="{FC1D9D06-21CB-4300-B12B-5C5DA05EC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2" y="939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Line 13">
                <a:extLst>
                  <a:ext uri="{FF2B5EF4-FFF2-40B4-BE49-F238E27FC236}">
                    <a16:creationId xmlns:a16="http://schemas.microsoft.com/office/drawing/2014/main" id="{3C707174-A1D6-4611-BF40-02FDC6BADF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8" y="939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0" name="Text Box 14">
            <a:extLst>
              <a:ext uri="{FF2B5EF4-FFF2-40B4-BE49-F238E27FC236}">
                <a16:creationId xmlns:a16="http://schemas.microsoft.com/office/drawing/2014/main" id="{A4A4F97B-BEA1-4C89-995A-751E4D6DE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6096" y="137236"/>
            <a:ext cx="2209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异或门</a:t>
            </a:r>
          </a:p>
        </p:txBody>
      </p:sp>
      <p:grpSp>
        <p:nvGrpSpPr>
          <p:cNvPr id="21" name="Group 21">
            <a:extLst>
              <a:ext uri="{FF2B5EF4-FFF2-40B4-BE49-F238E27FC236}">
                <a16:creationId xmlns:a16="http://schemas.microsoft.com/office/drawing/2014/main" id="{58D91ABC-8306-4BA0-A80C-418AE9F146F3}"/>
              </a:ext>
            </a:extLst>
          </p:cNvPr>
          <p:cNvGrpSpPr>
            <a:grpSpLocks/>
          </p:cNvGrpSpPr>
          <p:nvPr/>
        </p:nvGrpSpPr>
        <p:grpSpPr bwMode="auto">
          <a:xfrm>
            <a:off x="879478" y="1941288"/>
            <a:ext cx="3946525" cy="1089025"/>
            <a:chOff x="354" y="2062"/>
            <a:chExt cx="2486" cy="686"/>
          </a:xfrm>
        </p:grpSpPr>
        <p:grpSp>
          <p:nvGrpSpPr>
            <p:cNvPr id="22" name="Group 22">
              <a:extLst>
                <a:ext uri="{FF2B5EF4-FFF2-40B4-BE49-F238E27FC236}">
                  <a16:creationId xmlns:a16="http://schemas.microsoft.com/office/drawing/2014/main" id="{4E98A6D5-6E3D-4C19-89D8-303175764A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2" y="2062"/>
              <a:ext cx="1648" cy="686"/>
              <a:chOff x="2632" y="3634"/>
              <a:chExt cx="1648" cy="686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A7DE942-DD9C-4DED-8D9B-75DE71D43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3705"/>
                <a:ext cx="384" cy="528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Line 24">
                <a:extLst>
                  <a:ext uri="{FF2B5EF4-FFF2-40B4-BE49-F238E27FC236}">
                    <a16:creationId xmlns:a16="http://schemas.microsoft.com/office/drawing/2014/main" id="{EE2A353C-DC18-4C5F-871C-6BEE188D64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3945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Line 25">
                <a:extLst>
                  <a:ext uri="{FF2B5EF4-FFF2-40B4-BE49-F238E27FC236}">
                    <a16:creationId xmlns:a16="http://schemas.microsoft.com/office/drawing/2014/main" id="{A0848057-4F09-45B2-AF54-1530DDD774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4137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Line 26">
                <a:extLst>
                  <a:ext uri="{FF2B5EF4-FFF2-40B4-BE49-F238E27FC236}">
                    <a16:creationId xmlns:a16="http://schemas.microsoft.com/office/drawing/2014/main" id="{1B496EA7-67E6-4105-B99B-319EB70CB1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3801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Text Box 27">
                <a:extLst>
                  <a:ext uri="{FF2B5EF4-FFF2-40B4-BE49-F238E27FC236}">
                    <a16:creationId xmlns:a16="http://schemas.microsoft.com/office/drawing/2014/main" id="{DD3708EA-7F02-4C3B-9B15-C674E5C443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" y="3801"/>
                <a:ext cx="528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</a:p>
            </p:txBody>
          </p:sp>
          <p:sp>
            <p:nvSpPr>
              <p:cNvPr id="29" name="Text Box 28">
                <a:extLst>
                  <a:ext uri="{FF2B5EF4-FFF2-40B4-BE49-F238E27FC236}">
                    <a16:creationId xmlns:a16="http://schemas.microsoft.com/office/drawing/2014/main" id="{F4D2EEFF-7F44-4D39-B7E5-396813198A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2" y="3634"/>
                <a:ext cx="43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0" name="Text Box 29">
                <a:extLst>
                  <a:ext uri="{FF2B5EF4-FFF2-40B4-BE49-F238E27FC236}">
                    <a16:creationId xmlns:a16="http://schemas.microsoft.com/office/drawing/2014/main" id="{E840A6DE-F594-4A20-BED2-276720644C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3993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1" name="Text Box 30">
                <a:extLst>
                  <a:ext uri="{FF2B5EF4-FFF2-40B4-BE49-F238E27FC236}">
                    <a16:creationId xmlns:a16="http://schemas.microsoft.com/office/drawing/2014/main" id="{72B07907-DE03-46A7-A9AD-FF00935C1C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8" y="3777"/>
                <a:ext cx="43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</p:grpSp>
        <p:sp>
          <p:nvSpPr>
            <p:cNvPr id="23" name="Text Box 31">
              <a:extLst>
                <a:ext uri="{FF2B5EF4-FFF2-40B4-BE49-F238E27FC236}">
                  <a16:creationId xmlns:a16="http://schemas.microsoft.com/office/drawing/2014/main" id="{8389078A-35B8-4E21-86C5-67E4B2EE3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" y="2236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符号：</a:t>
              </a:r>
            </a:p>
          </p:txBody>
        </p:sp>
      </p:grpSp>
      <p:grpSp>
        <p:nvGrpSpPr>
          <p:cNvPr id="36" name="Group 48">
            <a:extLst>
              <a:ext uri="{FF2B5EF4-FFF2-40B4-BE49-F238E27FC236}">
                <a16:creationId xmlns:a16="http://schemas.microsoft.com/office/drawing/2014/main" id="{D5013279-AECF-4DED-B8CB-9462FE613A0A}"/>
              </a:ext>
            </a:extLst>
          </p:cNvPr>
          <p:cNvGrpSpPr>
            <a:grpSpLocks/>
          </p:cNvGrpSpPr>
          <p:nvPr/>
        </p:nvGrpSpPr>
        <p:grpSpPr bwMode="auto">
          <a:xfrm>
            <a:off x="2179639" y="3135906"/>
            <a:ext cx="2616200" cy="1089025"/>
            <a:chOff x="1175" y="1824"/>
            <a:chExt cx="1648" cy="686"/>
          </a:xfrm>
        </p:grpSpPr>
        <p:grpSp>
          <p:nvGrpSpPr>
            <p:cNvPr id="37" name="Group 37">
              <a:extLst>
                <a:ext uri="{FF2B5EF4-FFF2-40B4-BE49-F238E27FC236}">
                  <a16:creationId xmlns:a16="http://schemas.microsoft.com/office/drawing/2014/main" id="{DDF8E62B-8112-43E1-BE2B-E03CA374B0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5" y="1824"/>
              <a:ext cx="1648" cy="686"/>
              <a:chOff x="2632" y="3634"/>
              <a:chExt cx="1648" cy="686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9231BA2-DB88-48CD-BC83-13F5F3A1FD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3705"/>
                <a:ext cx="384" cy="528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Line 39">
                <a:extLst>
                  <a:ext uri="{FF2B5EF4-FFF2-40B4-BE49-F238E27FC236}">
                    <a16:creationId xmlns:a16="http://schemas.microsoft.com/office/drawing/2014/main" id="{C275E88F-36AD-46ED-AEFE-3365745EBF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3945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Line 40">
                <a:extLst>
                  <a:ext uri="{FF2B5EF4-FFF2-40B4-BE49-F238E27FC236}">
                    <a16:creationId xmlns:a16="http://schemas.microsoft.com/office/drawing/2014/main" id="{1FEEA65A-EC2D-4B51-BEAF-ACFAE00A41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4137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Line 41">
                <a:extLst>
                  <a:ext uri="{FF2B5EF4-FFF2-40B4-BE49-F238E27FC236}">
                    <a16:creationId xmlns:a16="http://schemas.microsoft.com/office/drawing/2014/main" id="{6AD2989B-FEDE-46A2-917E-D471F3D06C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3801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 Box 42">
                <a:extLst>
                  <a:ext uri="{FF2B5EF4-FFF2-40B4-BE49-F238E27FC236}">
                    <a16:creationId xmlns:a16="http://schemas.microsoft.com/office/drawing/2014/main" id="{BC0C8FF4-F257-47DA-8AB2-7A984C55AD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" y="3801"/>
                <a:ext cx="528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Text Box 43">
                <a:extLst>
                  <a:ext uri="{FF2B5EF4-FFF2-40B4-BE49-F238E27FC236}">
                    <a16:creationId xmlns:a16="http://schemas.microsoft.com/office/drawing/2014/main" id="{0B656622-5A5B-40C7-942F-9AC0C04360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2" y="3634"/>
                <a:ext cx="43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5" name="Text Box 44">
                <a:extLst>
                  <a:ext uri="{FF2B5EF4-FFF2-40B4-BE49-F238E27FC236}">
                    <a16:creationId xmlns:a16="http://schemas.microsoft.com/office/drawing/2014/main" id="{8E399EF7-0880-4A58-9A55-734C9DBBEB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3993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46" name="Text Box 45">
                <a:extLst>
                  <a:ext uri="{FF2B5EF4-FFF2-40B4-BE49-F238E27FC236}">
                    <a16:creationId xmlns:a16="http://schemas.microsoft.com/office/drawing/2014/main" id="{C99820E7-A10F-4E27-9F78-15C1CA3B3F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8" y="3777"/>
                <a:ext cx="43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</p:grpSp>
        <p:graphicFrame>
          <p:nvGraphicFramePr>
            <p:cNvPr id="38" name="Object 47">
              <a:extLst>
                <a:ext uri="{FF2B5EF4-FFF2-40B4-BE49-F238E27FC236}">
                  <a16:creationId xmlns:a16="http://schemas.microsoft.com/office/drawing/2014/main" id="{0B48CE2F-DF03-401C-A1B1-EC733000FC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6" y="2016"/>
            <a:ext cx="27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4" name="公式" r:id="rId3" imgW="164880" imgH="177480" progId="Equation.3">
                    <p:embed/>
                  </p:oleObj>
                </mc:Choice>
                <mc:Fallback>
                  <p:oleObj name="公式" r:id="rId3" imgW="164880" imgH="177480" progId="Equation.3">
                    <p:embed/>
                    <p:pic>
                      <p:nvPicPr>
                        <p:cNvPr id="15407" name="Object 47">
                          <a:extLst>
                            <a:ext uri="{FF2B5EF4-FFF2-40B4-BE49-F238E27FC236}">
                              <a16:creationId xmlns:a16="http://schemas.microsoft.com/office/drawing/2014/main" id="{87853D55-17A8-4C18-91D0-A3881B3BDCA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2016"/>
                          <a:ext cx="275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" name="椭圆 48">
            <a:extLst>
              <a:ext uri="{FF2B5EF4-FFF2-40B4-BE49-F238E27FC236}">
                <a16:creationId xmlns:a16="http://schemas.microsoft.com/office/drawing/2014/main" id="{C862DE84-D0E8-4BC2-B8C7-EDAB04274343}"/>
              </a:ext>
            </a:extLst>
          </p:cNvPr>
          <p:cNvSpPr/>
          <p:nvPr/>
        </p:nvSpPr>
        <p:spPr>
          <a:xfrm>
            <a:off x="828607" y="116632"/>
            <a:ext cx="518400" cy="519112"/>
          </a:xfrm>
          <a:prstGeom prst="ellipse">
            <a:avLst/>
          </a:prstGeom>
          <a:solidFill>
            <a:srgbClr val="009242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2AA4D583-F637-407A-8890-F8FD150AA040}"/>
              </a:ext>
            </a:extLst>
          </p:cNvPr>
          <p:cNvGrpSpPr/>
          <p:nvPr/>
        </p:nvGrpSpPr>
        <p:grpSpPr>
          <a:xfrm>
            <a:off x="396084" y="5801767"/>
            <a:ext cx="6043613" cy="523875"/>
            <a:chOff x="400687" y="5674498"/>
            <a:chExt cx="6043613" cy="523875"/>
          </a:xfrm>
        </p:grpSpPr>
        <p:grpSp>
          <p:nvGrpSpPr>
            <p:cNvPr id="51" name="Group 16">
              <a:extLst>
                <a:ext uri="{FF2B5EF4-FFF2-40B4-BE49-F238E27FC236}">
                  <a16:creationId xmlns:a16="http://schemas.microsoft.com/office/drawing/2014/main" id="{BE8C6AA7-DC21-40C4-A303-2C979058E7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687" y="5674498"/>
              <a:ext cx="6043613" cy="523875"/>
              <a:chOff x="922" y="2632"/>
              <a:chExt cx="3807" cy="330"/>
            </a:xfrm>
          </p:grpSpPr>
          <p:sp>
            <p:nvSpPr>
              <p:cNvPr id="53" name="Text Box 17">
                <a:extLst>
                  <a:ext uri="{FF2B5EF4-FFF2-40B4-BE49-F238E27FC236}">
                    <a16:creationId xmlns:a16="http://schemas.microsoft.com/office/drawing/2014/main" id="{BFCC32CD-F808-4900-B0D5-9E7A45B33A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2" y="2632"/>
                <a:ext cx="3807" cy="33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同或门，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Y=A ⊙ B=AB + AB= A 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 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</a:t>
                </a:r>
              </a:p>
            </p:txBody>
          </p:sp>
          <p:sp>
            <p:nvSpPr>
              <p:cNvPr id="54" name="Line 18">
                <a:extLst>
                  <a:ext uri="{FF2B5EF4-FFF2-40B4-BE49-F238E27FC236}">
                    <a16:creationId xmlns:a16="http://schemas.microsoft.com/office/drawing/2014/main" id="{006407BB-9E80-4236-A52F-07185C4CB9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92" y="2672"/>
                <a:ext cx="11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Line 19">
                <a:extLst>
                  <a:ext uri="{FF2B5EF4-FFF2-40B4-BE49-F238E27FC236}">
                    <a16:creationId xmlns:a16="http://schemas.microsoft.com/office/drawing/2014/main" id="{0DB2D913-702B-48A6-BC1D-6EEAC3D0F6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6" y="2672"/>
                <a:ext cx="12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4" name="Line 39">
              <a:extLst>
                <a:ext uri="{FF2B5EF4-FFF2-40B4-BE49-F238E27FC236}">
                  <a16:creationId xmlns:a16="http://schemas.microsoft.com/office/drawing/2014/main" id="{BC60B08B-62BB-45D7-8001-F3A8DA496B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2080" y="5739318"/>
              <a:ext cx="8167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64FC5A0F-2257-4848-A566-B0A5F22CA1B8}"/>
              </a:ext>
            </a:extLst>
          </p:cNvPr>
          <p:cNvGrpSpPr/>
          <p:nvPr/>
        </p:nvGrpSpPr>
        <p:grpSpPr>
          <a:xfrm>
            <a:off x="2220466" y="4365104"/>
            <a:ext cx="2577952" cy="1056620"/>
            <a:chOff x="2220466" y="4365104"/>
            <a:chExt cx="2577952" cy="1056620"/>
          </a:xfrm>
        </p:grpSpPr>
        <p:sp>
          <p:nvSpPr>
            <p:cNvPr id="48" name="Rectangle 142">
              <a:extLst>
                <a:ext uri="{FF2B5EF4-FFF2-40B4-BE49-F238E27FC236}">
                  <a16:creationId xmlns:a16="http://schemas.microsoft.com/office/drawing/2014/main" id="{A5B75F32-B1F7-406A-A725-E72C49492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066" y="4669904"/>
              <a:ext cx="4443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ea typeface="黑体" panose="02010609060101010101" pitchFamily="49" charset="-122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50" name="Arc 143">
              <a:extLst>
                <a:ext uri="{FF2B5EF4-FFF2-40B4-BE49-F238E27FC236}">
                  <a16:creationId xmlns:a16="http://schemas.microsoft.com/office/drawing/2014/main" id="{F5C128B9-BDCC-4334-941C-A98249C2A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4529" y="4527029"/>
              <a:ext cx="304800" cy="762000"/>
            </a:xfrm>
            <a:custGeom>
              <a:avLst/>
              <a:gdLst>
                <a:gd name="T0" fmla="*/ 0 w 21600"/>
                <a:gd name="T1" fmla="*/ 0 h 43091"/>
                <a:gd name="T2" fmla="*/ 0 w 21600"/>
                <a:gd name="T3" fmla="*/ 0 h 43091"/>
                <a:gd name="T4" fmla="*/ 0 w 21600"/>
                <a:gd name="T5" fmla="*/ 0 h 4309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091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Arc 144">
              <a:extLst>
                <a:ext uri="{FF2B5EF4-FFF2-40B4-BE49-F238E27FC236}">
                  <a16:creationId xmlns:a16="http://schemas.microsoft.com/office/drawing/2014/main" id="{75AA1417-A8EF-422F-A205-C2E537DDF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2466" y="4530204"/>
              <a:ext cx="942975" cy="758825"/>
            </a:xfrm>
            <a:custGeom>
              <a:avLst/>
              <a:gdLst>
                <a:gd name="T0" fmla="*/ 0 w 28102"/>
                <a:gd name="T1" fmla="*/ 0 h 43200"/>
                <a:gd name="T2" fmla="*/ 0 w 28102"/>
                <a:gd name="T3" fmla="*/ 0 h 43200"/>
                <a:gd name="T4" fmla="*/ 0 w 28102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0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199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0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199"/>
                    <a:pt x="2207" y="42877"/>
                    <a:pt x="149" y="42244"/>
                  </a:cubicBezTo>
                  <a:lnTo>
                    <a:pt x="6502" y="21600"/>
                  </a:lnTo>
                  <a:lnTo>
                    <a:pt x="-1" y="100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Line 145">
              <a:extLst>
                <a:ext uri="{FF2B5EF4-FFF2-40B4-BE49-F238E27FC236}">
                  <a16:creationId xmlns:a16="http://schemas.microsoft.com/office/drawing/2014/main" id="{2BF20631-1D50-4BA1-8720-ECB44712A5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6866" y="4911204"/>
              <a:ext cx="3968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Arc 146">
              <a:extLst>
                <a:ext uri="{FF2B5EF4-FFF2-40B4-BE49-F238E27FC236}">
                  <a16:creationId xmlns:a16="http://schemas.microsoft.com/office/drawing/2014/main" id="{29DB310C-738C-4ACF-AAA5-358AF7E64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6266" y="4606404"/>
              <a:ext cx="152400" cy="609600"/>
            </a:xfrm>
            <a:custGeom>
              <a:avLst/>
              <a:gdLst>
                <a:gd name="T0" fmla="*/ 0 w 23935"/>
                <a:gd name="T1" fmla="*/ 0 h 43200"/>
                <a:gd name="T2" fmla="*/ 0 w 23935"/>
                <a:gd name="T3" fmla="*/ 0 h 43200"/>
                <a:gd name="T4" fmla="*/ 0 w 2393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935" h="43200" fill="none" extrusionOk="0">
                  <a:moveTo>
                    <a:pt x="2335" y="0"/>
                  </a:moveTo>
                  <a:cubicBezTo>
                    <a:pt x="14264" y="0"/>
                    <a:pt x="23935" y="9670"/>
                    <a:pt x="23935" y="21600"/>
                  </a:cubicBezTo>
                  <a:cubicBezTo>
                    <a:pt x="23935" y="33529"/>
                    <a:pt x="14264" y="43200"/>
                    <a:pt x="2335" y="43200"/>
                  </a:cubicBezTo>
                  <a:cubicBezTo>
                    <a:pt x="1554" y="43199"/>
                    <a:pt x="775" y="43157"/>
                    <a:pt x="-1" y="43073"/>
                  </a:cubicBezTo>
                </a:path>
                <a:path w="23935" h="43200" stroke="0" extrusionOk="0">
                  <a:moveTo>
                    <a:pt x="2335" y="0"/>
                  </a:moveTo>
                  <a:cubicBezTo>
                    <a:pt x="14264" y="0"/>
                    <a:pt x="23935" y="9670"/>
                    <a:pt x="23935" y="21600"/>
                  </a:cubicBezTo>
                  <a:cubicBezTo>
                    <a:pt x="23935" y="33529"/>
                    <a:pt x="14264" y="43200"/>
                    <a:pt x="2335" y="43200"/>
                  </a:cubicBezTo>
                  <a:cubicBezTo>
                    <a:pt x="1554" y="43199"/>
                    <a:pt x="775" y="43157"/>
                    <a:pt x="-1" y="43073"/>
                  </a:cubicBezTo>
                  <a:lnTo>
                    <a:pt x="2335" y="21600"/>
                  </a:lnTo>
                  <a:lnTo>
                    <a:pt x="2335" y="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Line 147">
              <a:extLst>
                <a:ext uri="{FF2B5EF4-FFF2-40B4-BE49-F238E27FC236}">
                  <a16:creationId xmlns:a16="http://schemas.microsoft.com/office/drawing/2014/main" id="{42B7A995-F568-4398-B6FB-EAAED924D9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01466" y="4758804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Line 148">
              <a:extLst>
                <a:ext uri="{FF2B5EF4-FFF2-40B4-BE49-F238E27FC236}">
                  <a16:creationId xmlns:a16="http://schemas.microsoft.com/office/drawing/2014/main" id="{618185FE-D9B8-4D6A-BCA5-9D1B7B85F7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01466" y="5063604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Rectangle 149">
              <a:extLst>
                <a:ext uri="{FF2B5EF4-FFF2-40B4-BE49-F238E27FC236}">
                  <a16:creationId xmlns:a16="http://schemas.microsoft.com/office/drawing/2014/main" id="{3306AC50-80BB-4E5E-9CB0-D1E92C5BE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466" y="4365104"/>
              <a:ext cx="4443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1" name="Rectangle 150">
              <a:extLst>
                <a:ext uri="{FF2B5EF4-FFF2-40B4-BE49-F238E27FC236}">
                  <a16:creationId xmlns:a16="http://schemas.microsoft.com/office/drawing/2014/main" id="{FBEE2DD5-A57A-4EED-8E84-89F805E37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466" y="4898504"/>
              <a:ext cx="42351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577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86496CA6-45E1-4DD8-81D5-FB6EEB433AAB}"/>
              </a:ext>
            </a:extLst>
          </p:cNvPr>
          <p:cNvGrpSpPr>
            <a:grpSpLocks/>
          </p:cNvGrpSpPr>
          <p:nvPr/>
        </p:nvGrpSpPr>
        <p:grpSpPr bwMode="auto">
          <a:xfrm>
            <a:off x="1276350" y="2774950"/>
            <a:ext cx="5456238" cy="3063875"/>
            <a:chOff x="72" y="2228"/>
            <a:chExt cx="3437" cy="1930"/>
          </a:xfrm>
        </p:grpSpPr>
        <p:sp>
          <p:nvSpPr>
            <p:cNvPr id="3" name="Rectangle 4">
              <a:extLst>
                <a:ext uri="{FF2B5EF4-FFF2-40B4-BE49-F238E27FC236}">
                  <a16:creationId xmlns:a16="http://schemas.microsoft.com/office/drawing/2014/main" id="{B3BC1E60-356E-496D-BE60-E189AF4FE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" y="2228"/>
              <a:ext cx="2952" cy="1930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" name="Group 5">
              <a:extLst>
                <a:ext uri="{FF2B5EF4-FFF2-40B4-BE49-F238E27FC236}">
                  <a16:creationId xmlns:a16="http://schemas.microsoft.com/office/drawing/2014/main" id="{B9E82C5C-9D88-48F8-B23E-02E2E12D42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5" y="3366"/>
              <a:ext cx="1200" cy="528"/>
              <a:chOff x="3984" y="1872"/>
              <a:chExt cx="1200" cy="528"/>
            </a:xfrm>
          </p:grpSpPr>
          <p:sp>
            <p:nvSpPr>
              <p:cNvPr id="41" name="Rectangle 6">
                <a:extLst>
                  <a:ext uri="{FF2B5EF4-FFF2-40B4-BE49-F238E27FC236}">
                    <a16:creationId xmlns:a16="http://schemas.microsoft.com/office/drawing/2014/main" id="{1C8CEAA6-D16A-44E6-963F-A0D85067FF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872"/>
                <a:ext cx="384" cy="528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Line 7">
                <a:extLst>
                  <a:ext uri="{FF2B5EF4-FFF2-40B4-BE49-F238E27FC236}">
                    <a16:creationId xmlns:a16="http://schemas.microsoft.com/office/drawing/2014/main" id="{362C4DE7-D556-4174-9591-E73B3A3C0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2112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Line 8">
                <a:extLst>
                  <a:ext uri="{FF2B5EF4-FFF2-40B4-BE49-F238E27FC236}">
                    <a16:creationId xmlns:a16="http://schemas.microsoft.com/office/drawing/2014/main" id="{17B6E1E0-997D-4BE1-A618-5B29A1D073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69" y="2112"/>
                <a:ext cx="51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Oval 9">
                <a:extLst>
                  <a:ext uri="{FF2B5EF4-FFF2-40B4-BE49-F238E27FC236}">
                    <a16:creationId xmlns:a16="http://schemas.microsoft.com/office/drawing/2014/main" id="{5F87BF73-F66D-43B6-99B4-D2EB044D4C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2064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" name="Text Box 10">
              <a:extLst>
                <a:ext uri="{FF2B5EF4-FFF2-40B4-BE49-F238E27FC236}">
                  <a16:creationId xmlns:a16="http://schemas.microsoft.com/office/drawing/2014/main" id="{F2864EA3-C54F-462C-AC44-DF8C97BE21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1" y="3462"/>
              <a:ext cx="1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6" name="Group 11">
              <a:extLst>
                <a:ext uri="{FF2B5EF4-FFF2-40B4-BE49-F238E27FC236}">
                  <a16:creationId xmlns:a16="http://schemas.microsoft.com/office/drawing/2014/main" id="{3595E330-96E9-4A34-9CDB-93B4ECA853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84" y="2472"/>
              <a:ext cx="952" cy="528"/>
              <a:chOff x="4224" y="1872"/>
              <a:chExt cx="952" cy="528"/>
            </a:xfrm>
          </p:grpSpPr>
          <p:sp>
            <p:nvSpPr>
              <p:cNvPr id="37" name="Rectangle 12">
                <a:extLst>
                  <a:ext uri="{FF2B5EF4-FFF2-40B4-BE49-F238E27FC236}">
                    <a16:creationId xmlns:a16="http://schemas.microsoft.com/office/drawing/2014/main" id="{B5196C21-21A4-4D15-8E2F-2385A599C7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872"/>
                <a:ext cx="384" cy="528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Line 14">
                <a:extLst>
                  <a:ext uri="{FF2B5EF4-FFF2-40B4-BE49-F238E27FC236}">
                    <a16:creationId xmlns:a16="http://schemas.microsoft.com/office/drawing/2014/main" id="{2A6E22BD-8F20-478B-A2A6-D47E184297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61" y="2112"/>
                <a:ext cx="51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Oval 15">
                <a:extLst>
                  <a:ext uri="{FF2B5EF4-FFF2-40B4-BE49-F238E27FC236}">
                    <a16:creationId xmlns:a16="http://schemas.microsoft.com/office/drawing/2014/main" id="{FA9DD1F9-748C-47FC-8DDF-2905BFF17C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2064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" name="Text Box 16">
              <a:extLst>
                <a:ext uri="{FF2B5EF4-FFF2-40B4-BE49-F238E27FC236}">
                  <a16:creationId xmlns:a16="http://schemas.microsoft.com/office/drawing/2014/main" id="{AC634096-95F8-436F-84A0-FF88A9280D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0" y="2568"/>
              <a:ext cx="1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" name="Line 17">
              <a:extLst>
                <a:ext uri="{FF2B5EF4-FFF2-40B4-BE49-F238E27FC236}">
                  <a16:creationId xmlns:a16="http://schemas.microsoft.com/office/drawing/2014/main" id="{50F46605-8207-494C-B047-AAB064C02B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3751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18">
              <a:extLst>
                <a:ext uri="{FF2B5EF4-FFF2-40B4-BE49-F238E27FC236}">
                  <a16:creationId xmlns:a16="http://schemas.microsoft.com/office/drawing/2014/main" id="{F6488096-4463-4334-BEBE-E917CB9AE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2" y="3502"/>
              <a:ext cx="384" cy="52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Line 19">
              <a:extLst>
                <a:ext uri="{FF2B5EF4-FFF2-40B4-BE49-F238E27FC236}">
                  <a16:creationId xmlns:a16="http://schemas.microsoft.com/office/drawing/2014/main" id="{C16B2225-7609-4460-8977-FA18A3C693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2" y="3895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21">
              <a:extLst>
                <a:ext uri="{FF2B5EF4-FFF2-40B4-BE49-F238E27FC236}">
                  <a16:creationId xmlns:a16="http://schemas.microsoft.com/office/drawing/2014/main" id="{C3F63B9C-620C-4793-A9BE-89F3C71501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3475"/>
              <a:ext cx="3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13" name="Line 22">
              <a:extLst>
                <a:ext uri="{FF2B5EF4-FFF2-40B4-BE49-F238E27FC236}">
                  <a16:creationId xmlns:a16="http://schemas.microsoft.com/office/drawing/2014/main" id="{11197CF0-BF1A-42B5-BB29-228C792EB1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4" y="285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49236ECA-5F1F-463F-9744-7C8CAFBBE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0" y="2618"/>
              <a:ext cx="384" cy="52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Line 24">
              <a:extLst>
                <a:ext uri="{FF2B5EF4-FFF2-40B4-BE49-F238E27FC236}">
                  <a16:creationId xmlns:a16="http://schemas.microsoft.com/office/drawing/2014/main" id="{4FCA54EF-46AA-4A3C-A827-875D80B296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" y="3002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26">
              <a:extLst>
                <a:ext uri="{FF2B5EF4-FFF2-40B4-BE49-F238E27FC236}">
                  <a16:creationId xmlns:a16="http://schemas.microsoft.com/office/drawing/2014/main" id="{854FDB6E-F3CC-4D03-98AD-E85DA41042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1" y="2607"/>
              <a:ext cx="3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A32932A7-66E2-4329-8557-1F3FE7165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5" y="3057"/>
              <a:ext cx="384" cy="52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Line 28">
              <a:extLst>
                <a:ext uri="{FF2B5EF4-FFF2-40B4-BE49-F238E27FC236}">
                  <a16:creationId xmlns:a16="http://schemas.microsoft.com/office/drawing/2014/main" id="{77B32111-B6A9-4637-B1BD-BD130DCF8C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9" y="332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Line 29">
              <a:extLst>
                <a:ext uri="{FF2B5EF4-FFF2-40B4-BE49-F238E27FC236}">
                  <a16:creationId xmlns:a16="http://schemas.microsoft.com/office/drawing/2014/main" id="{234EB40F-73BB-4684-8665-D0A6E3A9CD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5" y="3489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Line 30">
              <a:extLst>
                <a:ext uri="{FF2B5EF4-FFF2-40B4-BE49-F238E27FC236}">
                  <a16:creationId xmlns:a16="http://schemas.microsoft.com/office/drawing/2014/main" id="{B03BC913-9A74-44F1-9FD6-D774828B26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5" y="3153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31">
              <a:extLst>
                <a:ext uri="{FF2B5EF4-FFF2-40B4-BE49-F238E27FC236}">
                  <a16:creationId xmlns:a16="http://schemas.microsoft.com/office/drawing/2014/main" id="{3670F2A7-449A-44D8-9D10-4D172E3E5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3" y="3007"/>
              <a:ext cx="52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+mn-ea"/>
                  <a:cs typeface="Times New Roman" panose="02020603050405020304" pitchFamily="18" charset="0"/>
                </a:rPr>
                <a:t>≥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3" name="Line 32">
              <a:extLst>
                <a:ext uri="{FF2B5EF4-FFF2-40B4-BE49-F238E27FC236}">
                  <a16:creationId xmlns:a16="http://schemas.microsoft.com/office/drawing/2014/main" id="{20BD4247-49D3-4CE9-85FC-8A458AF8E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" y="2715"/>
              <a:ext cx="700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Line 33">
              <a:extLst>
                <a:ext uri="{FF2B5EF4-FFF2-40B4-BE49-F238E27FC236}">
                  <a16:creationId xmlns:a16="http://schemas.microsoft.com/office/drawing/2014/main" id="{767C1D6E-5948-4FC3-975F-7A560BAC0E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" y="3606"/>
              <a:ext cx="50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Line 34">
              <a:extLst>
                <a:ext uri="{FF2B5EF4-FFF2-40B4-BE49-F238E27FC236}">
                  <a16:creationId xmlns:a16="http://schemas.microsoft.com/office/drawing/2014/main" id="{118C868C-9538-4BD9-B563-1BBED06D08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0" y="3153"/>
              <a:ext cx="0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Line 35">
              <a:extLst>
                <a:ext uri="{FF2B5EF4-FFF2-40B4-BE49-F238E27FC236}">
                  <a16:creationId xmlns:a16="http://schemas.microsoft.com/office/drawing/2014/main" id="{DBC7100D-BD6A-486B-BE50-E511C24614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0" y="3152"/>
              <a:ext cx="105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Line 36">
              <a:extLst>
                <a:ext uri="{FF2B5EF4-FFF2-40B4-BE49-F238E27FC236}">
                  <a16:creationId xmlns:a16="http://schemas.microsoft.com/office/drawing/2014/main" id="{2B8FC28B-10DC-4174-8656-4B997BFA31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8" y="3007"/>
              <a:ext cx="0" cy="1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Line 37">
              <a:extLst>
                <a:ext uri="{FF2B5EF4-FFF2-40B4-BE49-F238E27FC236}">
                  <a16:creationId xmlns:a16="http://schemas.microsoft.com/office/drawing/2014/main" id="{401EC616-3CBB-4E8C-A3F5-1C657582FF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" y="2715"/>
              <a:ext cx="0" cy="13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Line 38">
              <a:extLst>
                <a:ext uri="{FF2B5EF4-FFF2-40B4-BE49-F238E27FC236}">
                  <a16:creationId xmlns:a16="http://schemas.microsoft.com/office/drawing/2014/main" id="{53C025E3-3FC7-4723-A2DA-48126CDFFE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" y="4029"/>
              <a:ext cx="1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Line 39">
              <a:extLst>
                <a:ext uri="{FF2B5EF4-FFF2-40B4-BE49-F238E27FC236}">
                  <a16:creationId xmlns:a16="http://schemas.microsoft.com/office/drawing/2014/main" id="{048D3FCF-4E36-42AF-81E7-4FB705BB82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8" y="3899"/>
              <a:ext cx="0" cy="1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Line 40">
              <a:extLst>
                <a:ext uri="{FF2B5EF4-FFF2-40B4-BE49-F238E27FC236}">
                  <a16:creationId xmlns:a16="http://schemas.microsoft.com/office/drawing/2014/main" id="{8B685961-1AD6-4244-BDF9-5428D07BC7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1" y="2861"/>
              <a:ext cx="0" cy="2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Line 41">
              <a:extLst>
                <a:ext uri="{FF2B5EF4-FFF2-40B4-BE49-F238E27FC236}">
                  <a16:creationId xmlns:a16="http://schemas.microsoft.com/office/drawing/2014/main" id="{82EB953B-6015-4A87-A98D-B913AB3BE6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1" y="3493"/>
              <a:ext cx="0" cy="2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42">
              <a:extLst>
                <a:ext uri="{FF2B5EF4-FFF2-40B4-BE49-F238E27FC236}">
                  <a16:creationId xmlns:a16="http://schemas.microsoft.com/office/drawing/2014/main" id="{DFA08400-0032-4C54-8911-D3900BA026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" y="2536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4" name="Text Box 43">
              <a:extLst>
                <a:ext uri="{FF2B5EF4-FFF2-40B4-BE49-F238E27FC236}">
                  <a16:creationId xmlns:a16="http://schemas.microsoft.com/office/drawing/2014/main" id="{0C6EC20E-00ED-43CD-AB48-042D470E40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" y="3428"/>
              <a:ext cx="3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5" name="Oval 44">
              <a:extLst>
                <a:ext uri="{FF2B5EF4-FFF2-40B4-BE49-F238E27FC236}">
                  <a16:creationId xmlns:a16="http://schemas.microsoft.com/office/drawing/2014/main" id="{646AD353-42C7-479A-97AD-52C10EB83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" y="3586"/>
              <a:ext cx="48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Oval 45">
              <a:extLst>
                <a:ext uri="{FF2B5EF4-FFF2-40B4-BE49-F238E27FC236}">
                  <a16:creationId xmlns:a16="http://schemas.microsoft.com/office/drawing/2014/main" id="{B29C07BA-08D1-4F19-A113-BF2E5B140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" y="2692"/>
              <a:ext cx="48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Group 46">
            <a:extLst>
              <a:ext uri="{FF2B5EF4-FFF2-40B4-BE49-F238E27FC236}">
                <a16:creationId xmlns:a16="http://schemas.microsoft.com/office/drawing/2014/main" id="{1D90715E-166C-473C-B673-D800DCA45E64}"/>
              </a:ext>
            </a:extLst>
          </p:cNvPr>
          <p:cNvGrpSpPr>
            <a:grpSpLocks/>
          </p:cNvGrpSpPr>
          <p:nvPr/>
        </p:nvGrpSpPr>
        <p:grpSpPr bwMode="auto">
          <a:xfrm>
            <a:off x="1184275" y="2138363"/>
            <a:ext cx="4435475" cy="531812"/>
            <a:chOff x="506" y="768"/>
            <a:chExt cx="2794" cy="335"/>
          </a:xfrm>
        </p:grpSpPr>
        <p:grpSp>
          <p:nvGrpSpPr>
            <p:cNvPr id="46" name="Group 47">
              <a:extLst>
                <a:ext uri="{FF2B5EF4-FFF2-40B4-BE49-F238E27FC236}">
                  <a16:creationId xmlns:a16="http://schemas.microsoft.com/office/drawing/2014/main" id="{418DDE9E-34DD-4DE2-BB5B-F486E8A7B6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4" y="768"/>
              <a:ext cx="2336" cy="333"/>
              <a:chOff x="1832" y="2608"/>
              <a:chExt cx="2336" cy="333"/>
            </a:xfrm>
          </p:grpSpPr>
          <p:sp>
            <p:nvSpPr>
              <p:cNvPr id="48" name="Text Box 48">
                <a:extLst>
                  <a:ext uri="{FF2B5EF4-FFF2-40B4-BE49-F238E27FC236}">
                    <a16:creationId xmlns:a16="http://schemas.microsoft.com/office/drawing/2014/main" id="{B88E17E8-FB16-4E57-8C63-FC0FBBA136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2" y="2608"/>
                <a:ext cx="2336" cy="333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Y=A </a:t>
                </a: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 </a:t>
                </a: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 =AB + AB</a:t>
                </a:r>
              </a:p>
            </p:txBody>
          </p:sp>
          <p:sp>
            <p:nvSpPr>
              <p:cNvPr id="49" name="Line 49">
                <a:extLst>
                  <a:ext uri="{FF2B5EF4-FFF2-40B4-BE49-F238E27FC236}">
                    <a16:creationId xmlns:a16="http://schemas.microsoft.com/office/drawing/2014/main" id="{E626572C-759B-40CD-830A-FC09830801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4" y="2672"/>
                <a:ext cx="11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Line 50">
                <a:extLst>
                  <a:ext uri="{FF2B5EF4-FFF2-40B4-BE49-F238E27FC236}">
                    <a16:creationId xmlns:a16="http://schemas.microsoft.com/office/drawing/2014/main" id="{8AD42339-8E4A-4C61-873F-6E46E585FF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4" y="2672"/>
                <a:ext cx="14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7" name="Text Box 51">
              <a:extLst>
                <a:ext uri="{FF2B5EF4-FFF2-40B4-BE49-F238E27FC236}">
                  <a16:creationId xmlns:a16="http://schemas.microsoft.com/office/drawing/2014/main" id="{1F7DC0F7-44BB-40C0-B382-465B1B2573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" y="773"/>
              <a:ext cx="5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如，</a:t>
              </a:r>
            </a:p>
          </p:txBody>
        </p:sp>
      </p:grpSp>
      <p:grpSp>
        <p:nvGrpSpPr>
          <p:cNvPr id="51" name="Group 52">
            <a:extLst>
              <a:ext uri="{FF2B5EF4-FFF2-40B4-BE49-F238E27FC236}">
                <a16:creationId xmlns:a16="http://schemas.microsoft.com/office/drawing/2014/main" id="{FF757B0D-7BEF-4909-96DE-5F5F39075B44}"/>
              </a:ext>
            </a:extLst>
          </p:cNvPr>
          <p:cNvGrpSpPr>
            <a:grpSpLocks/>
          </p:cNvGrpSpPr>
          <p:nvPr/>
        </p:nvGrpSpPr>
        <p:grpSpPr bwMode="auto">
          <a:xfrm>
            <a:off x="3598228" y="2924176"/>
            <a:ext cx="588963" cy="2097088"/>
            <a:chOff x="1656" y="2268"/>
            <a:chExt cx="371" cy="1321"/>
          </a:xfrm>
        </p:grpSpPr>
        <p:grpSp>
          <p:nvGrpSpPr>
            <p:cNvPr id="52" name="Group 53">
              <a:extLst>
                <a:ext uri="{FF2B5EF4-FFF2-40B4-BE49-F238E27FC236}">
                  <a16:creationId xmlns:a16="http://schemas.microsoft.com/office/drawing/2014/main" id="{583A3099-3159-42E5-8324-179BA13957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6" y="2268"/>
              <a:ext cx="341" cy="333"/>
              <a:chOff x="1656" y="2268"/>
              <a:chExt cx="341" cy="333"/>
            </a:xfrm>
          </p:grpSpPr>
          <p:sp>
            <p:nvSpPr>
              <p:cNvPr id="56" name="Text Box 54">
                <a:extLst>
                  <a:ext uri="{FF2B5EF4-FFF2-40B4-BE49-F238E27FC236}">
                    <a16:creationId xmlns:a16="http://schemas.microsoft.com/office/drawing/2014/main" id="{77B119DF-5489-45A7-9C22-998472A900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6" y="2268"/>
                <a:ext cx="341" cy="333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57" name="Line 55">
                <a:extLst>
                  <a:ext uri="{FF2B5EF4-FFF2-40B4-BE49-F238E27FC236}">
                    <a16:creationId xmlns:a16="http://schemas.microsoft.com/office/drawing/2014/main" id="{F7779470-867C-463E-B323-7C2FFDAF08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1" y="2325"/>
                <a:ext cx="21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" name="Group 56">
              <a:extLst>
                <a:ext uri="{FF2B5EF4-FFF2-40B4-BE49-F238E27FC236}">
                  <a16:creationId xmlns:a16="http://schemas.microsoft.com/office/drawing/2014/main" id="{E223672D-06BE-49FD-8313-6DCE68B7CF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0" y="3262"/>
              <a:ext cx="357" cy="327"/>
              <a:chOff x="1670" y="3262"/>
              <a:chExt cx="357" cy="327"/>
            </a:xfrm>
          </p:grpSpPr>
          <p:sp>
            <p:nvSpPr>
              <p:cNvPr id="54" name="Line 57">
                <a:extLst>
                  <a:ext uri="{FF2B5EF4-FFF2-40B4-BE49-F238E27FC236}">
                    <a16:creationId xmlns:a16="http://schemas.microsoft.com/office/drawing/2014/main" id="{9A72DB2F-40E2-4CA5-82CC-110F17FCDE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93" y="3313"/>
                <a:ext cx="21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Text Box 58">
                <a:extLst>
                  <a:ext uri="{FF2B5EF4-FFF2-40B4-BE49-F238E27FC236}">
                    <a16:creationId xmlns:a16="http://schemas.microsoft.com/office/drawing/2014/main" id="{B294D32C-F71D-4888-A625-F88A85C759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0" y="3262"/>
                <a:ext cx="35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</p:grpSp>
      </p:grpSp>
      <p:grpSp>
        <p:nvGrpSpPr>
          <p:cNvPr id="58" name="Group 59">
            <a:extLst>
              <a:ext uri="{FF2B5EF4-FFF2-40B4-BE49-F238E27FC236}">
                <a16:creationId xmlns:a16="http://schemas.microsoft.com/office/drawing/2014/main" id="{8AC99DD3-D720-462A-BF0C-97EEB2EFFA5C}"/>
              </a:ext>
            </a:extLst>
          </p:cNvPr>
          <p:cNvGrpSpPr>
            <a:grpSpLocks/>
          </p:cNvGrpSpPr>
          <p:nvPr/>
        </p:nvGrpSpPr>
        <p:grpSpPr bwMode="auto">
          <a:xfrm>
            <a:off x="5035553" y="3040064"/>
            <a:ext cx="1028700" cy="2733675"/>
            <a:chOff x="2505" y="2407"/>
            <a:chExt cx="648" cy="1722"/>
          </a:xfrm>
        </p:grpSpPr>
        <p:grpSp>
          <p:nvGrpSpPr>
            <p:cNvPr id="59" name="Group 60">
              <a:extLst>
                <a:ext uri="{FF2B5EF4-FFF2-40B4-BE49-F238E27FC236}">
                  <a16:creationId xmlns:a16="http://schemas.microsoft.com/office/drawing/2014/main" id="{6511B281-C045-49C3-86D9-BB558B78AD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7" y="2407"/>
              <a:ext cx="616" cy="327"/>
              <a:chOff x="2537" y="2407"/>
              <a:chExt cx="616" cy="327"/>
            </a:xfrm>
          </p:grpSpPr>
          <p:sp>
            <p:nvSpPr>
              <p:cNvPr id="63" name="Text Box 61">
                <a:extLst>
                  <a:ext uri="{FF2B5EF4-FFF2-40B4-BE49-F238E27FC236}">
                    <a16:creationId xmlns:a16="http://schemas.microsoft.com/office/drawing/2014/main" id="{735FAB67-FC3E-4218-8625-9EA723F637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7" y="2407"/>
                <a:ext cx="61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AB</a:t>
                </a:r>
              </a:p>
            </p:txBody>
          </p:sp>
          <p:sp>
            <p:nvSpPr>
              <p:cNvPr id="64" name="Line 62">
                <a:extLst>
                  <a:ext uri="{FF2B5EF4-FFF2-40B4-BE49-F238E27FC236}">
                    <a16:creationId xmlns:a16="http://schemas.microsoft.com/office/drawing/2014/main" id="{ACD3FC3F-10E4-48A7-8B7E-742BCC69B5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02" y="2455"/>
                <a:ext cx="13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" name="Group 63">
              <a:extLst>
                <a:ext uri="{FF2B5EF4-FFF2-40B4-BE49-F238E27FC236}">
                  <a16:creationId xmlns:a16="http://schemas.microsoft.com/office/drawing/2014/main" id="{5A7ECF9F-581A-4785-AFCA-8230EC15B0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5" y="3802"/>
              <a:ext cx="438" cy="327"/>
              <a:chOff x="2505" y="3802"/>
              <a:chExt cx="438" cy="327"/>
            </a:xfrm>
          </p:grpSpPr>
          <p:sp>
            <p:nvSpPr>
              <p:cNvPr id="61" name="Text Box 64">
                <a:extLst>
                  <a:ext uri="{FF2B5EF4-FFF2-40B4-BE49-F238E27FC236}">
                    <a16:creationId xmlns:a16="http://schemas.microsoft.com/office/drawing/2014/main" id="{CFBB42BF-A0E5-4385-A853-BFEB7D386D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5" y="3802"/>
                <a:ext cx="43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AB</a:t>
                </a:r>
              </a:p>
            </p:txBody>
          </p:sp>
          <p:sp>
            <p:nvSpPr>
              <p:cNvPr id="62" name="Line 65">
                <a:extLst>
                  <a:ext uri="{FF2B5EF4-FFF2-40B4-BE49-F238E27FC236}">
                    <a16:creationId xmlns:a16="http://schemas.microsoft.com/office/drawing/2014/main" id="{01144D15-89FC-4E8E-8F95-EBB0AFB534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8" y="3855"/>
                <a:ext cx="1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" name="Group 66">
            <a:extLst>
              <a:ext uri="{FF2B5EF4-FFF2-40B4-BE49-F238E27FC236}">
                <a16:creationId xmlns:a16="http://schemas.microsoft.com/office/drawing/2014/main" id="{A5D536B2-DE9A-4175-BBDE-D42392AB508A}"/>
              </a:ext>
            </a:extLst>
          </p:cNvPr>
          <p:cNvGrpSpPr>
            <a:grpSpLocks/>
          </p:cNvGrpSpPr>
          <p:nvPr/>
        </p:nvGrpSpPr>
        <p:grpSpPr bwMode="auto">
          <a:xfrm>
            <a:off x="6786563" y="4216400"/>
            <a:ext cx="2082800" cy="528638"/>
            <a:chOff x="3783" y="2940"/>
            <a:chExt cx="1312" cy="333"/>
          </a:xfrm>
        </p:grpSpPr>
        <p:sp>
          <p:nvSpPr>
            <p:cNvPr id="66" name="Text Box 67">
              <a:extLst>
                <a:ext uri="{FF2B5EF4-FFF2-40B4-BE49-F238E27FC236}">
                  <a16:creationId xmlns:a16="http://schemas.microsoft.com/office/drawing/2014/main" id="{2AA8411B-EBA0-400D-9113-88647689FD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3" y="2940"/>
              <a:ext cx="1312" cy="333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Y=AB + AB</a:t>
              </a:r>
            </a:p>
          </p:txBody>
        </p:sp>
        <p:sp>
          <p:nvSpPr>
            <p:cNvPr id="67" name="Line 68">
              <a:extLst>
                <a:ext uri="{FF2B5EF4-FFF2-40B4-BE49-F238E27FC236}">
                  <a16:creationId xmlns:a16="http://schemas.microsoft.com/office/drawing/2014/main" id="{8EFB8E1E-FEBD-4508-AA56-1C23FB1A32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6" y="2981"/>
              <a:ext cx="1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" name="Line 69">
              <a:extLst>
                <a:ext uri="{FF2B5EF4-FFF2-40B4-BE49-F238E27FC236}">
                  <a16:creationId xmlns:a16="http://schemas.microsoft.com/office/drawing/2014/main" id="{395A2567-014B-4359-ACBF-7F77288DFA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8" y="2986"/>
              <a:ext cx="1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9" name="Rectangle 73">
            <a:extLst>
              <a:ext uri="{FF2B5EF4-FFF2-40B4-BE49-F238E27FC236}">
                <a16:creationId xmlns:a16="http://schemas.microsoft.com/office/drawing/2014/main" id="{E822510E-F239-4B1F-AA54-637F8C4D6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85" y="1198891"/>
            <a:ext cx="41344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用基本逻辑门组成异或门</a:t>
            </a:r>
          </a:p>
        </p:txBody>
      </p:sp>
    </p:spTree>
    <p:extLst>
      <p:ext uri="{BB962C8B-B14F-4D97-AF65-F5344CB8AC3E}">
        <p14:creationId xmlns:p14="http://schemas.microsoft.com/office/powerpoint/2010/main" val="24292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85F0FE4-7D09-4736-80D9-346E1A566308}"/>
              </a:ext>
            </a:extLst>
          </p:cNvPr>
          <p:cNvGrpSpPr/>
          <p:nvPr/>
        </p:nvGrpSpPr>
        <p:grpSpPr>
          <a:xfrm>
            <a:off x="827584" y="0"/>
            <a:ext cx="6480720" cy="839639"/>
            <a:chOff x="827584" y="0"/>
            <a:chExt cx="6394309" cy="839639"/>
          </a:xfrm>
        </p:grpSpPr>
        <p:sp>
          <p:nvSpPr>
            <p:cNvPr id="5" name="六边形 4">
              <a:extLst>
                <a:ext uri="{FF2B5EF4-FFF2-40B4-BE49-F238E27FC236}">
                  <a16:creationId xmlns:a16="http://schemas.microsoft.com/office/drawing/2014/main" id="{EFB54BAA-7A17-47BA-A6D9-7BD21DEDFF3C}"/>
                </a:ext>
              </a:extLst>
            </p:cNvPr>
            <p:cNvSpPr/>
            <p:nvPr/>
          </p:nvSpPr>
          <p:spPr>
            <a:xfrm>
              <a:off x="1119858" y="93956"/>
              <a:ext cx="6102035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3.2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逻辑代数的基本运算规则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F21D8F2-3572-402C-BB84-84BD59DCB159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" name="同心圆 215">
                <a:extLst>
                  <a:ext uri="{FF2B5EF4-FFF2-40B4-BE49-F238E27FC236}">
                    <a16:creationId xmlns:a16="http://schemas.microsoft.com/office/drawing/2014/main" id="{3C67A56A-AE3C-463B-8D21-EBEB46319D7B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AF36B08C-16B0-4EEB-ADDC-6BF1B86C06D4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08336C8-28ED-4959-8FE2-A4CD0D440EC2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220">
                <a:extLst>
                  <a:ext uri="{FF2B5EF4-FFF2-40B4-BE49-F238E27FC236}">
                    <a16:creationId xmlns:a16="http://schemas.microsoft.com/office/drawing/2014/main" id="{930BFC54-B89D-471C-AF23-E36A937E99DD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44917FAE-9155-4194-BF13-257722B5B848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34" name="Text Box 25">
            <a:extLst>
              <a:ext uri="{FF2B5EF4-FFF2-40B4-BE49-F238E27FC236}">
                <a16:creationId xmlns:a16="http://schemas.microsoft.com/office/drawing/2014/main" id="{077482BE-17F6-4421-BCD6-0082E956B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91" y="1210593"/>
            <a:ext cx="28095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基本逻辑关系</a:t>
            </a: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B6CF08C-030A-44A8-AB2D-A62E954D92D4}"/>
              </a:ext>
            </a:extLst>
          </p:cNvPr>
          <p:cNvSpPr/>
          <p:nvPr/>
        </p:nvSpPr>
        <p:spPr>
          <a:xfrm>
            <a:off x="259059" y="1210593"/>
            <a:ext cx="518400" cy="51911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477D5F4-ACD7-4986-AA2B-F616930A9FDA}"/>
              </a:ext>
            </a:extLst>
          </p:cNvPr>
          <p:cNvGrpSpPr/>
          <p:nvPr/>
        </p:nvGrpSpPr>
        <p:grpSpPr>
          <a:xfrm>
            <a:off x="666468" y="1938115"/>
            <a:ext cx="7470685" cy="1122365"/>
            <a:chOff x="666468" y="1938115"/>
            <a:chExt cx="7470685" cy="1122365"/>
          </a:xfrm>
        </p:grpSpPr>
        <p:sp>
          <p:nvSpPr>
            <p:cNvPr id="15" name="Text Box 6">
              <a:extLst>
                <a:ext uri="{FF2B5EF4-FFF2-40B4-BE49-F238E27FC236}">
                  <a16:creationId xmlns:a16="http://schemas.microsoft.com/office/drawing/2014/main" id="{F80D40B8-13C9-4589-992E-9D5122CDC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3807" y="1938115"/>
              <a:ext cx="63246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0+0=0  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0+1=1 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1+0=1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1+1=1</a:t>
              </a:r>
            </a:p>
          </p:txBody>
        </p:sp>
        <p:grpSp>
          <p:nvGrpSpPr>
            <p:cNvPr id="29" name="Group 20">
              <a:extLst>
                <a:ext uri="{FF2B5EF4-FFF2-40B4-BE49-F238E27FC236}">
                  <a16:creationId xmlns:a16="http://schemas.microsoft.com/office/drawing/2014/main" id="{4789B0D6-9065-4C5E-A359-D3382A6712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4590" y="2528667"/>
              <a:ext cx="6532563" cy="531813"/>
              <a:chOff x="1504" y="1595"/>
              <a:chExt cx="4115" cy="335"/>
            </a:xfrm>
          </p:grpSpPr>
          <p:sp>
            <p:nvSpPr>
              <p:cNvPr id="30" name="Rectangle 21">
                <a:extLst>
                  <a:ext uri="{FF2B5EF4-FFF2-40B4-BE49-F238E27FC236}">
                    <a16:creationId xmlns:a16="http://schemas.microsoft.com/office/drawing/2014/main" id="{C3413EFE-3C01-4E1D-B786-5473E5ACC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4" y="1595"/>
                <a:ext cx="328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A+0 =A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A+1 =1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A+A =A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</a:p>
            </p:txBody>
          </p:sp>
          <p:grpSp>
            <p:nvGrpSpPr>
              <p:cNvPr id="31" name="Group 22">
                <a:extLst>
                  <a:ext uri="{FF2B5EF4-FFF2-40B4-BE49-F238E27FC236}">
                    <a16:creationId xmlns:a16="http://schemas.microsoft.com/office/drawing/2014/main" id="{3A639FB2-CD1B-4238-ACB4-058608F396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07" y="1600"/>
                <a:ext cx="1112" cy="330"/>
                <a:chOff x="4051" y="3472"/>
                <a:chExt cx="1112" cy="330"/>
              </a:xfrm>
            </p:grpSpPr>
            <p:sp>
              <p:nvSpPr>
                <p:cNvPr id="32" name="Rectangle 23">
                  <a:extLst>
                    <a:ext uri="{FF2B5EF4-FFF2-40B4-BE49-F238E27FC236}">
                      <a16:creationId xmlns:a16="http://schemas.microsoft.com/office/drawing/2014/main" id="{14E33E0D-1023-43A6-A625-87755BC942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1" y="3472"/>
                  <a:ext cx="1112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A+A =1</a:t>
                  </a:r>
                </a:p>
              </p:txBody>
            </p:sp>
            <p:sp>
              <p:nvSpPr>
                <p:cNvPr id="33" name="Line 24">
                  <a:extLst>
                    <a:ext uri="{FF2B5EF4-FFF2-40B4-BE49-F238E27FC236}">
                      <a16:creationId xmlns:a16="http://schemas.microsoft.com/office/drawing/2014/main" id="{C77E8EC7-546C-4C62-915E-8083037821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7" y="3547"/>
                  <a:ext cx="12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pic>
          <p:nvPicPr>
            <p:cNvPr id="36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1A2B2377-7CB8-4E34-8B97-00E655551A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468" y="2003995"/>
              <a:ext cx="457340" cy="457340"/>
            </a:xfrm>
            <a:prstGeom prst="rect">
              <a:avLst/>
            </a:prstGeom>
            <a:noFill/>
            <a:ln>
              <a:noFill/>
            </a:ln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/>
          </p:spPr>
        </p:pic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9866DB83-36D2-451D-9860-C0A631714B28}"/>
              </a:ext>
            </a:extLst>
          </p:cNvPr>
          <p:cNvGrpSpPr/>
          <p:nvPr/>
        </p:nvGrpSpPr>
        <p:grpSpPr>
          <a:xfrm>
            <a:off x="666514" y="3429000"/>
            <a:ext cx="7054243" cy="1164355"/>
            <a:chOff x="666514" y="3429000"/>
            <a:chExt cx="7054243" cy="1164355"/>
          </a:xfrm>
        </p:grpSpPr>
        <p:sp>
          <p:nvSpPr>
            <p:cNvPr id="16" name="Text Box 7">
              <a:extLst>
                <a:ext uri="{FF2B5EF4-FFF2-40B4-BE49-F238E27FC236}">
                  <a16:creationId xmlns:a16="http://schemas.microsoft.com/office/drawing/2014/main" id="{4FA34850-E774-47A0-B62D-971DEF9E5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8557" y="3429000"/>
              <a:ext cx="61722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0•0=0       0•1=0      1•0=0      1•1=1</a:t>
              </a:r>
            </a:p>
          </p:txBody>
        </p:sp>
        <p:grpSp>
          <p:nvGrpSpPr>
            <p:cNvPr id="21" name="Group 12">
              <a:extLst>
                <a:ext uri="{FF2B5EF4-FFF2-40B4-BE49-F238E27FC236}">
                  <a16:creationId xmlns:a16="http://schemas.microsoft.com/office/drawing/2014/main" id="{9AF95D6E-AD9D-43EA-88F1-D22A388D35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5656" y="4069481"/>
              <a:ext cx="5903913" cy="523874"/>
              <a:chOff x="1354" y="2636"/>
              <a:chExt cx="3719" cy="330"/>
            </a:xfrm>
          </p:grpSpPr>
          <p:sp>
            <p:nvSpPr>
              <p:cNvPr id="22" name="Rectangle 13">
                <a:extLst>
                  <a:ext uri="{FF2B5EF4-FFF2-40B4-BE49-F238E27FC236}">
                    <a16:creationId xmlns:a16="http://schemas.microsoft.com/office/drawing/2014/main" id="{5CAC31E9-990A-4E5E-B5F6-59A0A3F8C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4" y="2636"/>
                <a:ext cx="3242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A•0 =0     A•1 =A    A•A =A</a:t>
                </a:r>
              </a:p>
            </p:txBody>
          </p:sp>
          <p:sp>
            <p:nvSpPr>
              <p:cNvPr id="23" name="Rectangle 14">
                <a:extLst>
                  <a:ext uri="{FF2B5EF4-FFF2-40B4-BE49-F238E27FC236}">
                    <a16:creationId xmlns:a16="http://schemas.microsoft.com/office/drawing/2014/main" id="{385874F4-C65D-46FA-8745-C3B93797F3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2636"/>
                <a:ext cx="801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A•A =0</a:t>
                </a:r>
              </a:p>
            </p:txBody>
          </p:sp>
          <p:sp>
            <p:nvSpPr>
              <p:cNvPr id="24" name="Line 15">
                <a:extLst>
                  <a:ext uri="{FF2B5EF4-FFF2-40B4-BE49-F238E27FC236}">
                    <a16:creationId xmlns:a16="http://schemas.microsoft.com/office/drawing/2014/main" id="{DA20AF5A-E364-41B3-B4DB-D7216710C9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8" y="2706"/>
                <a:ext cx="11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37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9A4683C7-F61D-40D1-887E-8939231CEA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514" y="3461940"/>
              <a:ext cx="457340" cy="457340"/>
            </a:xfrm>
            <a:prstGeom prst="rect">
              <a:avLst/>
            </a:prstGeom>
            <a:noFill/>
            <a:ln>
              <a:noFill/>
            </a:ln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/>
          </p:spPr>
        </p:pic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15BC1E0D-929A-42EA-9700-3AF332D7D14B}"/>
              </a:ext>
            </a:extLst>
          </p:cNvPr>
          <p:cNvGrpSpPr/>
          <p:nvPr/>
        </p:nvGrpSpPr>
        <p:grpSpPr>
          <a:xfrm>
            <a:off x="666468" y="5085184"/>
            <a:ext cx="2977589" cy="1358888"/>
            <a:chOff x="666468" y="5085184"/>
            <a:chExt cx="2977589" cy="1358888"/>
          </a:xfrm>
        </p:grpSpPr>
        <p:grpSp>
          <p:nvGrpSpPr>
            <p:cNvPr id="17" name="Group 8">
              <a:extLst>
                <a:ext uri="{FF2B5EF4-FFF2-40B4-BE49-F238E27FC236}">
                  <a16:creationId xmlns:a16="http://schemas.microsoft.com/office/drawing/2014/main" id="{6BE4D5B6-B132-4B69-8AF1-88EEFE1175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8721" y="5920198"/>
              <a:ext cx="1204913" cy="523874"/>
              <a:chOff x="1668" y="3706"/>
              <a:chExt cx="759" cy="330"/>
            </a:xfrm>
          </p:grpSpPr>
          <p:sp>
            <p:nvSpPr>
              <p:cNvPr id="18" name="Rectangle 9">
                <a:extLst>
                  <a:ext uri="{FF2B5EF4-FFF2-40B4-BE49-F238E27FC236}">
                    <a16:creationId xmlns:a16="http://schemas.microsoft.com/office/drawing/2014/main" id="{8F2782D1-3131-4D82-BFB0-22E2DD4A8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" y="3706"/>
                <a:ext cx="759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＝ 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9" name="Line 10">
                <a:extLst>
                  <a:ext uri="{FF2B5EF4-FFF2-40B4-BE49-F238E27FC236}">
                    <a16:creationId xmlns:a16="http://schemas.microsoft.com/office/drawing/2014/main" id="{A52E4EAA-377B-4C7C-9710-3F53208E70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5" y="3782"/>
                <a:ext cx="12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Line 11">
                <a:extLst>
                  <a:ext uri="{FF2B5EF4-FFF2-40B4-BE49-F238E27FC236}">
                    <a16:creationId xmlns:a16="http://schemas.microsoft.com/office/drawing/2014/main" id="{C4ADB1F4-D866-44DB-9FCF-B4B7340FD5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5" y="3748"/>
                <a:ext cx="12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" name="Group 16">
              <a:extLst>
                <a:ext uri="{FF2B5EF4-FFF2-40B4-BE49-F238E27FC236}">
                  <a16:creationId xmlns:a16="http://schemas.microsoft.com/office/drawing/2014/main" id="{FB39DE46-49AE-48D5-8D15-DB6AC970B1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4757" y="5085184"/>
              <a:ext cx="2019300" cy="523875"/>
              <a:chOff x="1560" y="3144"/>
              <a:chExt cx="1272" cy="330"/>
            </a:xfrm>
          </p:grpSpPr>
          <p:sp>
            <p:nvSpPr>
              <p:cNvPr id="26" name="Text Box 17">
                <a:extLst>
                  <a:ext uri="{FF2B5EF4-FFF2-40B4-BE49-F238E27FC236}">
                    <a16:creationId xmlns:a16="http://schemas.microsoft.com/office/drawing/2014/main" id="{8A20649A-00EC-4082-8EC3-7D0603ED7F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0" y="3144"/>
                <a:ext cx="1272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0=1       1=0</a:t>
                </a:r>
              </a:p>
            </p:txBody>
          </p:sp>
          <p:sp>
            <p:nvSpPr>
              <p:cNvPr id="27" name="Line 18">
                <a:extLst>
                  <a:ext uri="{FF2B5EF4-FFF2-40B4-BE49-F238E27FC236}">
                    <a16:creationId xmlns:a16="http://schemas.microsoft.com/office/drawing/2014/main" id="{27FFC9BD-25B6-498B-A270-00A1787B5A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9" y="3216"/>
                <a:ext cx="12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Line 19">
                <a:extLst>
                  <a:ext uri="{FF2B5EF4-FFF2-40B4-BE49-F238E27FC236}">
                    <a16:creationId xmlns:a16="http://schemas.microsoft.com/office/drawing/2014/main" id="{B815F000-F028-4CE9-8E8B-643739B14D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9" y="3204"/>
                <a:ext cx="11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38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EE55DE9B-0D76-434D-816E-3D5264FFCB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468" y="5085184"/>
              <a:ext cx="457340" cy="457340"/>
            </a:xfrm>
            <a:prstGeom prst="rect">
              <a:avLst/>
            </a:prstGeom>
            <a:noFill/>
            <a:ln>
              <a:noFill/>
            </a:ln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201380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5">
            <a:extLst>
              <a:ext uri="{FF2B5EF4-FFF2-40B4-BE49-F238E27FC236}">
                <a16:creationId xmlns:a16="http://schemas.microsoft.com/office/drawing/2014/main" id="{B12C2609-6B5B-4821-91B5-3DB486DC7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215170"/>
            <a:ext cx="17294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基本定律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6741206-EE39-4D72-9BE9-D8AE2B8BBDDA}"/>
              </a:ext>
            </a:extLst>
          </p:cNvPr>
          <p:cNvSpPr/>
          <p:nvPr/>
        </p:nvSpPr>
        <p:spPr>
          <a:xfrm>
            <a:off x="332352" y="1215170"/>
            <a:ext cx="518400" cy="51911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2CB3BC9-0290-43E0-8A2F-FE9D28F49783}"/>
              </a:ext>
            </a:extLst>
          </p:cNvPr>
          <p:cNvGrpSpPr/>
          <p:nvPr/>
        </p:nvGrpSpPr>
        <p:grpSpPr>
          <a:xfrm>
            <a:off x="850752" y="2196152"/>
            <a:ext cx="5466779" cy="1169551"/>
            <a:chOff x="850752" y="2196152"/>
            <a:chExt cx="5466779" cy="1169551"/>
          </a:xfrm>
        </p:grpSpPr>
        <p:sp>
          <p:nvSpPr>
            <p:cNvPr id="4" name="Text Box 3">
              <a:extLst>
                <a:ext uri="{FF2B5EF4-FFF2-40B4-BE49-F238E27FC236}">
                  <a16:creationId xmlns:a16="http://schemas.microsoft.com/office/drawing/2014/main" id="{B941D87A-8FBB-4FF7-8F70-89A2A69A2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5656" y="2196152"/>
              <a:ext cx="4841875" cy="11695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FF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交换律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     A+B = B+A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        AB=BA</a:t>
              </a:r>
            </a:p>
          </p:txBody>
        </p:sp>
        <p:pic>
          <p:nvPicPr>
            <p:cNvPr id="6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254C4927-DDB8-44FE-8921-5519E34AB8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752" y="2274379"/>
              <a:ext cx="457340" cy="457340"/>
            </a:xfrm>
            <a:prstGeom prst="rect">
              <a:avLst/>
            </a:prstGeom>
            <a:noFill/>
            <a:ln>
              <a:noFill/>
            </a:ln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/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A9AEB5A-E9BB-46A3-B374-746F13B27EE2}"/>
              </a:ext>
            </a:extLst>
          </p:cNvPr>
          <p:cNvGrpSpPr/>
          <p:nvPr/>
        </p:nvGrpSpPr>
        <p:grpSpPr>
          <a:xfrm>
            <a:off x="850752" y="3947748"/>
            <a:ext cx="7941692" cy="1169551"/>
            <a:chOff x="850752" y="3947748"/>
            <a:chExt cx="7941692" cy="11695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D3911F-85F4-43E0-A0DD-8F060C2A9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656" y="3947748"/>
              <a:ext cx="7316788" cy="11695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结合律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     A+B+C=(A+B)+C=A+(B+C)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        ABC=(AB)C=A(BC)</a:t>
              </a:r>
            </a:p>
          </p:txBody>
        </p:sp>
        <p:pic>
          <p:nvPicPr>
            <p:cNvPr id="7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A9258229-299C-4665-81B1-8DE23FFD67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752" y="3951027"/>
              <a:ext cx="457340" cy="457340"/>
            </a:xfrm>
            <a:prstGeom prst="rect">
              <a:avLst/>
            </a:prstGeom>
            <a:noFill/>
            <a:ln>
              <a:noFill/>
            </a:ln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82169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97BD6E10-81B1-48C6-9CDA-D5CBF161E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838" y="2683232"/>
            <a:ext cx="1244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9634C61-9361-4307-999D-7C48BA148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2683232"/>
            <a:ext cx="31101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右边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=(A+B)(A+C)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4E81727-F836-40AE-AFB1-583455FD4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8764" y="3292832"/>
            <a:ext cx="30412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=AA+AB+AC+BC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610ACFED-7F40-4131-8770-65B48CBB5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8289" y="3877032"/>
            <a:ext cx="28322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=A +A(B+C)+BC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269384A6-C789-438B-B9BC-F07344BCE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8764" y="4448532"/>
            <a:ext cx="2682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=A(1+B+C)+BC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3220093F-94E4-4F3F-BE90-5FBE692E8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464" y="5047019"/>
            <a:ext cx="56991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=A • 1+BC        ; 1+B+C=1</a:t>
            </a: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10AF6CFE-E31D-491F-8FCE-D5607292C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8764" y="5605819"/>
            <a:ext cx="38191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=A+BC             ; A • 1=1</a:t>
            </a: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6EB09413-EBC5-49A5-91C4-FCCB113A2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364" y="6074132"/>
            <a:ext cx="1111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左边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FA1DB0F-51B1-44A4-A867-9E355285B7BB}"/>
              </a:ext>
            </a:extLst>
          </p:cNvPr>
          <p:cNvGrpSpPr/>
          <p:nvPr/>
        </p:nvGrpSpPr>
        <p:grpSpPr>
          <a:xfrm>
            <a:off x="492505" y="1045368"/>
            <a:ext cx="5845264" cy="1169551"/>
            <a:chOff x="532914" y="776491"/>
            <a:chExt cx="5845264" cy="1169551"/>
          </a:xfrm>
        </p:grpSpPr>
        <p:sp>
          <p:nvSpPr>
            <p:cNvPr id="2" name="Text Box 3">
              <a:extLst>
                <a:ext uri="{FF2B5EF4-FFF2-40B4-BE49-F238E27FC236}">
                  <a16:creationId xmlns:a16="http://schemas.microsoft.com/office/drawing/2014/main" id="{21A6771F-F9AA-40D4-AB78-B9C8A81E7C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5214" y="776491"/>
              <a:ext cx="5222964" cy="11695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FF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分配律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:      A(B+C)=AB+AC  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A+BC=(A+B)(A+C)</a:t>
              </a:r>
            </a:p>
          </p:txBody>
        </p:sp>
        <p:pic>
          <p:nvPicPr>
            <p:cNvPr id="11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F46D1CEA-29D2-4E89-A6CF-309C942073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914" y="776491"/>
              <a:ext cx="457340" cy="457340"/>
            </a:xfrm>
            <a:prstGeom prst="rect">
              <a:avLst/>
            </a:prstGeom>
            <a:noFill/>
            <a:ln>
              <a:noFill/>
            </a:ln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263088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C55F506-C40E-469D-957A-7CE6492A9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294725"/>
              </p:ext>
            </p:extLst>
          </p:nvPr>
        </p:nvGraphicFramePr>
        <p:xfrm>
          <a:off x="1524000" y="1295375"/>
          <a:ext cx="6096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816">
                  <a:extLst>
                    <a:ext uri="{9D8B030D-6E8A-4147-A177-3AD203B41FA5}">
                      <a16:colId xmlns:a16="http://schemas.microsoft.com/office/drawing/2014/main" val="54086198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232499910"/>
                    </a:ext>
                  </a:extLst>
                </a:gridCol>
                <a:gridCol w="2471936">
                  <a:extLst>
                    <a:ext uri="{9D8B030D-6E8A-4147-A177-3AD203B41FA5}">
                      <a16:colId xmlns:a16="http://schemas.microsoft.com/office/drawing/2014/main" val="635218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 B  C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A(B+C)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AB+AC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144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0  0  0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845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0  0  1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152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0  1  0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913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0  1  1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337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167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1  0  1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30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1  1  0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900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1  1  1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84697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BE61BDB-143A-4EF4-BECE-C3FDC89A338B}"/>
              </a:ext>
            </a:extLst>
          </p:cNvPr>
          <p:cNvSpPr txBox="1"/>
          <p:nvPr/>
        </p:nvSpPr>
        <p:spPr>
          <a:xfrm>
            <a:off x="3203848" y="5703639"/>
            <a:ext cx="2438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A(B+C)=AB+AC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FFD1D3-CDDD-4668-9C1B-7FC51EA3AD3B}"/>
              </a:ext>
            </a:extLst>
          </p:cNvPr>
          <p:cNvSpPr txBox="1"/>
          <p:nvPr/>
        </p:nvSpPr>
        <p:spPr>
          <a:xfrm>
            <a:off x="3563888" y="807095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利用真值表证明</a:t>
            </a:r>
          </a:p>
        </p:txBody>
      </p:sp>
    </p:spTree>
    <p:extLst>
      <p:ext uri="{BB962C8B-B14F-4D97-AF65-F5344CB8AC3E}">
        <p14:creationId xmlns:p14="http://schemas.microsoft.com/office/powerpoint/2010/main" val="111228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A1A24F84-1F4D-45DE-9D80-E48D31762975}"/>
              </a:ext>
            </a:extLst>
          </p:cNvPr>
          <p:cNvGrpSpPr/>
          <p:nvPr/>
        </p:nvGrpSpPr>
        <p:grpSpPr>
          <a:xfrm>
            <a:off x="827584" y="0"/>
            <a:ext cx="5760640" cy="839639"/>
            <a:chOff x="827584" y="0"/>
            <a:chExt cx="5683831" cy="839639"/>
          </a:xfrm>
        </p:grpSpPr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6A627AC9-2BDC-415A-9D0C-8D883729EF6A}"/>
                </a:ext>
              </a:extLst>
            </p:cNvPr>
            <p:cNvSpPr/>
            <p:nvPr/>
          </p:nvSpPr>
          <p:spPr>
            <a:xfrm>
              <a:off x="1119858" y="93956"/>
              <a:ext cx="5391557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3.1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逻辑代数的基本概念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A9C0FDA-AF6A-4D3E-8977-D480C1699429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4" name="同心圆 215">
                <a:extLst>
                  <a:ext uri="{FF2B5EF4-FFF2-40B4-BE49-F238E27FC236}">
                    <a16:creationId xmlns:a16="http://schemas.microsoft.com/office/drawing/2014/main" id="{1935F946-9E6B-45E8-AF52-674848D263FD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EA75BD45-79AA-426E-9CB0-8701148BF1DF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EE18C025-7682-462F-80A1-67735FA9F594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2" name="同心圆 220">
                <a:extLst>
                  <a:ext uri="{FF2B5EF4-FFF2-40B4-BE49-F238E27FC236}">
                    <a16:creationId xmlns:a16="http://schemas.microsoft.com/office/drawing/2014/main" id="{D58B2A80-58D6-47E3-BFB2-828B4F51C01C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D7F9948D-48B8-4DB7-90DE-7334B643DF13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7F750D74-F36B-4B13-802E-540DA10E2F3A}"/>
              </a:ext>
            </a:extLst>
          </p:cNvPr>
          <p:cNvSpPr/>
          <p:nvPr/>
        </p:nvSpPr>
        <p:spPr>
          <a:xfrm>
            <a:off x="539552" y="1844824"/>
            <a:ext cx="7704856" cy="2603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/>
              <a:t>    所谓“逻辑”是指“条件”与“结果”的关系，数字逻辑利用数字电路的输入信号反映“条件”，而用数字电路的输出反映“结果”。从而使数字电路的输入和输出之间代表了一定的逻辑关系。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5213092E-B761-4CD6-A580-637422827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085" y="1656090"/>
            <a:ext cx="19097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吸收规则</a:t>
            </a: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A1FDCE77-CF33-48EB-BFAA-B3D7EF0926E3}"/>
              </a:ext>
            </a:extLst>
          </p:cNvPr>
          <p:cNvGrpSpPr>
            <a:grpSpLocks/>
          </p:cNvGrpSpPr>
          <p:nvPr/>
        </p:nvGrpSpPr>
        <p:grpSpPr bwMode="auto">
          <a:xfrm>
            <a:off x="3680247" y="2348880"/>
            <a:ext cx="2547937" cy="523875"/>
            <a:chOff x="2197" y="1265"/>
            <a:chExt cx="1605" cy="330"/>
          </a:xfrm>
        </p:grpSpPr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08FDC874-B412-4266-B6B9-DBCB7D80B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7" y="1265"/>
              <a:ext cx="1605" cy="33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A+AB=A+B</a:t>
              </a:r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D5BDB8D9-BC18-4E75-A9DA-500F6FE274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2" y="1316"/>
              <a:ext cx="1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9FA97E59-4E30-488D-A6ED-A2E7CAE1815B}"/>
              </a:ext>
            </a:extLst>
          </p:cNvPr>
          <p:cNvGrpSpPr>
            <a:grpSpLocks/>
          </p:cNvGrpSpPr>
          <p:nvPr/>
        </p:nvGrpSpPr>
        <p:grpSpPr bwMode="auto">
          <a:xfrm>
            <a:off x="3707904" y="3068960"/>
            <a:ext cx="2652712" cy="523875"/>
            <a:chOff x="2213" y="1698"/>
            <a:chExt cx="1671" cy="330"/>
          </a:xfrm>
        </p:grpSpPr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362E84A6-6814-4A5A-9C8C-BEF4E8995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3" y="1698"/>
              <a:ext cx="1671" cy="33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A+AB=A+B</a:t>
              </a:r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051D5423-426F-4EFB-9ED5-628407F09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5" y="1755"/>
              <a:ext cx="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2769BF00-58EF-464A-A193-18F4BC8752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9" y="1752"/>
              <a:ext cx="1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 Box 22">
            <a:extLst>
              <a:ext uri="{FF2B5EF4-FFF2-40B4-BE49-F238E27FC236}">
                <a16:creationId xmlns:a16="http://schemas.microsoft.com/office/drawing/2014/main" id="{DE276E6F-B73C-4021-A580-104BB0C6D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5538" y="1628800"/>
            <a:ext cx="1906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A+AB =A</a:t>
            </a:r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56AEE242-44CF-4839-AABC-C6BDCF2DC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541" y="3974431"/>
            <a:ext cx="10262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619F30F-CD1B-4B21-8A1C-B80759480490}"/>
              </a:ext>
            </a:extLst>
          </p:cNvPr>
          <p:cNvSpPr/>
          <p:nvPr/>
        </p:nvSpPr>
        <p:spPr>
          <a:xfrm>
            <a:off x="363538" y="893540"/>
            <a:ext cx="518400" cy="51911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 Box 25">
            <a:extLst>
              <a:ext uri="{FF2B5EF4-FFF2-40B4-BE49-F238E27FC236}">
                <a16:creationId xmlns:a16="http://schemas.microsoft.com/office/drawing/2014/main" id="{DEBFF8EA-A156-4A3D-BA2A-8013C3F5A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307" y="889432"/>
            <a:ext cx="24128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基本运算规则</a:t>
            </a:r>
          </a:p>
        </p:txBody>
      </p:sp>
      <p:pic>
        <p:nvPicPr>
          <p:cNvPr id="25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6405B829-6C54-4906-9351-8D7E38D3F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37" y="1689030"/>
            <a:ext cx="457340" cy="457340"/>
          </a:xfrm>
          <a:prstGeom prst="rect">
            <a:avLst/>
          </a:prstGeom>
          <a:noFill/>
          <a:ln>
            <a:noFill/>
          </a:ln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/>
        </p:spPr>
      </p:pic>
      <p:grpSp>
        <p:nvGrpSpPr>
          <p:cNvPr id="33" name="组合 32">
            <a:extLst>
              <a:ext uri="{FF2B5EF4-FFF2-40B4-BE49-F238E27FC236}">
                <a16:creationId xmlns:a16="http://schemas.microsoft.com/office/drawing/2014/main" id="{451CECD8-4D1E-46A7-BCAD-9003CA23FC4F}"/>
              </a:ext>
            </a:extLst>
          </p:cNvPr>
          <p:cNvGrpSpPr/>
          <p:nvPr/>
        </p:nvGrpSpPr>
        <p:grpSpPr>
          <a:xfrm>
            <a:off x="2782887" y="3985246"/>
            <a:ext cx="5688013" cy="2462212"/>
            <a:chOff x="2375196" y="4379913"/>
            <a:chExt cx="5688013" cy="2462212"/>
          </a:xfrm>
        </p:grpSpPr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D2EE0C22-868B-4151-9ECA-AAE6CEC6D8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5196" y="4379913"/>
              <a:ext cx="5688013" cy="2462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A+AB =A+AB+AB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=A+(A+A)B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=A+ 1•B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=A+B</a:t>
              </a:r>
            </a:p>
          </p:txBody>
        </p:sp>
        <p:sp>
          <p:nvSpPr>
            <p:cNvPr id="26" name="Line 7">
              <a:extLst>
                <a:ext uri="{FF2B5EF4-FFF2-40B4-BE49-F238E27FC236}">
                  <a16:creationId xmlns:a16="http://schemas.microsoft.com/office/drawing/2014/main" id="{63FD6BE6-7E05-4729-B180-586AA494BF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3493" y="4471739"/>
              <a:ext cx="269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Line 7">
              <a:extLst>
                <a:ext uri="{FF2B5EF4-FFF2-40B4-BE49-F238E27FC236}">
                  <a16:creationId xmlns:a16="http://schemas.microsoft.com/office/drawing/2014/main" id="{90FB8F52-510E-42C4-A14D-51111119DB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0032" y="4471739"/>
              <a:ext cx="269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Line 7">
              <a:extLst>
                <a:ext uri="{FF2B5EF4-FFF2-40B4-BE49-F238E27FC236}">
                  <a16:creationId xmlns:a16="http://schemas.microsoft.com/office/drawing/2014/main" id="{281E73DA-3CC8-49D7-AFE2-B1BC0E4E95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2325" y="5109651"/>
              <a:ext cx="269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047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7">
            <a:extLst>
              <a:ext uri="{FF2B5EF4-FFF2-40B4-BE49-F238E27FC236}">
                <a16:creationId xmlns:a16="http://schemas.microsoft.com/office/drawing/2014/main" id="{B58F96F7-B744-4B22-912B-08CEF410E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743" y="3026544"/>
            <a:ext cx="10262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7" name="Text Box 2">
            <a:extLst>
              <a:ext uri="{FF2B5EF4-FFF2-40B4-BE49-F238E27FC236}">
                <a16:creationId xmlns:a16="http://schemas.microsoft.com/office/drawing/2014/main" id="{9855A1C7-FD2D-4EE4-B397-AAA077D5B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9020" y="120618"/>
            <a:ext cx="19097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并项规则</a:t>
            </a:r>
          </a:p>
        </p:txBody>
      </p:sp>
      <p:pic>
        <p:nvPicPr>
          <p:cNvPr id="28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23E2D097-D475-4A1B-BCB0-2C2E58ACE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72" y="153558"/>
            <a:ext cx="457340" cy="457340"/>
          </a:xfrm>
          <a:prstGeom prst="rect">
            <a:avLst/>
          </a:prstGeom>
          <a:noFill/>
          <a:ln>
            <a:noFill/>
          </a:ln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/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id="{A5E08E31-D474-4E79-9CEC-5F9E455EF064}"/>
              </a:ext>
            </a:extLst>
          </p:cNvPr>
          <p:cNvGrpSpPr/>
          <p:nvPr/>
        </p:nvGrpSpPr>
        <p:grpSpPr>
          <a:xfrm>
            <a:off x="2068265" y="2924944"/>
            <a:ext cx="6507162" cy="2563813"/>
            <a:chOff x="2068265" y="3429000"/>
            <a:chExt cx="6507162" cy="2563813"/>
          </a:xfrm>
        </p:grpSpPr>
        <p:grpSp>
          <p:nvGrpSpPr>
            <p:cNvPr id="3" name="Group 4">
              <a:extLst>
                <a:ext uri="{FF2B5EF4-FFF2-40B4-BE49-F238E27FC236}">
                  <a16:creationId xmlns:a16="http://schemas.microsoft.com/office/drawing/2014/main" id="{FAFEA5C0-5FED-48A1-A7A0-79E4739EBC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8265" y="3429000"/>
              <a:ext cx="6507162" cy="2563813"/>
              <a:chOff x="1199" y="1995"/>
              <a:chExt cx="4099" cy="1615"/>
            </a:xfrm>
          </p:grpSpPr>
          <p:sp>
            <p:nvSpPr>
              <p:cNvPr id="4" name="Text Box 5">
                <a:extLst>
                  <a:ext uri="{FF2B5EF4-FFF2-40B4-BE49-F238E27FC236}">
                    <a16:creationId xmlns:a16="http://schemas.microsoft.com/office/drawing/2014/main" id="{AD598E2C-190D-4137-956A-4FF9245B8D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9" y="1995"/>
                <a:ext cx="326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FF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Text Box 6">
                <a:extLst>
                  <a:ext uri="{FF2B5EF4-FFF2-40B4-BE49-F238E27FC236}">
                    <a16:creationId xmlns:a16="http://schemas.microsoft.com/office/drawing/2014/main" id="{959AE2A2-F0A6-4597-BA45-C71F400F58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9" y="2059"/>
                <a:ext cx="4099" cy="15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FF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AB+AC+BC=AB+AC+(A+A)BC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=AB+AC+ABC+ABC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=AB(1+C) +AC(1+B)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=AB +AC</a:t>
                </a:r>
              </a:p>
            </p:txBody>
          </p:sp>
          <p:sp>
            <p:nvSpPr>
              <p:cNvPr id="6" name="Line 7">
                <a:extLst>
                  <a:ext uri="{FF2B5EF4-FFF2-40B4-BE49-F238E27FC236}">
                    <a16:creationId xmlns:a16="http://schemas.microsoft.com/office/drawing/2014/main" id="{D96BAEBF-59C9-40BF-8E14-4B0B23D34A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5" y="2109"/>
                <a:ext cx="14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Line 8">
                <a:extLst>
                  <a:ext uri="{FF2B5EF4-FFF2-40B4-BE49-F238E27FC236}">
                    <a16:creationId xmlns:a16="http://schemas.microsoft.com/office/drawing/2014/main" id="{491E9517-39FE-4F58-B7BA-B07E6E7F51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8" y="2109"/>
                <a:ext cx="13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Line 9">
                <a:extLst>
                  <a:ext uri="{FF2B5EF4-FFF2-40B4-BE49-F238E27FC236}">
                    <a16:creationId xmlns:a16="http://schemas.microsoft.com/office/drawing/2014/main" id="{54DDC792-9E45-4486-989A-8874BAC61C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4" y="2125"/>
                <a:ext cx="14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Line 11">
                <a:extLst>
                  <a:ext uri="{FF2B5EF4-FFF2-40B4-BE49-F238E27FC236}">
                    <a16:creationId xmlns:a16="http://schemas.microsoft.com/office/drawing/2014/main" id="{B64E5CF0-4B0D-4796-95FA-2E2B998CAB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2" y="2524"/>
                <a:ext cx="14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1" name="Line 25">
              <a:extLst>
                <a:ext uri="{FF2B5EF4-FFF2-40B4-BE49-F238E27FC236}">
                  <a16:creationId xmlns:a16="http://schemas.microsoft.com/office/drawing/2014/main" id="{32BFC955-7471-4C67-8AFA-DBA758C0D9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4208" y="4267229"/>
              <a:ext cx="2571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Line 25">
              <a:extLst>
                <a:ext uri="{FF2B5EF4-FFF2-40B4-BE49-F238E27FC236}">
                  <a16:creationId xmlns:a16="http://schemas.microsoft.com/office/drawing/2014/main" id="{B5EDC61C-FA3C-4014-B800-1DC92C09A3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2000" y="4904253"/>
              <a:ext cx="2571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CBE1DE46-933D-46D4-8881-F69A43BE34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6913" y="5552325"/>
              <a:ext cx="2571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228F6C6-4E57-4206-8E48-2230C60D1571}"/>
              </a:ext>
            </a:extLst>
          </p:cNvPr>
          <p:cNvGrpSpPr/>
          <p:nvPr/>
        </p:nvGrpSpPr>
        <p:grpSpPr>
          <a:xfrm>
            <a:off x="2146846" y="2247022"/>
            <a:ext cx="5152373" cy="523220"/>
            <a:chOff x="2146846" y="2247022"/>
            <a:chExt cx="5152373" cy="523220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2A83EF2-A7F2-4F54-99E6-5C4C53A43D12}"/>
                </a:ext>
              </a:extLst>
            </p:cNvPr>
            <p:cNvSpPr txBox="1"/>
            <p:nvPr/>
          </p:nvSpPr>
          <p:spPr>
            <a:xfrm>
              <a:off x="2146846" y="2247022"/>
              <a:ext cx="5152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(A+B)(A+C)(B+C)=(A+B)(A+C)</a:t>
              </a: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Line 25">
              <a:extLst>
                <a:ext uri="{FF2B5EF4-FFF2-40B4-BE49-F238E27FC236}">
                  <a16:creationId xmlns:a16="http://schemas.microsoft.com/office/drawing/2014/main" id="{089E049B-E5C4-4DC1-8163-F07997EF79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6713" y="2318400"/>
              <a:ext cx="2571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Line 25">
              <a:extLst>
                <a:ext uri="{FF2B5EF4-FFF2-40B4-BE49-F238E27FC236}">
                  <a16:creationId xmlns:a16="http://schemas.microsoft.com/office/drawing/2014/main" id="{9BE044FC-47EA-4F9F-9813-631DFEA3FC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31049" y="2318400"/>
              <a:ext cx="2571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E13EAC0-E8D3-4187-BB8E-4FD2FC78B636}"/>
              </a:ext>
            </a:extLst>
          </p:cNvPr>
          <p:cNvGrpSpPr/>
          <p:nvPr/>
        </p:nvGrpSpPr>
        <p:grpSpPr>
          <a:xfrm>
            <a:off x="2162274" y="5949280"/>
            <a:ext cx="4297363" cy="523875"/>
            <a:chOff x="2162274" y="6176952"/>
            <a:chExt cx="4297363" cy="523875"/>
          </a:xfrm>
        </p:grpSpPr>
        <p:sp>
          <p:nvSpPr>
            <p:cNvPr id="41" name="Text Box 23">
              <a:extLst>
                <a:ext uri="{FF2B5EF4-FFF2-40B4-BE49-F238E27FC236}">
                  <a16:creationId xmlns:a16="http://schemas.microsoft.com/office/drawing/2014/main" id="{1C77C5DC-0313-45BE-A84F-190BC31184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2274" y="6176952"/>
              <a:ext cx="4297363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FF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AB+AC+BC</a:t>
              </a:r>
              <a:r>
                <a:rPr lang="en-US" altLang="zh-CN" sz="2800" b="1">
                  <a:latin typeface="+mn-ea"/>
                  <a:cs typeface="Times New Roman" panose="02020603050405020304" pitchFamily="18" charset="0"/>
                </a:rPr>
                <a:t>…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=AB+AC</a:t>
              </a:r>
            </a:p>
          </p:txBody>
        </p:sp>
        <p:sp>
          <p:nvSpPr>
            <p:cNvPr id="42" name="Line 25">
              <a:extLst>
                <a:ext uri="{FF2B5EF4-FFF2-40B4-BE49-F238E27FC236}">
                  <a16:creationId xmlns:a16="http://schemas.microsoft.com/office/drawing/2014/main" id="{B9387A50-BEDD-48B3-B084-0E5358FB9F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8641" y="6269027"/>
              <a:ext cx="2571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Line 25">
              <a:extLst>
                <a:ext uri="{FF2B5EF4-FFF2-40B4-BE49-F238E27FC236}">
                  <a16:creationId xmlns:a16="http://schemas.microsoft.com/office/drawing/2014/main" id="{A1D47463-1C73-4B12-A483-F6A395FD6C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2037" y="6266779"/>
              <a:ext cx="2571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F1BF37F-9915-4DC6-AC1F-464BA62D251E}"/>
              </a:ext>
            </a:extLst>
          </p:cNvPr>
          <p:cNvGrpSpPr/>
          <p:nvPr/>
        </p:nvGrpSpPr>
        <p:grpSpPr>
          <a:xfrm>
            <a:off x="1401912" y="908720"/>
            <a:ext cx="6533339" cy="523220"/>
            <a:chOff x="1401912" y="908720"/>
            <a:chExt cx="6533339" cy="523220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A4DA0DE-0612-42C8-87A2-C926F32423DC}"/>
                </a:ext>
              </a:extLst>
            </p:cNvPr>
            <p:cNvGrpSpPr/>
            <p:nvPr/>
          </p:nvGrpSpPr>
          <p:grpSpPr>
            <a:xfrm>
              <a:off x="2123728" y="908720"/>
              <a:ext cx="5811523" cy="523220"/>
              <a:chOff x="3080956" y="1510081"/>
              <a:chExt cx="5811523" cy="523220"/>
            </a:xfrm>
          </p:grpSpPr>
          <p:sp>
            <p:nvSpPr>
              <p:cNvPr id="18" name="Text Box 19">
                <a:extLst>
                  <a:ext uri="{FF2B5EF4-FFF2-40B4-BE49-F238E27FC236}">
                    <a16:creationId xmlns:a16="http://schemas.microsoft.com/office/drawing/2014/main" id="{C19E1C4F-38B0-4189-8199-9766998884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80956" y="1510081"/>
                <a:ext cx="5811523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FF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AB+AB =A 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(A+B)(A+B)=A</a:t>
                </a:r>
              </a:p>
            </p:txBody>
          </p:sp>
          <p:sp>
            <p:nvSpPr>
              <p:cNvPr id="19" name="Line 20">
                <a:extLst>
                  <a:ext uri="{FF2B5EF4-FFF2-40B4-BE49-F238E27FC236}">
                    <a16:creationId xmlns:a16="http://schemas.microsoft.com/office/drawing/2014/main" id="{048C2A91-00A0-4D41-9DD2-B4D479535C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9632" y="1565644"/>
                <a:ext cx="2395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Line 20">
                <a:extLst>
                  <a:ext uri="{FF2B5EF4-FFF2-40B4-BE49-F238E27FC236}">
                    <a16:creationId xmlns:a16="http://schemas.microsoft.com/office/drawing/2014/main" id="{34BF1C21-D3B7-4BFE-AD57-2E93733D46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23648" y="1566952"/>
                <a:ext cx="2395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290FABFF-E934-46F3-91D5-CEAD898186BC}"/>
                </a:ext>
              </a:extLst>
            </p:cNvPr>
            <p:cNvGrpSpPr/>
            <p:nvPr/>
          </p:nvGrpSpPr>
          <p:grpSpPr>
            <a:xfrm>
              <a:off x="1401912" y="937424"/>
              <a:ext cx="571674" cy="464371"/>
              <a:chOff x="278998" y="1106831"/>
              <a:chExt cx="571674" cy="464371"/>
            </a:xfrm>
          </p:grpSpPr>
          <p:pic>
            <p:nvPicPr>
              <p:cNvPr id="46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9DDDD65C-D0C6-49BD-95F6-E2BB6E1225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998" y="1106831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963A9FC6-A8B2-433C-AE6E-7196EE1F73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332" y="1113862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DF08579-5B8F-47C2-B8AB-E34B74FE6A27}"/>
              </a:ext>
            </a:extLst>
          </p:cNvPr>
          <p:cNvGrpSpPr/>
          <p:nvPr/>
        </p:nvGrpSpPr>
        <p:grpSpPr>
          <a:xfrm>
            <a:off x="1401912" y="1556792"/>
            <a:ext cx="5042297" cy="523875"/>
            <a:chOff x="1401912" y="1556792"/>
            <a:chExt cx="5042297" cy="523875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DA825444-F14A-4A7E-92F5-9E3A917612B3}"/>
                </a:ext>
              </a:extLst>
            </p:cNvPr>
            <p:cNvGrpSpPr/>
            <p:nvPr/>
          </p:nvGrpSpPr>
          <p:grpSpPr>
            <a:xfrm>
              <a:off x="2146846" y="1556792"/>
              <a:ext cx="4297363" cy="523875"/>
              <a:chOff x="2146846" y="1556792"/>
              <a:chExt cx="4297363" cy="523875"/>
            </a:xfrm>
          </p:grpSpPr>
          <p:grpSp>
            <p:nvGrpSpPr>
              <p:cNvPr id="21" name="Group 22">
                <a:extLst>
                  <a:ext uri="{FF2B5EF4-FFF2-40B4-BE49-F238E27FC236}">
                    <a16:creationId xmlns:a16="http://schemas.microsoft.com/office/drawing/2014/main" id="{5A6826B4-70CE-46FE-B630-D9978CA72C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46846" y="1556792"/>
                <a:ext cx="4297363" cy="523875"/>
                <a:chOff x="1103" y="1395"/>
                <a:chExt cx="2707" cy="330"/>
              </a:xfrm>
            </p:grpSpPr>
            <p:sp>
              <p:nvSpPr>
                <p:cNvPr id="22" name="Text Box 23">
                  <a:extLst>
                    <a:ext uri="{FF2B5EF4-FFF2-40B4-BE49-F238E27FC236}">
                      <a16:creationId xmlns:a16="http://schemas.microsoft.com/office/drawing/2014/main" id="{599BE366-F5B9-4A9E-A928-9931269DEA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03" y="1395"/>
                  <a:ext cx="2707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FF99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AB+AC+BC =AB+AC</a:t>
                  </a:r>
                </a:p>
              </p:txBody>
            </p:sp>
            <p:sp>
              <p:nvSpPr>
                <p:cNvPr id="24" name="Line 25">
                  <a:extLst>
                    <a:ext uri="{FF2B5EF4-FFF2-40B4-BE49-F238E27FC236}">
                      <a16:creationId xmlns:a16="http://schemas.microsoft.com/office/drawing/2014/main" id="{EB7AA9D7-8D89-4F78-94A2-8F3015F03E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94" y="1453"/>
                  <a:ext cx="16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9" name="Line 25">
                <a:extLst>
                  <a:ext uri="{FF2B5EF4-FFF2-40B4-BE49-F238E27FC236}">
                    <a16:creationId xmlns:a16="http://schemas.microsoft.com/office/drawing/2014/main" id="{DA2091EE-8C13-4528-AA9F-6AC41832FD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6609" y="1646619"/>
                <a:ext cx="25717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2F77416D-450B-40E6-B0B1-664A82ACE0CB}"/>
                </a:ext>
              </a:extLst>
            </p:cNvPr>
            <p:cNvGrpSpPr/>
            <p:nvPr/>
          </p:nvGrpSpPr>
          <p:grpSpPr>
            <a:xfrm>
              <a:off x="1401912" y="1556792"/>
              <a:ext cx="571674" cy="464371"/>
              <a:chOff x="278998" y="1106831"/>
              <a:chExt cx="571674" cy="464371"/>
            </a:xfrm>
          </p:grpSpPr>
          <p:pic>
            <p:nvPicPr>
              <p:cNvPr id="49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4C879835-BD1C-4801-B262-0ED9F3BEF6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998" y="1106831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747D9475-1E0E-4DCA-B6F9-CBBD2E4EBB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332" y="1113862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548B79C-65F8-4E31-A43A-995CBF4A57C5}"/>
              </a:ext>
            </a:extLst>
          </p:cNvPr>
          <p:cNvSpPr txBox="1"/>
          <p:nvPr/>
        </p:nvSpPr>
        <p:spPr>
          <a:xfrm>
            <a:off x="935673" y="596541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推广：</a:t>
            </a:r>
          </a:p>
        </p:txBody>
      </p:sp>
    </p:spTree>
    <p:extLst>
      <p:ext uri="{BB962C8B-B14F-4D97-AF65-F5344CB8AC3E}">
        <p14:creationId xmlns:p14="http://schemas.microsoft.com/office/powerpoint/2010/main" val="99949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D4EFD6D5-6A10-4506-AEF2-06AF5A46F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340" y="994519"/>
            <a:ext cx="20792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德摩根定理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9C6923B5-8F44-4D8D-BF1E-EA5B5B33E60B}"/>
              </a:ext>
            </a:extLst>
          </p:cNvPr>
          <p:cNvGrpSpPr>
            <a:grpSpLocks/>
          </p:cNvGrpSpPr>
          <p:nvPr/>
        </p:nvGrpSpPr>
        <p:grpSpPr bwMode="auto">
          <a:xfrm>
            <a:off x="1853407" y="1838252"/>
            <a:ext cx="2247900" cy="800100"/>
            <a:chOff x="792" y="964"/>
            <a:chExt cx="1416" cy="504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073F1387-3E14-41E4-8019-FF7451E5C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" y="964"/>
              <a:ext cx="1416" cy="5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FFFA555C-ECED-434E-87E2-F410B7F69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3" y="1045"/>
              <a:ext cx="131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A•B =A+B</a:t>
              </a:r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6B522905-A9AE-4C7D-BB1D-5355572EBA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1091"/>
              <a:ext cx="1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3A394C36-422A-44EF-BE82-3375E3DFF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5" y="1082"/>
              <a:ext cx="3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60CD488D-54C3-43DC-9951-9565F8010D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1" y="1091"/>
              <a:ext cx="1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7F4B1F16-C69E-48F9-93DB-214BD8AEB699}"/>
              </a:ext>
            </a:extLst>
          </p:cNvPr>
          <p:cNvGrpSpPr>
            <a:grpSpLocks/>
          </p:cNvGrpSpPr>
          <p:nvPr/>
        </p:nvGrpSpPr>
        <p:grpSpPr bwMode="auto">
          <a:xfrm>
            <a:off x="4521200" y="1968846"/>
            <a:ext cx="2228850" cy="523875"/>
            <a:chOff x="2848" y="1052"/>
            <a:chExt cx="1404" cy="330"/>
          </a:xfrm>
        </p:grpSpPr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41D6DE1B-3BAE-4968-92F0-FC8AEC18B1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8" y="1052"/>
              <a:ext cx="140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A+B = A•B</a:t>
              </a:r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050BFCBE-7DCD-4E3E-AA7F-73DA6EEDF0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1100"/>
              <a:ext cx="4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2634B0ED-0484-42FA-A1C2-48D1778463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3" y="1106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30C0B2F1-D35F-4DC4-A3F8-78F3FC5EC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2" y="1100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91CCA25-4C9D-4586-BFCD-29D0C3030439}"/>
              </a:ext>
            </a:extLst>
          </p:cNvPr>
          <p:cNvGrpSpPr/>
          <p:nvPr/>
        </p:nvGrpSpPr>
        <p:grpSpPr>
          <a:xfrm>
            <a:off x="2555776" y="2924944"/>
            <a:ext cx="3321050" cy="3253199"/>
            <a:chOff x="3278188" y="2943828"/>
            <a:chExt cx="3321050" cy="3253199"/>
          </a:xfrm>
        </p:grpSpPr>
        <p:grpSp>
          <p:nvGrpSpPr>
            <p:cNvPr id="15" name="Group 15">
              <a:extLst>
                <a:ext uri="{FF2B5EF4-FFF2-40B4-BE49-F238E27FC236}">
                  <a16:creationId xmlns:a16="http://schemas.microsoft.com/office/drawing/2014/main" id="{FC65E67D-1A25-40F3-A761-2C9B182640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8188" y="2943828"/>
              <a:ext cx="3321050" cy="3253199"/>
              <a:chOff x="2956" y="2008"/>
              <a:chExt cx="2092" cy="1976"/>
            </a:xfrm>
          </p:grpSpPr>
          <p:grpSp>
            <p:nvGrpSpPr>
              <p:cNvPr id="16" name="Group 16">
                <a:extLst>
                  <a:ext uri="{FF2B5EF4-FFF2-40B4-BE49-F238E27FC236}">
                    <a16:creationId xmlns:a16="http://schemas.microsoft.com/office/drawing/2014/main" id="{3DA4FE3D-6121-42F5-88E7-C0A52F0F66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56" y="2008"/>
                <a:ext cx="2092" cy="1976"/>
                <a:chOff x="2956" y="2008"/>
                <a:chExt cx="2092" cy="1976"/>
              </a:xfrm>
            </p:grpSpPr>
            <p:sp>
              <p:nvSpPr>
                <p:cNvPr id="21" name="Rectangle 17">
                  <a:extLst>
                    <a:ext uri="{FF2B5EF4-FFF2-40B4-BE49-F238E27FC236}">
                      <a16:creationId xmlns:a16="http://schemas.microsoft.com/office/drawing/2014/main" id="{F3639199-F547-4D2F-B65E-24F6A5D024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60" y="2016"/>
                  <a:ext cx="2088" cy="1968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Line 18">
                  <a:extLst>
                    <a:ext uri="{FF2B5EF4-FFF2-40B4-BE49-F238E27FC236}">
                      <a16:creationId xmlns:a16="http://schemas.microsoft.com/office/drawing/2014/main" id="{42868668-CDCD-4579-A70A-5A640237B5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56" y="2412"/>
                  <a:ext cx="206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Line 19">
                  <a:extLst>
                    <a:ext uri="{FF2B5EF4-FFF2-40B4-BE49-F238E27FC236}">
                      <a16:creationId xmlns:a16="http://schemas.microsoft.com/office/drawing/2014/main" id="{BFE67DA5-C237-4878-BB1E-5A2C30984D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64" y="2020"/>
                  <a:ext cx="8" cy="19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Line 20">
                  <a:extLst>
                    <a:ext uri="{FF2B5EF4-FFF2-40B4-BE49-F238E27FC236}">
                      <a16:creationId xmlns:a16="http://schemas.microsoft.com/office/drawing/2014/main" id="{5E485AEE-33FE-4F93-AB89-2CD269CBE6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04" y="2008"/>
                  <a:ext cx="8" cy="196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7" name="Text Box 21">
                <a:extLst>
                  <a:ext uri="{FF2B5EF4-FFF2-40B4-BE49-F238E27FC236}">
                    <a16:creationId xmlns:a16="http://schemas.microsoft.com/office/drawing/2014/main" id="{3E3CF4F0-33EF-470E-99BD-11EB14BBA1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0" y="2115"/>
                <a:ext cx="200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   B     A•B    A+B</a:t>
                </a:r>
              </a:p>
            </p:txBody>
          </p:sp>
          <p:sp>
            <p:nvSpPr>
              <p:cNvPr id="18" name="Line 22">
                <a:extLst>
                  <a:ext uri="{FF2B5EF4-FFF2-40B4-BE49-F238E27FC236}">
                    <a16:creationId xmlns:a16="http://schemas.microsoft.com/office/drawing/2014/main" id="{47D2B257-CD59-4979-BCFC-8510EC7BC0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6" y="2158"/>
                <a:ext cx="12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Line 23">
                <a:extLst>
                  <a:ext uri="{FF2B5EF4-FFF2-40B4-BE49-F238E27FC236}">
                    <a16:creationId xmlns:a16="http://schemas.microsoft.com/office/drawing/2014/main" id="{B6DAAAC9-4A35-470D-A427-B401933307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78" y="2152"/>
                <a:ext cx="12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Line 24">
                <a:extLst>
                  <a:ext uri="{FF2B5EF4-FFF2-40B4-BE49-F238E27FC236}">
                    <a16:creationId xmlns:a16="http://schemas.microsoft.com/office/drawing/2014/main" id="{D1A2B20E-6211-4A4A-A306-541290590B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08" y="2148"/>
                <a:ext cx="34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57EDDA23-62EF-4ABD-BD7C-61CAD72C5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0288" y="3729641"/>
              <a:ext cx="476250" cy="2462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1    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1   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1    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0     </a:t>
              </a:r>
            </a:p>
          </p:txBody>
        </p:sp>
        <p:sp>
          <p:nvSpPr>
            <p:cNvPr id="26" name="Rectangle 26">
              <a:extLst>
                <a:ext uri="{FF2B5EF4-FFF2-40B4-BE49-F238E27FC236}">
                  <a16:creationId xmlns:a16="http://schemas.microsoft.com/office/drawing/2014/main" id="{04E46555-B90B-4EA7-A0AB-A84FFD224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788" y="3729641"/>
              <a:ext cx="1098550" cy="2462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0     0       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0     1        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1     0       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1     1       </a:t>
              </a:r>
            </a:p>
          </p:txBody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F8831581-2002-4FCF-B0DD-B1D89BD25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3588" y="3729641"/>
              <a:ext cx="476250" cy="2462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1    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1   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1    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0     </a:t>
              </a:r>
            </a:p>
          </p:txBody>
        </p:sp>
      </p:grpSp>
      <p:sp>
        <p:nvSpPr>
          <p:cNvPr id="28" name="Rectangle 28">
            <a:extLst>
              <a:ext uri="{FF2B5EF4-FFF2-40B4-BE49-F238E27FC236}">
                <a16:creationId xmlns:a16="http://schemas.microsoft.com/office/drawing/2014/main" id="{280B7DC7-40C4-405D-A66E-345E0BEC6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3859213"/>
            <a:ext cx="10262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29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84543373-0A44-4A5F-9751-68B79B0F0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52" y="980728"/>
            <a:ext cx="457340" cy="457340"/>
          </a:xfrm>
          <a:prstGeom prst="rect">
            <a:avLst/>
          </a:prstGeom>
          <a:noFill/>
          <a:ln>
            <a:noFill/>
          </a:ln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24593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CB7E466-EE97-4D53-9F87-21BEE51A8F3E}"/>
              </a:ext>
            </a:extLst>
          </p:cNvPr>
          <p:cNvGrpSpPr/>
          <p:nvPr/>
        </p:nvGrpSpPr>
        <p:grpSpPr>
          <a:xfrm>
            <a:off x="827584" y="0"/>
            <a:ext cx="6048672" cy="839639"/>
            <a:chOff x="827584" y="0"/>
            <a:chExt cx="5968022" cy="839639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id="{0A4BAE68-81BD-410C-8B2C-917DDEAB82C8}"/>
                </a:ext>
              </a:extLst>
            </p:cNvPr>
            <p:cNvSpPr/>
            <p:nvPr/>
          </p:nvSpPr>
          <p:spPr>
            <a:xfrm>
              <a:off x="1119858" y="93956"/>
              <a:ext cx="5675748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3.3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逻辑函数的表示及变换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D2B3707-C82A-4ABF-A752-82F238A7FB6C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215">
                <a:extLst>
                  <a:ext uri="{FF2B5EF4-FFF2-40B4-BE49-F238E27FC236}">
                    <a16:creationId xmlns:a16="http://schemas.microsoft.com/office/drawing/2014/main" id="{D3C165F3-A728-406F-96E6-8FCE9A14C23A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F67C19D4-46D3-4BF1-AE06-EF401E36E36F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CB7BCCE-B36E-4856-B86A-F4BE9C8EF6E2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" name="同心圆 220">
                <a:extLst>
                  <a:ext uri="{FF2B5EF4-FFF2-40B4-BE49-F238E27FC236}">
                    <a16:creationId xmlns:a16="http://schemas.microsoft.com/office/drawing/2014/main" id="{215C3FF1-8380-48A4-8140-442462747B14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BCEE7D7-649B-42E0-B6D5-FE3CAD746962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0" name="Rectangle 3">
            <a:extLst>
              <a:ext uri="{FF2B5EF4-FFF2-40B4-BE49-F238E27FC236}">
                <a16:creationId xmlns:a16="http://schemas.microsoft.com/office/drawing/2014/main" id="{2B1F610B-D602-4231-B48B-F66C8BD49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844824"/>
            <a:ext cx="8521700" cy="3673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设有两个逻辑函数：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F=f(X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,X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>
                <a:latin typeface="+mn-ea"/>
                <a:cs typeface="Times New Roman" panose="02020603050405020304" pitchFamily="18" charset="0"/>
              </a:rPr>
              <a:t>…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,X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G=g(X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,X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>
                <a:latin typeface="+mn-ea"/>
                <a:cs typeface="Times New Roman" panose="02020603050405020304" pitchFamily="18" charset="0"/>
              </a:rPr>
              <a:t>…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,X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其变量都为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,X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>
                <a:latin typeface="+mn-ea"/>
                <a:cs typeface="Times New Roman" panose="02020603050405020304" pitchFamily="18" charset="0"/>
              </a:rPr>
              <a:t>…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,X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，如果对应于变量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,X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>
                <a:latin typeface="+mn-ea"/>
                <a:cs typeface="Times New Roman" panose="02020603050405020304" pitchFamily="18" charset="0"/>
              </a:rPr>
              <a:t>…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,X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的任何一组取值，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的值都相等，则称这两个函数相等，记为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F=G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5665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">
            <a:extLst>
              <a:ext uri="{FF2B5EF4-FFF2-40B4-BE49-F238E27FC236}">
                <a16:creationId xmlns:a16="http://schemas.microsoft.com/office/drawing/2014/main" id="{B56B805C-DEEE-40C7-9ED6-F076F56529F5}"/>
              </a:ext>
            </a:extLst>
          </p:cNvPr>
          <p:cNvSpPr>
            <a:spLocks/>
          </p:cNvSpPr>
          <p:nvPr/>
        </p:nvSpPr>
        <p:spPr bwMode="auto">
          <a:xfrm>
            <a:off x="1308051" y="1805320"/>
            <a:ext cx="292100" cy="4432300"/>
          </a:xfrm>
          <a:prstGeom prst="leftBrace">
            <a:avLst>
              <a:gd name="adj1" fmla="val 12644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b="1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CBA3ADCD-905E-4430-ACD5-F88CDBB16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2812018"/>
            <a:ext cx="615553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+mn-ea"/>
                <a:cs typeface="Times New Roman" panose="02020603050405020304" pitchFamily="18" charset="0"/>
              </a:rPr>
              <a:t>四种表示方法</a:t>
            </a:r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08E030FD-EF2B-49D9-A742-F89516115C56}"/>
              </a:ext>
            </a:extLst>
          </p:cNvPr>
          <p:cNvGrpSpPr>
            <a:grpSpLocks/>
          </p:cNvGrpSpPr>
          <p:nvPr/>
        </p:nvGrpSpPr>
        <p:grpSpPr bwMode="auto">
          <a:xfrm>
            <a:off x="1636664" y="3326318"/>
            <a:ext cx="4778375" cy="1163638"/>
            <a:chOff x="743" y="1713"/>
            <a:chExt cx="3010" cy="733"/>
          </a:xfrm>
        </p:grpSpPr>
        <p:grpSp>
          <p:nvGrpSpPr>
            <p:cNvPr id="6" name="Group 8">
              <a:extLst>
                <a:ext uri="{FF2B5EF4-FFF2-40B4-BE49-F238E27FC236}">
                  <a16:creationId xmlns:a16="http://schemas.microsoft.com/office/drawing/2014/main" id="{52DCC7D2-09FB-48C9-8039-A731ECD48A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5" y="2116"/>
              <a:ext cx="1312" cy="330"/>
              <a:chOff x="3639" y="3148"/>
              <a:chExt cx="1312" cy="330"/>
            </a:xfrm>
          </p:grpSpPr>
          <p:sp>
            <p:nvSpPr>
              <p:cNvPr id="8" name="Text Box 9">
                <a:extLst>
                  <a:ext uri="{FF2B5EF4-FFF2-40B4-BE49-F238E27FC236}">
                    <a16:creationId xmlns:a16="http://schemas.microsoft.com/office/drawing/2014/main" id="{04DAE4E5-5F59-4BB4-B431-DCA15F79F8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39" y="3148"/>
                <a:ext cx="1312" cy="33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ea typeface="+mn-ea"/>
                    <a:cs typeface="Times New Roman" panose="02020603050405020304" pitchFamily="18" charset="0"/>
                  </a:rPr>
                  <a:t>Y=AB + AB</a:t>
                </a:r>
              </a:p>
            </p:txBody>
          </p:sp>
          <p:sp>
            <p:nvSpPr>
              <p:cNvPr id="9" name="Line 10">
                <a:extLst>
                  <a:ext uri="{FF2B5EF4-FFF2-40B4-BE49-F238E27FC236}">
                    <a16:creationId xmlns:a16="http://schemas.microsoft.com/office/drawing/2014/main" id="{27984C16-A3E7-4B2A-B917-DD0E338E8C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2" y="3205"/>
                <a:ext cx="1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Line 11">
                <a:extLst>
                  <a:ext uri="{FF2B5EF4-FFF2-40B4-BE49-F238E27FC236}">
                    <a16:creationId xmlns:a16="http://schemas.microsoft.com/office/drawing/2014/main" id="{40A33C09-B5F5-467A-921F-694DAD0753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2" y="3210"/>
                <a:ext cx="1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" name="Text Box 12">
              <a:extLst>
                <a:ext uri="{FF2B5EF4-FFF2-40B4-BE49-F238E27FC236}">
                  <a16:creationId xmlns:a16="http://schemas.microsoft.com/office/drawing/2014/main" id="{80C4C46D-75C7-4F5F-9F3E-46248C397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" y="1713"/>
              <a:ext cx="301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ea typeface="+mn-ea"/>
                  <a:cs typeface="Times New Roman" panose="02020603050405020304" pitchFamily="18" charset="0"/>
                </a:rPr>
                <a:t>逻辑代数式</a:t>
              </a:r>
              <a:r>
                <a:rPr lang="en-US" altLang="zh-CN" sz="2800" b="1">
                  <a:ea typeface="+mn-ea"/>
                  <a:cs typeface="Times New Roman" panose="02020603050405020304" pitchFamily="18" charset="0"/>
                </a:rPr>
                <a:t>(</a:t>
              </a:r>
              <a:r>
                <a:rPr lang="zh-CN" altLang="en-US" sz="2800" b="1">
                  <a:ea typeface="+mn-ea"/>
                  <a:cs typeface="Times New Roman" panose="02020603050405020304" pitchFamily="18" charset="0"/>
                </a:rPr>
                <a:t>逻辑表达式</a:t>
              </a:r>
              <a:r>
                <a:rPr lang="en-US" altLang="zh-CN" sz="2800" b="1">
                  <a:ea typeface="+mn-ea"/>
                  <a:cs typeface="Times New Roman" panose="02020603050405020304" pitchFamily="18" charset="0"/>
                </a:rPr>
                <a:t>)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76D4D5E4-0EE4-4C34-A010-CFD74E62290D}"/>
              </a:ext>
            </a:extLst>
          </p:cNvPr>
          <p:cNvGrpSpPr/>
          <p:nvPr/>
        </p:nvGrpSpPr>
        <p:grpSpPr>
          <a:xfrm>
            <a:off x="1509664" y="1321133"/>
            <a:ext cx="5869234" cy="1397000"/>
            <a:chOff x="1509664" y="1484313"/>
            <a:chExt cx="5869234" cy="1397000"/>
          </a:xfrm>
        </p:grpSpPr>
        <p:grpSp>
          <p:nvGrpSpPr>
            <p:cNvPr id="12" name="Group 14">
              <a:extLst>
                <a:ext uri="{FF2B5EF4-FFF2-40B4-BE49-F238E27FC236}">
                  <a16:creationId xmlns:a16="http://schemas.microsoft.com/office/drawing/2014/main" id="{D2953A5E-6167-40C7-B9D5-117C84FE82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5936" y="1484313"/>
              <a:ext cx="3382962" cy="1397000"/>
              <a:chOff x="667" y="2839"/>
              <a:chExt cx="2131" cy="880"/>
            </a:xfrm>
          </p:grpSpPr>
          <p:grpSp>
            <p:nvGrpSpPr>
              <p:cNvPr id="14" name="Group 15">
                <a:extLst>
                  <a:ext uri="{FF2B5EF4-FFF2-40B4-BE49-F238E27FC236}">
                    <a16:creationId xmlns:a16="http://schemas.microsoft.com/office/drawing/2014/main" id="{A07C2FF1-4408-4398-8586-A15CA6C23A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8" y="3376"/>
                <a:ext cx="545" cy="269"/>
                <a:chOff x="3984" y="1872"/>
                <a:chExt cx="960" cy="528"/>
              </a:xfrm>
            </p:grpSpPr>
            <p:sp>
              <p:nvSpPr>
                <p:cNvPr id="50" name="Rectangle 16">
                  <a:extLst>
                    <a:ext uri="{FF2B5EF4-FFF2-40B4-BE49-F238E27FC236}">
                      <a16:creationId xmlns:a16="http://schemas.microsoft.com/office/drawing/2014/main" id="{E665C67B-EAD9-486A-8A58-FF6CE9F844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1872"/>
                  <a:ext cx="384" cy="528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800" b="1"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" name="Line 17">
                  <a:extLst>
                    <a:ext uri="{FF2B5EF4-FFF2-40B4-BE49-F238E27FC236}">
                      <a16:creationId xmlns:a16="http://schemas.microsoft.com/office/drawing/2014/main" id="{12E9177F-B6CA-4F5C-B12F-FCBBE02D73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84" y="2112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" name="Line 18">
                  <a:extLst>
                    <a:ext uri="{FF2B5EF4-FFF2-40B4-BE49-F238E27FC236}">
                      <a16:creationId xmlns:a16="http://schemas.microsoft.com/office/drawing/2014/main" id="{C09CAA60-177E-4A10-B2B3-1640281A28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4" y="2112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Oval 19">
                  <a:extLst>
                    <a:ext uri="{FF2B5EF4-FFF2-40B4-BE49-F238E27FC236}">
                      <a16:creationId xmlns:a16="http://schemas.microsoft.com/office/drawing/2014/main" id="{D9A2D295-09FA-49DD-BD0D-E8254EA21A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2064"/>
                  <a:ext cx="96" cy="96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800" b="1">
                    <a:ea typeface="+mn-ea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" name="Text Box 20">
                <a:extLst>
                  <a:ext uri="{FF2B5EF4-FFF2-40B4-BE49-F238E27FC236}">
                    <a16:creationId xmlns:a16="http://schemas.microsoft.com/office/drawing/2014/main" id="{82EDF997-2318-4EC0-9C63-7665627A38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2" y="3338"/>
                <a:ext cx="11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ea typeface="+mn-ea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6" name="Rectangle 21">
                <a:extLst>
                  <a:ext uri="{FF2B5EF4-FFF2-40B4-BE49-F238E27FC236}">
                    <a16:creationId xmlns:a16="http://schemas.microsoft.com/office/drawing/2014/main" id="{3E4447F6-46F8-4945-868D-8A1F63CE99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4" y="2920"/>
                <a:ext cx="218" cy="269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800" b="1"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Line 22">
                <a:extLst>
                  <a:ext uri="{FF2B5EF4-FFF2-40B4-BE49-F238E27FC236}">
                    <a16:creationId xmlns:a16="http://schemas.microsoft.com/office/drawing/2014/main" id="{6F4155C3-DFC6-42D1-AADD-6312F3D5AC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7" y="3034"/>
                <a:ext cx="377" cy="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Line 23">
                <a:extLst>
                  <a:ext uri="{FF2B5EF4-FFF2-40B4-BE49-F238E27FC236}">
                    <a16:creationId xmlns:a16="http://schemas.microsoft.com/office/drawing/2014/main" id="{BB09CFE4-A354-429E-BD0C-B77558CE22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7" y="3042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Oval 24">
                <a:extLst>
                  <a:ext uri="{FF2B5EF4-FFF2-40B4-BE49-F238E27FC236}">
                    <a16:creationId xmlns:a16="http://schemas.microsoft.com/office/drawing/2014/main" id="{8E5E0917-6E65-475C-B7AB-85848A2CD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2" y="3018"/>
                <a:ext cx="55" cy="49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800" b="1"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 Box 25">
                <a:extLst>
                  <a:ext uri="{FF2B5EF4-FFF2-40B4-BE49-F238E27FC236}">
                    <a16:creationId xmlns:a16="http://schemas.microsoft.com/office/drawing/2014/main" id="{3DE6A873-0CC7-4FF2-BC9C-890E9B288F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2" y="2885"/>
                <a:ext cx="11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ea typeface="+mn-ea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1" name="Line 26">
                <a:extLst>
                  <a:ext uri="{FF2B5EF4-FFF2-40B4-BE49-F238E27FC236}">
                    <a16:creationId xmlns:a16="http://schemas.microsoft.com/office/drawing/2014/main" id="{A108B84D-ED58-4543-ADD0-694CBF118D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6" y="3572"/>
                <a:ext cx="13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Rectangle 27">
                <a:extLst>
                  <a:ext uri="{FF2B5EF4-FFF2-40B4-BE49-F238E27FC236}">
                    <a16:creationId xmlns:a16="http://schemas.microsoft.com/office/drawing/2014/main" id="{3C78442A-DE26-4C97-B156-AC6EF9D26D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8" y="3450"/>
                <a:ext cx="218" cy="269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800" b="1"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Line 28">
                <a:extLst>
                  <a:ext uri="{FF2B5EF4-FFF2-40B4-BE49-F238E27FC236}">
                    <a16:creationId xmlns:a16="http://schemas.microsoft.com/office/drawing/2014/main" id="{95847711-962C-4F78-8852-D99547BAF2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2" y="3646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Line 29">
                <a:extLst>
                  <a:ext uri="{FF2B5EF4-FFF2-40B4-BE49-F238E27FC236}">
                    <a16:creationId xmlns:a16="http://schemas.microsoft.com/office/drawing/2014/main" id="{AD45D4FD-84EE-46B4-8F6B-B7A242A56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2" y="3499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 Box 30">
                <a:extLst>
                  <a:ext uri="{FF2B5EF4-FFF2-40B4-BE49-F238E27FC236}">
                    <a16:creationId xmlns:a16="http://schemas.microsoft.com/office/drawing/2014/main" id="{0A91253F-69D0-4513-9D94-4FC22BAC1A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46" y="3404"/>
                <a:ext cx="21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ea typeface="+mn-ea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26" name="Line 31">
                <a:extLst>
                  <a:ext uri="{FF2B5EF4-FFF2-40B4-BE49-F238E27FC236}">
                    <a16:creationId xmlns:a16="http://schemas.microsoft.com/office/drawing/2014/main" id="{5EB97D88-DC69-47F3-BBA8-682262EAED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5" y="3117"/>
                <a:ext cx="13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32">
                <a:extLst>
                  <a:ext uri="{FF2B5EF4-FFF2-40B4-BE49-F238E27FC236}">
                    <a16:creationId xmlns:a16="http://schemas.microsoft.com/office/drawing/2014/main" id="{BB54C9CE-A86B-4F96-A5DB-BEE56C23D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7" y="2994"/>
                <a:ext cx="218" cy="27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800" b="1"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Line 33">
                <a:extLst>
                  <a:ext uri="{FF2B5EF4-FFF2-40B4-BE49-F238E27FC236}">
                    <a16:creationId xmlns:a16="http://schemas.microsoft.com/office/drawing/2014/main" id="{48926A4C-29F6-45C0-9B60-FEF70BB1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1" y="3190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Line 34">
                <a:extLst>
                  <a:ext uri="{FF2B5EF4-FFF2-40B4-BE49-F238E27FC236}">
                    <a16:creationId xmlns:a16="http://schemas.microsoft.com/office/drawing/2014/main" id="{C3368395-7B50-4797-9648-EDBAD1C6D7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1" y="3043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Text Box 35">
                <a:extLst>
                  <a:ext uri="{FF2B5EF4-FFF2-40B4-BE49-F238E27FC236}">
                    <a16:creationId xmlns:a16="http://schemas.microsoft.com/office/drawing/2014/main" id="{84121966-21E4-4019-A7CC-0566C65EF1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46" y="2930"/>
                <a:ext cx="21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ea typeface="+mn-ea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31" name="Rectangle 36">
                <a:extLst>
                  <a:ext uri="{FF2B5EF4-FFF2-40B4-BE49-F238E27FC236}">
                    <a16:creationId xmlns:a16="http://schemas.microsoft.com/office/drawing/2014/main" id="{EFAF74DD-A118-4EDC-AFE1-E8666887C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7" y="3218"/>
                <a:ext cx="219" cy="27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800" b="1"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Line 37">
                <a:extLst>
                  <a:ext uri="{FF2B5EF4-FFF2-40B4-BE49-F238E27FC236}">
                    <a16:creationId xmlns:a16="http://schemas.microsoft.com/office/drawing/2014/main" id="{85582719-3FB2-4E6D-9778-8D0BEE9611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6" y="3341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Line 38">
                <a:extLst>
                  <a:ext uri="{FF2B5EF4-FFF2-40B4-BE49-F238E27FC236}">
                    <a16:creationId xmlns:a16="http://schemas.microsoft.com/office/drawing/2014/main" id="{46A2310E-0179-42F6-AB45-A2F4ABAAA6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1" y="3439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Line 39">
                <a:extLst>
                  <a:ext uri="{FF2B5EF4-FFF2-40B4-BE49-F238E27FC236}">
                    <a16:creationId xmlns:a16="http://schemas.microsoft.com/office/drawing/2014/main" id="{8C6468E6-D018-48F2-9EC4-78DFC97B38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1" y="3267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40">
                <a:extLst>
                  <a:ext uri="{FF2B5EF4-FFF2-40B4-BE49-F238E27FC236}">
                    <a16:creationId xmlns:a16="http://schemas.microsoft.com/office/drawing/2014/main" id="{782E51B3-A743-43A9-8684-40581D23FF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1" y="3216"/>
                <a:ext cx="38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>
                    <a:latin typeface="+mn-ea"/>
                    <a:ea typeface="+mn-ea"/>
                    <a:cs typeface="Times New Roman" panose="02020603050405020304" pitchFamily="18" charset="0"/>
                  </a:rPr>
                  <a:t>≥</a:t>
                </a:r>
                <a:r>
                  <a:rPr lang="en-US" altLang="zh-CN" sz="1600" b="1">
                    <a:ea typeface="+mn-ea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6" name="Line 41">
                <a:extLst>
                  <a:ext uri="{FF2B5EF4-FFF2-40B4-BE49-F238E27FC236}">
                    <a16:creationId xmlns:a16="http://schemas.microsoft.com/office/drawing/2014/main" id="{C5C28CE3-9EFA-4409-83ED-D3762D98A9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3" y="3498"/>
                <a:ext cx="28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Line 42">
                <a:extLst>
                  <a:ext uri="{FF2B5EF4-FFF2-40B4-BE49-F238E27FC236}">
                    <a16:creationId xmlns:a16="http://schemas.microsoft.com/office/drawing/2014/main" id="{0DCBC46A-357D-4477-9DB8-F8A2F003A7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25" y="3267"/>
                <a:ext cx="0" cy="2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Line 43">
                <a:extLst>
                  <a:ext uri="{FF2B5EF4-FFF2-40B4-BE49-F238E27FC236}">
                    <a16:creationId xmlns:a16="http://schemas.microsoft.com/office/drawing/2014/main" id="{399DA142-0A48-450B-BAB9-B085E7B557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25" y="3267"/>
                <a:ext cx="59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Line 44">
                <a:extLst>
                  <a:ext uri="{FF2B5EF4-FFF2-40B4-BE49-F238E27FC236}">
                    <a16:creationId xmlns:a16="http://schemas.microsoft.com/office/drawing/2014/main" id="{D3C9E8B7-46D1-444E-AE0E-D9CEC58E72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5" y="3193"/>
                <a:ext cx="0" cy="7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Line 45">
                <a:extLst>
                  <a:ext uri="{FF2B5EF4-FFF2-40B4-BE49-F238E27FC236}">
                    <a16:creationId xmlns:a16="http://schemas.microsoft.com/office/drawing/2014/main" id="{75DA9117-8810-4EDF-8039-BC57E3252A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3" y="3044"/>
                <a:ext cx="0" cy="67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Line 46">
                <a:extLst>
                  <a:ext uri="{FF2B5EF4-FFF2-40B4-BE49-F238E27FC236}">
                    <a16:creationId xmlns:a16="http://schemas.microsoft.com/office/drawing/2014/main" id="{2A444C7A-5A82-459C-ACDA-FB0D7568CB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3" y="3714"/>
                <a:ext cx="69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Line 47">
                <a:extLst>
                  <a:ext uri="{FF2B5EF4-FFF2-40B4-BE49-F238E27FC236}">
                    <a16:creationId xmlns:a16="http://schemas.microsoft.com/office/drawing/2014/main" id="{FB87AD6F-3408-41F0-921E-03EFC4954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5" y="3648"/>
                <a:ext cx="0" cy="6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Line 48">
                <a:extLst>
                  <a:ext uri="{FF2B5EF4-FFF2-40B4-BE49-F238E27FC236}">
                    <a16:creationId xmlns:a16="http://schemas.microsoft.com/office/drawing/2014/main" id="{A6226AFC-17EF-4F1A-B079-8A8D8BE05D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4" y="3118"/>
                <a:ext cx="0" cy="14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Line 49">
                <a:extLst>
                  <a:ext uri="{FF2B5EF4-FFF2-40B4-BE49-F238E27FC236}">
                    <a16:creationId xmlns:a16="http://schemas.microsoft.com/office/drawing/2014/main" id="{F879D4EF-76C5-4408-8FAB-9AB679FFBD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4" y="3441"/>
                <a:ext cx="0" cy="1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 Box 50">
                <a:extLst>
                  <a:ext uri="{FF2B5EF4-FFF2-40B4-BE49-F238E27FC236}">
                    <a16:creationId xmlns:a16="http://schemas.microsoft.com/office/drawing/2014/main" id="{419E3F5D-5407-47D6-B622-8D2541B81C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" y="2839"/>
                <a:ext cx="194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ea typeface="+mn-ea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6" name="Text Box 51">
                <a:extLst>
                  <a:ext uri="{FF2B5EF4-FFF2-40B4-BE49-F238E27FC236}">
                    <a16:creationId xmlns:a16="http://schemas.microsoft.com/office/drawing/2014/main" id="{688CACA3-D6CC-4BC8-ADAA-1C84B2E027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0" y="3338"/>
                <a:ext cx="20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ea typeface="+mn-ea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47" name="Oval 52">
                <a:extLst>
                  <a:ext uri="{FF2B5EF4-FFF2-40B4-BE49-F238E27FC236}">
                    <a16:creationId xmlns:a16="http://schemas.microsoft.com/office/drawing/2014/main" id="{1B27778D-CA0F-42C0-B6C7-BAEB10C47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1" y="3488"/>
                <a:ext cx="28" cy="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800" b="1"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Oval 53">
                <a:extLst>
                  <a:ext uri="{FF2B5EF4-FFF2-40B4-BE49-F238E27FC236}">
                    <a16:creationId xmlns:a16="http://schemas.microsoft.com/office/drawing/2014/main" id="{42E96BE8-A4A4-4C62-BC00-BD2511101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8" y="3032"/>
                <a:ext cx="27" cy="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800" b="1"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Text Box 54">
                <a:extLst>
                  <a:ext uri="{FF2B5EF4-FFF2-40B4-BE49-F238E27FC236}">
                    <a16:creationId xmlns:a16="http://schemas.microsoft.com/office/drawing/2014/main" id="{697B2947-3926-41D5-A9A2-DF8A9A89BF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04" y="3190"/>
                <a:ext cx="194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ea typeface="+mn-ea"/>
                    <a:cs typeface="Times New Roman" panose="02020603050405020304" pitchFamily="18" charset="0"/>
                  </a:rPr>
                  <a:t>Y</a:t>
                </a:r>
              </a:p>
            </p:txBody>
          </p:sp>
        </p:grpSp>
        <p:sp>
          <p:nvSpPr>
            <p:cNvPr id="13" name="Text Box 55">
              <a:extLst>
                <a:ext uri="{FF2B5EF4-FFF2-40B4-BE49-F238E27FC236}">
                  <a16:creationId xmlns:a16="http://schemas.microsoft.com/office/drawing/2014/main" id="{5422E5C8-DC7C-4510-B846-DBFCA86A71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9664" y="1857703"/>
              <a:ext cx="206979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ea typeface="+mn-ea"/>
                  <a:cs typeface="Times New Roman" panose="02020603050405020304" pitchFamily="18" charset="0"/>
                </a:rPr>
                <a:t> </a:t>
              </a:r>
              <a:r>
                <a:rPr lang="zh-CN" altLang="en-US" sz="2800" b="1">
                  <a:ea typeface="+mn-ea"/>
                  <a:cs typeface="Times New Roman" panose="02020603050405020304" pitchFamily="18" charset="0"/>
                </a:rPr>
                <a:t>逻辑电路图</a:t>
              </a:r>
              <a:endParaRPr lang="en-US" altLang="zh-CN" sz="2800" b="1"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54" name="Text Box 56">
            <a:extLst>
              <a:ext uri="{FF2B5EF4-FFF2-40B4-BE49-F238E27FC236}">
                <a16:creationId xmlns:a16="http://schemas.microsoft.com/office/drawing/2014/main" id="{23A9D42D-F1C8-494F-BCC6-EE034A47B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1680" y="5858108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ea typeface="+mn-ea"/>
                <a:cs typeface="Times New Roman" panose="02020603050405020304" pitchFamily="18" charset="0"/>
              </a:rPr>
              <a:t>卡诺图</a:t>
            </a:r>
          </a:p>
        </p:txBody>
      </p:sp>
      <p:sp>
        <p:nvSpPr>
          <p:cNvPr id="58" name="Rectangle 63">
            <a:extLst>
              <a:ext uri="{FF2B5EF4-FFF2-40B4-BE49-F238E27FC236}">
                <a16:creationId xmlns:a16="http://schemas.microsoft.com/office/drawing/2014/main" id="{4032A088-0D19-4305-9670-60D087344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4830177"/>
            <a:ext cx="5502276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ea typeface="+mn-ea"/>
                <a:cs typeface="Times New Roman" panose="02020603050405020304" pitchFamily="18" charset="0"/>
              </a:rPr>
              <a:t>真值表，</a:t>
            </a:r>
            <a:r>
              <a:rPr lang="en-US" altLang="zh-CN" sz="2800" b="1">
                <a:cs typeface="Times New Roman" panose="02020603050405020304" pitchFamily="18" charset="0"/>
              </a:rPr>
              <a:t> n</a:t>
            </a:r>
            <a:r>
              <a:rPr lang="zh-CN" altLang="en-US" sz="2800" b="1">
                <a:cs typeface="Times New Roman" panose="02020603050405020304" pitchFamily="18" charset="0"/>
              </a:rPr>
              <a:t>个输入变量有</a:t>
            </a:r>
            <a:r>
              <a:rPr lang="en-US" altLang="zh-CN" sz="2800" b="1">
                <a:cs typeface="Times New Roman" panose="02020603050405020304" pitchFamily="18" charset="0"/>
              </a:rPr>
              <a:t>2</a:t>
            </a:r>
            <a:r>
              <a:rPr lang="en-US" altLang="zh-CN" sz="2800" b="1" baseline="30000">
                <a:cs typeface="Times New Roman" panose="02020603050405020304" pitchFamily="18" charset="0"/>
              </a:rPr>
              <a:t>n</a:t>
            </a:r>
            <a:r>
              <a:rPr lang="zh-CN" altLang="en-US" sz="2800" b="1">
                <a:cs typeface="Times New Roman" panose="02020603050405020304" pitchFamily="18" charset="0"/>
              </a:rPr>
              <a:t>种组合</a:t>
            </a:r>
            <a:endParaRPr lang="zh-CN" altLang="en-US" sz="2800" b="1"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5BF2A054-AFD2-425B-A159-B9A20DC15876}"/>
              </a:ext>
            </a:extLst>
          </p:cNvPr>
          <p:cNvGrpSpPr/>
          <p:nvPr/>
        </p:nvGrpSpPr>
        <p:grpSpPr>
          <a:xfrm>
            <a:off x="827584" y="0"/>
            <a:ext cx="6048672" cy="839639"/>
            <a:chOff x="827584" y="0"/>
            <a:chExt cx="5968022" cy="839639"/>
          </a:xfrm>
        </p:grpSpPr>
        <p:sp>
          <p:nvSpPr>
            <p:cNvPr id="65" name="六边形 64">
              <a:extLst>
                <a:ext uri="{FF2B5EF4-FFF2-40B4-BE49-F238E27FC236}">
                  <a16:creationId xmlns:a16="http://schemas.microsoft.com/office/drawing/2014/main" id="{1FDF0820-CC0A-4956-B30C-7D58FFA220B5}"/>
                </a:ext>
              </a:extLst>
            </p:cNvPr>
            <p:cNvSpPr/>
            <p:nvPr/>
          </p:nvSpPr>
          <p:spPr>
            <a:xfrm>
              <a:off x="1119858" y="93956"/>
              <a:ext cx="5675748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3.3.1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逻辑函数的表示方法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539BD844-2B03-4763-A9B2-E19EE71F1881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0" name="同心圆 215">
                <a:extLst>
                  <a:ext uri="{FF2B5EF4-FFF2-40B4-BE49-F238E27FC236}">
                    <a16:creationId xmlns:a16="http://schemas.microsoft.com/office/drawing/2014/main" id="{2EF81749-FD12-4732-8F6B-EFA1161DF30B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19933B51-2CCC-4455-85C5-CA67D0EC8150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CB8A8739-675E-4EAE-8097-7358428906BA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8" name="同心圆 220">
                <a:extLst>
                  <a:ext uri="{FF2B5EF4-FFF2-40B4-BE49-F238E27FC236}">
                    <a16:creationId xmlns:a16="http://schemas.microsoft.com/office/drawing/2014/main" id="{F64CC2A5-20B6-40A5-9B88-14E8971FFBE6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5B79F2E4-168B-4C0D-9E22-151CD31B59D0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89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utoUpdateAnimBg="0"/>
      <p:bldP spid="54" grpId="0"/>
      <p:bldP spid="5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6BEDD50B-D795-4B47-B6A5-347D2E140371}"/>
              </a:ext>
            </a:extLst>
          </p:cNvPr>
          <p:cNvGrpSpPr/>
          <p:nvPr/>
        </p:nvGrpSpPr>
        <p:grpSpPr>
          <a:xfrm>
            <a:off x="971600" y="44625"/>
            <a:ext cx="2088232" cy="648072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1" name="圆角矩形 33">
              <a:extLst>
                <a:ext uri="{FF2B5EF4-FFF2-40B4-BE49-F238E27FC236}">
                  <a16:creationId xmlns:a16="http://schemas.microsoft.com/office/drawing/2014/main" id="{7AC9366F-1BFB-442C-99FB-066351CF5E06}"/>
                </a:ext>
              </a:extLst>
            </p:cNvPr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圆角矩形 34">
              <a:extLst>
                <a:ext uri="{FF2B5EF4-FFF2-40B4-BE49-F238E27FC236}">
                  <a16:creationId xmlns:a16="http://schemas.microsoft.com/office/drawing/2014/main" id="{6B25E97C-C1C0-4963-8588-8B0A9E551AE4}"/>
                </a:ext>
              </a:extLst>
            </p:cNvPr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真值表</a:t>
              </a:r>
            </a:p>
          </p:txBody>
        </p:sp>
      </p:grpSp>
      <p:grpSp>
        <p:nvGrpSpPr>
          <p:cNvPr id="13" name="Group 4">
            <a:extLst>
              <a:ext uri="{FF2B5EF4-FFF2-40B4-BE49-F238E27FC236}">
                <a16:creationId xmlns:a16="http://schemas.microsoft.com/office/drawing/2014/main" id="{421E2AAD-3C69-435F-9778-D09BB5604334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3416300"/>
            <a:ext cx="2330450" cy="3200400"/>
            <a:chOff x="340" y="2152"/>
            <a:chExt cx="1468" cy="2016"/>
          </a:xfrm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B747E9BB-1979-4748-86A9-FD4422599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152"/>
              <a:ext cx="1468" cy="201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6">
              <a:extLst>
                <a:ext uri="{FF2B5EF4-FFF2-40B4-BE49-F238E27FC236}">
                  <a16:creationId xmlns:a16="http://schemas.microsoft.com/office/drawing/2014/main" id="{C1EF3175-8B43-46B5-8649-F7277C3BA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" y="2192"/>
              <a:ext cx="1308" cy="195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ea typeface="+mn-ea"/>
                  <a:cs typeface="Times New Roman" panose="02020603050405020304" pitchFamily="18" charset="0"/>
                </a:rPr>
                <a:t>   A    B      Y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ea typeface="+mn-ea"/>
                  <a:cs typeface="Times New Roman" panose="02020603050405020304" pitchFamily="18" charset="0"/>
                </a:rPr>
                <a:t>   0     0      d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ea typeface="+mn-ea"/>
                  <a:cs typeface="Times New Roman" panose="02020603050405020304" pitchFamily="18" charset="0"/>
                </a:rPr>
                <a:t>   0     1      d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ea typeface="+mn-ea"/>
                  <a:cs typeface="Times New Roman" panose="02020603050405020304" pitchFamily="18" charset="0"/>
                </a:rPr>
                <a:t>   1     0      d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ea typeface="+mn-ea"/>
                  <a:cs typeface="Times New Roman" panose="02020603050405020304" pitchFamily="18" charset="0"/>
                </a:rPr>
                <a:t>   1     1      d</a:t>
              </a:r>
            </a:p>
          </p:txBody>
        </p:sp>
        <p:sp>
          <p:nvSpPr>
            <p:cNvPr id="16" name="Line 7">
              <a:extLst>
                <a:ext uri="{FF2B5EF4-FFF2-40B4-BE49-F238E27FC236}">
                  <a16:creationId xmlns:a16="http://schemas.microsoft.com/office/drawing/2014/main" id="{7E04482C-501E-4C8A-BEBD-6845613127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" y="2624"/>
              <a:ext cx="14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ine 8">
              <a:extLst>
                <a:ext uri="{FF2B5EF4-FFF2-40B4-BE49-F238E27FC236}">
                  <a16:creationId xmlns:a16="http://schemas.microsoft.com/office/drawing/2014/main" id="{58A46A6F-2BDF-4F60-AAC6-50F8E31BBF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156"/>
              <a:ext cx="0" cy="2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9">
            <a:extLst>
              <a:ext uri="{FF2B5EF4-FFF2-40B4-BE49-F238E27FC236}">
                <a16:creationId xmlns:a16="http://schemas.microsoft.com/office/drawing/2014/main" id="{575104B7-0A2D-4565-93AD-AA62A7578479}"/>
              </a:ext>
            </a:extLst>
          </p:cNvPr>
          <p:cNvGrpSpPr>
            <a:grpSpLocks/>
          </p:cNvGrpSpPr>
          <p:nvPr/>
        </p:nvGrpSpPr>
        <p:grpSpPr bwMode="auto">
          <a:xfrm>
            <a:off x="5124450" y="933450"/>
            <a:ext cx="2076450" cy="5694363"/>
            <a:chOff x="3396" y="588"/>
            <a:chExt cx="1308" cy="3587"/>
          </a:xfrm>
        </p:grpSpPr>
        <p:sp>
          <p:nvSpPr>
            <p:cNvPr id="19" name="Text Box 10">
              <a:extLst>
                <a:ext uri="{FF2B5EF4-FFF2-40B4-BE49-F238E27FC236}">
                  <a16:creationId xmlns:a16="http://schemas.microsoft.com/office/drawing/2014/main" id="{3C4628BC-064A-49DE-BB8F-4177742631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6" y="588"/>
              <a:ext cx="1308" cy="3587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ea typeface="+mn-ea"/>
                  <a:cs typeface="Times New Roman" panose="02020603050405020304" pitchFamily="18" charset="0"/>
                </a:rPr>
                <a:t>A   B   C   Y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ea typeface="+mn-ea"/>
                  <a:cs typeface="Times New Roman" panose="02020603050405020304" pitchFamily="18" charset="0"/>
                </a:rPr>
                <a:t>0    0    0   d   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ea typeface="+mn-ea"/>
                  <a:cs typeface="Times New Roman" panose="02020603050405020304" pitchFamily="18" charset="0"/>
                </a:rPr>
                <a:t>0    0    1   d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ea typeface="+mn-ea"/>
                  <a:cs typeface="Times New Roman" panose="02020603050405020304" pitchFamily="18" charset="0"/>
                </a:rPr>
                <a:t>0    1    0   d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ea typeface="+mn-ea"/>
                  <a:cs typeface="Times New Roman" panose="02020603050405020304" pitchFamily="18" charset="0"/>
                </a:rPr>
                <a:t>0    1    1   d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ea typeface="+mn-ea"/>
                  <a:cs typeface="Times New Roman" panose="02020603050405020304" pitchFamily="18" charset="0"/>
                </a:rPr>
                <a:t>1    0    0   d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ea typeface="+mn-ea"/>
                  <a:cs typeface="Times New Roman" panose="02020603050405020304" pitchFamily="18" charset="0"/>
                </a:rPr>
                <a:t>1    0    1   d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ea typeface="+mn-ea"/>
                  <a:cs typeface="Times New Roman" panose="02020603050405020304" pitchFamily="18" charset="0"/>
                </a:rPr>
                <a:t>1    1    0   d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ea typeface="+mn-ea"/>
                  <a:cs typeface="Times New Roman" panose="02020603050405020304" pitchFamily="18" charset="0"/>
                </a:rPr>
                <a:t>1    1    1   d</a:t>
              </a:r>
            </a:p>
          </p:txBody>
        </p:sp>
        <p:sp>
          <p:nvSpPr>
            <p:cNvPr id="20" name="Line 11">
              <a:extLst>
                <a:ext uri="{FF2B5EF4-FFF2-40B4-BE49-F238E27FC236}">
                  <a16:creationId xmlns:a16="http://schemas.microsoft.com/office/drawing/2014/main" id="{49D39A13-CE81-4721-B747-1EBA37B124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6" y="948"/>
              <a:ext cx="130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Line 12">
              <a:extLst>
                <a:ext uri="{FF2B5EF4-FFF2-40B4-BE49-F238E27FC236}">
                  <a16:creationId xmlns:a16="http://schemas.microsoft.com/office/drawing/2014/main" id="{C12E3A37-58E4-4B29-873D-559E943AA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600"/>
              <a:ext cx="0" cy="35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13">
            <a:extLst>
              <a:ext uri="{FF2B5EF4-FFF2-40B4-BE49-F238E27FC236}">
                <a16:creationId xmlns:a16="http://schemas.microsoft.com/office/drawing/2014/main" id="{01B828A7-77F1-4DEA-ADDF-63DD45131DB9}"/>
              </a:ext>
            </a:extLst>
          </p:cNvPr>
          <p:cNvGrpSpPr>
            <a:grpSpLocks/>
          </p:cNvGrpSpPr>
          <p:nvPr/>
        </p:nvGrpSpPr>
        <p:grpSpPr bwMode="auto">
          <a:xfrm>
            <a:off x="628650" y="1352550"/>
            <a:ext cx="2133600" cy="1924050"/>
            <a:chOff x="876" y="732"/>
            <a:chExt cx="1344" cy="1212"/>
          </a:xfrm>
        </p:grpSpPr>
        <p:sp>
          <p:nvSpPr>
            <p:cNvPr id="23" name="Rectangle 14">
              <a:extLst>
                <a:ext uri="{FF2B5EF4-FFF2-40B4-BE49-F238E27FC236}">
                  <a16:creationId xmlns:a16="http://schemas.microsoft.com/office/drawing/2014/main" id="{765D8A81-579C-475C-8942-048C7841E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" y="732"/>
              <a:ext cx="1344" cy="1212"/>
            </a:xfrm>
            <a:prstGeom prst="rect">
              <a:avLst/>
            </a:prstGeom>
            <a:solidFill>
              <a:srgbClr val="00FF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" name="Text Box 15">
              <a:extLst>
                <a:ext uri="{FF2B5EF4-FFF2-40B4-BE49-F238E27FC236}">
                  <a16:creationId xmlns:a16="http://schemas.microsoft.com/office/drawing/2014/main" id="{4030FEE4-DD95-40BB-8291-022C3CC0A6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1" y="1136"/>
              <a:ext cx="1032" cy="731"/>
            </a:xfrm>
            <a:prstGeom prst="rect">
              <a:avLst/>
            </a:prstGeom>
            <a:solidFill>
              <a:srgbClr val="00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ea typeface="+mn-ea"/>
                  <a:cs typeface="Times New Roman" panose="02020603050405020304" pitchFamily="18" charset="0"/>
                </a:rPr>
                <a:t>0         d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ea typeface="+mn-ea"/>
                  <a:cs typeface="Times New Roman" panose="02020603050405020304" pitchFamily="18" charset="0"/>
                </a:rPr>
                <a:t>1         d</a:t>
              </a:r>
            </a:p>
          </p:txBody>
        </p:sp>
        <p:sp>
          <p:nvSpPr>
            <p:cNvPr id="25" name="Rectangle 16">
              <a:extLst>
                <a:ext uri="{FF2B5EF4-FFF2-40B4-BE49-F238E27FC236}">
                  <a16:creationId xmlns:a16="http://schemas.microsoft.com/office/drawing/2014/main" id="{37BF7C6B-5AB3-4863-9FEE-F9CE6472E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" y="780"/>
              <a:ext cx="875" cy="330"/>
            </a:xfrm>
            <a:prstGeom prst="rect">
              <a:avLst/>
            </a:prstGeom>
            <a:solidFill>
              <a:srgbClr val="00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ea typeface="+mn-ea"/>
                  <a:cs typeface="Times New Roman" panose="02020603050405020304" pitchFamily="18" charset="0"/>
                </a:rPr>
                <a:t>A        Y</a:t>
              </a:r>
            </a:p>
          </p:txBody>
        </p:sp>
        <p:sp>
          <p:nvSpPr>
            <p:cNvPr id="26" name="Line 17">
              <a:extLst>
                <a:ext uri="{FF2B5EF4-FFF2-40B4-BE49-F238E27FC236}">
                  <a16:creationId xmlns:a16="http://schemas.microsoft.com/office/drawing/2014/main" id="{1F366C99-A1DC-4C0B-A0C3-9C750B18DA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" y="744"/>
              <a:ext cx="0" cy="12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Line 18">
              <a:extLst>
                <a:ext uri="{FF2B5EF4-FFF2-40B4-BE49-F238E27FC236}">
                  <a16:creationId xmlns:a16="http://schemas.microsoft.com/office/drawing/2014/main" id="{78936E13-0D30-4B7E-ADE3-023F02C622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8" y="1092"/>
              <a:ext cx="132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Text Box 19">
            <a:extLst>
              <a:ext uri="{FF2B5EF4-FFF2-40B4-BE49-F238E27FC236}">
                <a16:creationId xmlns:a16="http://schemas.microsoft.com/office/drawing/2014/main" id="{35F42883-21DE-49F3-BA70-E39BE7F07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657350"/>
            <a:ext cx="1676400" cy="13827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+mn-ea"/>
                <a:cs typeface="Times New Roman" panose="02020603050405020304" pitchFamily="18" charset="0"/>
              </a:rPr>
              <a:t>一输入变量，二种组合</a:t>
            </a:r>
          </a:p>
        </p:txBody>
      </p:sp>
      <p:sp>
        <p:nvSpPr>
          <p:cNvPr id="29" name="Text Box 20">
            <a:extLst>
              <a:ext uri="{FF2B5EF4-FFF2-40B4-BE49-F238E27FC236}">
                <a16:creationId xmlns:a16="http://schemas.microsoft.com/office/drawing/2014/main" id="{671672CC-C4F0-44CB-8D4E-9DA874E41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4381500"/>
            <a:ext cx="1676400" cy="13827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+mn-ea"/>
                <a:cs typeface="Times New Roman" panose="02020603050405020304" pitchFamily="18" charset="0"/>
              </a:rPr>
              <a:t>二输入变量，四种组合</a:t>
            </a:r>
          </a:p>
        </p:txBody>
      </p:sp>
      <p:sp>
        <p:nvSpPr>
          <p:cNvPr id="30" name="Text Box 21">
            <a:extLst>
              <a:ext uri="{FF2B5EF4-FFF2-40B4-BE49-F238E27FC236}">
                <a16:creationId xmlns:a16="http://schemas.microsoft.com/office/drawing/2014/main" id="{41E602F6-B07B-44B9-8BB3-505774432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400300"/>
            <a:ext cx="1676400" cy="13827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+mn-ea"/>
                <a:cs typeface="Times New Roman" panose="02020603050405020304" pitchFamily="18" charset="0"/>
              </a:rPr>
              <a:t>三输入变量，八种组合</a:t>
            </a:r>
          </a:p>
        </p:txBody>
      </p:sp>
    </p:spTree>
    <p:extLst>
      <p:ext uri="{BB962C8B-B14F-4D97-AF65-F5344CB8AC3E}">
        <p14:creationId xmlns:p14="http://schemas.microsoft.com/office/powerpoint/2010/main" val="21289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 autoUpdateAnimBg="0"/>
      <p:bldP spid="29" grpId="0" animBg="1" autoUpdateAnimBg="0"/>
      <p:bldP spid="30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78013A48-D7E8-4020-9405-6DAE311E8C8C}"/>
              </a:ext>
            </a:extLst>
          </p:cNvPr>
          <p:cNvGrpSpPr>
            <a:grpSpLocks/>
          </p:cNvGrpSpPr>
          <p:nvPr/>
        </p:nvGrpSpPr>
        <p:grpSpPr bwMode="auto">
          <a:xfrm>
            <a:off x="1619672" y="855762"/>
            <a:ext cx="2552700" cy="5694363"/>
            <a:chOff x="852" y="684"/>
            <a:chExt cx="1608" cy="3587"/>
          </a:xfrm>
        </p:grpSpPr>
        <p:sp>
          <p:nvSpPr>
            <p:cNvPr id="3" name="Text Box 5">
              <a:extLst>
                <a:ext uri="{FF2B5EF4-FFF2-40B4-BE49-F238E27FC236}">
                  <a16:creationId xmlns:a16="http://schemas.microsoft.com/office/drawing/2014/main" id="{919F1C66-9F20-42FC-AF25-843770CC3E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2" y="684"/>
              <a:ext cx="1608" cy="3587"/>
            </a:xfrm>
            <a:prstGeom prst="rect">
              <a:avLst/>
            </a:prstGeom>
            <a:solidFill>
              <a:srgbClr val="99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A   B   C   D    Y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0    0    0   0     d           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0    0    0   1     d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0    0    1   0     d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0    0    1   1     d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0    1    0   0     d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0    1    0   1     d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0    1    1   0     d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0    1    1   1     d</a:t>
              </a:r>
            </a:p>
          </p:txBody>
        </p:sp>
        <p:sp>
          <p:nvSpPr>
            <p:cNvPr id="4" name="Line 6">
              <a:extLst>
                <a:ext uri="{FF2B5EF4-FFF2-40B4-BE49-F238E27FC236}">
                  <a16:creationId xmlns:a16="http://schemas.microsoft.com/office/drawing/2014/main" id="{0A62EDD7-9558-44A7-A059-9E24DD7F0B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" y="1020"/>
              <a:ext cx="160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Line 7">
              <a:extLst>
                <a:ext uri="{FF2B5EF4-FFF2-40B4-BE49-F238E27FC236}">
                  <a16:creationId xmlns:a16="http://schemas.microsoft.com/office/drawing/2014/main" id="{CA4D605D-A700-41E9-A26B-AF5A1526C8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04" y="696"/>
              <a:ext cx="12" cy="35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8">
            <a:extLst>
              <a:ext uri="{FF2B5EF4-FFF2-40B4-BE49-F238E27FC236}">
                <a16:creationId xmlns:a16="http://schemas.microsoft.com/office/drawing/2014/main" id="{C789851F-E92E-422B-84DD-5A9D2E22BC64}"/>
              </a:ext>
            </a:extLst>
          </p:cNvPr>
          <p:cNvGrpSpPr>
            <a:grpSpLocks/>
          </p:cNvGrpSpPr>
          <p:nvPr/>
        </p:nvGrpSpPr>
        <p:grpSpPr bwMode="auto">
          <a:xfrm>
            <a:off x="5281737" y="874812"/>
            <a:ext cx="2571750" cy="5694363"/>
            <a:chOff x="2940" y="708"/>
            <a:chExt cx="1620" cy="3587"/>
          </a:xfrm>
        </p:grpSpPr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C625D024-78B9-438C-B604-8DDC89954C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0" y="708"/>
              <a:ext cx="1608" cy="3587"/>
            </a:xfrm>
            <a:prstGeom prst="rect">
              <a:avLst/>
            </a:prstGeom>
            <a:solidFill>
              <a:srgbClr val="99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A   B   C   D    Y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1    0    0   0     d   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1    0    0   1     d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1    0    1   0     d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1    0    1   1     d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1    1    0   0     d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1    1    0   1     d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1    1    1   0     d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1    1    1   1     d</a:t>
              </a:r>
            </a:p>
          </p:txBody>
        </p:sp>
        <p:sp>
          <p:nvSpPr>
            <p:cNvPr id="8" name="Line 10">
              <a:extLst>
                <a:ext uri="{FF2B5EF4-FFF2-40B4-BE49-F238E27FC236}">
                  <a16:creationId xmlns:a16="http://schemas.microsoft.com/office/drawing/2014/main" id="{809E5AAE-0CA4-4D0E-B62A-84D21C706E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2" y="1032"/>
              <a:ext cx="160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F75F17F0-AF4D-4A05-9ACE-5F5FC77F8E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3" y="720"/>
              <a:ext cx="24" cy="35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 Box 12">
            <a:extLst>
              <a:ext uri="{FF2B5EF4-FFF2-40B4-BE49-F238E27FC236}">
                <a16:creationId xmlns:a16="http://schemas.microsoft.com/office/drawing/2014/main" id="{F0186690-CA1F-4761-BAD6-5C333C6DC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97468"/>
            <a:ext cx="43003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+mn-ea"/>
                <a:ea typeface="+mn-ea"/>
                <a:cs typeface="Times New Roman" panose="02020603050405020304" pitchFamily="18" charset="0"/>
              </a:rPr>
              <a:t>四输入变量，</a:t>
            </a:r>
            <a:r>
              <a:rPr lang="en-US" altLang="zh-CN" sz="2800" b="1">
                <a:latin typeface="+mn-ea"/>
                <a:ea typeface="+mn-ea"/>
                <a:cs typeface="Times New Roman" panose="02020603050405020304" pitchFamily="18" charset="0"/>
              </a:rPr>
              <a:t>16</a:t>
            </a:r>
            <a:r>
              <a:rPr lang="zh-CN" altLang="en-US" sz="2800" b="1">
                <a:latin typeface="+mn-ea"/>
                <a:ea typeface="+mn-ea"/>
                <a:cs typeface="Times New Roman" panose="02020603050405020304" pitchFamily="18" charset="0"/>
              </a:rPr>
              <a:t>种组合</a:t>
            </a:r>
          </a:p>
        </p:txBody>
      </p:sp>
    </p:spTree>
    <p:extLst>
      <p:ext uri="{BB962C8B-B14F-4D97-AF65-F5344CB8AC3E}">
        <p14:creationId xmlns:p14="http://schemas.microsoft.com/office/powerpoint/2010/main" val="416405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A50251F-6CC8-447B-B9B3-7897F1F0EE58}"/>
              </a:ext>
            </a:extLst>
          </p:cNvPr>
          <p:cNvGrpSpPr/>
          <p:nvPr/>
        </p:nvGrpSpPr>
        <p:grpSpPr>
          <a:xfrm>
            <a:off x="827584" y="0"/>
            <a:ext cx="6696744" cy="839639"/>
            <a:chOff x="827584" y="0"/>
            <a:chExt cx="6607453" cy="839639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id="{6FA05E1C-F8E4-46D5-BB3F-8C41472839AF}"/>
                </a:ext>
              </a:extLst>
            </p:cNvPr>
            <p:cNvSpPr/>
            <p:nvPr/>
          </p:nvSpPr>
          <p:spPr>
            <a:xfrm>
              <a:off x="1119858" y="93956"/>
              <a:ext cx="6315179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3.3.2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各种表示方法之间的转换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B78EFFF-12EB-4A62-807A-640F5DCDCC06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215">
                <a:extLst>
                  <a:ext uri="{FF2B5EF4-FFF2-40B4-BE49-F238E27FC236}">
                    <a16:creationId xmlns:a16="http://schemas.microsoft.com/office/drawing/2014/main" id="{29702F98-7D2C-48DD-91F1-0583690E217C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0F6B295A-A2B0-4BD0-B9DD-9792C6C6A51F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385AC72-CBBF-46F2-8A24-CBFC346E18A3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" name="同心圆 220">
                <a:extLst>
                  <a:ext uri="{FF2B5EF4-FFF2-40B4-BE49-F238E27FC236}">
                    <a16:creationId xmlns:a16="http://schemas.microsoft.com/office/drawing/2014/main" id="{6BAC377B-E246-41DB-B1EE-E5FD2E2D4DE8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D40BCBBF-0990-485D-9D33-AB6B1403096C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0" name="Text Box 53">
            <a:extLst>
              <a:ext uri="{FF2B5EF4-FFF2-40B4-BE49-F238E27FC236}">
                <a16:creationId xmlns:a16="http://schemas.microsoft.com/office/drawing/2014/main" id="{1278C8DC-2743-4E11-8493-4DED2FADE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1706032"/>
            <a:ext cx="87630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+mn-ea"/>
                <a:ea typeface="+mn-ea"/>
              </a:rPr>
              <a:t>（</a:t>
            </a:r>
            <a:r>
              <a:rPr lang="en-US" altLang="zh-CN" b="1">
                <a:latin typeface="+mn-ea"/>
                <a:ea typeface="+mn-ea"/>
              </a:rPr>
              <a:t>1</a:t>
            </a:r>
            <a:r>
              <a:rPr lang="zh-CN" altLang="en-US" b="1">
                <a:latin typeface="+mn-ea"/>
                <a:ea typeface="+mn-ea"/>
              </a:rPr>
              <a:t>）把真值表中逻辑函数值为</a:t>
            </a:r>
            <a:r>
              <a:rPr lang="en-US" altLang="zh-CN" b="1">
                <a:latin typeface="+mn-ea"/>
                <a:ea typeface="+mn-ea"/>
              </a:rPr>
              <a:t>1</a:t>
            </a:r>
            <a:r>
              <a:rPr lang="zh-CN" altLang="en-US" b="1">
                <a:latin typeface="+mn-ea"/>
                <a:ea typeface="+mn-ea"/>
              </a:rPr>
              <a:t>的变量组合挑出来；</a:t>
            </a:r>
          </a:p>
          <a:p>
            <a:pPr eaLnBrk="1" hangingPunct="1"/>
            <a:r>
              <a:rPr lang="zh-CN" altLang="en-US" b="1">
                <a:latin typeface="+mn-ea"/>
                <a:ea typeface="+mn-ea"/>
              </a:rPr>
              <a:t>（</a:t>
            </a:r>
            <a:r>
              <a:rPr lang="en-US" altLang="zh-CN" b="1">
                <a:latin typeface="+mn-ea"/>
                <a:ea typeface="+mn-ea"/>
              </a:rPr>
              <a:t>2</a:t>
            </a:r>
            <a:r>
              <a:rPr lang="zh-CN" altLang="en-US" b="1">
                <a:latin typeface="+mn-ea"/>
                <a:ea typeface="+mn-ea"/>
              </a:rPr>
              <a:t>）若输入变量为</a:t>
            </a:r>
            <a:r>
              <a:rPr lang="en-US" altLang="zh-CN" b="1">
                <a:latin typeface="+mn-ea"/>
                <a:ea typeface="+mn-ea"/>
              </a:rPr>
              <a:t>1</a:t>
            </a:r>
            <a:r>
              <a:rPr lang="zh-CN" altLang="en-US" b="1">
                <a:latin typeface="+mn-ea"/>
                <a:ea typeface="+mn-ea"/>
              </a:rPr>
              <a:t>，则写成原变量，若输入变量为</a:t>
            </a:r>
            <a:r>
              <a:rPr lang="en-US" altLang="zh-CN" b="1">
                <a:latin typeface="+mn-ea"/>
                <a:ea typeface="+mn-ea"/>
              </a:rPr>
              <a:t>0</a:t>
            </a:r>
            <a:r>
              <a:rPr lang="zh-CN" altLang="en-US" b="1">
                <a:latin typeface="+mn-ea"/>
                <a:ea typeface="+mn-ea"/>
              </a:rPr>
              <a:t>，则写成反变量；</a:t>
            </a:r>
          </a:p>
          <a:p>
            <a:pPr eaLnBrk="1" hangingPunct="1"/>
            <a:r>
              <a:rPr lang="zh-CN" altLang="en-US" b="1">
                <a:latin typeface="+mn-ea"/>
                <a:ea typeface="+mn-ea"/>
              </a:rPr>
              <a:t>（</a:t>
            </a:r>
            <a:r>
              <a:rPr lang="en-US" altLang="zh-CN" b="1">
                <a:latin typeface="+mn-ea"/>
                <a:ea typeface="+mn-ea"/>
              </a:rPr>
              <a:t>3</a:t>
            </a:r>
            <a:r>
              <a:rPr lang="zh-CN" altLang="en-US" b="1">
                <a:latin typeface="+mn-ea"/>
                <a:ea typeface="+mn-ea"/>
              </a:rPr>
              <a:t>）把每个组合中各个变量相乘，得到一个乘积项；</a:t>
            </a:r>
          </a:p>
          <a:p>
            <a:pPr eaLnBrk="1" hangingPunct="1"/>
            <a:r>
              <a:rPr lang="zh-CN" altLang="en-US" b="1">
                <a:latin typeface="+mn-ea"/>
                <a:ea typeface="+mn-ea"/>
              </a:rPr>
              <a:t>（</a:t>
            </a:r>
            <a:r>
              <a:rPr lang="en-US" altLang="zh-CN" b="1">
                <a:latin typeface="+mn-ea"/>
                <a:ea typeface="+mn-ea"/>
              </a:rPr>
              <a:t>4</a:t>
            </a:r>
            <a:r>
              <a:rPr lang="zh-CN" altLang="en-US" b="1">
                <a:latin typeface="+mn-ea"/>
                <a:ea typeface="+mn-ea"/>
              </a:rPr>
              <a:t>）将各乘积项相加，就得到相应的逻辑表达式（与或式）。</a:t>
            </a:r>
            <a:endParaRPr lang="zh-CN" altLang="en-US" sz="2800" b="1">
              <a:latin typeface="+mn-ea"/>
              <a:ea typeface="+mn-ea"/>
            </a:endParaRPr>
          </a:p>
        </p:txBody>
      </p:sp>
      <p:graphicFrame>
        <p:nvGraphicFramePr>
          <p:cNvPr id="11" name="Object 63">
            <a:extLst>
              <a:ext uri="{FF2B5EF4-FFF2-40B4-BE49-F238E27FC236}">
                <a16:creationId xmlns:a16="http://schemas.microsoft.com/office/drawing/2014/main" id="{AAD04897-3017-4585-B58C-9E6B64479D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788947"/>
              </p:ext>
            </p:extLst>
          </p:nvPr>
        </p:nvGraphicFramePr>
        <p:xfrm>
          <a:off x="395536" y="3774207"/>
          <a:ext cx="2633663" cy="2967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0" name="Document" r:id="rId3" imgW="5630460" imgH="1639859" progId="Word.Document.8">
                  <p:embed/>
                </p:oleObj>
              </mc:Choice>
              <mc:Fallback>
                <p:oleObj name="Document" r:id="rId3" imgW="5630460" imgH="1639859" progId="Word.Document.8">
                  <p:embed/>
                  <p:pic>
                    <p:nvPicPr>
                      <p:cNvPr id="63551" name="Object 63">
                        <a:extLst>
                          <a:ext uri="{FF2B5EF4-FFF2-40B4-BE49-F238E27FC236}">
                            <a16:creationId xmlns:a16="http://schemas.microsoft.com/office/drawing/2014/main" id="{8968CF1B-5E06-42E5-ACAE-BDE2A8DD7B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5319" r="62766" b="8606"/>
                      <a:stretch>
                        <a:fillRect/>
                      </a:stretch>
                    </p:blipFill>
                    <p:spPr bwMode="auto">
                      <a:xfrm>
                        <a:off x="395536" y="3774207"/>
                        <a:ext cx="2633663" cy="2967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组合 23">
            <a:extLst>
              <a:ext uri="{FF2B5EF4-FFF2-40B4-BE49-F238E27FC236}">
                <a16:creationId xmlns:a16="http://schemas.microsoft.com/office/drawing/2014/main" id="{8C537E08-44DF-45AA-8151-1B8EE2134520}"/>
              </a:ext>
            </a:extLst>
          </p:cNvPr>
          <p:cNvGrpSpPr/>
          <p:nvPr/>
        </p:nvGrpSpPr>
        <p:grpSpPr>
          <a:xfrm>
            <a:off x="3029200" y="3730625"/>
            <a:ext cx="5714750" cy="2819528"/>
            <a:chOff x="3029200" y="3730625"/>
            <a:chExt cx="5714750" cy="2819528"/>
          </a:xfrm>
        </p:grpSpPr>
        <p:graphicFrame>
          <p:nvGraphicFramePr>
            <p:cNvPr id="12" name="Object 64">
              <a:extLst>
                <a:ext uri="{FF2B5EF4-FFF2-40B4-BE49-F238E27FC236}">
                  <a16:creationId xmlns:a16="http://schemas.microsoft.com/office/drawing/2014/main" id="{F7CF99C6-FB9B-4A87-BC8D-D73A7BE2798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66869998"/>
                </p:ext>
              </p:extLst>
            </p:nvPr>
          </p:nvGraphicFramePr>
          <p:xfrm>
            <a:off x="4178300" y="3730625"/>
            <a:ext cx="4565650" cy="468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91" name="公式" r:id="rId5" imgW="1968500" imgH="203200" progId="Equation.3">
                    <p:embed/>
                  </p:oleObj>
                </mc:Choice>
                <mc:Fallback>
                  <p:oleObj name="公式" r:id="rId5" imgW="1968500" imgH="203200" progId="Equation.3">
                    <p:embed/>
                    <p:pic>
                      <p:nvPicPr>
                        <p:cNvPr id="63552" name="Object 64">
                          <a:extLst>
                            <a:ext uri="{FF2B5EF4-FFF2-40B4-BE49-F238E27FC236}">
                              <a16:creationId xmlns:a16="http://schemas.microsoft.com/office/drawing/2014/main" id="{B9FDF721-EE2F-49CA-971D-C9B75B9C9E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8300" y="3730625"/>
                          <a:ext cx="4565650" cy="468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" name="Group 116">
              <a:extLst>
                <a:ext uri="{FF2B5EF4-FFF2-40B4-BE49-F238E27FC236}">
                  <a16:creationId xmlns:a16="http://schemas.microsoft.com/office/drawing/2014/main" id="{3EE90E89-6906-4A36-BAC7-73473271EE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9200" y="4187953"/>
              <a:ext cx="5257800" cy="2362200"/>
              <a:chOff x="1968" y="2544"/>
              <a:chExt cx="3312" cy="1488"/>
            </a:xfrm>
          </p:grpSpPr>
          <p:sp>
            <p:nvSpPr>
              <p:cNvPr id="14" name="Line 108">
                <a:extLst>
                  <a:ext uri="{FF2B5EF4-FFF2-40B4-BE49-F238E27FC236}">
                    <a16:creationId xmlns:a16="http://schemas.microsoft.com/office/drawing/2014/main" id="{69149567-05CC-4CC7-A73D-E961C0C451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3264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109">
                <a:extLst>
                  <a:ext uri="{FF2B5EF4-FFF2-40B4-BE49-F238E27FC236}">
                    <a16:creationId xmlns:a16="http://schemas.microsoft.com/office/drawing/2014/main" id="{6373C7B6-12FA-4265-9680-E89F77130F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2" y="2592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110">
                <a:extLst>
                  <a:ext uri="{FF2B5EF4-FFF2-40B4-BE49-F238E27FC236}">
                    <a16:creationId xmlns:a16="http://schemas.microsoft.com/office/drawing/2014/main" id="{1B7A7E10-A3B0-4BAF-B4F1-9F30EADCEB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3648"/>
                <a:ext cx="20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111">
                <a:extLst>
                  <a:ext uri="{FF2B5EF4-FFF2-40B4-BE49-F238E27FC236}">
                    <a16:creationId xmlns:a16="http://schemas.microsoft.com/office/drawing/2014/main" id="{FB5617C6-4AD3-4865-AE64-D66D8FA633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4" y="2592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112">
                <a:extLst>
                  <a:ext uri="{FF2B5EF4-FFF2-40B4-BE49-F238E27FC236}">
                    <a16:creationId xmlns:a16="http://schemas.microsoft.com/office/drawing/2014/main" id="{EF142022-9FBB-4A50-9DB3-6A6FF82932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3840"/>
                <a:ext cx="26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113">
                <a:extLst>
                  <a:ext uri="{FF2B5EF4-FFF2-40B4-BE49-F238E27FC236}">
                    <a16:creationId xmlns:a16="http://schemas.microsoft.com/office/drawing/2014/main" id="{F3506E5B-971A-46AB-A2B9-C445D9C68E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56" y="2544"/>
                <a:ext cx="0" cy="1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114">
                <a:extLst>
                  <a:ext uri="{FF2B5EF4-FFF2-40B4-BE49-F238E27FC236}">
                    <a16:creationId xmlns:a16="http://schemas.microsoft.com/office/drawing/2014/main" id="{652E689E-CE3C-42F0-9F12-060B923056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4032"/>
                <a:ext cx="33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115">
                <a:extLst>
                  <a:ext uri="{FF2B5EF4-FFF2-40B4-BE49-F238E27FC236}">
                    <a16:creationId xmlns:a16="http://schemas.microsoft.com/office/drawing/2014/main" id="{76266AF7-F731-4BC9-AE6F-CA233643C7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0" y="2544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93E5C3F6-29F6-4B8C-B2DE-14208BB511E1}"/>
              </a:ext>
            </a:extLst>
          </p:cNvPr>
          <p:cNvSpPr/>
          <p:nvPr/>
        </p:nvSpPr>
        <p:spPr>
          <a:xfrm>
            <a:off x="683568" y="951456"/>
            <a:ext cx="3791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+mn-ea"/>
              </a:rPr>
              <a:t>由真值表求逻辑表达式</a:t>
            </a:r>
            <a:endParaRPr lang="zh-CN" altLang="en-US" sz="2800">
              <a:latin typeface="+mn-ea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5A820A3-E98B-4197-8B9D-70D7F0D531AE}"/>
              </a:ext>
            </a:extLst>
          </p:cNvPr>
          <p:cNvSpPr/>
          <p:nvPr/>
        </p:nvSpPr>
        <p:spPr>
          <a:xfrm>
            <a:off x="179512" y="980728"/>
            <a:ext cx="518400" cy="519112"/>
          </a:xfrm>
          <a:prstGeom prst="ellipse">
            <a:avLst/>
          </a:prstGeom>
          <a:solidFill>
            <a:srgbClr val="C808BA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622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3BAF1BFD-2DE4-4DAA-8447-471144569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1628800"/>
            <a:ext cx="8763000" cy="1949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ea typeface="+mn-ea"/>
                <a:cs typeface="Times New Roman" panose="02020603050405020304" pitchFamily="18" charset="0"/>
              </a:rPr>
              <a:t>按照逻辑表达式，对逻辑变量的各种取值进行计算，求出相应的函数值，再把变量取值和函数值一一对应列成表格。</a:t>
            </a:r>
          </a:p>
        </p:txBody>
      </p:sp>
      <p:graphicFrame>
        <p:nvGraphicFramePr>
          <p:cNvPr id="3" name="Object 77">
            <a:extLst>
              <a:ext uri="{FF2B5EF4-FFF2-40B4-BE49-F238E27FC236}">
                <a16:creationId xmlns:a16="http://schemas.microsoft.com/office/drawing/2014/main" id="{059AC98E-B37C-4911-BC08-7CCF092344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979045"/>
              </p:ext>
            </p:extLst>
          </p:nvPr>
        </p:nvGraphicFramePr>
        <p:xfrm>
          <a:off x="2123728" y="3068960"/>
          <a:ext cx="45656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8" name="公式" r:id="rId3" imgW="1968500" imgH="203200" progId="Equation.3">
                  <p:embed/>
                </p:oleObj>
              </mc:Choice>
              <mc:Fallback>
                <p:oleObj name="公式" r:id="rId3" imgW="1968500" imgH="203200" progId="Equation.3">
                  <p:embed/>
                  <p:pic>
                    <p:nvPicPr>
                      <p:cNvPr id="35845" name="Object 77">
                        <a:extLst>
                          <a:ext uri="{FF2B5EF4-FFF2-40B4-BE49-F238E27FC236}">
                            <a16:creationId xmlns:a16="http://schemas.microsoft.com/office/drawing/2014/main" id="{1F613155-81C2-447D-8468-19E7B2249B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068960"/>
                        <a:ext cx="456565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5AF34352-CCD6-4E40-94C7-AA34E49285B5}"/>
              </a:ext>
            </a:extLst>
          </p:cNvPr>
          <p:cNvSpPr/>
          <p:nvPr/>
        </p:nvSpPr>
        <p:spPr>
          <a:xfrm>
            <a:off x="899592" y="908720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由逻辑表达式列出真值表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A10A397-6D63-4058-B75A-A30AF4B458A0}"/>
              </a:ext>
            </a:extLst>
          </p:cNvPr>
          <p:cNvSpPr/>
          <p:nvPr/>
        </p:nvSpPr>
        <p:spPr>
          <a:xfrm>
            <a:off x="381192" y="908720"/>
            <a:ext cx="518400" cy="519112"/>
          </a:xfrm>
          <a:prstGeom prst="ellipse">
            <a:avLst/>
          </a:prstGeom>
          <a:solidFill>
            <a:srgbClr val="C808BA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Object 63">
            <a:extLst>
              <a:ext uri="{FF2B5EF4-FFF2-40B4-BE49-F238E27FC236}">
                <a16:creationId xmlns:a16="http://schemas.microsoft.com/office/drawing/2014/main" id="{CAFBEB63-A4E6-478D-B443-10E633C793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43393"/>
              </p:ext>
            </p:extLst>
          </p:nvPr>
        </p:nvGraphicFramePr>
        <p:xfrm>
          <a:off x="2966824" y="3745619"/>
          <a:ext cx="2633663" cy="2967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9" name="Document" r:id="rId5" imgW="5630460" imgH="1639859" progId="Word.Document.8">
                  <p:embed/>
                </p:oleObj>
              </mc:Choice>
              <mc:Fallback>
                <p:oleObj name="Document" r:id="rId5" imgW="5630460" imgH="1639859" progId="Word.Document.8">
                  <p:embed/>
                  <p:pic>
                    <p:nvPicPr>
                      <p:cNvPr id="11" name="Object 63">
                        <a:extLst>
                          <a:ext uri="{FF2B5EF4-FFF2-40B4-BE49-F238E27FC236}">
                            <a16:creationId xmlns:a16="http://schemas.microsoft.com/office/drawing/2014/main" id="{AAD04897-3017-4585-B58C-9E6B64479D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 l="5319" r="62766" b="8606"/>
                      <a:stretch>
                        <a:fillRect/>
                      </a:stretch>
                    </p:blipFill>
                    <p:spPr bwMode="auto">
                      <a:xfrm>
                        <a:off x="2966824" y="3745619"/>
                        <a:ext cx="2633663" cy="2967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871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0202F0F5-7EFD-4E46-902F-9EF1E565C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412776"/>
            <a:ext cx="87630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b="1"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ea typeface="+mn-ea"/>
                <a:cs typeface="Times New Roman" panose="02020603050405020304" pitchFamily="18" charset="0"/>
              </a:rPr>
              <a:t>）画出所有的逻辑变量；</a:t>
            </a:r>
          </a:p>
          <a:p>
            <a:pPr algn="just" eaLnBrk="1" hangingPunct="1"/>
            <a:r>
              <a:rPr lang="zh-CN" altLang="en-US" sz="2800" b="1"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ea typeface="+mn-ea"/>
                <a:cs typeface="Times New Roman" panose="02020603050405020304" pitchFamily="18" charset="0"/>
              </a:rPr>
              <a:t>）用“非门”实现非变量；</a:t>
            </a:r>
          </a:p>
          <a:p>
            <a:pPr algn="just" eaLnBrk="1" hangingPunct="1"/>
            <a:r>
              <a:rPr lang="zh-CN" altLang="en-US" sz="2800" b="1"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800" b="1">
                <a:ea typeface="+mn-ea"/>
                <a:cs typeface="Times New Roman" panose="02020603050405020304" pitchFamily="18" charset="0"/>
              </a:rPr>
              <a:t>）用“与门”对有关变量的乘积项，实现逻辑乘；</a:t>
            </a:r>
          </a:p>
          <a:p>
            <a:pPr algn="just" eaLnBrk="1" hangingPunct="1"/>
            <a:r>
              <a:rPr lang="zh-CN" altLang="en-US" sz="2800" b="1"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sz="2800" b="1">
                <a:ea typeface="+mn-ea"/>
                <a:cs typeface="Times New Roman" panose="02020603050405020304" pitchFamily="18" charset="0"/>
              </a:rPr>
              <a:t>）用“或门” 实现逻辑加；</a:t>
            </a:r>
          </a:p>
        </p:txBody>
      </p:sp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8D1C74C4-E1ED-460B-B279-4504DD307D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771611"/>
              </p:ext>
            </p:extLst>
          </p:nvPr>
        </p:nvGraphicFramePr>
        <p:xfrm>
          <a:off x="171450" y="4753316"/>
          <a:ext cx="45656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0" name="公式" r:id="rId3" imgW="1968500" imgH="203200" progId="Equation.3">
                  <p:embed/>
                </p:oleObj>
              </mc:Choice>
              <mc:Fallback>
                <p:oleObj name="公式" r:id="rId3" imgW="1968500" imgH="203200" progId="Equation.3">
                  <p:embed/>
                  <p:pic>
                    <p:nvPicPr>
                      <p:cNvPr id="36869" name="Object 6">
                        <a:extLst>
                          <a:ext uri="{FF2B5EF4-FFF2-40B4-BE49-F238E27FC236}">
                            <a16:creationId xmlns:a16="http://schemas.microsoft.com/office/drawing/2014/main" id="{22CA633E-EC0F-4EFD-8AD1-3DC7125AE7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" y="4753316"/>
                        <a:ext cx="456565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矩形 53">
            <a:extLst>
              <a:ext uri="{FF2B5EF4-FFF2-40B4-BE49-F238E27FC236}">
                <a16:creationId xmlns:a16="http://schemas.microsoft.com/office/drawing/2014/main" id="{B4AC83B6-3396-4926-9685-9D1E2BB143B1}"/>
              </a:ext>
            </a:extLst>
          </p:cNvPr>
          <p:cNvSpPr/>
          <p:nvPr/>
        </p:nvSpPr>
        <p:spPr>
          <a:xfrm>
            <a:off x="1258101" y="688308"/>
            <a:ext cx="4152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cs typeface="Times New Roman" panose="02020603050405020304" pitchFamily="18" charset="0"/>
              </a:rPr>
              <a:t>由逻辑函数式求逻辑电路</a:t>
            </a: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27C6F4C9-34BC-463A-A940-D963ACF8F16D}"/>
              </a:ext>
            </a:extLst>
          </p:cNvPr>
          <p:cNvSpPr/>
          <p:nvPr/>
        </p:nvSpPr>
        <p:spPr>
          <a:xfrm>
            <a:off x="741232" y="677640"/>
            <a:ext cx="518400" cy="519112"/>
          </a:xfrm>
          <a:prstGeom prst="ellipse">
            <a:avLst/>
          </a:prstGeom>
          <a:solidFill>
            <a:srgbClr val="C808BA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1D1E785C-9299-4903-AF4B-EF61C672289D}"/>
              </a:ext>
            </a:extLst>
          </p:cNvPr>
          <p:cNvGrpSpPr/>
          <p:nvPr/>
        </p:nvGrpSpPr>
        <p:grpSpPr>
          <a:xfrm>
            <a:off x="5018752" y="3419708"/>
            <a:ext cx="3896648" cy="3162409"/>
            <a:chOff x="5018752" y="3419708"/>
            <a:chExt cx="3896648" cy="3162409"/>
          </a:xfrm>
        </p:grpSpPr>
        <p:grpSp>
          <p:nvGrpSpPr>
            <p:cNvPr id="6" name="Group 7">
              <a:extLst>
                <a:ext uri="{FF2B5EF4-FFF2-40B4-BE49-F238E27FC236}">
                  <a16:creationId xmlns:a16="http://schemas.microsoft.com/office/drawing/2014/main" id="{A61C9930-FB99-414D-8405-A98097D0E1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4000" y="3469029"/>
              <a:ext cx="3276600" cy="3048000"/>
              <a:chOff x="3312" y="2544"/>
              <a:chExt cx="2064" cy="1680"/>
            </a:xfrm>
          </p:grpSpPr>
          <p:sp>
            <p:nvSpPr>
              <p:cNvPr id="20" name="Rectangle 8">
                <a:extLst>
                  <a:ext uri="{FF2B5EF4-FFF2-40B4-BE49-F238E27FC236}">
                    <a16:creationId xmlns:a16="http://schemas.microsoft.com/office/drawing/2014/main" id="{2D494B48-2D67-45B9-BE40-D088BE730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4" y="2544"/>
                <a:ext cx="246" cy="37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/>
                  <a:t>&amp;</a:t>
                </a:r>
              </a:p>
            </p:txBody>
          </p:sp>
          <p:sp>
            <p:nvSpPr>
              <p:cNvPr id="21" name="Line 9">
                <a:extLst>
                  <a:ext uri="{FF2B5EF4-FFF2-40B4-BE49-F238E27FC236}">
                    <a16:creationId xmlns:a16="http://schemas.microsoft.com/office/drawing/2014/main" id="{15989663-A005-4599-8582-B0D0737769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12" y="2610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10">
                <a:extLst>
                  <a:ext uri="{FF2B5EF4-FFF2-40B4-BE49-F238E27FC236}">
                    <a16:creationId xmlns:a16="http://schemas.microsoft.com/office/drawing/2014/main" id="{62D23F7E-20AC-44D1-8FFA-97210993C3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12" y="2742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11">
                <a:extLst>
                  <a:ext uri="{FF2B5EF4-FFF2-40B4-BE49-F238E27FC236}">
                    <a16:creationId xmlns:a16="http://schemas.microsoft.com/office/drawing/2014/main" id="{4BF74FF3-F371-4E45-B095-FE850A8CB6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12" y="2874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12">
                <a:extLst>
                  <a:ext uri="{FF2B5EF4-FFF2-40B4-BE49-F238E27FC236}">
                    <a16:creationId xmlns:a16="http://schemas.microsoft.com/office/drawing/2014/main" id="{76FE6E8B-41D9-4A53-8B78-EFB525F737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0" y="2742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Rectangle 13">
                <a:extLst>
                  <a:ext uri="{FF2B5EF4-FFF2-40B4-BE49-F238E27FC236}">
                    <a16:creationId xmlns:a16="http://schemas.microsoft.com/office/drawing/2014/main" id="{EF595485-F4EE-45A2-99F6-607691AD57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9" y="3219"/>
                <a:ext cx="265" cy="3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800"/>
                  <a:t> </a:t>
                </a:r>
                <a:r>
                  <a:rPr lang="en-US" altLang="zh-CN" sz="1600">
                    <a:latin typeface="+mn-ea"/>
                    <a:ea typeface="+mn-ea"/>
                  </a:rPr>
                  <a:t>≥</a:t>
                </a:r>
                <a:r>
                  <a:rPr lang="en-US" altLang="zh-CN" sz="1800"/>
                  <a:t>1</a:t>
                </a:r>
              </a:p>
            </p:txBody>
          </p:sp>
          <p:sp>
            <p:nvSpPr>
              <p:cNvPr id="26" name="Line 14">
                <a:extLst>
                  <a:ext uri="{FF2B5EF4-FFF2-40B4-BE49-F238E27FC236}">
                    <a16:creationId xmlns:a16="http://schemas.microsoft.com/office/drawing/2014/main" id="{B378B4AC-3C77-4A54-B4AA-4ABF0517CA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89" y="3269"/>
                <a:ext cx="29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15">
                <a:extLst>
                  <a:ext uri="{FF2B5EF4-FFF2-40B4-BE49-F238E27FC236}">
                    <a16:creationId xmlns:a16="http://schemas.microsoft.com/office/drawing/2014/main" id="{BAC541EF-6BE5-4260-9973-9842C77BBB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67" y="3368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16">
                <a:extLst>
                  <a:ext uri="{FF2B5EF4-FFF2-40B4-BE49-F238E27FC236}">
                    <a16:creationId xmlns:a16="http://schemas.microsoft.com/office/drawing/2014/main" id="{7D3137AB-01E2-4999-884F-FB7910A60D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67" y="346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17">
                <a:extLst>
                  <a:ext uri="{FF2B5EF4-FFF2-40B4-BE49-F238E27FC236}">
                    <a16:creationId xmlns:a16="http://schemas.microsoft.com/office/drawing/2014/main" id="{980BB860-F506-4275-96EA-E6FC954B96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82" y="3566"/>
                <a:ext cx="29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18">
                <a:extLst>
                  <a:ext uri="{FF2B5EF4-FFF2-40B4-BE49-F238E27FC236}">
                    <a16:creationId xmlns:a16="http://schemas.microsoft.com/office/drawing/2014/main" id="{B4D10B15-0743-4540-B26B-845C9E00B8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54" y="34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Rectangle 19">
                <a:extLst>
                  <a:ext uri="{FF2B5EF4-FFF2-40B4-BE49-F238E27FC236}">
                    <a16:creationId xmlns:a16="http://schemas.microsoft.com/office/drawing/2014/main" id="{CB73A191-77FE-4C60-9503-C186E02475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4" y="2989"/>
                <a:ext cx="246" cy="37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/>
                  <a:t>&amp;</a:t>
                </a:r>
              </a:p>
            </p:txBody>
          </p:sp>
          <p:sp>
            <p:nvSpPr>
              <p:cNvPr id="32" name="Line 20">
                <a:extLst>
                  <a:ext uri="{FF2B5EF4-FFF2-40B4-BE49-F238E27FC236}">
                    <a16:creationId xmlns:a16="http://schemas.microsoft.com/office/drawing/2014/main" id="{27E771EB-6E6D-4B09-947C-D0DD252C86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12" y="3055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21">
                <a:extLst>
                  <a:ext uri="{FF2B5EF4-FFF2-40B4-BE49-F238E27FC236}">
                    <a16:creationId xmlns:a16="http://schemas.microsoft.com/office/drawing/2014/main" id="{101B826B-756B-48A6-8F93-2AB9F72E7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12" y="318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22">
                <a:extLst>
                  <a:ext uri="{FF2B5EF4-FFF2-40B4-BE49-F238E27FC236}">
                    <a16:creationId xmlns:a16="http://schemas.microsoft.com/office/drawing/2014/main" id="{9C49EEB8-228D-497D-B285-12425388A4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12" y="3319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23">
                <a:extLst>
                  <a:ext uri="{FF2B5EF4-FFF2-40B4-BE49-F238E27FC236}">
                    <a16:creationId xmlns:a16="http://schemas.microsoft.com/office/drawing/2014/main" id="{EEB6C1EC-FE1C-4131-85E0-060CA2F075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0" y="318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Rectangle 24">
                <a:extLst>
                  <a:ext uri="{FF2B5EF4-FFF2-40B4-BE49-F238E27FC236}">
                    <a16:creationId xmlns:a16="http://schemas.microsoft.com/office/drawing/2014/main" id="{1D17BF8D-B0B9-4D03-BBFC-3ADD8A9A8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4" y="3845"/>
                <a:ext cx="246" cy="37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/>
                  <a:t>&amp;</a:t>
                </a:r>
              </a:p>
            </p:txBody>
          </p:sp>
          <p:sp>
            <p:nvSpPr>
              <p:cNvPr id="37" name="Line 25">
                <a:extLst>
                  <a:ext uri="{FF2B5EF4-FFF2-40B4-BE49-F238E27FC236}">
                    <a16:creationId xmlns:a16="http://schemas.microsoft.com/office/drawing/2014/main" id="{2524864B-92DF-4DE0-9FED-1F39102E9A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12" y="3911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26">
                <a:extLst>
                  <a:ext uri="{FF2B5EF4-FFF2-40B4-BE49-F238E27FC236}">
                    <a16:creationId xmlns:a16="http://schemas.microsoft.com/office/drawing/2014/main" id="{5D74519E-8AC8-48D3-9732-54121D6A12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12" y="4043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27">
                <a:extLst>
                  <a:ext uri="{FF2B5EF4-FFF2-40B4-BE49-F238E27FC236}">
                    <a16:creationId xmlns:a16="http://schemas.microsoft.com/office/drawing/2014/main" id="{E8DA506E-2513-462B-A8DE-B5E61B1E7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12" y="4175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28">
                <a:extLst>
                  <a:ext uri="{FF2B5EF4-FFF2-40B4-BE49-F238E27FC236}">
                    <a16:creationId xmlns:a16="http://schemas.microsoft.com/office/drawing/2014/main" id="{C6159D6D-FE97-4505-8BC9-82691FD3D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0" y="4043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Rectangle 29">
                <a:extLst>
                  <a:ext uri="{FF2B5EF4-FFF2-40B4-BE49-F238E27FC236}">
                    <a16:creationId xmlns:a16="http://schemas.microsoft.com/office/drawing/2014/main" id="{9FC05B63-AAB0-498E-A6CE-FFD24DB475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4" y="3417"/>
                <a:ext cx="246" cy="37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/>
                  <a:t>&amp;</a:t>
                </a:r>
              </a:p>
            </p:txBody>
          </p:sp>
          <p:sp>
            <p:nvSpPr>
              <p:cNvPr id="42" name="Line 30">
                <a:extLst>
                  <a:ext uri="{FF2B5EF4-FFF2-40B4-BE49-F238E27FC236}">
                    <a16:creationId xmlns:a16="http://schemas.microsoft.com/office/drawing/2014/main" id="{5460E7EC-EB88-4CED-A35C-11D98A3937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12" y="3483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31">
                <a:extLst>
                  <a:ext uri="{FF2B5EF4-FFF2-40B4-BE49-F238E27FC236}">
                    <a16:creationId xmlns:a16="http://schemas.microsoft.com/office/drawing/2014/main" id="{C0589AC3-65EB-4C77-A2CD-37AC6EFA9B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12" y="3615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32">
                <a:extLst>
                  <a:ext uri="{FF2B5EF4-FFF2-40B4-BE49-F238E27FC236}">
                    <a16:creationId xmlns:a16="http://schemas.microsoft.com/office/drawing/2014/main" id="{1290A8C1-D21C-49E2-87DA-6936A1663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12" y="374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33">
                <a:extLst>
                  <a:ext uri="{FF2B5EF4-FFF2-40B4-BE49-F238E27FC236}">
                    <a16:creationId xmlns:a16="http://schemas.microsoft.com/office/drawing/2014/main" id="{9BEFA754-07D5-484D-AF34-D8B9C45E08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0" y="3615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34">
                <a:extLst>
                  <a:ext uri="{FF2B5EF4-FFF2-40B4-BE49-F238E27FC236}">
                    <a16:creationId xmlns:a16="http://schemas.microsoft.com/office/drawing/2014/main" id="{ACB24439-41E4-4063-9FA4-7321E6A182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86" y="2725"/>
                <a:ext cx="0" cy="5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35">
                <a:extLst>
                  <a:ext uri="{FF2B5EF4-FFF2-40B4-BE49-F238E27FC236}">
                    <a16:creationId xmlns:a16="http://schemas.microsoft.com/office/drawing/2014/main" id="{73B16C1E-E33C-43AA-804C-9A8C2B00C3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2" y="2742"/>
                <a:ext cx="2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Line 36">
                <a:extLst>
                  <a:ext uri="{FF2B5EF4-FFF2-40B4-BE49-F238E27FC236}">
                    <a16:creationId xmlns:a16="http://schemas.microsoft.com/office/drawing/2014/main" id="{7920D3FF-A9C9-4111-B2AF-3FD1FFC6A4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2" y="3186"/>
                <a:ext cx="0" cy="18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37">
                <a:extLst>
                  <a:ext uri="{FF2B5EF4-FFF2-40B4-BE49-F238E27FC236}">
                    <a16:creationId xmlns:a16="http://schemas.microsoft.com/office/drawing/2014/main" id="{8285F4A1-146A-443E-B471-626D9D1FF2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2" y="3368"/>
                <a:ext cx="2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38">
                <a:extLst>
                  <a:ext uri="{FF2B5EF4-FFF2-40B4-BE49-F238E27FC236}">
                    <a16:creationId xmlns:a16="http://schemas.microsoft.com/office/drawing/2014/main" id="{5F17075A-657C-4905-9678-1205845EB7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02" y="3466"/>
                <a:ext cx="30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39">
                <a:extLst>
                  <a:ext uri="{FF2B5EF4-FFF2-40B4-BE49-F238E27FC236}">
                    <a16:creationId xmlns:a16="http://schemas.microsoft.com/office/drawing/2014/main" id="{1A9AC18D-E042-4512-83CA-6635B9AA7E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2" y="3483"/>
                <a:ext cx="0" cy="1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Line 40">
                <a:extLst>
                  <a:ext uri="{FF2B5EF4-FFF2-40B4-BE49-F238E27FC236}">
                    <a16:creationId xmlns:a16="http://schemas.microsoft.com/office/drawing/2014/main" id="{3422DA06-5D5B-4254-9C12-8DC4CB36B2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86" y="3565"/>
                <a:ext cx="0" cy="4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Line 41">
                <a:extLst>
                  <a:ext uri="{FF2B5EF4-FFF2-40B4-BE49-F238E27FC236}">
                    <a16:creationId xmlns:a16="http://schemas.microsoft.com/office/drawing/2014/main" id="{D3151E31-8811-4D99-9631-B5A35EB061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5" y="4043"/>
                <a:ext cx="34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" name="Text Box 42">
              <a:extLst>
                <a:ext uri="{FF2B5EF4-FFF2-40B4-BE49-F238E27FC236}">
                  <a16:creationId xmlns:a16="http://schemas.microsoft.com/office/drawing/2014/main" id="{E20D7180-56FE-4C44-9010-E1AAC7D662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6212229"/>
              <a:ext cx="3810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C</a:t>
              </a:r>
            </a:p>
          </p:txBody>
        </p:sp>
        <p:sp>
          <p:nvSpPr>
            <p:cNvPr id="8" name="Text Box 43">
              <a:extLst>
                <a:ext uri="{FF2B5EF4-FFF2-40B4-BE49-F238E27FC236}">
                  <a16:creationId xmlns:a16="http://schemas.microsoft.com/office/drawing/2014/main" id="{0D6B342A-801E-47FA-A298-1B48C748B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5755029"/>
              <a:ext cx="3810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A</a:t>
              </a:r>
            </a:p>
          </p:txBody>
        </p:sp>
        <p:sp>
          <p:nvSpPr>
            <p:cNvPr id="9" name="Text Box 44">
              <a:extLst>
                <a:ext uri="{FF2B5EF4-FFF2-40B4-BE49-F238E27FC236}">
                  <a16:creationId xmlns:a16="http://schemas.microsoft.com/office/drawing/2014/main" id="{1D904418-6C0E-44DD-A6DF-54DAE88F6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5003328"/>
              <a:ext cx="3810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A</a:t>
              </a:r>
            </a:p>
          </p:txBody>
        </p:sp>
        <p:sp>
          <p:nvSpPr>
            <p:cNvPr id="10" name="Text Box 45">
              <a:extLst>
                <a:ext uri="{FF2B5EF4-FFF2-40B4-BE49-F238E27FC236}">
                  <a16:creationId xmlns:a16="http://schemas.microsoft.com/office/drawing/2014/main" id="{28D89EC9-150B-4ED2-A345-A4761E886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4154829"/>
              <a:ext cx="3810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A</a:t>
              </a:r>
            </a:p>
          </p:txBody>
        </p:sp>
        <p:sp>
          <p:nvSpPr>
            <p:cNvPr id="11" name="Text Box 46">
              <a:extLst>
                <a:ext uri="{FF2B5EF4-FFF2-40B4-BE49-F238E27FC236}">
                  <a16:creationId xmlns:a16="http://schemas.microsoft.com/office/drawing/2014/main" id="{845234E3-3A20-41B4-B575-C8D1526DF5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5983629"/>
              <a:ext cx="3810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B</a:t>
              </a:r>
            </a:p>
          </p:txBody>
        </p:sp>
        <p:sp>
          <p:nvSpPr>
            <p:cNvPr id="12" name="Text Box 47">
              <a:extLst>
                <a:ext uri="{FF2B5EF4-FFF2-40B4-BE49-F238E27FC236}">
                  <a16:creationId xmlns:a16="http://schemas.microsoft.com/office/drawing/2014/main" id="{F2AD25B2-F8D0-42AC-9D0A-A7F2B690A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5221629"/>
              <a:ext cx="3810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B</a:t>
              </a:r>
            </a:p>
          </p:txBody>
        </p:sp>
        <p:sp>
          <p:nvSpPr>
            <p:cNvPr id="13" name="Text Box 48">
              <a:extLst>
                <a:ext uri="{FF2B5EF4-FFF2-40B4-BE49-F238E27FC236}">
                  <a16:creationId xmlns:a16="http://schemas.microsoft.com/office/drawing/2014/main" id="{C193AA3A-663E-471C-8EE5-26CE4A46FA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3621429"/>
              <a:ext cx="3810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B</a:t>
              </a:r>
            </a:p>
          </p:txBody>
        </p:sp>
        <p:sp>
          <p:nvSpPr>
            <p:cNvPr id="14" name="Text Box 49">
              <a:extLst>
                <a:ext uri="{FF2B5EF4-FFF2-40B4-BE49-F238E27FC236}">
                  <a16:creationId xmlns:a16="http://schemas.microsoft.com/office/drawing/2014/main" id="{6D86C082-9368-4E2C-9E50-5E0401DE6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4688229"/>
              <a:ext cx="3810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C</a:t>
              </a:r>
            </a:p>
          </p:txBody>
        </p:sp>
        <p:sp>
          <p:nvSpPr>
            <p:cNvPr id="15" name="Text Box 50">
              <a:extLst>
                <a:ext uri="{FF2B5EF4-FFF2-40B4-BE49-F238E27FC236}">
                  <a16:creationId xmlns:a16="http://schemas.microsoft.com/office/drawing/2014/main" id="{04858909-F4F7-4F5A-95A3-98E137B122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3850029"/>
              <a:ext cx="3810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C</a:t>
              </a:r>
            </a:p>
          </p:txBody>
        </p:sp>
        <p:sp>
          <p:nvSpPr>
            <p:cNvPr id="19" name="Text Box 54">
              <a:extLst>
                <a:ext uri="{FF2B5EF4-FFF2-40B4-BE49-F238E27FC236}">
                  <a16:creationId xmlns:a16="http://schemas.microsoft.com/office/drawing/2014/main" id="{FBBD8664-13CF-4E9C-9A63-561DDE4692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34400" y="4840629"/>
              <a:ext cx="3810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Z</a:t>
              </a:r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3D220048-F3D2-4E5C-BDBC-11044A6A8724}"/>
                </a:ext>
              </a:extLst>
            </p:cNvPr>
            <p:cNvGrpSpPr/>
            <p:nvPr/>
          </p:nvGrpSpPr>
          <p:grpSpPr>
            <a:xfrm>
              <a:off x="5018752" y="3419708"/>
              <a:ext cx="351378" cy="369332"/>
              <a:chOff x="6746875" y="688308"/>
              <a:chExt cx="351378" cy="369332"/>
            </a:xfrm>
          </p:grpSpPr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E665C51-C8A3-44AA-969B-ADC9764BC602}"/>
                  </a:ext>
                </a:extLst>
              </p:cNvPr>
              <p:cNvSpPr txBox="1"/>
              <p:nvPr/>
            </p:nvSpPr>
            <p:spPr>
              <a:xfrm>
                <a:off x="6746875" y="688308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Line 10">
                <a:extLst>
                  <a:ext uri="{FF2B5EF4-FFF2-40B4-BE49-F238E27FC236}">
                    <a16:creationId xmlns:a16="http://schemas.microsoft.com/office/drawing/2014/main" id="{A5C0092F-D4E8-43F9-B634-38EB24698F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41202" y="764704"/>
                <a:ext cx="15875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EFA2642A-F76E-44DD-8069-08168E4F5A63}"/>
                </a:ext>
              </a:extLst>
            </p:cNvPr>
            <p:cNvGrpSpPr/>
            <p:nvPr/>
          </p:nvGrpSpPr>
          <p:grpSpPr>
            <a:xfrm>
              <a:off x="5024368" y="4437980"/>
              <a:ext cx="351378" cy="369332"/>
              <a:chOff x="6746875" y="688308"/>
              <a:chExt cx="351378" cy="369332"/>
            </a:xfrm>
          </p:grpSpPr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82AC021F-5AF2-454F-BBE3-317F9BF4669B}"/>
                  </a:ext>
                </a:extLst>
              </p:cNvPr>
              <p:cNvSpPr txBox="1"/>
              <p:nvPr/>
            </p:nvSpPr>
            <p:spPr>
              <a:xfrm>
                <a:off x="6746875" y="688308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Line 10">
                <a:extLst>
                  <a:ext uri="{FF2B5EF4-FFF2-40B4-BE49-F238E27FC236}">
                    <a16:creationId xmlns:a16="http://schemas.microsoft.com/office/drawing/2014/main" id="{FA468A5A-EBEB-49E5-B8AD-88BA91024E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31042" y="764704"/>
                <a:ext cx="15875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DB48603F-1AAD-4481-BBA4-9FC620186B73}"/>
                </a:ext>
              </a:extLst>
            </p:cNvPr>
            <p:cNvGrpSpPr/>
            <p:nvPr/>
          </p:nvGrpSpPr>
          <p:grpSpPr>
            <a:xfrm>
              <a:off x="5031089" y="5475704"/>
              <a:ext cx="338554" cy="369332"/>
              <a:chOff x="6746875" y="688308"/>
              <a:chExt cx="338554" cy="369332"/>
            </a:xfrm>
          </p:grpSpPr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98609920-E4B1-485E-83F1-B8A9E41C30DF}"/>
                  </a:ext>
                </a:extLst>
              </p:cNvPr>
              <p:cNvSpPr txBox="1"/>
              <p:nvPr/>
            </p:nvSpPr>
            <p:spPr>
              <a:xfrm>
                <a:off x="6746875" y="688308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Line 10">
                <a:extLst>
                  <a:ext uri="{FF2B5EF4-FFF2-40B4-BE49-F238E27FC236}">
                    <a16:creationId xmlns:a16="http://schemas.microsoft.com/office/drawing/2014/main" id="{0953ED5A-8202-420A-A183-5534850B78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41202" y="764704"/>
                <a:ext cx="15875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209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AF0D2FFA-3057-4CD4-A82E-D9739312A0B4}"/>
              </a:ext>
            </a:extLst>
          </p:cNvPr>
          <p:cNvGrpSpPr/>
          <p:nvPr/>
        </p:nvGrpSpPr>
        <p:grpSpPr>
          <a:xfrm>
            <a:off x="441468" y="1052736"/>
            <a:ext cx="7952434" cy="1311193"/>
            <a:chOff x="441468" y="1268760"/>
            <a:chExt cx="7952434" cy="1311193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786C5046-E8BA-4CD2-8C7E-92324B8F9D7C}"/>
                </a:ext>
              </a:extLst>
            </p:cNvPr>
            <p:cNvSpPr txBox="1"/>
            <p:nvPr/>
          </p:nvSpPr>
          <p:spPr>
            <a:xfrm>
              <a:off x="941074" y="1268760"/>
              <a:ext cx="7452828" cy="1311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2800" b="1"/>
                <a:t>逻辑代数是变量按一定逻辑关系进行运算的表达式，是分析和设计数字电路的数学工具。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F394C28B-E93C-4A4A-ACF3-871285D0279E}"/>
                </a:ext>
              </a:extLst>
            </p:cNvPr>
            <p:cNvSpPr/>
            <p:nvPr/>
          </p:nvSpPr>
          <p:spPr>
            <a:xfrm>
              <a:off x="441468" y="1416292"/>
              <a:ext cx="499606" cy="504056"/>
            </a:xfrm>
            <a:prstGeom prst="ellipse">
              <a:avLst/>
            </a:prstGeom>
            <a:solidFill>
              <a:srgbClr val="009242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778940D-2BB2-40F8-8EFA-29BFEABB69E3}"/>
              </a:ext>
            </a:extLst>
          </p:cNvPr>
          <p:cNvGrpSpPr/>
          <p:nvPr/>
        </p:nvGrpSpPr>
        <p:grpSpPr>
          <a:xfrm>
            <a:off x="435932" y="2708920"/>
            <a:ext cx="7988496" cy="3457613"/>
            <a:chOff x="435932" y="3284984"/>
            <a:chExt cx="7988496" cy="345761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F3D731A-C320-4F23-99A5-10734F4F3A3B}"/>
                </a:ext>
              </a:extLst>
            </p:cNvPr>
            <p:cNvSpPr/>
            <p:nvPr/>
          </p:nvSpPr>
          <p:spPr>
            <a:xfrm>
              <a:off x="971600" y="3284984"/>
              <a:ext cx="7452828" cy="34576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逻辑变量：逻辑代数中的变量即逻辑变量，只有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或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两种取值（称为逻辑状态）。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和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并不表示数值的大小，而是表示两种对立的逻辑状态，如电平的高与低、事件的是与非、开关的通与断等。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9E6114C-D1E4-439A-B2CD-F0A789F502E3}"/>
                </a:ext>
              </a:extLst>
            </p:cNvPr>
            <p:cNvSpPr/>
            <p:nvPr/>
          </p:nvSpPr>
          <p:spPr>
            <a:xfrm>
              <a:off x="435932" y="3422892"/>
              <a:ext cx="499606" cy="504056"/>
            </a:xfrm>
            <a:prstGeom prst="ellipse">
              <a:avLst/>
            </a:prstGeom>
            <a:solidFill>
              <a:srgbClr val="009242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406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3F377D75-CCE3-4B94-AC80-FF5760F3E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2513" y="5849243"/>
            <a:ext cx="746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+mn-ea"/>
                <a:cs typeface="Times New Roman" panose="02020603050405020304" pitchFamily="18" charset="0"/>
              </a:rPr>
              <a:t>AB</a:t>
            </a:r>
          </a:p>
        </p:txBody>
      </p:sp>
      <p:grpSp>
        <p:nvGrpSpPr>
          <p:cNvPr id="18" name="Group 20">
            <a:extLst>
              <a:ext uri="{FF2B5EF4-FFF2-40B4-BE49-F238E27FC236}">
                <a16:creationId xmlns:a16="http://schemas.microsoft.com/office/drawing/2014/main" id="{C06D03C7-B73A-4380-8BF8-CBA5B71394F5}"/>
              </a:ext>
            </a:extLst>
          </p:cNvPr>
          <p:cNvGrpSpPr>
            <a:grpSpLocks/>
          </p:cNvGrpSpPr>
          <p:nvPr/>
        </p:nvGrpSpPr>
        <p:grpSpPr bwMode="auto">
          <a:xfrm>
            <a:off x="793750" y="2614315"/>
            <a:ext cx="5635625" cy="3983037"/>
            <a:chOff x="500" y="1393"/>
            <a:chExt cx="3550" cy="2509"/>
          </a:xfrm>
        </p:grpSpPr>
        <p:sp>
          <p:nvSpPr>
            <p:cNvPr id="19" name="Line 21">
              <a:extLst>
                <a:ext uri="{FF2B5EF4-FFF2-40B4-BE49-F238E27FC236}">
                  <a16:creationId xmlns:a16="http://schemas.microsoft.com/office/drawing/2014/main" id="{66052CD3-D0D8-4CD9-87CF-2EBAC12670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8" y="1782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0" name="Group 22">
              <a:extLst>
                <a:ext uri="{FF2B5EF4-FFF2-40B4-BE49-F238E27FC236}">
                  <a16:creationId xmlns:a16="http://schemas.microsoft.com/office/drawing/2014/main" id="{75B879F9-8EAA-4902-A28F-9CC53A632B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0" y="1393"/>
              <a:ext cx="3550" cy="2509"/>
              <a:chOff x="500" y="1393"/>
              <a:chExt cx="3550" cy="2509"/>
            </a:xfrm>
          </p:grpSpPr>
          <p:sp>
            <p:nvSpPr>
              <p:cNvPr id="21" name="Line 23">
                <a:extLst>
                  <a:ext uri="{FF2B5EF4-FFF2-40B4-BE49-F238E27FC236}">
                    <a16:creationId xmlns:a16="http://schemas.microsoft.com/office/drawing/2014/main" id="{A3110244-424C-4436-8354-2CBE6F82B8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2" y="1924"/>
                <a:ext cx="0" cy="91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" name="Group 24">
                <a:extLst>
                  <a:ext uri="{FF2B5EF4-FFF2-40B4-BE49-F238E27FC236}">
                    <a16:creationId xmlns:a16="http://schemas.microsoft.com/office/drawing/2014/main" id="{2C3FD280-E3D1-41DE-BA46-113DB3D636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0" y="1393"/>
                <a:ext cx="3550" cy="2509"/>
                <a:chOff x="500" y="1393"/>
                <a:chExt cx="3550" cy="2509"/>
              </a:xfrm>
            </p:grpSpPr>
            <p:sp>
              <p:nvSpPr>
                <p:cNvPr id="23" name="Rectangle 25">
                  <a:extLst>
                    <a:ext uri="{FF2B5EF4-FFF2-40B4-BE49-F238E27FC236}">
                      <a16:creationId xmlns:a16="http://schemas.microsoft.com/office/drawing/2014/main" id="{567CE4DB-3F5A-492C-AB70-2DC5A2EEA6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6" y="2595"/>
                  <a:ext cx="384" cy="528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800"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Line 26">
                  <a:extLst>
                    <a:ext uri="{FF2B5EF4-FFF2-40B4-BE49-F238E27FC236}">
                      <a16:creationId xmlns:a16="http://schemas.microsoft.com/office/drawing/2014/main" id="{539A6369-FFED-4CE0-B22D-DF00F67B09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86" y="2835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Oval 27">
                  <a:extLst>
                    <a:ext uri="{FF2B5EF4-FFF2-40B4-BE49-F238E27FC236}">
                      <a16:creationId xmlns:a16="http://schemas.microsoft.com/office/drawing/2014/main" id="{CDBB3713-3B95-4F37-A465-B4EC68FBC1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0" y="2787"/>
                  <a:ext cx="96" cy="96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800"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Text Box 28">
                  <a:extLst>
                    <a:ext uri="{FF2B5EF4-FFF2-40B4-BE49-F238E27FC236}">
                      <a16:creationId xmlns:a16="http://schemas.microsoft.com/office/drawing/2014/main" id="{F56FFACF-EC18-436B-9853-4D3445C52B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02" y="2691"/>
                  <a:ext cx="192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ea typeface="+mn-ea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27" name="Rectangle 29">
                  <a:extLst>
                    <a:ext uri="{FF2B5EF4-FFF2-40B4-BE49-F238E27FC236}">
                      <a16:creationId xmlns:a16="http://schemas.microsoft.com/office/drawing/2014/main" id="{3FE9B30B-B563-4E91-BB17-090F45E99D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64" y="1542"/>
                  <a:ext cx="384" cy="528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800"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Line 30">
                  <a:extLst>
                    <a:ext uri="{FF2B5EF4-FFF2-40B4-BE49-F238E27FC236}">
                      <a16:creationId xmlns:a16="http://schemas.microsoft.com/office/drawing/2014/main" id="{CB0F1A0B-9DAF-4A7A-BDAB-F09896C4FF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24" y="1926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" name="Text Box 31">
                  <a:extLst>
                    <a:ext uri="{FF2B5EF4-FFF2-40B4-BE49-F238E27FC236}">
                      <a16:creationId xmlns:a16="http://schemas.microsoft.com/office/drawing/2014/main" id="{B13C8BFD-A9CB-40A0-B819-054E75A363E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60" y="1638"/>
                  <a:ext cx="384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ea typeface="+mn-ea"/>
                      <a:cs typeface="Times New Roman" panose="02020603050405020304" pitchFamily="18" charset="0"/>
                    </a:rPr>
                    <a:t>&amp;</a:t>
                  </a:r>
                </a:p>
              </p:txBody>
            </p:sp>
            <p:sp>
              <p:nvSpPr>
                <p:cNvPr id="30" name="Text Box 32">
                  <a:extLst>
                    <a:ext uri="{FF2B5EF4-FFF2-40B4-BE49-F238E27FC236}">
                      <a16:creationId xmlns:a16="http://schemas.microsoft.com/office/drawing/2014/main" id="{00743D6F-1C76-453B-976C-12F14DA1D6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0" y="1460"/>
                  <a:ext cx="341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ea typeface="+mn-ea"/>
                      <a:cs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31" name="Text Box 33">
                  <a:extLst>
                    <a:ext uri="{FF2B5EF4-FFF2-40B4-BE49-F238E27FC236}">
                      <a16:creationId xmlns:a16="http://schemas.microsoft.com/office/drawing/2014/main" id="{100AC6B3-7856-4962-8188-7EE0A8A82A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2" y="2677"/>
                  <a:ext cx="357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ea typeface="+mn-ea"/>
                      <a:cs typeface="Times New Roman" panose="02020603050405020304" pitchFamily="18" charset="0"/>
                    </a:rPr>
                    <a:t>B</a:t>
                  </a:r>
                </a:p>
              </p:txBody>
            </p:sp>
            <p:sp>
              <p:nvSpPr>
                <p:cNvPr id="32" name="Line 34">
                  <a:extLst>
                    <a:ext uri="{FF2B5EF4-FFF2-40B4-BE49-F238E27FC236}">
                      <a16:creationId xmlns:a16="http://schemas.microsoft.com/office/drawing/2014/main" id="{D714B9BB-8A4D-4EFD-B54B-C0F4BC78B7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0" y="1625"/>
                  <a:ext cx="604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" name="Line 35">
                  <a:extLst>
                    <a:ext uri="{FF2B5EF4-FFF2-40B4-BE49-F238E27FC236}">
                      <a16:creationId xmlns:a16="http://schemas.microsoft.com/office/drawing/2014/main" id="{4F29E4A7-C429-46F4-A2BF-6719EBF4C9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81" y="2838"/>
                  <a:ext cx="627" cy="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" name="Oval 36">
                  <a:extLst>
                    <a:ext uri="{FF2B5EF4-FFF2-40B4-BE49-F238E27FC236}">
                      <a16:creationId xmlns:a16="http://schemas.microsoft.com/office/drawing/2014/main" id="{F4A85E77-E272-49D7-964A-376EAB6CB6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6" y="162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800"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Oval 37">
                  <a:extLst>
                    <a:ext uri="{FF2B5EF4-FFF2-40B4-BE49-F238E27FC236}">
                      <a16:creationId xmlns:a16="http://schemas.microsoft.com/office/drawing/2014/main" id="{7A4B6519-4198-4E47-ADA2-8AAD327A44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9" y="2817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800"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Line 38">
                  <a:extLst>
                    <a:ext uri="{FF2B5EF4-FFF2-40B4-BE49-F238E27FC236}">
                      <a16:creationId xmlns:a16="http://schemas.microsoft.com/office/drawing/2014/main" id="{7D394A89-13E8-4D7C-A616-7A68CCD92B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52" y="3614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Rectangle 39">
                  <a:extLst>
                    <a:ext uri="{FF2B5EF4-FFF2-40B4-BE49-F238E27FC236}">
                      <a16:creationId xmlns:a16="http://schemas.microsoft.com/office/drawing/2014/main" id="{8F91F78E-7DA5-4E2A-B21D-9F83B1D84E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68" y="3374"/>
                  <a:ext cx="384" cy="528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800"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" name="Line 40">
                  <a:extLst>
                    <a:ext uri="{FF2B5EF4-FFF2-40B4-BE49-F238E27FC236}">
                      <a16:creationId xmlns:a16="http://schemas.microsoft.com/office/drawing/2014/main" id="{6C6826E8-96D5-4303-9A32-34B98F25EC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28" y="3758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Line 41">
                  <a:extLst>
                    <a:ext uri="{FF2B5EF4-FFF2-40B4-BE49-F238E27FC236}">
                      <a16:creationId xmlns:a16="http://schemas.microsoft.com/office/drawing/2014/main" id="{67ACCCCE-B375-4E57-A702-0F369BC2F5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28" y="3470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" name="Text Box 42">
                  <a:extLst>
                    <a:ext uri="{FF2B5EF4-FFF2-40B4-BE49-F238E27FC236}">
                      <a16:creationId xmlns:a16="http://schemas.microsoft.com/office/drawing/2014/main" id="{19D24BFD-CFA0-4D81-9C7B-5C0B01DEE70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64" y="3470"/>
                  <a:ext cx="384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ea typeface="+mn-ea"/>
                      <a:cs typeface="Times New Roman" panose="02020603050405020304" pitchFamily="18" charset="0"/>
                    </a:rPr>
                    <a:t>&amp;</a:t>
                  </a:r>
                </a:p>
              </p:txBody>
            </p:sp>
            <p:sp>
              <p:nvSpPr>
                <p:cNvPr id="41" name="Rectangle 43">
                  <a:extLst>
                    <a:ext uri="{FF2B5EF4-FFF2-40B4-BE49-F238E27FC236}">
                      <a16:creationId xmlns:a16="http://schemas.microsoft.com/office/drawing/2014/main" id="{4B89B48B-8F1E-4361-B6FA-0BE2611C4E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5" y="1393"/>
                  <a:ext cx="384" cy="528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800"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Line 44">
                  <a:extLst>
                    <a:ext uri="{FF2B5EF4-FFF2-40B4-BE49-F238E27FC236}">
                      <a16:creationId xmlns:a16="http://schemas.microsoft.com/office/drawing/2014/main" id="{A22ECDA6-009D-4CF4-B75A-A8B14AAF5C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85" y="1625"/>
                  <a:ext cx="472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" name="Oval 45">
                  <a:extLst>
                    <a:ext uri="{FF2B5EF4-FFF2-40B4-BE49-F238E27FC236}">
                      <a16:creationId xmlns:a16="http://schemas.microsoft.com/office/drawing/2014/main" id="{A836E984-2924-48DF-B906-86A5AA008F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9" y="1585"/>
                  <a:ext cx="96" cy="96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800"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Text Box 46">
                  <a:extLst>
                    <a:ext uri="{FF2B5EF4-FFF2-40B4-BE49-F238E27FC236}">
                      <a16:creationId xmlns:a16="http://schemas.microsoft.com/office/drawing/2014/main" id="{8D5D9967-5427-40B8-A468-68F1BBF2EA1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01" y="1489"/>
                  <a:ext cx="192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ea typeface="+mn-ea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45" name="Line 47">
                  <a:extLst>
                    <a:ext uri="{FF2B5EF4-FFF2-40B4-BE49-F238E27FC236}">
                      <a16:creationId xmlns:a16="http://schemas.microsoft.com/office/drawing/2014/main" id="{FC76E79D-7C46-4A5C-9AC2-3DF5AFA28A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38" y="1638"/>
                  <a:ext cx="0" cy="184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" name="Line 48">
                  <a:extLst>
                    <a:ext uri="{FF2B5EF4-FFF2-40B4-BE49-F238E27FC236}">
                      <a16:creationId xmlns:a16="http://schemas.microsoft.com/office/drawing/2014/main" id="{4ABC3709-1F4C-457A-811E-ACE4843EF8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39" y="3470"/>
                  <a:ext cx="92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Line 49">
                  <a:extLst>
                    <a:ext uri="{FF2B5EF4-FFF2-40B4-BE49-F238E27FC236}">
                      <a16:creationId xmlns:a16="http://schemas.microsoft.com/office/drawing/2014/main" id="{4142F7C6-370E-4B34-BFBF-E982141866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93" y="3762"/>
                  <a:ext cx="107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Line 50">
                  <a:extLst>
                    <a:ext uri="{FF2B5EF4-FFF2-40B4-BE49-F238E27FC236}">
                      <a16:creationId xmlns:a16="http://schemas.microsoft.com/office/drawing/2014/main" id="{D76CE245-4478-4607-A893-CD062F6FBA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90" y="1772"/>
                  <a:ext cx="0" cy="7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Line 51">
                  <a:extLst>
                    <a:ext uri="{FF2B5EF4-FFF2-40B4-BE49-F238E27FC236}">
                      <a16:creationId xmlns:a16="http://schemas.microsoft.com/office/drawing/2014/main" id="{99BB80A7-7121-41EA-8485-743404C36F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91" y="2850"/>
                  <a:ext cx="0" cy="77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" name="Rectangle 52">
                  <a:extLst>
                    <a:ext uri="{FF2B5EF4-FFF2-40B4-BE49-F238E27FC236}">
                      <a16:creationId xmlns:a16="http://schemas.microsoft.com/office/drawing/2014/main" id="{1338F303-85AF-42A2-9DF4-E7E4C2C8C0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26" y="2413"/>
                  <a:ext cx="384" cy="528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800"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" name="Line 53">
                  <a:extLst>
                    <a:ext uri="{FF2B5EF4-FFF2-40B4-BE49-F238E27FC236}">
                      <a16:creationId xmlns:a16="http://schemas.microsoft.com/office/drawing/2014/main" id="{32EC2C43-1BE1-4066-AE44-0FF9C84B2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06" y="2653"/>
                  <a:ext cx="344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" name="Line 54">
                  <a:extLst>
                    <a:ext uri="{FF2B5EF4-FFF2-40B4-BE49-F238E27FC236}">
                      <a16:creationId xmlns:a16="http://schemas.microsoft.com/office/drawing/2014/main" id="{CCF1BEDD-076C-49A9-ACF9-D6E9293424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6" y="2845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Line 55">
                  <a:extLst>
                    <a:ext uri="{FF2B5EF4-FFF2-40B4-BE49-F238E27FC236}">
                      <a16:creationId xmlns:a16="http://schemas.microsoft.com/office/drawing/2014/main" id="{C2094E9A-0D19-49D3-9348-5417A63BA4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6" y="2509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" name="Text Box 56">
                  <a:extLst>
                    <a:ext uri="{FF2B5EF4-FFF2-40B4-BE49-F238E27FC236}">
                      <a16:creationId xmlns:a16="http://schemas.microsoft.com/office/drawing/2014/main" id="{1798D20E-1A18-41BF-9364-9B485D03F1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26" y="2360"/>
                  <a:ext cx="528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>
                      <a:latin typeface="+mn-ea"/>
                      <a:ea typeface="+mn-ea"/>
                      <a:cs typeface="Times New Roman" panose="02020603050405020304" pitchFamily="18" charset="0"/>
                    </a:rPr>
                    <a:t>≥</a:t>
                  </a:r>
                  <a:r>
                    <a:rPr lang="en-US" altLang="zh-CN" sz="2800" b="1">
                      <a:ea typeface="+mn-ea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55" name="Oval 57">
                  <a:extLst>
                    <a:ext uri="{FF2B5EF4-FFF2-40B4-BE49-F238E27FC236}">
                      <a16:creationId xmlns:a16="http://schemas.microsoft.com/office/drawing/2014/main" id="{C465F879-6063-43B5-B604-AFF07592E4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10" y="2615"/>
                  <a:ext cx="96" cy="96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800"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Line 58">
                  <a:extLst>
                    <a:ext uri="{FF2B5EF4-FFF2-40B4-BE49-F238E27FC236}">
                      <a16:creationId xmlns:a16="http://schemas.microsoft.com/office/drawing/2014/main" id="{713DA8AE-CB0C-44F0-BF1F-6A05F0CF8C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96" y="2842"/>
                  <a:ext cx="0" cy="91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57" name="Text Box 62">
            <a:extLst>
              <a:ext uri="{FF2B5EF4-FFF2-40B4-BE49-F238E27FC236}">
                <a16:creationId xmlns:a16="http://schemas.microsoft.com/office/drawing/2014/main" id="{537A0260-2D88-43B6-B026-103FF12F8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" y="906325"/>
            <a:ext cx="8763000" cy="130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800">
                <a:ea typeface="+mn-ea"/>
                <a:cs typeface="Times New Roman" panose="02020603050405020304" pitchFamily="18" charset="0"/>
              </a:rPr>
              <a:t>由输入到输出，按照每个门的符号写出每个门的逻辑函数，直到最后得到整个逻辑电路的表达式。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4C729DA-BF6E-439E-B34E-FCD3AC1A3CE7}"/>
              </a:ext>
            </a:extLst>
          </p:cNvPr>
          <p:cNvSpPr/>
          <p:nvPr/>
        </p:nvSpPr>
        <p:spPr>
          <a:xfrm>
            <a:off x="1417992" y="123774"/>
            <a:ext cx="3791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>
                <a:cs typeface="Times New Roman" panose="02020603050405020304" pitchFamily="18" charset="0"/>
              </a:rPr>
              <a:t>由逻辑图求逻辑表达式</a:t>
            </a:r>
            <a:endParaRPr lang="zh-CN" altLang="en-US" sz="280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17E8308E-86BD-4F53-9AE9-B45C078773BA}"/>
              </a:ext>
            </a:extLst>
          </p:cNvPr>
          <p:cNvSpPr/>
          <p:nvPr/>
        </p:nvSpPr>
        <p:spPr>
          <a:xfrm>
            <a:off x="899592" y="116632"/>
            <a:ext cx="518400" cy="519112"/>
          </a:xfrm>
          <a:prstGeom prst="ellipse">
            <a:avLst/>
          </a:prstGeom>
          <a:solidFill>
            <a:srgbClr val="C808BA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F631EE9B-E443-4ECF-A54B-968F74E11F8C}"/>
              </a:ext>
            </a:extLst>
          </p:cNvPr>
          <p:cNvGrpSpPr/>
          <p:nvPr/>
        </p:nvGrpSpPr>
        <p:grpSpPr>
          <a:xfrm>
            <a:off x="3117998" y="2467719"/>
            <a:ext cx="444352" cy="523220"/>
            <a:chOff x="6359896" y="2517974"/>
            <a:chExt cx="444352" cy="523220"/>
          </a:xfrm>
        </p:grpSpPr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1B1F1845-C99F-4E8F-9CF7-BAEAA98BC3B1}"/>
                </a:ext>
              </a:extLst>
            </p:cNvPr>
            <p:cNvSpPr txBox="1"/>
            <p:nvPr/>
          </p:nvSpPr>
          <p:spPr>
            <a:xfrm>
              <a:off x="6359896" y="2517974"/>
              <a:ext cx="4443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Line 10">
              <a:extLst>
                <a:ext uri="{FF2B5EF4-FFF2-40B4-BE49-F238E27FC236}">
                  <a16:creationId xmlns:a16="http://schemas.microsoft.com/office/drawing/2014/main" id="{765B4985-5675-4672-BD73-7E3A6EA1A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57984" y="2594370"/>
              <a:ext cx="1920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0E1BD5EB-E642-49E3-97CB-08929229B1AF}"/>
              </a:ext>
            </a:extLst>
          </p:cNvPr>
          <p:cNvGrpSpPr/>
          <p:nvPr/>
        </p:nvGrpSpPr>
        <p:grpSpPr>
          <a:xfrm>
            <a:off x="2975520" y="4439543"/>
            <a:ext cx="444352" cy="523220"/>
            <a:chOff x="6359896" y="2517974"/>
            <a:chExt cx="444352" cy="523220"/>
          </a:xfrm>
        </p:grpSpPr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5C73D114-F21D-4212-B2EA-3B080AB611D5}"/>
                </a:ext>
              </a:extLst>
            </p:cNvPr>
            <p:cNvSpPr txBox="1"/>
            <p:nvPr/>
          </p:nvSpPr>
          <p:spPr>
            <a:xfrm>
              <a:off x="6359896" y="2517974"/>
              <a:ext cx="4443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Line 10">
              <a:extLst>
                <a:ext uri="{FF2B5EF4-FFF2-40B4-BE49-F238E27FC236}">
                  <a16:creationId xmlns:a16="http://schemas.microsoft.com/office/drawing/2014/main" id="{C022F4EC-3456-45BD-9FB8-A91E6D32A4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57984" y="2594370"/>
              <a:ext cx="1920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3DBAE40D-AF04-43B0-B269-E9026154091A}"/>
              </a:ext>
            </a:extLst>
          </p:cNvPr>
          <p:cNvGrpSpPr/>
          <p:nvPr/>
        </p:nvGrpSpPr>
        <p:grpSpPr>
          <a:xfrm>
            <a:off x="4804695" y="2939782"/>
            <a:ext cx="735679" cy="523220"/>
            <a:chOff x="6207199" y="2698313"/>
            <a:chExt cx="735679" cy="523220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BA9AD090-584C-45AD-B356-A9682E38AC3F}"/>
                </a:ext>
              </a:extLst>
            </p:cNvPr>
            <p:cNvGrpSpPr/>
            <p:nvPr/>
          </p:nvGrpSpPr>
          <p:grpSpPr>
            <a:xfrm>
              <a:off x="6207199" y="2698313"/>
              <a:ext cx="444352" cy="523220"/>
              <a:chOff x="6359896" y="2517974"/>
              <a:chExt cx="444352" cy="523220"/>
            </a:xfrm>
          </p:grpSpPr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200EF2A0-9823-402F-BF70-F634DFEA3B86}"/>
                  </a:ext>
                </a:extLst>
              </p:cNvPr>
              <p:cNvSpPr txBox="1"/>
              <p:nvPr/>
            </p:nvSpPr>
            <p:spPr>
              <a:xfrm>
                <a:off x="6359896" y="2517974"/>
                <a:ext cx="4443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Line 10">
                <a:extLst>
                  <a:ext uri="{FF2B5EF4-FFF2-40B4-BE49-F238E27FC236}">
                    <a16:creationId xmlns:a16="http://schemas.microsoft.com/office/drawing/2014/main" id="{985F4D94-F1D9-4E6C-B9EC-56647A5147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57984" y="2594370"/>
                <a:ext cx="1920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A2D28D78-BAD4-4040-9120-708CD7FFE165}"/>
                </a:ext>
              </a:extLst>
            </p:cNvPr>
            <p:cNvGrpSpPr/>
            <p:nvPr/>
          </p:nvGrpSpPr>
          <p:grpSpPr>
            <a:xfrm>
              <a:off x="6498526" y="2698313"/>
              <a:ext cx="444352" cy="523220"/>
              <a:chOff x="6359896" y="2517974"/>
              <a:chExt cx="444352" cy="523220"/>
            </a:xfrm>
          </p:grpSpPr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1F534621-5340-41BB-84FE-33452163BCFA}"/>
                  </a:ext>
                </a:extLst>
              </p:cNvPr>
              <p:cNvSpPr txBox="1"/>
              <p:nvPr/>
            </p:nvSpPr>
            <p:spPr>
              <a:xfrm>
                <a:off x="6359896" y="2517974"/>
                <a:ext cx="4443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Line 10">
                <a:extLst>
                  <a:ext uri="{FF2B5EF4-FFF2-40B4-BE49-F238E27FC236}">
                    <a16:creationId xmlns:a16="http://schemas.microsoft.com/office/drawing/2014/main" id="{F2A67D5F-4F7E-4E55-B1D5-5B7FB42042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57984" y="2594370"/>
                <a:ext cx="1920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EC9F2F82-5230-4E94-8032-67975C9AD3DF}"/>
              </a:ext>
            </a:extLst>
          </p:cNvPr>
          <p:cNvGrpSpPr/>
          <p:nvPr/>
        </p:nvGrpSpPr>
        <p:grpSpPr>
          <a:xfrm>
            <a:off x="6569075" y="4322192"/>
            <a:ext cx="2166937" cy="552723"/>
            <a:chOff x="6697663" y="4509120"/>
            <a:chExt cx="2166937" cy="552723"/>
          </a:xfrm>
        </p:grpSpPr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4624FCF9-F7F7-4E81-AE39-525DDF99D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7663" y="4542731"/>
              <a:ext cx="2166937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ea typeface="+mn-ea"/>
                  <a:cs typeface="Times New Roman" panose="02020603050405020304" pitchFamily="18" charset="0"/>
                </a:rPr>
                <a:t>Y=A B+AB</a:t>
              </a:r>
            </a:p>
          </p:txBody>
        </p:sp>
        <p:sp>
          <p:nvSpPr>
            <p:cNvPr id="74" name="Line 10">
              <a:extLst>
                <a:ext uri="{FF2B5EF4-FFF2-40B4-BE49-F238E27FC236}">
                  <a16:creationId xmlns:a16="http://schemas.microsoft.com/office/drawing/2014/main" id="{0CC702EB-F6D6-4B3B-9BE9-B2509992A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80552" y="4622656"/>
              <a:ext cx="1920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Line 10">
              <a:extLst>
                <a:ext uri="{FF2B5EF4-FFF2-40B4-BE49-F238E27FC236}">
                  <a16:creationId xmlns:a16="http://schemas.microsoft.com/office/drawing/2014/main" id="{08A22BE3-689D-47B4-92F4-3AF5C0AB95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96336" y="4622656"/>
              <a:ext cx="1920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Line 10">
              <a:extLst>
                <a:ext uri="{FF2B5EF4-FFF2-40B4-BE49-F238E27FC236}">
                  <a16:creationId xmlns:a16="http://schemas.microsoft.com/office/drawing/2014/main" id="{41704C90-E5AC-422D-9656-75528338E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6296" y="4509120"/>
              <a:ext cx="11747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347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33B6DCB-9080-48D1-8AFC-7C5AE5C977DD}"/>
              </a:ext>
            </a:extLst>
          </p:cNvPr>
          <p:cNvSpPr/>
          <p:nvPr/>
        </p:nvSpPr>
        <p:spPr>
          <a:xfrm>
            <a:off x="1073582" y="1052736"/>
            <a:ext cx="7674882" cy="5181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若输入逻辑变量为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,‧‧‧,A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，输出逻辑变量为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，当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,‧‧‧,A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的取值确定后，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唯一值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与之对应，则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,‧‧‧,A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的逻辑函数，记为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F=f(A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,‧‧‧,A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,‧‧‧,A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为输入逻辑变量，取值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逻辑函数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的取值也只能为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逻辑函数与逻辑变量的关系由有限个基本逻辑运算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与、或、非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决定。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62FB110C-0EB4-4DEC-B0AA-1066B626E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85" y="3789040"/>
            <a:ext cx="457340" cy="45734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1C1A5005-DAC5-4689-BEAB-DAD045F86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30" y="4411820"/>
            <a:ext cx="457340" cy="45734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0A29C112-A579-4F70-81F7-B637F10A9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30" y="5059892"/>
            <a:ext cx="457340" cy="45734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48E94B4A-C47B-4BA7-AE19-2819B4B17413}"/>
              </a:ext>
            </a:extLst>
          </p:cNvPr>
          <p:cNvSpPr/>
          <p:nvPr/>
        </p:nvSpPr>
        <p:spPr>
          <a:xfrm>
            <a:off x="518419" y="1196752"/>
            <a:ext cx="499606" cy="504056"/>
          </a:xfrm>
          <a:prstGeom prst="ellipse">
            <a:avLst/>
          </a:prstGeom>
          <a:solidFill>
            <a:srgbClr val="009242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167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E9F7501-3B04-4A02-8FFE-A1404949C431}"/>
              </a:ext>
            </a:extLst>
          </p:cNvPr>
          <p:cNvGrpSpPr/>
          <p:nvPr/>
        </p:nvGrpSpPr>
        <p:grpSpPr>
          <a:xfrm>
            <a:off x="827584" y="0"/>
            <a:ext cx="4968552" cy="839639"/>
            <a:chOff x="827584" y="0"/>
            <a:chExt cx="4902304" cy="839639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id="{9DA779E9-FB39-4B35-8ED4-93A75C89BD5C}"/>
                </a:ext>
              </a:extLst>
            </p:cNvPr>
            <p:cNvSpPr/>
            <p:nvPr/>
          </p:nvSpPr>
          <p:spPr>
            <a:xfrm>
              <a:off x="1119858" y="93956"/>
              <a:ext cx="4610030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3.1.1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基本逻辑运算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63349CD-EFA1-4C20-B40D-515DCB4C90D3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215">
                <a:extLst>
                  <a:ext uri="{FF2B5EF4-FFF2-40B4-BE49-F238E27FC236}">
                    <a16:creationId xmlns:a16="http://schemas.microsoft.com/office/drawing/2014/main" id="{E84DB910-97F0-459F-ACE4-65BF45846957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C57A4A98-1D51-40CB-B4F8-A109792513D1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DF0D9C5-E8A9-4778-9D3B-D30BA227F320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" name="同心圆 220">
                <a:extLst>
                  <a:ext uri="{FF2B5EF4-FFF2-40B4-BE49-F238E27FC236}">
                    <a16:creationId xmlns:a16="http://schemas.microsoft.com/office/drawing/2014/main" id="{2B605588-8DF1-4139-B7C1-20C3FF47A5F5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471E30F6-7CD7-47DA-B76D-3111422A1A78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</p:grpSp>
      </p:grpSp>
      <p:grpSp>
        <p:nvGrpSpPr>
          <p:cNvPr id="10" name="Group 3">
            <a:extLst>
              <a:ext uri="{FF2B5EF4-FFF2-40B4-BE49-F238E27FC236}">
                <a16:creationId xmlns:a16="http://schemas.microsoft.com/office/drawing/2014/main" id="{B1878D3B-4653-4E1E-BF9E-E31E27B96219}"/>
              </a:ext>
            </a:extLst>
          </p:cNvPr>
          <p:cNvGrpSpPr>
            <a:grpSpLocks/>
          </p:cNvGrpSpPr>
          <p:nvPr/>
        </p:nvGrpSpPr>
        <p:grpSpPr bwMode="auto">
          <a:xfrm>
            <a:off x="846698" y="2399207"/>
            <a:ext cx="3124200" cy="1893889"/>
            <a:chOff x="384" y="919"/>
            <a:chExt cx="1968" cy="1193"/>
          </a:xfrm>
        </p:grpSpPr>
        <p:grpSp>
          <p:nvGrpSpPr>
            <p:cNvPr id="11" name="Group 4">
              <a:extLst>
                <a:ext uri="{FF2B5EF4-FFF2-40B4-BE49-F238E27FC236}">
                  <a16:creationId xmlns:a16="http://schemas.microsoft.com/office/drawing/2014/main" id="{88E01676-E76F-4380-9780-AE013C1F7F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" y="1046"/>
              <a:ext cx="495" cy="229"/>
              <a:chOff x="665" y="230"/>
              <a:chExt cx="495" cy="229"/>
            </a:xfrm>
          </p:grpSpPr>
          <p:sp>
            <p:nvSpPr>
              <p:cNvPr id="31" name="Oval 5">
                <a:extLst>
                  <a:ext uri="{FF2B5EF4-FFF2-40B4-BE49-F238E27FC236}">
                    <a16:creationId xmlns:a16="http://schemas.microsoft.com/office/drawing/2014/main" id="{594D54A4-5934-4EBD-8CAE-191A069E1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5" y="411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32" name="Line 6">
                <a:extLst>
                  <a:ext uri="{FF2B5EF4-FFF2-40B4-BE49-F238E27FC236}">
                    <a16:creationId xmlns:a16="http://schemas.microsoft.com/office/drawing/2014/main" id="{AC5DC36B-26E2-4C23-BAB1-73D960B802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5" y="440"/>
                <a:ext cx="28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33" name="Line 7">
                <a:extLst>
                  <a:ext uri="{FF2B5EF4-FFF2-40B4-BE49-F238E27FC236}">
                    <a16:creationId xmlns:a16="http://schemas.microsoft.com/office/drawing/2014/main" id="{32E0690C-634B-4B7A-ACEC-4A532B505D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8" y="230"/>
                <a:ext cx="192" cy="19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FC9E6B20-B7B9-45F1-9CB6-FF4CA2729A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6" y="1049"/>
              <a:ext cx="716" cy="219"/>
              <a:chOff x="676" y="233"/>
              <a:chExt cx="716" cy="219"/>
            </a:xfrm>
          </p:grpSpPr>
          <p:sp>
            <p:nvSpPr>
              <p:cNvPr id="27" name="Oval 10">
                <a:extLst>
                  <a:ext uri="{FF2B5EF4-FFF2-40B4-BE49-F238E27FC236}">
                    <a16:creationId xmlns:a16="http://schemas.microsoft.com/office/drawing/2014/main" id="{59FDA500-2D59-4B37-BDBC-83B17403E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4" y="404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28" name="Line 11">
                <a:extLst>
                  <a:ext uri="{FF2B5EF4-FFF2-40B4-BE49-F238E27FC236}">
                    <a16:creationId xmlns:a16="http://schemas.microsoft.com/office/drawing/2014/main" id="{89442F19-D79F-476F-9080-E05AE43E6E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" y="432"/>
                <a:ext cx="25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29" name="Line 12">
                <a:extLst>
                  <a:ext uri="{FF2B5EF4-FFF2-40B4-BE49-F238E27FC236}">
                    <a16:creationId xmlns:a16="http://schemas.microsoft.com/office/drawing/2014/main" id="{566DCAE8-5131-4A06-AEF5-1E516F94D7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0" y="233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30" name="Line 13">
                <a:extLst>
                  <a:ext uri="{FF2B5EF4-FFF2-40B4-BE49-F238E27FC236}">
                    <a16:creationId xmlns:a16="http://schemas.microsoft.com/office/drawing/2014/main" id="{D6DC828E-C7FA-4686-9694-929EDCB216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432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</p:grpSp>
        <p:grpSp>
          <p:nvGrpSpPr>
            <p:cNvPr id="13" name="Group 14">
              <a:extLst>
                <a:ext uri="{FF2B5EF4-FFF2-40B4-BE49-F238E27FC236}">
                  <a16:creationId xmlns:a16="http://schemas.microsoft.com/office/drawing/2014/main" id="{8ACCDE55-110C-47D9-B542-1AAD0EA747AE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728" y="1488"/>
              <a:ext cx="864" cy="384"/>
              <a:chOff x="3984" y="3120"/>
              <a:chExt cx="864" cy="384"/>
            </a:xfrm>
          </p:grpSpPr>
          <p:sp>
            <p:nvSpPr>
              <p:cNvPr id="22" name="Oval 15">
                <a:extLst>
                  <a:ext uri="{FF2B5EF4-FFF2-40B4-BE49-F238E27FC236}">
                    <a16:creationId xmlns:a16="http://schemas.microsoft.com/office/drawing/2014/main" id="{CC507C4C-99D0-4042-91F9-1A4A5CC6C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3120"/>
                <a:ext cx="384" cy="384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23" name="Line 16">
                <a:extLst>
                  <a:ext uri="{FF2B5EF4-FFF2-40B4-BE49-F238E27FC236}">
                    <a16:creationId xmlns:a16="http://schemas.microsoft.com/office/drawing/2014/main" id="{6954EC42-DEF3-48D8-BEC3-EB6441B1B7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2" y="3168"/>
                <a:ext cx="288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24" name="Line 17">
                <a:extLst>
                  <a:ext uri="{FF2B5EF4-FFF2-40B4-BE49-F238E27FC236}">
                    <a16:creationId xmlns:a16="http://schemas.microsoft.com/office/drawing/2014/main" id="{1A85A123-C593-4885-99CB-91E9346D13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3216"/>
                <a:ext cx="288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25" name="Line 18">
                <a:extLst>
                  <a:ext uri="{FF2B5EF4-FFF2-40B4-BE49-F238E27FC236}">
                    <a16:creationId xmlns:a16="http://schemas.microsoft.com/office/drawing/2014/main" id="{211F768B-BECB-4E57-A5AB-0CAA34B493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3312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26" name="Line 19">
                <a:extLst>
                  <a:ext uri="{FF2B5EF4-FFF2-40B4-BE49-F238E27FC236}">
                    <a16:creationId xmlns:a16="http://schemas.microsoft.com/office/drawing/2014/main" id="{77D82692-B940-4757-B431-A01986A0AD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3312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</p:grpSp>
        <p:sp>
          <p:nvSpPr>
            <p:cNvPr id="14" name="Line 20">
              <a:extLst>
                <a:ext uri="{FF2B5EF4-FFF2-40B4-BE49-F238E27FC236}">
                  <a16:creationId xmlns:a16="http://schemas.microsoft.com/office/drawing/2014/main" id="{589CB84C-4112-4F13-A6E8-D9367642E9D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920" y="1008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5" name="Line 21">
              <a:extLst>
                <a:ext uri="{FF2B5EF4-FFF2-40B4-BE49-F238E27FC236}">
                  <a16:creationId xmlns:a16="http://schemas.microsoft.com/office/drawing/2014/main" id="{1E02C2CD-4AE0-4495-98ED-2297E45A4F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2112"/>
              <a:ext cx="16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6" name="Line 22">
              <a:extLst>
                <a:ext uri="{FF2B5EF4-FFF2-40B4-BE49-F238E27FC236}">
                  <a16:creationId xmlns:a16="http://schemas.microsoft.com/office/drawing/2014/main" id="{A18C8020-DE96-459C-9EA1-7A2B463F0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440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7" name="Text Box 23">
              <a:extLst>
                <a:ext uri="{FF2B5EF4-FFF2-40B4-BE49-F238E27FC236}">
                  <a16:creationId xmlns:a16="http://schemas.microsoft.com/office/drawing/2014/main" id="{65635FF3-2C8C-4FDB-9C8D-5E6B8AAD60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509"/>
              <a:ext cx="43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U</a:t>
              </a:r>
              <a:r>
                <a:rPr lang="en-US" altLang="zh-CN" sz="2800" b="1" baseline="-25000"/>
                <a:t>0</a:t>
              </a:r>
            </a:p>
          </p:txBody>
        </p:sp>
        <p:sp>
          <p:nvSpPr>
            <p:cNvPr id="18" name="Text Box 24">
              <a:extLst>
                <a:ext uri="{FF2B5EF4-FFF2-40B4-BE49-F238E27FC236}">
                  <a16:creationId xmlns:a16="http://schemas.microsoft.com/office/drawing/2014/main" id="{A7D85D03-7FD1-4281-B010-5A8B4C6464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" y="919"/>
              <a:ext cx="2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A</a:t>
              </a:r>
            </a:p>
          </p:txBody>
        </p:sp>
        <p:sp>
          <p:nvSpPr>
            <p:cNvPr id="19" name="Text Box 25">
              <a:extLst>
                <a:ext uri="{FF2B5EF4-FFF2-40B4-BE49-F238E27FC236}">
                  <a16:creationId xmlns:a16="http://schemas.microsoft.com/office/drawing/2014/main" id="{59D328D8-A106-46A6-95AA-9F4ED8BBEF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5" y="919"/>
              <a:ext cx="2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B</a:t>
              </a:r>
            </a:p>
          </p:txBody>
        </p:sp>
        <p:sp>
          <p:nvSpPr>
            <p:cNvPr id="20" name="Text Box 26">
              <a:extLst>
                <a:ext uri="{FF2B5EF4-FFF2-40B4-BE49-F238E27FC236}">
                  <a16:creationId xmlns:a16="http://schemas.microsoft.com/office/drawing/2014/main" id="{0592714C-4B33-4458-97B8-C0980DE479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7" y="1509"/>
              <a:ext cx="3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Y</a:t>
              </a:r>
            </a:p>
          </p:txBody>
        </p:sp>
      </p:grpSp>
      <p:grpSp>
        <p:nvGrpSpPr>
          <p:cNvPr id="35" name="Group 28">
            <a:extLst>
              <a:ext uri="{FF2B5EF4-FFF2-40B4-BE49-F238E27FC236}">
                <a16:creationId xmlns:a16="http://schemas.microsoft.com/office/drawing/2014/main" id="{B539B19D-E0AA-4525-95C3-56E34354F02D}"/>
              </a:ext>
            </a:extLst>
          </p:cNvPr>
          <p:cNvGrpSpPr>
            <a:grpSpLocks/>
          </p:cNvGrpSpPr>
          <p:nvPr/>
        </p:nvGrpSpPr>
        <p:grpSpPr bwMode="auto">
          <a:xfrm>
            <a:off x="5407578" y="3276744"/>
            <a:ext cx="3364064" cy="3350999"/>
            <a:chOff x="4152" y="1990"/>
            <a:chExt cx="1121" cy="1733"/>
          </a:xfrm>
        </p:grpSpPr>
        <p:sp>
          <p:nvSpPr>
            <p:cNvPr id="36" name="Text Box 29">
              <a:extLst>
                <a:ext uri="{FF2B5EF4-FFF2-40B4-BE49-F238E27FC236}">
                  <a16:creationId xmlns:a16="http://schemas.microsoft.com/office/drawing/2014/main" id="{CF7D594C-FFF5-413A-A436-227D3112A3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2" y="1990"/>
              <a:ext cx="1121" cy="17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    真值表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       B             Y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0       0              0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0       1              0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1       0              0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1       1              1</a:t>
              </a:r>
            </a:p>
          </p:txBody>
        </p:sp>
        <p:sp>
          <p:nvSpPr>
            <p:cNvPr id="37" name="Line 30">
              <a:extLst>
                <a:ext uri="{FF2B5EF4-FFF2-40B4-BE49-F238E27FC236}">
                  <a16:creationId xmlns:a16="http://schemas.microsoft.com/office/drawing/2014/main" id="{EC02F1E7-CF0F-4A62-BD17-E98FC5D871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5" y="2553"/>
              <a:ext cx="10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Line 31">
              <a:extLst>
                <a:ext uri="{FF2B5EF4-FFF2-40B4-BE49-F238E27FC236}">
                  <a16:creationId xmlns:a16="http://schemas.microsoft.com/office/drawing/2014/main" id="{41F36836-CD55-48E7-8409-EE62F67771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319"/>
              <a:ext cx="0" cy="13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9" name="Text Box 32">
            <a:extLst>
              <a:ext uri="{FF2B5EF4-FFF2-40B4-BE49-F238E27FC236}">
                <a16:creationId xmlns:a16="http://schemas.microsoft.com/office/drawing/2014/main" id="{31BEA962-65C0-4494-924B-EC2258026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358" y="4514344"/>
            <a:ext cx="4055624" cy="2113399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规定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: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开关合为逻辑“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1”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开关断为逻辑“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0”</a:t>
            </a:r>
          </a:p>
          <a:p>
            <a:pPr>
              <a:spcBef>
                <a:spcPts val="1400"/>
              </a:spcBef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灯亮为逻辑“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1”</a:t>
            </a:r>
          </a:p>
          <a:p>
            <a:pPr>
              <a:spcBef>
                <a:spcPts val="1400"/>
              </a:spcBef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灯灭为逻辑“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0” 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7399454E-774A-4458-8368-A2DD89C79FCC}"/>
              </a:ext>
            </a:extLst>
          </p:cNvPr>
          <p:cNvGrpSpPr/>
          <p:nvPr/>
        </p:nvGrpSpPr>
        <p:grpSpPr>
          <a:xfrm>
            <a:off x="395536" y="908720"/>
            <a:ext cx="8784976" cy="1284006"/>
            <a:chOff x="395536" y="1042467"/>
            <a:chExt cx="8784976" cy="1284006"/>
          </a:xfrm>
        </p:grpSpPr>
        <p:sp>
          <p:nvSpPr>
            <p:cNvPr id="42" name="Rectangle 35">
              <a:extLst>
                <a:ext uri="{FF2B5EF4-FFF2-40B4-BE49-F238E27FC236}">
                  <a16:creationId xmlns:a16="http://schemas.microsoft.com/office/drawing/2014/main" id="{2296DF87-6F58-4F88-B52E-D1E5C27EF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829" y="1042467"/>
              <a:ext cx="8278683" cy="12840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宋体" panose="02010600030101010101" pitchFamily="2" charset="-122"/>
                  <a:ea typeface="宋体" panose="02010600030101010101" pitchFamily="2" charset="-122"/>
                </a:rPr>
                <a:t>与运算：决定事件发生的各条件中，所有条件都具备，事件才会发生（成立）。</a:t>
              </a: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4D37CA82-53B4-49E0-81EB-4ABB96D91C9C}"/>
                </a:ext>
              </a:extLst>
            </p:cNvPr>
            <p:cNvSpPr/>
            <p:nvPr/>
          </p:nvSpPr>
          <p:spPr>
            <a:xfrm>
              <a:off x="395536" y="1196752"/>
              <a:ext cx="499606" cy="504056"/>
            </a:xfrm>
            <a:prstGeom prst="ellipse">
              <a:avLst/>
            </a:prstGeom>
            <a:solidFill>
              <a:srgbClr val="009242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062BAC0E-25D9-4393-A472-8D49837BC919}"/>
              </a:ext>
            </a:extLst>
          </p:cNvPr>
          <p:cNvGrpSpPr/>
          <p:nvPr/>
        </p:nvGrpSpPr>
        <p:grpSpPr>
          <a:xfrm>
            <a:off x="5935104" y="1863482"/>
            <a:ext cx="2931325" cy="1413262"/>
            <a:chOff x="5935104" y="1863482"/>
            <a:chExt cx="2931325" cy="1413262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F17B6E68-824D-431A-97AB-0EAC527922F7}"/>
                </a:ext>
              </a:extLst>
            </p:cNvPr>
            <p:cNvSpPr txBox="1"/>
            <p:nvPr/>
          </p:nvSpPr>
          <p:spPr>
            <a:xfrm>
              <a:off x="5935104" y="1863482"/>
              <a:ext cx="2931325" cy="120032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400" b="1"/>
                <a:t>把逻辑变量所有可能的取值及其对应的结果构成的表格</a:t>
              </a:r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572B01F3-C1BC-4B17-B2F3-D212FCE561D2}"/>
                </a:ext>
              </a:extLst>
            </p:cNvPr>
            <p:cNvCxnSpPr>
              <a:endCxn id="36" idx="0"/>
            </p:cNvCxnSpPr>
            <p:nvPr/>
          </p:nvCxnSpPr>
          <p:spPr>
            <a:xfrm flipH="1">
              <a:off x="7089610" y="3038061"/>
              <a:ext cx="185213" cy="2386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4">
            <a:extLst>
              <a:ext uri="{FF2B5EF4-FFF2-40B4-BE49-F238E27FC236}">
                <a16:creationId xmlns:a16="http://schemas.microsoft.com/office/drawing/2014/main" id="{D28AD887-027A-4DFD-B861-70146D242FEC}"/>
              </a:ext>
            </a:extLst>
          </p:cNvPr>
          <p:cNvGrpSpPr>
            <a:grpSpLocks/>
          </p:cNvGrpSpPr>
          <p:nvPr/>
        </p:nvGrpSpPr>
        <p:grpSpPr bwMode="auto">
          <a:xfrm>
            <a:off x="395536" y="5442666"/>
            <a:ext cx="2552700" cy="1063625"/>
            <a:chOff x="840" y="3166"/>
            <a:chExt cx="1608" cy="670"/>
          </a:xfrm>
        </p:grpSpPr>
        <p:sp>
          <p:nvSpPr>
            <p:cNvPr id="3" name="Line 8">
              <a:extLst>
                <a:ext uri="{FF2B5EF4-FFF2-40B4-BE49-F238E27FC236}">
                  <a16:creationId xmlns:a16="http://schemas.microsoft.com/office/drawing/2014/main" id="{AA9E62B0-151E-418A-9C80-DBF0276719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3521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" name="Rectangle 9">
              <a:extLst>
                <a:ext uri="{FF2B5EF4-FFF2-40B4-BE49-F238E27FC236}">
                  <a16:creationId xmlns:a16="http://schemas.microsoft.com/office/drawing/2014/main" id="{40812C0B-F30D-4B38-A538-52BB46B51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267"/>
              <a:ext cx="384" cy="509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Line 10">
              <a:extLst>
                <a:ext uri="{FF2B5EF4-FFF2-40B4-BE49-F238E27FC236}">
                  <a16:creationId xmlns:a16="http://schemas.microsoft.com/office/drawing/2014/main" id="{61E90CED-86E9-4641-BEA8-646ECD4CA9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66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Line 11">
              <a:extLst>
                <a:ext uri="{FF2B5EF4-FFF2-40B4-BE49-F238E27FC236}">
                  <a16:creationId xmlns:a16="http://schemas.microsoft.com/office/drawing/2014/main" id="{F6679C4E-39A7-474A-91EB-FC6ED31ADF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382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Text Box 12">
              <a:extLst>
                <a:ext uri="{FF2B5EF4-FFF2-40B4-BE49-F238E27FC236}">
                  <a16:creationId xmlns:a16="http://schemas.microsoft.com/office/drawing/2014/main" id="{ECAB04FF-6C86-4088-BBCF-82E519ACB6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6" y="3249"/>
              <a:ext cx="30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8" name="Text Box 13">
              <a:extLst>
                <a:ext uri="{FF2B5EF4-FFF2-40B4-BE49-F238E27FC236}">
                  <a16:creationId xmlns:a16="http://schemas.microsoft.com/office/drawing/2014/main" id="{48F200F4-DA14-4434-B11A-0D79258B6D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0" y="3166"/>
              <a:ext cx="43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9" name="Text Box 14">
              <a:extLst>
                <a:ext uri="{FF2B5EF4-FFF2-40B4-BE49-F238E27FC236}">
                  <a16:creationId xmlns:a16="http://schemas.microsoft.com/office/drawing/2014/main" id="{B461BB5A-D4C5-494D-B725-DC74C9193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0" y="3506"/>
              <a:ext cx="2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0" name="Text Box 15">
              <a:extLst>
                <a:ext uri="{FF2B5EF4-FFF2-40B4-BE49-F238E27FC236}">
                  <a16:creationId xmlns:a16="http://schemas.microsoft.com/office/drawing/2014/main" id="{35114C90-B510-481E-B737-B4E3858473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351"/>
              <a:ext cx="2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</a:p>
          </p:txBody>
        </p:sp>
      </p:grpSp>
      <p:sp>
        <p:nvSpPr>
          <p:cNvPr id="15" name="Text Box 26">
            <a:extLst>
              <a:ext uri="{FF2B5EF4-FFF2-40B4-BE49-F238E27FC236}">
                <a16:creationId xmlns:a16="http://schemas.microsoft.com/office/drawing/2014/main" id="{361D093E-2DBB-44D7-AAED-A5195E258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9976" y="3051537"/>
            <a:ext cx="3295650" cy="1169551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• 0=0       0 • 1=0</a:t>
            </a:r>
          </a:p>
          <a:p>
            <a:pPr algn="ctr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• 0=0       1 • 1=1</a:t>
            </a:r>
          </a:p>
        </p:txBody>
      </p:sp>
      <p:grpSp>
        <p:nvGrpSpPr>
          <p:cNvPr id="16" name="Group 50">
            <a:extLst>
              <a:ext uri="{FF2B5EF4-FFF2-40B4-BE49-F238E27FC236}">
                <a16:creationId xmlns:a16="http://schemas.microsoft.com/office/drawing/2014/main" id="{5EC6B67E-2D0A-433C-A59E-962260B2A02D}"/>
              </a:ext>
            </a:extLst>
          </p:cNvPr>
          <p:cNvGrpSpPr>
            <a:grpSpLocks/>
          </p:cNvGrpSpPr>
          <p:nvPr/>
        </p:nvGrpSpPr>
        <p:grpSpPr bwMode="auto">
          <a:xfrm>
            <a:off x="3347864" y="5442669"/>
            <a:ext cx="2552700" cy="1082675"/>
            <a:chOff x="3192" y="3232"/>
            <a:chExt cx="1608" cy="682"/>
          </a:xfrm>
        </p:grpSpPr>
        <p:sp>
          <p:nvSpPr>
            <p:cNvPr id="17" name="Line 42">
              <a:extLst>
                <a:ext uri="{FF2B5EF4-FFF2-40B4-BE49-F238E27FC236}">
                  <a16:creationId xmlns:a16="http://schemas.microsoft.com/office/drawing/2014/main" id="{CF99ADC9-FD3C-4C7A-A063-C3AEF3E8FD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3600"/>
              <a:ext cx="240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43">
              <a:extLst>
                <a:ext uri="{FF2B5EF4-FFF2-40B4-BE49-F238E27FC236}">
                  <a16:creationId xmlns:a16="http://schemas.microsoft.com/office/drawing/2014/main" id="{36241323-AE89-4CA8-B990-FC3DD5E39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360"/>
              <a:ext cx="384" cy="52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Line 44">
              <a:extLst>
                <a:ext uri="{FF2B5EF4-FFF2-40B4-BE49-F238E27FC236}">
                  <a16:creationId xmlns:a16="http://schemas.microsoft.com/office/drawing/2014/main" id="{EE8C3631-711C-4CC0-AE0C-813C72B94D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744"/>
              <a:ext cx="240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Line 45">
              <a:extLst>
                <a:ext uri="{FF2B5EF4-FFF2-40B4-BE49-F238E27FC236}">
                  <a16:creationId xmlns:a16="http://schemas.microsoft.com/office/drawing/2014/main" id="{59541C3E-B505-48E1-9C5A-97BF8FA9F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456"/>
              <a:ext cx="240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47">
              <a:extLst>
                <a:ext uri="{FF2B5EF4-FFF2-40B4-BE49-F238E27FC236}">
                  <a16:creationId xmlns:a16="http://schemas.microsoft.com/office/drawing/2014/main" id="{72C3440F-CEC6-4851-BDF1-3AFD36C21A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2" y="3232"/>
              <a:ext cx="43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2" name="Text Box 48">
              <a:extLst>
                <a:ext uri="{FF2B5EF4-FFF2-40B4-BE49-F238E27FC236}">
                  <a16:creationId xmlns:a16="http://schemas.microsoft.com/office/drawing/2014/main" id="{30226E33-4171-4FD8-BA44-6D9781A287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2" y="3584"/>
              <a:ext cx="2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3" name="Text Box 49">
              <a:extLst>
                <a:ext uri="{FF2B5EF4-FFF2-40B4-BE49-F238E27FC236}">
                  <a16:creationId xmlns:a16="http://schemas.microsoft.com/office/drawing/2014/main" id="{BA7A985F-3D53-426B-B2C9-D866BA3AFC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3424"/>
              <a:ext cx="2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CBB4E9D3-D719-44A8-8E90-DB8DA57F980B}"/>
              </a:ext>
            </a:extLst>
          </p:cNvPr>
          <p:cNvGrpSpPr/>
          <p:nvPr/>
        </p:nvGrpSpPr>
        <p:grpSpPr>
          <a:xfrm>
            <a:off x="1403648" y="1609636"/>
            <a:ext cx="7155110" cy="523220"/>
            <a:chOff x="1737370" y="1609636"/>
            <a:chExt cx="7155110" cy="523220"/>
          </a:xfrm>
        </p:grpSpPr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5DCE5D9B-1B62-4D04-81A6-2D61BDC6F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7370" y="1609636"/>
              <a:ext cx="352038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Y= A•B =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A∧B 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 AB </a:t>
              </a:r>
            </a:p>
          </p:txBody>
        </p:sp>
        <p:sp>
          <p:nvSpPr>
            <p:cNvPr id="46" name="Text Box 2">
              <a:extLst>
                <a:ext uri="{FF2B5EF4-FFF2-40B4-BE49-F238E27FC236}">
                  <a16:creationId xmlns:a16="http://schemas.microsoft.com/office/drawing/2014/main" id="{8FE70342-A1CD-4D88-AC45-8D49576D2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7770" y="1609636"/>
              <a:ext cx="355471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与逻辑、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逻辑乘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000519EE-0126-487E-B794-E821AD47E596}"/>
              </a:ext>
            </a:extLst>
          </p:cNvPr>
          <p:cNvGrpSpPr/>
          <p:nvPr/>
        </p:nvGrpSpPr>
        <p:grpSpPr>
          <a:xfrm>
            <a:off x="179512" y="908720"/>
            <a:ext cx="4295479" cy="523220"/>
            <a:chOff x="179512" y="908720"/>
            <a:chExt cx="4295479" cy="523220"/>
          </a:xfrm>
        </p:grpSpPr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A4CE5CFB-9B4F-4B9D-B9FE-E5321A7E3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568" y="908720"/>
              <a:ext cx="379142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与运算的逻辑表达式：</a:t>
              </a:r>
            </a:p>
          </p:txBody>
        </p:sp>
        <p:pic>
          <p:nvPicPr>
            <p:cNvPr id="47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BF86FDFF-17FF-4EDD-A99B-F67D9B8911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908720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04D069DA-7164-4849-950B-6115D9A39D1D}"/>
              </a:ext>
            </a:extLst>
          </p:cNvPr>
          <p:cNvGrpSpPr/>
          <p:nvPr/>
        </p:nvGrpSpPr>
        <p:grpSpPr>
          <a:xfrm>
            <a:off x="179512" y="2329716"/>
            <a:ext cx="4034358" cy="523220"/>
            <a:chOff x="179512" y="2329716"/>
            <a:chExt cx="4034358" cy="523220"/>
          </a:xfrm>
        </p:grpSpPr>
        <p:sp>
          <p:nvSpPr>
            <p:cNvPr id="11" name="Text Box 2">
              <a:extLst>
                <a:ext uri="{FF2B5EF4-FFF2-40B4-BE49-F238E27FC236}">
                  <a16:creationId xmlns:a16="http://schemas.microsoft.com/office/drawing/2014/main" id="{1F749B41-B8E5-45E2-9DB1-C02E85B4F1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329716"/>
              <a:ext cx="353030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与运算的运算规则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</a:t>
              </a:r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8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F7305236-5EC5-45CA-A5B3-B70555DB37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2329716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01AFA91-4DF0-498F-A24B-DFAF2586F902}"/>
              </a:ext>
            </a:extLst>
          </p:cNvPr>
          <p:cNvGrpSpPr/>
          <p:nvPr/>
        </p:nvGrpSpPr>
        <p:grpSpPr>
          <a:xfrm>
            <a:off x="179512" y="4514304"/>
            <a:ext cx="8421166" cy="523220"/>
            <a:chOff x="179512" y="4514304"/>
            <a:chExt cx="8421166" cy="523220"/>
          </a:xfrm>
        </p:grpSpPr>
        <p:sp>
          <p:nvSpPr>
            <p:cNvPr id="14" name="Text Box 7">
              <a:extLst>
                <a:ext uri="{FF2B5EF4-FFF2-40B4-BE49-F238E27FC236}">
                  <a16:creationId xmlns:a16="http://schemas.microsoft.com/office/drawing/2014/main" id="{6B257C5C-3400-4CC6-A2EF-30902464A9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576" y="4514304"/>
              <a:ext cx="784510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实现与运算的逻辑电路称为</a:t>
              </a:r>
              <a:r>
                <a:rPr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与门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，其逻辑符号为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</a:t>
              </a:r>
            </a:p>
          </p:txBody>
        </p:sp>
        <p:pic>
          <p:nvPicPr>
            <p:cNvPr id="49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EB0B6D36-598C-454D-83AC-AFCF266685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4547244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36EE503-28B8-4496-B983-A843C3A5F25A}"/>
              </a:ext>
            </a:extLst>
          </p:cNvPr>
          <p:cNvGrpSpPr/>
          <p:nvPr/>
        </p:nvGrpSpPr>
        <p:grpSpPr>
          <a:xfrm>
            <a:off x="6200402" y="5487908"/>
            <a:ext cx="2332038" cy="981075"/>
            <a:chOff x="6200402" y="5487908"/>
            <a:chExt cx="2332038" cy="981075"/>
          </a:xfrm>
        </p:grpSpPr>
        <p:sp>
          <p:nvSpPr>
            <p:cNvPr id="25" name="流程图: 延期 24">
              <a:extLst>
                <a:ext uri="{FF2B5EF4-FFF2-40B4-BE49-F238E27FC236}">
                  <a16:creationId xmlns:a16="http://schemas.microsoft.com/office/drawing/2014/main" id="{EABC09DD-3ECB-4F27-A58A-887A463716DD}"/>
                </a:ext>
              </a:extLst>
            </p:cNvPr>
            <p:cNvSpPr/>
            <p:nvPr/>
          </p:nvSpPr>
          <p:spPr>
            <a:xfrm>
              <a:off x="7030432" y="5645869"/>
              <a:ext cx="703949" cy="646489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grpSp>
          <p:nvGrpSpPr>
            <p:cNvPr id="33" name="Group 25">
              <a:extLst>
                <a:ext uri="{FF2B5EF4-FFF2-40B4-BE49-F238E27FC236}">
                  <a16:creationId xmlns:a16="http://schemas.microsoft.com/office/drawing/2014/main" id="{DC5826FE-7831-4EB6-880E-CEF8FA1074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00402" y="5487908"/>
              <a:ext cx="2332038" cy="981075"/>
              <a:chOff x="3792" y="2774"/>
              <a:chExt cx="1469" cy="618"/>
            </a:xfrm>
          </p:grpSpPr>
          <p:sp>
            <p:nvSpPr>
              <p:cNvPr id="38" name="Line 30">
                <a:extLst>
                  <a:ext uri="{FF2B5EF4-FFF2-40B4-BE49-F238E27FC236}">
                    <a16:creationId xmlns:a16="http://schemas.microsoft.com/office/drawing/2014/main" id="{417574D3-8217-4513-841B-9DF5159A26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4" y="3072"/>
                <a:ext cx="23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Line 31">
                <a:extLst>
                  <a:ext uri="{FF2B5EF4-FFF2-40B4-BE49-F238E27FC236}">
                    <a16:creationId xmlns:a16="http://schemas.microsoft.com/office/drawing/2014/main" id="{83F5DB1C-C960-4BC4-9D37-086B9AD23B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80" y="2976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Line 32">
                <a:extLst>
                  <a:ext uri="{FF2B5EF4-FFF2-40B4-BE49-F238E27FC236}">
                    <a16:creationId xmlns:a16="http://schemas.microsoft.com/office/drawing/2014/main" id="{DB38893E-8D20-4867-BC26-D864A704FD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80" y="3216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Rectangle 33">
                <a:extLst>
                  <a:ext uri="{FF2B5EF4-FFF2-40B4-BE49-F238E27FC236}">
                    <a16:creationId xmlns:a16="http://schemas.microsoft.com/office/drawing/2014/main" id="{93BF13CE-79D6-4129-AB51-F02DDCF67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2774"/>
                <a:ext cx="28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2" name="Rectangle 34">
                <a:extLst>
                  <a:ext uri="{FF2B5EF4-FFF2-40B4-BE49-F238E27FC236}">
                    <a16:creationId xmlns:a16="http://schemas.microsoft.com/office/drawing/2014/main" id="{19EF823F-33D0-4A68-B988-D822CBE95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3062"/>
                <a:ext cx="267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ea typeface="黑体" panose="02010609060101010101" pitchFamily="49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43" name="Rectangle 35">
                <a:extLst>
                  <a:ext uri="{FF2B5EF4-FFF2-40B4-BE49-F238E27FC236}">
                    <a16:creationId xmlns:a16="http://schemas.microsoft.com/office/drawing/2014/main" id="{414133F0-F5A1-4293-B364-88412AEEB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1" y="2918"/>
                <a:ext cx="28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ea typeface="黑体" panose="02010609060101010101" pitchFamily="49" charset="-122"/>
                    <a:cs typeface="Times New Roman" panose="02020603050405020304" pitchFamily="18" charset="0"/>
                  </a:rPr>
                  <a:t>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793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0C5DBB09-A7D6-4C95-88CC-A4C0EB9977ED}"/>
              </a:ext>
            </a:extLst>
          </p:cNvPr>
          <p:cNvGrpSpPr/>
          <p:nvPr/>
        </p:nvGrpSpPr>
        <p:grpSpPr>
          <a:xfrm>
            <a:off x="467544" y="694616"/>
            <a:ext cx="8243812" cy="1303177"/>
            <a:chOff x="467544" y="694616"/>
            <a:chExt cx="8243812" cy="1303177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C2B0DB25-3646-47E1-944C-71B91F39F571}"/>
                </a:ext>
              </a:extLst>
            </p:cNvPr>
            <p:cNvSpPr/>
            <p:nvPr/>
          </p:nvSpPr>
          <p:spPr>
            <a:xfrm>
              <a:off x="467544" y="836712"/>
              <a:ext cx="499606" cy="504056"/>
            </a:xfrm>
            <a:prstGeom prst="ellipse">
              <a:avLst/>
            </a:prstGeom>
            <a:solidFill>
              <a:srgbClr val="009242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D898243-DDE4-4B69-BB91-52E5EF69D130}"/>
                </a:ext>
              </a:extLst>
            </p:cNvPr>
            <p:cNvSpPr txBox="1"/>
            <p:nvPr/>
          </p:nvSpPr>
          <p:spPr>
            <a:xfrm>
              <a:off x="967150" y="694616"/>
              <a:ext cx="7744206" cy="1303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或运算：决定事件发生的各条件中，有一个或一个以上的条件具备，事件就会发生（成立）。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B221D50-87B1-47B1-814D-3F926BC58080}"/>
              </a:ext>
            </a:extLst>
          </p:cNvPr>
          <p:cNvGrpSpPr/>
          <p:nvPr/>
        </p:nvGrpSpPr>
        <p:grpSpPr>
          <a:xfrm>
            <a:off x="1148274" y="2992734"/>
            <a:ext cx="2895600" cy="2169142"/>
            <a:chOff x="717347" y="2173514"/>
            <a:chExt cx="2895600" cy="2169142"/>
          </a:xfrm>
        </p:grpSpPr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E0B5CD3C-5481-4E7E-98B9-CDBC4662FE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5547" y="2285256"/>
              <a:ext cx="990600" cy="381000"/>
              <a:chOff x="768" y="192"/>
              <a:chExt cx="624" cy="240"/>
            </a:xfrm>
          </p:grpSpPr>
          <p:sp>
            <p:nvSpPr>
              <p:cNvPr id="29" name="Oval 7">
                <a:extLst>
                  <a:ext uri="{FF2B5EF4-FFF2-40B4-BE49-F238E27FC236}">
                    <a16:creationId xmlns:a16="http://schemas.microsoft.com/office/drawing/2014/main" id="{1E5CE4E8-5127-4CFF-B007-440F0ADC6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84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8">
                <a:extLst>
                  <a:ext uri="{FF2B5EF4-FFF2-40B4-BE49-F238E27FC236}">
                    <a16:creationId xmlns:a16="http://schemas.microsoft.com/office/drawing/2014/main" id="{1A90089F-4089-4E24-839A-31379D0140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43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9">
                <a:extLst>
                  <a:ext uri="{FF2B5EF4-FFF2-40B4-BE49-F238E27FC236}">
                    <a16:creationId xmlns:a16="http://schemas.microsoft.com/office/drawing/2014/main" id="{698A599C-4462-4D0D-A0BC-BDB3DE1DA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0" y="192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10">
                <a:extLst>
                  <a:ext uri="{FF2B5EF4-FFF2-40B4-BE49-F238E27FC236}">
                    <a16:creationId xmlns:a16="http://schemas.microsoft.com/office/drawing/2014/main" id="{25A96C1F-FE43-4624-940F-30D1A8B20C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432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1">
              <a:extLst>
                <a:ext uri="{FF2B5EF4-FFF2-40B4-BE49-F238E27FC236}">
                  <a16:creationId xmlns:a16="http://schemas.microsoft.com/office/drawing/2014/main" id="{6800AAE1-9C4F-4102-AAC4-39D221D862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5547" y="3047256"/>
              <a:ext cx="990600" cy="381000"/>
              <a:chOff x="768" y="192"/>
              <a:chExt cx="624" cy="240"/>
            </a:xfrm>
          </p:grpSpPr>
          <p:sp>
            <p:nvSpPr>
              <p:cNvPr id="25" name="Oval 12">
                <a:extLst>
                  <a:ext uri="{FF2B5EF4-FFF2-40B4-BE49-F238E27FC236}">
                    <a16:creationId xmlns:a16="http://schemas.microsoft.com/office/drawing/2014/main" id="{F5D64DEE-FC05-4923-AE29-8DEB415AE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84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13">
                <a:extLst>
                  <a:ext uri="{FF2B5EF4-FFF2-40B4-BE49-F238E27FC236}">
                    <a16:creationId xmlns:a16="http://schemas.microsoft.com/office/drawing/2014/main" id="{59BD339A-96CA-44DE-A991-46714B3947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43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14">
                <a:extLst>
                  <a:ext uri="{FF2B5EF4-FFF2-40B4-BE49-F238E27FC236}">
                    <a16:creationId xmlns:a16="http://schemas.microsoft.com/office/drawing/2014/main" id="{42E437CD-A1E0-4AFD-A8B9-76C9C4C5F2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0" y="192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15">
                <a:extLst>
                  <a:ext uri="{FF2B5EF4-FFF2-40B4-BE49-F238E27FC236}">
                    <a16:creationId xmlns:a16="http://schemas.microsoft.com/office/drawing/2014/main" id="{92C410D7-50A5-4DBC-A153-258223F260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432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16">
              <a:extLst>
                <a:ext uri="{FF2B5EF4-FFF2-40B4-BE49-F238E27FC236}">
                  <a16:creationId xmlns:a16="http://schemas.microsoft.com/office/drawing/2014/main" id="{AD343643-8039-4466-90B1-93542D237911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2622347" y="3352056"/>
              <a:ext cx="1371600" cy="609600"/>
              <a:chOff x="3984" y="3120"/>
              <a:chExt cx="864" cy="384"/>
            </a:xfrm>
          </p:grpSpPr>
          <p:sp>
            <p:nvSpPr>
              <p:cNvPr id="20" name="Oval 17">
                <a:extLst>
                  <a:ext uri="{FF2B5EF4-FFF2-40B4-BE49-F238E27FC236}">
                    <a16:creationId xmlns:a16="http://schemas.microsoft.com/office/drawing/2014/main" id="{05A3B7D8-E516-486A-AC1A-DA6F0EC29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3120"/>
                <a:ext cx="384" cy="384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18">
                <a:extLst>
                  <a:ext uri="{FF2B5EF4-FFF2-40B4-BE49-F238E27FC236}">
                    <a16:creationId xmlns:a16="http://schemas.microsoft.com/office/drawing/2014/main" id="{3F5EF970-8BF7-4A4C-9957-139340C7A6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2" y="3168"/>
                <a:ext cx="288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19">
                <a:extLst>
                  <a:ext uri="{FF2B5EF4-FFF2-40B4-BE49-F238E27FC236}">
                    <a16:creationId xmlns:a16="http://schemas.microsoft.com/office/drawing/2014/main" id="{2AA4C7EA-99DD-46E5-928A-B164FD3BE2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3216"/>
                <a:ext cx="288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20">
                <a:extLst>
                  <a:ext uri="{FF2B5EF4-FFF2-40B4-BE49-F238E27FC236}">
                    <a16:creationId xmlns:a16="http://schemas.microsoft.com/office/drawing/2014/main" id="{C43DD1BE-4B84-4F44-93C8-C311107FAD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3312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21">
                <a:extLst>
                  <a:ext uri="{FF2B5EF4-FFF2-40B4-BE49-F238E27FC236}">
                    <a16:creationId xmlns:a16="http://schemas.microsoft.com/office/drawing/2014/main" id="{9BEBC142-EC77-438A-9547-9741840B92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3312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" name="Line 22">
              <a:extLst>
                <a:ext uri="{FF2B5EF4-FFF2-40B4-BE49-F238E27FC236}">
                  <a16:creationId xmlns:a16="http://schemas.microsoft.com/office/drawing/2014/main" id="{1FC2EED1-653D-4745-BE37-AF98D4BBAC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5547" y="2666256"/>
              <a:ext cx="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23">
              <a:extLst>
                <a:ext uri="{FF2B5EF4-FFF2-40B4-BE49-F238E27FC236}">
                  <a16:creationId xmlns:a16="http://schemas.microsoft.com/office/drawing/2014/main" id="{D599F196-4358-4FEB-BA82-7A54A7506D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6147" y="2666256"/>
              <a:ext cx="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24">
              <a:extLst>
                <a:ext uri="{FF2B5EF4-FFF2-40B4-BE49-F238E27FC236}">
                  <a16:creationId xmlns:a16="http://schemas.microsoft.com/office/drawing/2014/main" id="{FF2A69CC-03B1-4667-80F1-01E474C7CFD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2927147" y="2590056"/>
              <a:ext cx="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25">
              <a:extLst>
                <a:ext uri="{FF2B5EF4-FFF2-40B4-BE49-F238E27FC236}">
                  <a16:creationId xmlns:a16="http://schemas.microsoft.com/office/drawing/2014/main" id="{1768FAC0-ADC2-44BA-95EC-2DA4F6D152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1136447" y="2551956"/>
              <a:ext cx="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26">
              <a:extLst>
                <a:ext uri="{FF2B5EF4-FFF2-40B4-BE49-F238E27FC236}">
                  <a16:creationId xmlns:a16="http://schemas.microsoft.com/office/drawing/2014/main" id="{1B7658A5-7253-4D7B-9200-BA7C690793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7347" y="4342656"/>
              <a:ext cx="2590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27">
              <a:extLst>
                <a:ext uri="{FF2B5EF4-FFF2-40B4-BE49-F238E27FC236}">
                  <a16:creationId xmlns:a16="http://schemas.microsoft.com/office/drawing/2014/main" id="{0C005FC1-8BEE-4F26-A9B6-FBB890424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347" y="3237756"/>
              <a:ext cx="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Text Box 28">
              <a:extLst>
                <a:ext uri="{FF2B5EF4-FFF2-40B4-BE49-F238E27FC236}">
                  <a16:creationId xmlns:a16="http://schemas.microsoft.com/office/drawing/2014/main" id="{CF6EF9F1-C512-4A60-8F78-2CAAF9F324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247" y="3491756"/>
              <a:ext cx="4572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U</a:t>
              </a:r>
              <a:r>
                <a:rPr lang="en-US" altLang="zh-CN" b="1" baseline="-25000"/>
                <a:t>0</a:t>
              </a:r>
            </a:p>
          </p:txBody>
        </p:sp>
        <p:sp>
          <p:nvSpPr>
            <p:cNvPr id="15" name="Oval 29">
              <a:extLst>
                <a:ext uri="{FF2B5EF4-FFF2-40B4-BE49-F238E27FC236}">
                  <a16:creationId xmlns:a16="http://schemas.microsoft.com/office/drawing/2014/main" id="{117177D0-A058-47CD-9940-C2B8E6B2D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747" y="2945656"/>
              <a:ext cx="76200" cy="762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30">
              <a:extLst>
                <a:ext uri="{FF2B5EF4-FFF2-40B4-BE49-F238E27FC236}">
                  <a16:creationId xmlns:a16="http://schemas.microsoft.com/office/drawing/2014/main" id="{083FC8E9-185E-4874-9490-D82091121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747" y="2945656"/>
              <a:ext cx="76200" cy="762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31">
              <a:extLst>
                <a:ext uri="{FF2B5EF4-FFF2-40B4-BE49-F238E27FC236}">
                  <a16:creationId xmlns:a16="http://schemas.microsoft.com/office/drawing/2014/main" id="{3B4F884B-D8D3-46A2-81C7-D954FF6B2A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0947" y="2173514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A</a:t>
              </a:r>
            </a:p>
          </p:txBody>
        </p:sp>
        <p:sp>
          <p:nvSpPr>
            <p:cNvPr id="18" name="Text Box 32">
              <a:extLst>
                <a:ext uri="{FF2B5EF4-FFF2-40B4-BE49-F238E27FC236}">
                  <a16:creationId xmlns:a16="http://schemas.microsoft.com/office/drawing/2014/main" id="{BEC0DFCC-17DC-4CF0-80E9-4F1161F187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1746" y="2971056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B</a:t>
              </a:r>
            </a:p>
          </p:txBody>
        </p:sp>
        <p:sp>
          <p:nvSpPr>
            <p:cNvPr id="19" name="Text Box 33">
              <a:extLst>
                <a:ext uri="{FF2B5EF4-FFF2-40B4-BE49-F238E27FC236}">
                  <a16:creationId xmlns:a16="http://schemas.microsoft.com/office/drawing/2014/main" id="{3AB26240-6129-4426-AF82-32698406F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2347" y="3504456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Y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E4E63BB8-1B0C-4A04-AB96-24E40573AC8E}"/>
              </a:ext>
            </a:extLst>
          </p:cNvPr>
          <p:cNvGrpSpPr/>
          <p:nvPr/>
        </p:nvGrpSpPr>
        <p:grpSpPr>
          <a:xfrm>
            <a:off x="5141403" y="2570789"/>
            <a:ext cx="3067050" cy="3480373"/>
            <a:chOff x="5199063" y="2417547"/>
            <a:chExt cx="3067050" cy="3480373"/>
          </a:xfrm>
        </p:grpSpPr>
        <p:grpSp>
          <p:nvGrpSpPr>
            <p:cNvPr id="34" name="Group 34">
              <a:extLst>
                <a:ext uri="{FF2B5EF4-FFF2-40B4-BE49-F238E27FC236}">
                  <a16:creationId xmlns:a16="http://schemas.microsoft.com/office/drawing/2014/main" id="{E551E44E-D7EB-4F8A-8C11-DA8C10194C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99063" y="2417547"/>
              <a:ext cx="3067050" cy="3480373"/>
              <a:chOff x="3803" y="1147"/>
              <a:chExt cx="1932" cy="2284"/>
            </a:xfrm>
          </p:grpSpPr>
          <p:sp>
            <p:nvSpPr>
              <p:cNvPr id="35" name="Rectangle 35">
                <a:extLst>
                  <a:ext uri="{FF2B5EF4-FFF2-40B4-BE49-F238E27FC236}">
                    <a16:creationId xmlns:a16="http://schemas.microsoft.com/office/drawing/2014/main" id="{34548BE5-9AF4-4BE5-8A26-5D0290878A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3" y="1147"/>
                <a:ext cx="1932" cy="2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6" name="Group 36">
                <a:extLst>
                  <a:ext uri="{FF2B5EF4-FFF2-40B4-BE49-F238E27FC236}">
                    <a16:creationId xmlns:a16="http://schemas.microsoft.com/office/drawing/2014/main" id="{1FD333F0-8B87-4365-A348-BD05B4ECCE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00" y="1516"/>
                <a:ext cx="1560" cy="1787"/>
                <a:chOff x="3544" y="900"/>
                <a:chExt cx="1560" cy="1787"/>
              </a:xfrm>
            </p:grpSpPr>
            <p:sp>
              <p:nvSpPr>
                <p:cNvPr id="37" name="Text Box 37">
                  <a:extLst>
                    <a:ext uri="{FF2B5EF4-FFF2-40B4-BE49-F238E27FC236}">
                      <a16:creationId xmlns:a16="http://schemas.microsoft.com/office/drawing/2014/main" id="{489AF52E-B3FC-4F0D-8A18-99BC43098F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16" y="1288"/>
                  <a:ext cx="1488" cy="13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0     0               0</a:t>
                  </a:r>
                </a:p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0     1               1</a:t>
                  </a:r>
                </a:p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1     0               1</a:t>
                  </a:r>
                </a:p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1     1               1</a:t>
                  </a:r>
                </a:p>
              </p:txBody>
            </p:sp>
            <p:sp>
              <p:nvSpPr>
                <p:cNvPr id="38" name="Line 38">
                  <a:extLst>
                    <a:ext uri="{FF2B5EF4-FFF2-40B4-BE49-F238E27FC236}">
                      <a16:creationId xmlns:a16="http://schemas.microsoft.com/office/drawing/2014/main" id="{848CA946-BAEE-41E4-B0EB-8720EE3232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44" y="1224"/>
                  <a:ext cx="1518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Line 39">
                  <a:extLst>
                    <a:ext uri="{FF2B5EF4-FFF2-40B4-BE49-F238E27FC236}">
                      <a16:creationId xmlns:a16="http://schemas.microsoft.com/office/drawing/2014/main" id="{44B9C463-E45B-42E0-85EE-53CA520BBC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61" y="958"/>
                  <a:ext cx="0" cy="167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" name="Rectangle 40">
                  <a:extLst>
                    <a:ext uri="{FF2B5EF4-FFF2-40B4-BE49-F238E27FC236}">
                      <a16:creationId xmlns:a16="http://schemas.microsoft.com/office/drawing/2014/main" id="{6B7ADE5F-8223-497E-9348-82951A02D9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16" y="900"/>
                  <a:ext cx="1381" cy="3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    B              Y</a:t>
                  </a:r>
                </a:p>
              </p:txBody>
            </p:sp>
          </p:grpSp>
        </p:grp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9F9BB25-9F91-43BF-B1C3-AA697559C0D5}"/>
                </a:ext>
              </a:extLst>
            </p:cNvPr>
            <p:cNvSpPr txBox="1"/>
            <p:nvPr/>
          </p:nvSpPr>
          <p:spPr>
            <a:xfrm>
              <a:off x="6250797" y="2424969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真值表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488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7">
            <a:extLst>
              <a:ext uri="{FF2B5EF4-FFF2-40B4-BE49-F238E27FC236}">
                <a16:creationId xmlns:a16="http://schemas.microsoft.com/office/drawing/2014/main" id="{2C2A4FE3-3634-4507-9F28-905EAC1F12A0}"/>
              </a:ext>
            </a:extLst>
          </p:cNvPr>
          <p:cNvGrpSpPr>
            <a:grpSpLocks/>
          </p:cNvGrpSpPr>
          <p:nvPr/>
        </p:nvGrpSpPr>
        <p:grpSpPr bwMode="auto">
          <a:xfrm>
            <a:off x="395536" y="5391869"/>
            <a:ext cx="2514600" cy="1133475"/>
            <a:chOff x="1824" y="3312"/>
            <a:chExt cx="1584" cy="714"/>
          </a:xfrm>
        </p:grpSpPr>
        <p:sp>
          <p:nvSpPr>
            <p:cNvPr id="3" name="Text Box 8">
              <a:extLst>
                <a:ext uri="{FF2B5EF4-FFF2-40B4-BE49-F238E27FC236}">
                  <a16:creationId xmlns:a16="http://schemas.microsoft.com/office/drawing/2014/main" id="{439D4491-194E-481E-9619-39E856505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312"/>
              <a:ext cx="43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" name="Text Box 9">
              <a:extLst>
                <a:ext uri="{FF2B5EF4-FFF2-40B4-BE49-F238E27FC236}">
                  <a16:creationId xmlns:a16="http://schemas.microsoft.com/office/drawing/2014/main" id="{EE330927-4363-4F1A-A126-09F73C5EA5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696"/>
              <a:ext cx="2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" name="Text Box 10">
              <a:extLst>
                <a:ext uri="{FF2B5EF4-FFF2-40B4-BE49-F238E27FC236}">
                  <a16:creationId xmlns:a16="http://schemas.microsoft.com/office/drawing/2014/main" id="{B7C61189-77D0-4F0C-88ED-D16D28E702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456"/>
              <a:ext cx="2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BFAEC09F-C1CE-4F44-BDB5-25878B20F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408"/>
              <a:ext cx="384" cy="52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Line 12">
              <a:extLst>
                <a:ext uri="{FF2B5EF4-FFF2-40B4-BE49-F238E27FC236}">
                  <a16:creationId xmlns:a16="http://schemas.microsoft.com/office/drawing/2014/main" id="{0AF76D58-038F-456D-8883-6CB32C5BE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64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Line 13">
              <a:extLst>
                <a:ext uri="{FF2B5EF4-FFF2-40B4-BE49-F238E27FC236}">
                  <a16:creationId xmlns:a16="http://schemas.microsoft.com/office/drawing/2014/main" id="{20D1BD32-F541-4A09-B6CC-ABFC37119B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84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Line 14">
              <a:extLst>
                <a:ext uri="{FF2B5EF4-FFF2-40B4-BE49-F238E27FC236}">
                  <a16:creationId xmlns:a16="http://schemas.microsoft.com/office/drawing/2014/main" id="{77A065D6-8312-4EF1-B384-BF9638FF7B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50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15">
              <a:extLst>
                <a:ext uri="{FF2B5EF4-FFF2-40B4-BE49-F238E27FC236}">
                  <a16:creationId xmlns:a16="http://schemas.microsoft.com/office/drawing/2014/main" id="{43E77220-D03A-4613-A7C9-23D6E389A3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1" y="3400"/>
              <a:ext cx="52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+mn-ea"/>
                  <a:cs typeface="Times New Roman" panose="02020603050405020304" pitchFamily="18" charset="0"/>
                </a:rPr>
                <a:t>≥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15" name="Text Box 26">
            <a:extLst>
              <a:ext uri="{FF2B5EF4-FFF2-40B4-BE49-F238E27FC236}">
                <a16:creationId xmlns:a16="http://schemas.microsoft.com/office/drawing/2014/main" id="{F1ABC313-FAAD-4656-8E9D-9D38FA8D7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326" y="3212976"/>
            <a:ext cx="2990850" cy="1210588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1400"/>
              </a:spcBef>
              <a:spcAft>
                <a:spcPts val="600"/>
              </a:spcAft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0+0=0          0+1=1</a:t>
            </a:r>
          </a:p>
          <a:p>
            <a:pPr>
              <a:spcBef>
                <a:spcPts val="1400"/>
              </a:spcBef>
              <a:spcAft>
                <a:spcPts val="600"/>
              </a:spcAft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1+0=1          1+1=1</a:t>
            </a:r>
          </a:p>
        </p:txBody>
      </p:sp>
      <p:grpSp>
        <p:nvGrpSpPr>
          <p:cNvPr id="16" name="Group 41">
            <a:extLst>
              <a:ext uri="{FF2B5EF4-FFF2-40B4-BE49-F238E27FC236}">
                <a16:creationId xmlns:a16="http://schemas.microsoft.com/office/drawing/2014/main" id="{FC2126F5-59FB-40CF-8E59-4EBD7C42DDBA}"/>
              </a:ext>
            </a:extLst>
          </p:cNvPr>
          <p:cNvGrpSpPr>
            <a:grpSpLocks/>
          </p:cNvGrpSpPr>
          <p:nvPr/>
        </p:nvGrpSpPr>
        <p:grpSpPr bwMode="auto">
          <a:xfrm>
            <a:off x="3214936" y="5391869"/>
            <a:ext cx="2514600" cy="1133475"/>
            <a:chOff x="3216" y="528"/>
            <a:chExt cx="1584" cy="714"/>
          </a:xfrm>
        </p:grpSpPr>
        <p:sp>
          <p:nvSpPr>
            <p:cNvPr id="17" name="Text Box 33">
              <a:extLst>
                <a:ext uri="{FF2B5EF4-FFF2-40B4-BE49-F238E27FC236}">
                  <a16:creationId xmlns:a16="http://schemas.microsoft.com/office/drawing/2014/main" id="{9B1D29AF-8BB5-4E45-B3D3-4E7044A187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528"/>
              <a:ext cx="43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8" name="Text Box 34">
              <a:extLst>
                <a:ext uri="{FF2B5EF4-FFF2-40B4-BE49-F238E27FC236}">
                  <a16:creationId xmlns:a16="http://schemas.microsoft.com/office/drawing/2014/main" id="{EA06171F-4C3C-4845-968D-EDDD35AD0D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912"/>
              <a:ext cx="2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9" name="Text Box 35">
              <a:extLst>
                <a:ext uri="{FF2B5EF4-FFF2-40B4-BE49-F238E27FC236}">
                  <a16:creationId xmlns:a16="http://schemas.microsoft.com/office/drawing/2014/main" id="{9E0FA107-6442-404F-9B47-D5F72CE57F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672"/>
              <a:ext cx="2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0" name="Rectangle 36">
              <a:extLst>
                <a:ext uri="{FF2B5EF4-FFF2-40B4-BE49-F238E27FC236}">
                  <a16:creationId xmlns:a16="http://schemas.microsoft.com/office/drawing/2014/main" id="{7245F71A-B7D6-411A-8EE1-AD572CA95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624"/>
              <a:ext cx="384" cy="52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Line 37">
              <a:extLst>
                <a:ext uri="{FF2B5EF4-FFF2-40B4-BE49-F238E27FC236}">
                  <a16:creationId xmlns:a16="http://schemas.microsoft.com/office/drawing/2014/main" id="{05E7A9A5-57EC-4E28-A8A8-4C0242E83C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86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38">
              <a:extLst>
                <a:ext uri="{FF2B5EF4-FFF2-40B4-BE49-F238E27FC236}">
                  <a16:creationId xmlns:a16="http://schemas.microsoft.com/office/drawing/2014/main" id="{7C395BEC-D9EE-4310-87DB-03434DF47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056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Line 39">
              <a:extLst>
                <a:ext uri="{FF2B5EF4-FFF2-40B4-BE49-F238E27FC236}">
                  <a16:creationId xmlns:a16="http://schemas.microsoft.com/office/drawing/2014/main" id="{A433F12B-0330-4192-B7DA-0EDA7CBF20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72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 Box 40">
              <a:extLst>
                <a:ext uri="{FF2B5EF4-FFF2-40B4-BE49-F238E27FC236}">
                  <a16:creationId xmlns:a16="http://schemas.microsoft.com/office/drawing/2014/main" id="{ED86A6A7-06F6-4FEA-AFC2-3ED242AE3F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" y="693"/>
              <a:ext cx="3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4C75E78-3E0E-4B5F-91EE-A2560D535547}"/>
              </a:ext>
            </a:extLst>
          </p:cNvPr>
          <p:cNvGrpSpPr/>
          <p:nvPr/>
        </p:nvGrpSpPr>
        <p:grpSpPr>
          <a:xfrm>
            <a:off x="1399939" y="1649280"/>
            <a:ext cx="6660707" cy="535621"/>
            <a:chOff x="1399939" y="1649280"/>
            <a:chExt cx="6660707" cy="535621"/>
          </a:xfrm>
        </p:grpSpPr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C17235D6-C671-436D-80D4-1CDE36D6E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9939" y="1649280"/>
              <a:ext cx="291887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Y=A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＋ 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 =A∨B </a:t>
              </a:r>
            </a:p>
          </p:txBody>
        </p:sp>
        <p:sp>
          <p:nvSpPr>
            <p:cNvPr id="25" name="Text Box 2">
              <a:extLst>
                <a:ext uri="{FF2B5EF4-FFF2-40B4-BE49-F238E27FC236}">
                  <a16:creationId xmlns:a16="http://schemas.microsoft.com/office/drawing/2014/main" id="{20A84971-F43B-4CA2-91E3-30F949DA8E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5936" y="1661681"/>
              <a:ext cx="355471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或逻辑、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逻辑加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D83D605-6EC9-4B04-AE18-84E68E426172}"/>
              </a:ext>
            </a:extLst>
          </p:cNvPr>
          <p:cNvGrpSpPr/>
          <p:nvPr/>
        </p:nvGrpSpPr>
        <p:grpSpPr>
          <a:xfrm>
            <a:off x="235360" y="908720"/>
            <a:ext cx="4098080" cy="523220"/>
            <a:chOff x="235360" y="908720"/>
            <a:chExt cx="4098080" cy="523220"/>
          </a:xfrm>
        </p:grpSpPr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D4778223-0B8E-49A4-829E-02014C46B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700" y="908720"/>
              <a:ext cx="364074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或运算的逻辑表达式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pic>
          <p:nvPicPr>
            <p:cNvPr id="26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D0255BA2-C94A-440B-A808-13883A79F7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360" y="941660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73E4CB2-8604-4D5A-BC4C-9D266D3042B5}"/>
              </a:ext>
            </a:extLst>
          </p:cNvPr>
          <p:cNvGrpSpPr/>
          <p:nvPr/>
        </p:nvGrpSpPr>
        <p:grpSpPr>
          <a:xfrm>
            <a:off x="235360" y="2426221"/>
            <a:ext cx="4025416" cy="523220"/>
            <a:chOff x="235360" y="2426221"/>
            <a:chExt cx="4025416" cy="523220"/>
          </a:xfrm>
        </p:grpSpPr>
        <p:sp>
          <p:nvSpPr>
            <p:cNvPr id="11" name="Text Box 2">
              <a:extLst>
                <a:ext uri="{FF2B5EF4-FFF2-40B4-BE49-F238E27FC236}">
                  <a16:creationId xmlns:a16="http://schemas.microsoft.com/office/drawing/2014/main" id="{D20C9C3B-45D7-4F39-81B8-D75043D69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576" y="2426221"/>
              <a:ext cx="35052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或运算的运算规则：</a:t>
              </a:r>
              <a:endPara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7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842494D7-5F2B-4FA2-9441-CA4EC5AD6D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360" y="2426221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60CF4E9D-3BCE-44B2-AC82-0D6EF917D4B5}"/>
              </a:ext>
            </a:extLst>
          </p:cNvPr>
          <p:cNvGrpSpPr/>
          <p:nvPr/>
        </p:nvGrpSpPr>
        <p:grpSpPr>
          <a:xfrm>
            <a:off x="235360" y="4705980"/>
            <a:ext cx="8369088" cy="523220"/>
            <a:chOff x="235360" y="4705980"/>
            <a:chExt cx="8369088" cy="523220"/>
          </a:xfrm>
        </p:grpSpPr>
        <p:sp>
          <p:nvSpPr>
            <p:cNvPr id="14" name="Text Box 7">
              <a:extLst>
                <a:ext uri="{FF2B5EF4-FFF2-40B4-BE49-F238E27FC236}">
                  <a16:creationId xmlns:a16="http://schemas.microsoft.com/office/drawing/2014/main" id="{759A66E0-DD42-4D6A-94F6-28B27706B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576" y="4705980"/>
              <a:ext cx="784887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实现或运算的逻辑电路称为</a:t>
              </a:r>
              <a:r>
                <a:rPr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或门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，其逻辑符号为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pic>
          <p:nvPicPr>
            <p:cNvPr id="28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95DF7169-1AD0-4A07-BE02-3A506A0CA7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360" y="4712816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29">
            <a:extLst>
              <a:ext uri="{FF2B5EF4-FFF2-40B4-BE49-F238E27FC236}">
                <a16:creationId xmlns:a16="http://schemas.microsoft.com/office/drawing/2014/main" id="{7F8499DD-E2D2-475E-B047-292FBF09ADFF}"/>
              </a:ext>
            </a:extLst>
          </p:cNvPr>
          <p:cNvGrpSpPr>
            <a:grpSpLocks/>
          </p:cNvGrpSpPr>
          <p:nvPr/>
        </p:nvGrpSpPr>
        <p:grpSpPr bwMode="auto">
          <a:xfrm>
            <a:off x="6186737" y="5396060"/>
            <a:ext cx="2462213" cy="1057276"/>
            <a:chOff x="3936" y="3014"/>
            <a:chExt cx="1551" cy="666"/>
          </a:xfrm>
        </p:grpSpPr>
        <p:sp>
          <p:nvSpPr>
            <p:cNvPr id="34" name="Arc 30">
              <a:extLst>
                <a:ext uri="{FF2B5EF4-FFF2-40B4-BE49-F238E27FC236}">
                  <a16:creationId xmlns:a16="http://schemas.microsoft.com/office/drawing/2014/main" id="{0320EC3C-0383-4C95-8E8E-9B86F367B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2" y="3176"/>
              <a:ext cx="188" cy="459"/>
            </a:xfrm>
            <a:custGeom>
              <a:avLst/>
              <a:gdLst>
                <a:gd name="T0" fmla="*/ 0 w 21600"/>
                <a:gd name="T1" fmla="*/ 0 h 43091"/>
                <a:gd name="T2" fmla="*/ 0 w 21600"/>
                <a:gd name="T3" fmla="*/ 0 h 43091"/>
                <a:gd name="T4" fmla="*/ 0 w 21600"/>
                <a:gd name="T5" fmla="*/ 0 h 4309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091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Arc 31">
              <a:extLst>
                <a:ext uri="{FF2B5EF4-FFF2-40B4-BE49-F238E27FC236}">
                  <a16:creationId xmlns:a16="http://schemas.microsoft.com/office/drawing/2014/main" id="{C4171671-B246-4CE4-945D-788E752D0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3" y="3170"/>
              <a:ext cx="594" cy="478"/>
            </a:xfrm>
            <a:custGeom>
              <a:avLst/>
              <a:gdLst>
                <a:gd name="T0" fmla="*/ 0 w 28102"/>
                <a:gd name="T1" fmla="*/ 0 h 43200"/>
                <a:gd name="T2" fmla="*/ 0 w 28102"/>
                <a:gd name="T3" fmla="*/ 0 h 43200"/>
                <a:gd name="T4" fmla="*/ 0 w 28102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0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199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0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199"/>
                    <a:pt x="2207" y="42877"/>
                    <a:pt x="149" y="42244"/>
                  </a:cubicBezTo>
                  <a:lnTo>
                    <a:pt x="6502" y="21600"/>
                  </a:lnTo>
                  <a:lnTo>
                    <a:pt x="-1" y="100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Line 32">
              <a:extLst>
                <a:ext uri="{FF2B5EF4-FFF2-40B4-BE49-F238E27FC236}">
                  <a16:creationId xmlns:a16="http://schemas.microsoft.com/office/drawing/2014/main" id="{F4C7F32C-1659-4B2E-9C4C-4637FF8616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6" y="3264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Line 33">
              <a:extLst>
                <a:ext uri="{FF2B5EF4-FFF2-40B4-BE49-F238E27FC236}">
                  <a16:creationId xmlns:a16="http://schemas.microsoft.com/office/drawing/2014/main" id="{4D2A525F-EF81-43D6-A451-F2057758FB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64" y="350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Line 34">
              <a:extLst>
                <a:ext uri="{FF2B5EF4-FFF2-40B4-BE49-F238E27FC236}">
                  <a16:creationId xmlns:a16="http://schemas.microsoft.com/office/drawing/2014/main" id="{7D33AA39-3762-41DD-978E-10BD0838DB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8" y="3390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35">
              <a:extLst>
                <a:ext uri="{FF2B5EF4-FFF2-40B4-BE49-F238E27FC236}">
                  <a16:creationId xmlns:a16="http://schemas.microsoft.com/office/drawing/2014/main" id="{F26145EE-76B0-4F3D-91D5-046A50CB8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014"/>
              <a:ext cx="28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0" name="Rectangle 36">
              <a:extLst>
                <a:ext uri="{FF2B5EF4-FFF2-40B4-BE49-F238E27FC236}">
                  <a16:creationId xmlns:a16="http://schemas.microsoft.com/office/drawing/2014/main" id="{AF6CDDA6-B745-4779-AC34-2D38FB505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350"/>
              <a:ext cx="26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1" name="Rectangle 37">
              <a:extLst>
                <a:ext uri="{FF2B5EF4-FFF2-40B4-BE49-F238E27FC236}">
                  <a16:creationId xmlns:a16="http://schemas.microsoft.com/office/drawing/2014/main" id="{C33D9384-22FB-438C-91C5-F47172D12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3206"/>
              <a:ext cx="2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ea typeface="黑体" panose="02010609060101010101" pitchFamily="49" charset="-122"/>
                  <a:cs typeface="Times New Roman" panose="02020603050405020304" pitchFamily="18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232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A4D51DEF-8B80-4686-A694-9F0EA3019DB9}"/>
              </a:ext>
            </a:extLst>
          </p:cNvPr>
          <p:cNvGrpSpPr/>
          <p:nvPr/>
        </p:nvGrpSpPr>
        <p:grpSpPr>
          <a:xfrm>
            <a:off x="467544" y="689179"/>
            <a:ext cx="8545679" cy="1303177"/>
            <a:chOff x="467544" y="689179"/>
            <a:chExt cx="8545679" cy="1303177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988B08F6-259C-4D1C-AA77-5604806CB4C4}"/>
                </a:ext>
              </a:extLst>
            </p:cNvPr>
            <p:cNvSpPr/>
            <p:nvPr/>
          </p:nvSpPr>
          <p:spPr>
            <a:xfrm>
              <a:off x="467544" y="836712"/>
              <a:ext cx="499606" cy="504056"/>
            </a:xfrm>
            <a:prstGeom prst="ellipse">
              <a:avLst/>
            </a:prstGeom>
            <a:solidFill>
              <a:srgbClr val="009242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A328E3B-FA38-4EA1-A373-318EE8E36B4F}"/>
                </a:ext>
              </a:extLst>
            </p:cNvPr>
            <p:cNvSpPr/>
            <p:nvPr/>
          </p:nvSpPr>
          <p:spPr>
            <a:xfrm>
              <a:off x="967150" y="689179"/>
              <a:ext cx="8046073" cy="13031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非运算：决定事件发生的条件只有一个，条件不具备时事件发生（成立），条件具备时事件不发生。</a:t>
              </a:r>
            </a:p>
          </p:txBody>
        </p:sp>
      </p:grpSp>
      <p:grpSp>
        <p:nvGrpSpPr>
          <p:cNvPr id="4" name="Group 40">
            <a:extLst>
              <a:ext uri="{FF2B5EF4-FFF2-40B4-BE49-F238E27FC236}">
                <a16:creationId xmlns:a16="http://schemas.microsoft.com/office/drawing/2014/main" id="{2B934A58-CFE6-4FA1-A2AF-B31C5BCFA940}"/>
              </a:ext>
            </a:extLst>
          </p:cNvPr>
          <p:cNvGrpSpPr>
            <a:grpSpLocks/>
          </p:cNvGrpSpPr>
          <p:nvPr/>
        </p:nvGrpSpPr>
        <p:grpSpPr bwMode="auto">
          <a:xfrm>
            <a:off x="5399897" y="2890005"/>
            <a:ext cx="2419350" cy="2333701"/>
            <a:chOff x="3828" y="1656"/>
            <a:chExt cx="1524" cy="1584"/>
          </a:xfrm>
        </p:grpSpPr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E9C00B2D-3716-4113-8D85-1D4F5D77E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1656"/>
              <a:ext cx="1524" cy="1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D0BFE392-E9D8-40E5-B06A-B6C6990FB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1710"/>
              <a:ext cx="885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真值表</a:t>
              </a:r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27B07AEB-003F-4368-BA3C-05817B545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2" y="2432"/>
              <a:ext cx="1056" cy="6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0             1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1             0</a:t>
              </a:r>
            </a:p>
          </p:txBody>
        </p:sp>
        <p:sp>
          <p:nvSpPr>
            <p:cNvPr id="8" name="Line 10">
              <a:extLst>
                <a:ext uri="{FF2B5EF4-FFF2-40B4-BE49-F238E27FC236}">
                  <a16:creationId xmlns:a16="http://schemas.microsoft.com/office/drawing/2014/main" id="{6B32A719-9334-4F39-8DED-FF113A195A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6" y="2408"/>
              <a:ext cx="11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404E9D76-CF35-4808-A69A-A55CE20CD7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9" y="2116"/>
              <a:ext cx="0" cy="8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12">
              <a:extLst>
                <a:ext uri="{FF2B5EF4-FFF2-40B4-BE49-F238E27FC236}">
                  <a16:creationId xmlns:a16="http://schemas.microsoft.com/office/drawing/2014/main" id="{547B22E7-E7E8-4FDC-95FC-A122B1CD9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109"/>
              <a:ext cx="961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A            Y</a:t>
              </a:r>
            </a:p>
          </p:txBody>
        </p:sp>
      </p:grpSp>
      <p:grpSp>
        <p:nvGrpSpPr>
          <p:cNvPr id="11" name="Group 13">
            <a:extLst>
              <a:ext uri="{FF2B5EF4-FFF2-40B4-BE49-F238E27FC236}">
                <a16:creationId xmlns:a16="http://schemas.microsoft.com/office/drawing/2014/main" id="{72A45D3F-B31F-4FD1-9A13-642DE9571345}"/>
              </a:ext>
            </a:extLst>
          </p:cNvPr>
          <p:cNvGrpSpPr>
            <a:grpSpLocks/>
          </p:cNvGrpSpPr>
          <p:nvPr/>
        </p:nvGrpSpPr>
        <p:grpSpPr bwMode="auto">
          <a:xfrm>
            <a:off x="965721" y="2772123"/>
            <a:ext cx="3454400" cy="2032000"/>
            <a:chOff x="464" y="768"/>
            <a:chExt cx="2176" cy="1280"/>
          </a:xfrm>
        </p:grpSpPr>
        <p:sp>
          <p:nvSpPr>
            <p:cNvPr id="12" name="Text Box 14">
              <a:extLst>
                <a:ext uri="{FF2B5EF4-FFF2-40B4-BE49-F238E27FC236}">
                  <a16:creationId xmlns:a16="http://schemas.microsoft.com/office/drawing/2014/main" id="{B4614846-39B6-410C-8F27-85E1562C4F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4" y="1432"/>
              <a:ext cx="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Y</a:t>
              </a:r>
            </a:p>
          </p:txBody>
        </p:sp>
        <p:grpSp>
          <p:nvGrpSpPr>
            <p:cNvPr id="13" name="Group 15">
              <a:extLst>
                <a:ext uri="{FF2B5EF4-FFF2-40B4-BE49-F238E27FC236}">
                  <a16:creationId xmlns:a16="http://schemas.microsoft.com/office/drawing/2014/main" id="{625F3FBA-D07C-4BBB-B82F-B37E42153DA4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52" y="1538"/>
              <a:ext cx="240" cy="237"/>
              <a:chOff x="912" y="205"/>
              <a:chExt cx="240" cy="237"/>
            </a:xfrm>
          </p:grpSpPr>
          <p:sp>
            <p:nvSpPr>
              <p:cNvPr id="31" name="Oval 16">
                <a:extLst>
                  <a:ext uri="{FF2B5EF4-FFF2-40B4-BE49-F238E27FC236}">
                    <a16:creationId xmlns:a16="http://schemas.microsoft.com/office/drawing/2014/main" id="{4D0AF201-AD26-4A49-9209-71577763F3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94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18">
                <a:extLst>
                  <a:ext uri="{FF2B5EF4-FFF2-40B4-BE49-F238E27FC236}">
                    <a16:creationId xmlns:a16="http://schemas.microsoft.com/office/drawing/2014/main" id="{06AFDC32-ADFD-4535-B78B-3D74F4EF39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0" y="205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" name="Group 20">
              <a:extLst>
                <a:ext uri="{FF2B5EF4-FFF2-40B4-BE49-F238E27FC236}">
                  <a16:creationId xmlns:a16="http://schemas.microsoft.com/office/drawing/2014/main" id="{75E05981-5A6E-4DBB-B0DE-14114B497C0E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2016" y="1392"/>
              <a:ext cx="864" cy="384"/>
              <a:chOff x="3984" y="3120"/>
              <a:chExt cx="864" cy="384"/>
            </a:xfrm>
          </p:grpSpPr>
          <p:sp>
            <p:nvSpPr>
              <p:cNvPr id="26" name="Oval 21">
                <a:extLst>
                  <a:ext uri="{FF2B5EF4-FFF2-40B4-BE49-F238E27FC236}">
                    <a16:creationId xmlns:a16="http://schemas.microsoft.com/office/drawing/2014/main" id="{BC637AD1-71D2-47CD-8CF7-CB5ACC889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3120"/>
                <a:ext cx="384" cy="384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22">
                <a:extLst>
                  <a:ext uri="{FF2B5EF4-FFF2-40B4-BE49-F238E27FC236}">
                    <a16:creationId xmlns:a16="http://schemas.microsoft.com/office/drawing/2014/main" id="{702AB7D0-AC89-4AE0-B4B2-3E93D8D66A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2" y="3168"/>
                <a:ext cx="288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23">
                <a:extLst>
                  <a:ext uri="{FF2B5EF4-FFF2-40B4-BE49-F238E27FC236}">
                    <a16:creationId xmlns:a16="http://schemas.microsoft.com/office/drawing/2014/main" id="{4955C05D-B677-497A-96A3-21912546AE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3216"/>
                <a:ext cx="288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24">
                <a:extLst>
                  <a:ext uri="{FF2B5EF4-FFF2-40B4-BE49-F238E27FC236}">
                    <a16:creationId xmlns:a16="http://schemas.microsoft.com/office/drawing/2014/main" id="{BF52F871-3B76-464C-81AA-5B97B91FDE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3312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25">
                <a:extLst>
                  <a:ext uri="{FF2B5EF4-FFF2-40B4-BE49-F238E27FC236}">
                    <a16:creationId xmlns:a16="http://schemas.microsoft.com/office/drawing/2014/main" id="{A03A651F-E039-4AE1-943D-61929383F2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3312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" name="Line 26">
              <a:extLst>
                <a:ext uri="{FF2B5EF4-FFF2-40B4-BE49-F238E27FC236}">
                  <a16:creationId xmlns:a16="http://schemas.microsoft.com/office/drawing/2014/main" id="{3A0145C0-2861-4A3E-B500-C8DB2D9383A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60" y="156"/>
              <a:ext cx="8" cy="19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27">
              <a:extLst>
                <a:ext uri="{FF2B5EF4-FFF2-40B4-BE49-F238E27FC236}">
                  <a16:creationId xmlns:a16="http://schemas.microsoft.com/office/drawing/2014/main" id="{A4763032-73AF-4E22-A88F-44710FDAA4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1162"/>
              <a:ext cx="0" cy="3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28">
              <a:extLst>
                <a:ext uri="{FF2B5EF4-FFF2-40B4-BE49-F238E27FC236}">
                  <a16:creationId xmlns:a16="http://schemas.microsoft.com/office/drawing/2014/main" id="{8FC97AA3-8F79-4514-A3C1-F4D8839A3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16"/>
              <a:ext cx="19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29">
              <a:extLst>
                <a:ext uri="{FF2B5EF4-FFF2-40B4-BE49-F238E27FC236}">
                  <a16:creationId xmlns:a16="http://schemas.microsoft.com/office/drawing/2014/main" id="{4242AAFD-6678-4904-9A16-1A92A737A1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6" y="1744"/>
              <a:ext cx="0" cy="2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30">
              <a:extLst>
                <a:ext uri="{FF2B5EF4-FFF2-40B4-BE49-F238E27FC236}">
                  <a16:creationId xmlns:a16="http://schemas.microsoft.com/office/drawing/2014/main" id="{9C9D374A-86B0-47D7-AF46-DE3936D652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768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R</a:t>
              </a:r>
            </a:p>
          </p:txBody>
        </p:sp>
        <p:sp>
          <p:nvSpPr>
            <p:cNvPr id="20" name="Text Box 31">
              <a:extLst>
                <a:ext uri="{FF2B5EF4-FFF2-40B4-BE49-F238E27FC236}">
                  <a16:creationId xmlns:a16="http://schemas.microsoft.com/office/drawing/2014/main" id="{41E5011E-C8B1-4EDC-B5D4-D40809BDE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0" y="1464"/>
              <a:ext cx="3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A</a:t>
              </a:r>
            </a:p>
          </p:txBody>
        </p:sp>
        <p:sp>
          <p:nvSpPr>
            <p:cNvPr id="21" name="Oval 32">
              <a:extLst>
                <a:ext uri="{FF2B5EF4-FFF2-40B4-BE49-F238E27FC236}">
                  <a16:creationId xmlns:a16="http://schemas.microsoft.com/office/drawing/2014/main" id="{6DD66D17-613B-4AB2-8B2E-D13E2028D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" y="2000"/>
              <a:ext cx="48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33">
              <a:extLst>
                <a:ext uri="{FF2B5EF4-FFF2-40B4-BE49-F238E27FC236}">
                  <a16:creationId xmlns:a16="http://schemas.microsoft.com/office/drawing/2014/main" id="{18A0F86F-606D-47DE-BBCF-02420CF2C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" y="1136"/>
              <a:ext cx="48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34">
              <a:extLst>
                <a:ext uri="{FF2B5EF4-FFF2-40B4-BE49-F238E27FC236}">
                  <a16:creationId xmlns:a16="http://schemas.microsoft.com/office/drawing/2014/main" id="{24FFBAB8-EDBE-47C0-B202-E7699C1391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" y="1296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35">
              <a:extLst>
                <a:ext uri="{FF2B5EF4-FFF2-40B4-BE49-F238E27FC236}">
                  <a16:creationId xmlns:a16="http://schemas.microsoft.com/office/drawing/2014/main" id="{39E5D18F-D034-4789-8508-D35C3002AB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" y="1448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U</a:t>
              </a:r>
              <a:r>
                <a:rPr lang="en-US" altLang="zh-CN" sz="2800" b="1" baseline="-25000"/>
                <a:t>0</a:t>
              </a:r>
            </a:p>
          </p:txBody>
        </p:sp>
        <p:sp>
          <p:nvSpPr>
            <p:cNvPr id="25" name="Rectangle 36">
              <a:extLst>
                <a:ext uri="{FF2B5EF4-FFF2-40B4-BE49-F238E27FC236}">
                  <a16:creationId xmlns:a16="http://schemas.microsoft.com/office/drawing/2014/main" id="{10E12221-31DC-4B09-BD05-DB16C65A93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982" y="939"/>
              <a:ext cx="144" cy="455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364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3276</TotalTime>
  <Words>1856</Words>
  <Application>Microsoft Office PowerPoint</Application>
  <PresentationFormat>全屏显示(4:3)</PresentationFormat>
  <Paragraphs>399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黑体</vt:lpstr>
      <vt:lpstr>楷体_GB2312</vt:lpstr>
      <vt:lpstr>宋体</vt:lpstr>
      <vt:lpstr>微软雅黑</vt:lpstr>
      <vt:lpstr>Arial</vt:lpstr>
      <vt:lpstr>Calibri</vt:lpstr>
      <vt:lpstr>Symbol</vt:lpstr>
      <vt:lpstr>Times New Roman</vt:lpstr>
      <vt:lpstr>Office 主题</vt:lpstr>
      <vt:lpstr>自定义设计方案</vt:lpstr>
      <vt:lpstr>Document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FMP</cp:lastModifiedBy>
  <cp:revision>552</cp:revision>
  <dcterms:created xsi:type="dcterms:W3CDTF">2017-01-15T07:54:50Z</dcterms:created>
  <dcterms:modified xsi:type="dcterms:W3CDTF">2022-09-05T14:22:40Z</dcterms:modified>
</cp:coreProperties>
</file>