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9"/>
  </p:notesMasterIdLst>
  <p:handoutMasterIdLst>
    <p:handoutMasterId r:id="rId30"/>
  </p:handoutMasterIdLst>
  <p:sldIdLst>
    <p:sldId id="372" r:id="rId2"/>
    <p:sldId id="385" r:id="rId3"/>
    <p:sldId id="376" r:id="rId4"/>
    <p:sldId id="374" r:id="rId5"/>
    <p:sldId id="375" r:id="rId6"/>
    <p:sldId id="348" r:id="rId7"/>
    <p:sldId id="349" r:id="rId8"/>
    <p:sldId id="373" r:id="rId9"/>
    <p:sldId id="354" r:id="rId10"/>
    <p:sldId id="355" r:id="rId11"/>
    <p:sldId id="356" r:id="rId12"/>
    <p:sldId id="357" r:id="rId13"/>
    <p:sldId id="359" r:id="rId14"/>
    <p:sldId id="358" r:id="rId15"/>
    <p:sldId id="360" r:id="rId16"/>
    <p:sldId id="361" r:id="rId17"/>
    <p:sldId id="366" r:id="rId18"/>
    <p:sldId id="367" r:id="rId19"/>
    <p:sldId id="368" r:id="rId20"/>
    <p:sldId id="377" r:id="rId21"/>
    <p:sldId id="378" r:id="rId22"/>
    <p:sldId id="379" r:id="rId23"/>
    <p:sldId id="381" r:id="rId24"/>
    <p:sldId id="383" r:id="rId25"/>
    <p:sldId id="382" r:id="rId26"/>
    <p:sldId id="384" r:id="rId27"/>
    <p:sldId id="369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3366FF"/>
    <a:srgbClr val="FF33CC"/>
    <a:srgbClr val="FF66FF"/>
    <a:srgbClr val="FF6600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99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7ACBFC1-1064-4012-861C-427F352FB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BCD37B-C829-44BB-808D-5B3A037542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44450"/>
            <a:ext cx="71596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86">
            <a:extLst>
              <a:ext uri="{FF2B5EF4-FFF2-40B4-BE49-F238E27FC236}">
                <a16:creationId xmlns:a16="http://schemas.microsoft.com/office/drawing/2014/main" id="{A2D6FA94-1DC6-46D6-BF75-3319DCC7F19B}"/>
              </a:ext>
            </a:extLst>
          </p:cNvPr>
          <p:cNvSpPr/>
          <p:nvPr/>
        </p:nvSpPr>
        <p:spPr>
          <a:xfrm>
            <a:off x="2051720" y="3645024"/>
            <a:ext cx="5400600" cy="802827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6" tIns="45732" rIns="91466" bIns="45732"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87">
            <a:extLst>
              <a:ext uri="{FF2B5EF4-FFF2-40B4-BE49-F238E27FC236}">
                <a16:creationId xmlns:a16="http://schemas.microsoft.com/office/drawing/2014/main" id="{D9F2C2F1-0A65-4391-B0CD-028C524CEE0D}"/>
              </a:ext>
            </a:extLst>
          </p:cNvPr>
          <p:cNvSpPr txBox="1"/>
          <p:nvPr/>
        </p:nvSpPr>
        <p:spPr>
          <a:xfrm>
            <a:off x="3024358" y="3738457"/>
            <a:ext cx="3703310" cy="646355"/>
          </a:xfrm>
          <a:prstGeom prst="rect">
            <a:avLst/>
          </a:prstGeom>
          <a:noFill/>
        </p:spPr>
        <p:txBody>
          <a:bodyPr wrap="none" lIns="91466" tIns="45732" rIns="91466" bIns="45732" rtlCol="0">
            <a:spAutoFit/>
          </a:bodyPr>
          <a:lstStyle/>
          <a:p>
            <a:pPr algn="ctr"/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章   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7ED223F-7896-42CD-AC63-FE18DCD20290}"/>
              </a:ext>
            </a:extLst>
          </p:cNvPr>
          <p:cNvGrpSpPr/>
          <p:nvPr/>
        </p:nvGrpSpPr>
        <p:grpSpPr>
          <a:xfrm>
            <a:off x="2051720" y="3645024"/>
            <a:ext cx="2960374" cy="3097047"/>
            <a:chOff x="1956944" y="3743727"/>
            <a:chExt cx="2960374" cy="3097047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3897D78-64A8-40D7-8804-8D6730784736}"/>
                </a:ext>
              </a:extLst>
            </p:cNvPr>
            <p:cNvGrpSpPr/>
            <p:nvPr/>
          </p:nvGrpSpPr>
          <p:grpSpPr>
            <a:xfrm>
              <a:off x="1979268" y="3743727"/>
              <a:ext cx="956825" cy="802827"/>
              <a:chOff x="899592" y="2191937"/>
              <a:chExt cx="956659" cy="80239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圆角矩形 189">
                <a:extLst>
                  <a:ext uri="{FF2B5EF4-FFF2-40B4-BE49-F238E27FC236}">
                    <a16:creationId xmlns:a16="http://schemas.microsoft.com/office/drawing/2014/main" id="{72363ED1-1A25-48FB-AB64-B6D67E89D0EC}"/>
                  </a:ext>
                </a:extLst>
              </p:cNvPr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7" name="圆角矩形 190">
                <a:extLst>
                  <a:ext uri="{FF2B5EF4-FFF2-40B4-BE49-F238E27FC236}">
                    <a16:creationId xmlns:a16="http://schemas.microsoft.com/office/drawing/2014/main" id="{EC635CBA-E5DC-4426-94EF-6C1E12832221}"/>
                  </a:ext>
                </a:extLst>
              </p:cNvPr>
              <p:cNvSpPr/>
              <p:nvPr/>
            </p:nvSpPr>
            <p:spPr>
              <a:xfrm>
                <a:off x="899593" y="2191937"/>
                <a:ext cx="956658" cy="80239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pic>
          <p:nvPicPr>
            <p:cNvPr id="15" name="Picture 2" descr="C:\Users\Administrator\Desktop\手.png">
              <a:extLst>
                <a:ext uri="{FF2B5EF4-FFF2-40B4-BE49-F238E27FC236}">
                  <a16:creationId xmlns:a16="http://schemas.microsoft.com/office/drawing/2014/main" id="{CFE98652-010C-487F-8245-B2ECD96128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6944" y="3962916"/>
              <a:ext cx="2960374" cy="2877858"/>
            </a:xfrm>
            <a:prstGeom prst="rect">
              <a:avLst/>
            </a:prstGeom>
            <a:noFill/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5468ADC-5DDB-4A6F-A51C-38CF3D83D5A8}"/>
              </a:ext>
            </a:extLst>
          </p:cNvPr>
          <p:cNvGrpSpPr/>
          <p:nvPr/>
        </p:nvGrpSpPr>
        <p:grpSpPr>
          <a:xfrm>
            <a:off x="2321197" y="1772816"/>
            <a:ext cx="4597066" cy="775935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9" name="圆角矩形 33">
              <a:extLst>
                <a:ext uri="{FF2B5EF4-FFF2-40B4-BE49-F238E27FC236}">
                  <a16:creationId xmlns:a16="http://schemas.microsoft.com/office/drawing/2014/main" id="{83ADFD20-1DD1-485E-86F8-BDF51B22F36D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20" name="圆角矩形 34">
              <a:extLst>
                <a:ext uri="{FF2B5EF4-FFF2-40B4-BE49-F238E27FC236}">
                  <a16:creationId xmlns:a16="http://schemas.microsoft.com/office/drawing/2014/main" id="{7A979D29-1D51-44A5-A938-5093BCFC144E}"/>
                </a:ext>
              </a:extLst>
            </p:cNvPr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第二部分  计算机组成原理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6383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0138 L 0.48403 0.005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01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809182"/>
            <a:ext cx="8784976" cy="276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kumimoji="0" lang="zh-CN" altLang="en-US" sz="2800" b="1">
                <a:latin typeface="+mn-lt"/>
                <a:ea typeface="+mn-ea"/>
              </a:rPr>
              <a:t>    可编程</a:t>
            </a:r>
            <a:r>
              <a:rPr kumimoji="0" lang="zh-CN" altLang="en-US" sz="2800" b="1" dirty="0">
                <a:latin typeface="+mn-lt"/>
                <a:ea typeface="+mn-ea"/>
              </a:rPr>
              <a:t>访问的寄存器，在指令系统中为这组寄存器分配了各自</a:t>
            </a:r>
            <a:r>
              <a:rPr kumimoji="0" lang="zh-CN" altLang="en-US" sz="2800" b="1">
                <a:latin typeface="+mn-lt"/>
                <a:ea typeface="+mn-ea"/>
              </a:rPr>
              <a:t>的编号；</a:t>
            </a:r>
            <a:endParaRPr kumimoji="0" lang="en-US" altLang="zh-CN" sz="2800" b="1" dirty="0">
              <a:latin typeface="+mn-lt"/>
              <a:ea typeface="+mn-ea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dirty="0">
                <a:latin typeface="+mn-lt"/>
                <a:ea typeface="+mn-ea"/>
              </a:rPr>
              <a:t>    </a:t>
            </a:r>
            <a:r>
              <a:rPr lang="zh-CN" altLang="zh-CN" sz="2800" b="1" dirty="0">
                <a:latin typeface="+mn-lt"/>
                <a:ea typeface="+mn-ea"/>
              </a:rPr>
              <a:t>这类寄存器可以提供操作数、运算结果、地址指针、</a:t>
            </a:r>
            <a:r>
              <a:rPr lang="zh-CN" altLang="zh-CN" sz="2800" b="1">
                <a:latin typeface="+mn-lt"/>
                <a:ea typeface="+mn-ea"/>
              </a:rPr>
              <a:t>计数器等</a:t>
            </a:r>
            <a:r>
              <a:rPr lang="zh-CN" altLang="en-US" sz="2800" b="1">
                <a:latin typeface="+mn-lt"/>
                <a:ea typeface="+mn-ea"/>
              </a:rPr>
              <a:t>多种功能</a:t>
            </a:r>
            <a:r>
              <a:rPr lang="zh-CN" altLang="zh-CN" sz="2800" b="1">
                <a:latin typeface="+mn-lt"/>
                <a:ea typeface="+mn-ea"/>
              </a:rPr>
              <a:t>，</a:t>
            </a:r>
            <a:r>
              <a:rPr lang="zh-CN" altLang="zh-CN" sz="2800" b="1" dirty="0">
                <a:latin typeface="+mn-lt"/>
                <a:ea typeface="+mn-ea"/>
              </a:rPr>
              <a:t>故称为通用寄存器</a:t>
            </a:r>
            <a:r>
              <a:rPr lang="zh-CN" altLang="en-US" sz="2800" b="1" dirty="0">
                <a:latin typeface="+mn-lt"/>
                <a:ea typeface="+mn-ea"/>
              </a:rPr>
              <a:t>。</a:t>
            </a:r>
            <a:endParaRPr kumimoji="0" lang="zh-CN" altLang="en-US" sz="2800" b="1" dirty="0">
              <a:latin typeface="+mn-lt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116632"/>
            <a:ext cx="3251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kumimoji="0" lang="zh-CN" altLang="en-US" sz="2800" b="1" dirty="0">
                <a:solidFill>
                  <a:schemeClr val="tx2"/>
                </a:solidFill>
                <a:latin typeface="+mn-lt"/>
                <a:ea typeface="+mn-ea"/>
              </a:rPr>
              <a:t>（1）通用寄存器组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017FA1F-D0F7-4B1A-9F45-6805FE26043F}"/>
              </a:ext>
            </a:extLst>
          </p:cNvPr>
          <p:cNvGrpSpPr/>
          <p:nvPr/>
        </p:nvGrpSpPr>
        <p:grpSpPr>
          <a:xfrm>
            <a:off x="467544" y="3918508"/>
            <a:ext cx="7722158" cy="656846"/>
            <a:chOff x="755576" y="4044048"/>
            <a:chExt cx="7722158" cy="656846"/>
          </a:xfrm>
        </p:grpSpPr>
        <p:sp>
          <p:nvSpPr>
            <p:cNvPr id="4" name="矩形 3"/>
            <p:cNvSpPr/>
            <p:nvPr/>
          </p:nvSpPr>
          <p:spPr>
            <a:xfrm>
              <a:off x="3725206" y="4044048"/>
              <a:ext cx="4752528" cy="656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+mn-lt"/>
                  <a:ea typeface="+mn-ea"/>
                </a:rPr>
                <a:t>R0</a:t>
              </a:r>
              <a:r>
                <a:rPr lang="zh-CN" altLang="zh-CN" sz="2800" b="1">
                  <a:solidFill>
                    <a:schemeClr val="tx2"/>
                  </a:solidFill>
                  <a:latin typeface="+mn-lt"/>
                  <a:ea typeface="+mn-ea"/>
                </a:rPr>
                <a:t>、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  <a:ea typeface="+mn-ea"/>
                </a:rPr>
                <a:t>R1</a:t>
              </a:r>
              <a:r>
                <a:rPr lang="zh-CN" altLang="zh-CN" sz="2800" b="1">
                  <a:solidFill>
                    <a:schemeClr val="tx2"/>
                  </a:solidFill>
                  <a:latin typeface="+mn-lt"/>
                  <a:ea typeface="+mn-ea"/>
                </a:rPr>
                <a:t>、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  <a:ea typeface="+mn-ea"/>
                </a:rPr>
                <a:t> R2</a:t>
              </a:r>
              <a:r>
                <a:rPr lang="zh-CN" altLang="zh-CN" sz="2800" b="1">
                  <a:solidFill>
                    <a:schemeClr val="tx2"/>
                  </a:solidFill>
                  <a:latin typeface="+mn-lt"/>
                  <a:ea typeface="+mn-ea"/>
                </a:rPr>
                <a:t>、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  <a:ea typeface="+mn-ea"/>
                </a:rPr>
                <a:t>R3</a:t>
              </a:r>
              <a:endParaRPr lang="en-US" altLang="zh-CN" sz="2800" b="1" dirty="0">
                <a:solidFill>
                  <a:schemeClr val="tx2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6958A06-6FF0-4A82-A518-8BAC6B658E82}"/>
                </a:ext>
              </a:extLst>
            </p:cNvPr>
            <p:cNvSpPr txBox="1"/>
            <p:nvPr/>
          </p:nvSpPr>
          <p:spPr>
            <a:xfrm>
              <a:off x="1619672" y="4221088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/>
                <a:t>模型机中：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6DAB713-B0D4-40EE-85FB-764EAEDFE0A5}"/>
                </a:ext>
              </a:extLst>
            </p:cNvPr>
            <p:cNvGrpSpPr/>
            <p:nvPr/>
          </p:nvGrpSpPr>
          <p:grpSpPr>
            <a:xfrm>
              <a:off x="755576" y="4236523"/>
              <a:ext cx="571674" cy="464371"/>
              <a:chOff x="200731" y="3756717"/>
              <a:chExt cx="571674" cy="464371"/>
            </a:xfrm>
          </p:grpSpPr>
          <p:pic>
            <p:nvPicPr>
              <p:cNvPr id="12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28278882-D9D1-4925-B62D-99F6742FE5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E1E6A93C-84EE-4E3E-B6FC-67EAB81398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F9B932C-CF49-40A3-AF8E-1160CC260F71}"/>
              </a:ext>
            </a:extLst>
          </p:cNvPr>
          <p:cNvGrpSpPr/>
          <p:nvPr/>
        </p:nvGrpSpPr>
        <p:grpSpPr>
          <a:xfrm>
            <a:off x="467544" y="5055065"/>
            <a:ext cx="8496944" cy="1307537"/>
            <a:chOff x="755576" y="3732939"/>
            <a:chExt cx="8496944" cy="1307537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CECD771-95BA-4EF0-9818-DFABCD6EF333}"/>
                </a:ext>
              </a:extLst>
            </p:cNvPr>
            <p:cNvSpPr/>
            <p:nvPr/>
          </p:nvSpPr>
          <p:spPr>
            <a:xfrm>
              <a:off x="3725206" y="3732939"/>
              <a:ext cx="5527314" cy="13075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+mn-lt"/>
                  <a:ea typeface="+mn-ea"/>
                </a:rPr>
                <a:t>AX</a:t>
              </a:r>
              <a:r>
                <a:rPr lang="zh-CN" altLang="en-US" sz="2800" b="1">
                  <a:solidFill>
                    <a:schemeClr val="tx2"/>
                  </a:solidFill>
                  <a:latin typeface="+mn-lt"/>
                  <a:ea typeface="+mn-ea"/>
                </a:rPr>
                <a:t>、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  <a:ea typeface="+mn-ea"/>
                </a:rPr>
                <a:t>BX</a:t>
              </a:r>
              <a:r>
                <a:rPr lang="zh-CN" altLang="en-US" sz="2800" b="1">
                  <a:solidFill>
                    <a:schemeClr val="tx2"/>
                  </a:solidFill>
                  <a:latin typeface="+mn-lt"/>
                  <a:ea typeface="+mn-ea"/>
                </a:rPr>
                <a:t>、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  <a:ea typeface="+mn-ea"/>
                </a:rPr>
                <a:t>CX</a:t>
              </a:r>
              <a:r>
                <a:rPr lang="zh-CN" altLang="en-US" sz="2800" b="1">
                  <a:solidFill>
                    <a:schemeClr val="tx2"/>
                  </a:solidFill>
                  <a:latin typeface="+mn-lt"/>
                  <a:ea typeface="+mn-ea"/>
                </a:rPr>
                <a:t>、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  <a:ea typeface="+mn-ea"/>
                </a:rPr>
                <a:t>DX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800" b="1">
                  <a:solidFill>
                    <a:schemeClr val="tx2"/>
                  </a:solidFill>
                  <a:latin typeface="+mn-lt"/>
                  <a:ea typeface="+mn-ea"/>
                </a:rPr>
                <a:t>SP</a:t>
              </a:r>
              <a:r>
                <a:rPr lang="zh-CN" altLang="en-US" sz="2800" b="1">
                  <a:solidFill>
                    <a:schemeClr val="tx2"/>
                  </a:solidFill>
                  <a:latin typeface="+mn-lt"/>
                  <a:ea typeface="+mn-ea"/>
                </a:rPr>
                <a:t>、 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  <a:ea typeface="+mn-ea"/>
                </a:rPr>
                <a:t>BP</a:t>
              </a:r>
              <a:r>
                <a:rPr lang="zh-CN" altLang="en-US" sz="2800" b="1">
                  <a:solidFill>
                    <a:schemeClr val="tx2"/>
                  </a:solidFill>
                  <a:latin typeface="+mn-lt"/>
                  <a:ea typeface="+mn-ea"/>
                </a:rPr>
                <a:t>、 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  <a:ea typeface="+mn-ea"/>
                </a:rPr>
                <a:t>SI</a:t>
              </a:r>
              <a:r>
                <a:rPr lang="zh-CN" altLang="en-US" sz="2800" b="1">
                  <a:solidFill>
                    <a:schemeClr val="tx2"/>
                  </a:solidFill>
                  <a:latin typeface="+mn-lt"/>
                  <a:ea typeface="+mn-ea"/>
                </a:rPr>
                <a:t>、  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  <a:ea typeface="+mn-ea"/>
                </a:rPr>
                <a:t>DI</a:t>
              </a:r>
              <a:endParaRPr lang="en-US" altLang="zh-CN" sz="2800" b="1" dirty="0">
                <a:solidFill>
                  <a:schemeClr val="tx2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2E80AEA-3BAB-459E-9A41-ABB14FB0F226}"/>
                </a:ext>
              </a:extLst>
            </p:cNvPr>
            <p:cNvSpPr txBox="1"/>
            <p:nvPr/>
          </p:nvSpPr>
          <p:spPr>
            <a:xfrm>
              <a:off x="1619672" y="4221088"/>
              <a:ext cx="2037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8086</a:t>
              </a:r>
              <a:r>
                <a:rPr lang="zh-CN" altLang="en-US" b="1"/>
                <a:t>微机中：</a:t>
              </a: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A2D1E63-99D8-4FA2-B38C-6F9EE7CF3EED}"/>
                </a:ext>
              </a:extLst>
            </p:cNvPr>
            <p:cNvGrpSpPr/>
            <p:nvPr/>
          </p:nvGrpSpPr>
          <p:grpSpPr>
            <a:xfrm>
              <a:off x="755576" y="4236523"/>
              <a:ext cx="571674" cy="464371"/>
              <a:chOff x="200731" y="3756717"/>
              <a:chExt cx="571674" cy="464371"/>
            </a:xfrm>
          </p:grpSpPr>
          <p:pic>
            <p:nvPicPr>
              <p:cNvPr id="19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A2D6C1EE-395D-4E2D-A1DA-62EA375110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665F07D7-9DA6-4F9C-9F1F-D2AC7C1D74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97468"/>
            <a:ext cx="4320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+mn-lt"/>
                <a:ea typeface="+mn-ea"/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  <a:latin typeface="+mn-lt"/>
                <a:ea typeface="+mn-ea"/>
              </a:rPr>
              <a:t>2</a:t>
            </a:r>
            <a:r>
              <a:rPr lang="zh-CN" altLang="en-US" sz="2800" b="1" dirty="0">
                <a:solidFill>
                  <a:schemeClr val="tx2"/>
                </a:solidFill>
                <a:latin typeface="+mn-lt"/>
                <a:ea typeface="+mn-ea"/>
              </a:rPr>
              <a:t>）</a:t>
            </a:r>
            <a:r>
              <a:rPr lang="zh-CN" altLang="zh-CN" sz="2800" b="1" dirty="0">
                <a:solidFill>
                  <a:schemeClr val="tx2"/>
                </a:solidFill>
                <a:latin typeface="+mn-lt"/>
                <a:ea typeface="+mn-ea"/>
              </a:rPr>
              <a:t>程序计数器</a:t>
            </a:r>
            <a:r>
              <a:rPr lang="en-US" altLang="zh-CN" sz="2800" b="1" dirty="0">
                <a:latin typeface="+mn-lt"/>
                <a:ea typeface="+mn-ea"/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PC</a:t>
            </a:r>
            <a:endParaRPr lang="zh-CN" altLang="en-US" sz="28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613655"/>
            <a:ext cx="8424936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lt"/>
                <a:ea typeface="+mn-ea"/>
              </a:rPr>
              <a:t>    </a:t>
            </a:r>
            <a:r>
              <a:rPr lang="zh-CN" altLang="zh-CN" sz="2800" b="1" dirty="0">
                <a:latin typeface="+mn-lt"/>
                <a:ea typeface="+mn-ea"/>
              </a:rPr>
              <a:t>程序计数器（</a:t>
            </a:r>
            <a:r>
              <a:rPr lang="en-US" altLang="zh-CN" sz="2800" b="1" dirty="0">
                <a:latin typeface="+mn-lt"/>
                <a:ea typeface="+mn-ea"/>
              </a:rPr>
              <a:t>PC</a:t>
            </a:r>
            <a:r>
              <a:rPr lang="zh-CN" altLang="zh-CN" sz="2800" b="1" dirty="0">
                <a:latin typeface="+mn-lt"/>
                <a:ea typeface="+mn-ea"/>
              </a:rPr>
              <a:t>）也称为指令计数器或指令指针，用来指示指令在存储器中的存放位置</a:t>
            </a:r>
            <a:r>
              <a:rPr lang="zh-CN" altLang="en-US" sz="2800" b="1" dirty="0">
                <a:latin typeface="+mn-lt"/>
                <a:ea typeface="+mn-ea"/>
              </a:rPr>
              <a:t>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368308" y="2420888"/>
            <a:ext cx="2668188" cy="2880320"/>
            <a:chOff x="4139952" y="1412776"/>
            <a:chExt cx="2468074" cy="2880320"/>
          </a:xfrm>
        </p:grpSpPr>
        <p:sp>
          <p:nvSpPr>
            <p:cNvPr id="9" name="矩形 8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1000H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1001H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顺序指令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转移指令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004048" y="2348880"/>
            <a:ext cx="1368152" cy="821705"/>
            <a:chOff x="2987824" y="2319263"/>
            <a:chExt cx="1368152" cy="821705"/>
          </a:xfrm>
        </p:grpSpPr>
        <p:grpSp>
          <p:nvGrpSpPr>
            <p:cNvPr id="23" name="组合 22"/>
            <p:cNvGrpSpPr/>
            <p:nvPr/>
          </p:nvGrpSpPr>
          <p:grpSpPr>
            <a:xfrm>
              <a:off x="2987824" y="2319263"/>
              <a:ext cx="914400" cy="821705"/>
              <a:chOff x="2987824" y="2319263"/>
              <a:chExt cx="914400" cy="821705"/>
            </a:xfrm>
          </p:grpSpPr>
          <p:sp>
            <p:nvSpPr>
              <p:cNvPr id="21" name="矩形 20"/>
              <p:cNvSpPr/>
              <p:nvPr/>
            </p:nvSpPr>
            <p:spPr bwMode="auto">
              <a:xfrm>
                <a:off x="2987824" y="2708920"/>
                <a:ext cx="914400" cy="432048"/>
              </a:xfrm>
              <a:prstGeom prst="rect">
                <a:avLst/>
              </a:prstGeom>
              <a:solidFill>
                <a:schemeClr val="bg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1000H</a:t>
                </a:r>
                <a:endPara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203848" y="2319263"/>
                <a:ext cx="5613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PC</a:t>
                </a:r>
                <a:endParaRPr lang="zh-CN" altLang="en-US" dirty="0"/>
              </a:p>
            </p:txBody>
          </p:sp>
        </p:grpSp>
        <p:cxnSp>
          <p:nvCxnSpPr>
            <p:cNvPr id="25" name="直接箭头连接符 24"/>
            <p:cNvCxnSpPr/>
            <p:nvPr/>
          </p:nvCxnSpPr>
          <p:spPr bwMode="auto">
            <a:xfrm>
              <a:off x="3923928" y="2924944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35" name="矩形 34"/>
          <p:cNvSpPr/>
          <p:nvPr/>
        </p:nvSpPr>
        <p:spPr>
          <a:xfrm>
            <a:off x="107504" y="206084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lt"/>
                <a:ea typeface="+mn-ea"/>
              </a:rPr>
              <a:t>  </a:t>
            </a:r>
            <a:r>
              <a:rPr lang="zh-CN" altLang="zh-CN" b="1" dirty="0">
                <a:latin typeface="+mn-lt"/>
                <a:ea typeface="+mn-ea"/>
              </a:rPr>
              <a:t>当程序顺序执行时，每次从主存取出一条指令，</a:t>
            </a:r>
            <a:r>
              <a:rPr lang="en-US" altLang="zh-CN" b="1" dirty="0">
                <a:latin typeface="+mn-lt"/>
                <a:ea typeface="+mn-ea"/>
              </a:rPr>
              <a:t>PC</a:t>
            </a:r>
            <a:r>
              <a:rPr lang="zh-CN" altLang="zh-CN" b="1" dirty="0">
                <a:latin typeface="+mn-lt"/>
                <a:ea typeface="+mn-ea"/>
              </a:rPr>
              <a:t>内容就增量计数，指向下一条指令的</a:t>
            </a:r>
            <a:r>
              <a:rPr lang="zh-CN" altLang="en-US" b="1" dirty="0">
                <a:latin typeface="+mn-lt"/>
                <a:ea typeface="+mn-ea"/>
              </a:rPr>
              <a:t>地址。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5004048" y="2751311"/>
            <a:ext cx="1368152" cy="821705"/>
            <a:chOff x="2987824" y="2319263"/>
            <a:chExt cx="1368152" cy="821705"/>
          </a:xfrm>
        </p:grpSpPr>
        <p:grpSp>
          <p:nvGrpSpPr>
            <p:cNvPr id="37" name="组合 22"/>
            <p:cNvGrpSpPr/>
            <p:nvPr/>
          </p:nvGrpSpPr>
          <p:grpSpPr>
            <a:xfrm>
              <a:off x="2987824" y="2319263"/>
              <a:ext cx="914400" cy="821705"/>
              <a:chOff x="2987824" y="2319263"/>
              <a:chExt cx="914400" cy="821705"/>
            </a:xfrm>
          </p:grpSpPr>
          <p:sp>
            <p:nvSpPr>
              <p:cNvPr id="39" name="矩形 38"/>
              <p:cNvSpPr/>
              <p:nvPr/>
            </p:nvSpPr>
            <p:spPr bwMode="auto">
              <a:xfrm>
                <a:off x="2987824" y="2708920"/>
                <a:ext cx="914400" cy="432048"/>
              </a:xfrm>
              <a:prstGeom prst="rect">
                <a:avLst/>
              </a:prstGeom>
              <a:solidFill>
                <a:schemeClr val="bg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1001H</a:t>
                </a:r>
                <a:endPara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203848" y="2319263"/>
                <a:ext cx="5613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PC</a:t>
                </a:r>
                <a:endParaRPr lang="zh-CN" altLang="en-US" dirty="0"/>
              </a:p>
            </p:txBody>
          </p:sp>
        </p:grpSp>
        <p:cxnSp>
          <p:nvCxnSpPr>
            <p:cNvPr id="38" name="直接箭头连接符 37"/>
            <p:cNvCxnSpPr/>
            <p:nvPr/>
          </p:nvCxnSpPr>
          <p:spPr bwMode="auto">
            <a:xfrm>
              <a:off x="3923928" y="2924944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41" name="矩形 40"/>
          <p:cNvSpPr/>
          <p:nvPr/>
        </p:nvSpPr>
        <p:spPr>
          <a:xfrm>
            <a:off x="107504" y="4221088"/>
            <a:ext cx="4752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lt"/>
                <a:ea typeface="+mn-ea"/>
              </a:rPr>
              <a:t>  </a:t>
            </a:r>
            <a:r>
              <a:rPr lang="zh-CN" altLang="zh-CN" b="1" dirty="0">
                <a:latin typeface="+mn-lt"/>
                <a:ea typeface="+mn-ea"/>
              </a:rPr>
              <a:t>当程序要转移时，将转移地址送入</a:t>
            </a:r>
            <a:r>
              <a:rPr lang="en-US" altLang="zh-CN" b="1" dirty="0">
                <a:latin typeface="+mn-lt"/>
                <a:ea typeface="+mn-ea"/>
              </a:rPr>
              <a:t>PC</a:t>
            </a:r>
            <a:r>
              <a:rPr lang="zh-CN" altLang="zh-CN" b="1" dirty="0">
                <a:latin typeface="+mn-lt"/>
                <a:ea typeface="+mn-ea"/>
              </a:rPr>
              <a:t>，使</a:t>
            </a:r>
            <a:r>
              <a:rPr lang="en-US" altLang="zh-CN" b="1" dirty="0">
                <a:latin typeface="+mn-lt"/>
                <a:ea typeface="+mn-ea"/>
              </a:rPr>
              <a:t>PC</a:t>
            </a:r>
            <a:r>
              <a:rPr lang="zh-CN" altLang="zh-CN" b="1" dirty="0">
                <a:latin typeface="+mn-lt"/>
                <a:ea typeface="+mn-ea"/>
              </a:rPr>
              <a:t>指向新的指令地址。</a:t>
            </a:r>
            <a:endParaRPr lang="zh-CN" altLang="en-US" b="1" dirty="0">
              <a:latin typeface="+mn-lt"/>
              <a:ea typeface="+mn-ea"/>
            </a:endParaRPr>
          </a:p>
        </p:txBody>
      </p:sp>
      <p:sp>
        <p:nvSpPr>
          <p:cNvPr id="43" name="手杖形箭头 42"/>
          <p:cNvSpPr/>
          <p:nvPr/>
        </p:nvSpPr>
        <p:spPr bwMode="auto">
          <a:xfrm flipH="1">
            <a:off x="5436096" y="2204864"/>
            <a:ext cx="2664296" cy="1165856"/>
          </a:xfrm>
          <a:prstGeom prst="uturnArrow">
            <a:avLst>
              <a:gd name="adj1" fmla="val 5392"/>
              <a:gd name="adj2" fmla="val 7620"/>
              <a:gd name="adj3" fmla="val 21435"/>
              <a:gd name="adj4" fmla="val 49098"/>
              <a:gd name="adj5" fmla="val 54615"/>
            </a:avLst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004048" y="4191471"/>
            <a:ext cx="1368152" cy="821705"/>
            <a:chOff x="2987824" y="2319263"/>
            <a:chExt cx="1368152" cy="821705"/>
          </a:xfrm>
        </p:grpSpPr>
        <p:grpSp>
          <p:nvGrpSpPr>
            <p:cNvPr id="45" name="组合 22"/>
            <p:cNvGrpSpPr/>
            <p:nvPr/>
          </p:nvGrpSpPr>
          <p:grpSpPr>
            <a:xfrm>
              <a:off x="2987824" y="2319263"/>
              <a:ext cx="914400" cy="821705"/>
              <a:chOff x="2987824" y="2319263"/>
              <a:chExt cx="914400" cy="821705"/>
            </a:xfrm>
          </p:grpSpPr>
          <p:sp>
            <p:nvSpPr>
              <p:cNvPr id="47" name="矩形 46"/>
              <p:cNvSpPr/>
              <p:nvPr/>
            </p:nvSpPr>
            <p:spPr bwMode="auto">
              <a:xfrm>
                <a:off x="2987824" y="2708920"/>
                <a:ext cx="914400" cy="432048"/>
              </a:xfrm>
              <a:prstGeom prst="rect">
                <a:avLst/>
              </a:prstGeom>
              <a:solidFill>
                <a:schemeClr val="bg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b="1" dirty="0">
                    <a:solidFill>
                      <a:srgbClr val="FF0000"/>
                    </a:solidFill>
                  </a:rPr>
                  <a:t>XXXX</a:t>
                </a:r>
                <a:r>
                  <a:rPr kumimoji="1" lang="en-US" altLang="zh-CN" sz="16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H</a:t>
                </a:r>
                <a:endParaRPr kumimoji="1" lang="zh-CN" alt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203848" y="2319263"/>
                <a:ext cx="5613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PC</a:t>
                </a:r>
                <a:endParaRPr lang="zh-CN" altLang="en-US" dirty="0"/>
              </a:p>
            </p:txBody>
          </p:sp>
        </p:grpSp>
        <p:cxnSp>
          <p:nvCxnSpPr>
            <p:cNvPr id="46" name="直接箭头连接符 45"/>
            <p:cNvCxnSpPr/>
            <p:nvPr/>
          </p:nvCxnSpPr>
          <p:spPr bwMode="auto">
            <a:xfrm>
              <a:off x="3923928" y="2924944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251520" y="5787261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latin typeface="+mn-lt"/>
                <a:ea typeface="+mn-ea"/>
              </a:rPr>
              <a:t>因此，当现行指令执行完时，</a:t>
            </a:r>
            <a:r>
              <a:rPr lang="en-US" altLang="zh-CN" b="1" dirty="0">
                <a:latin typeface="+mn-lt"/>
                <a:ea typeface="+mn-ea"/>
              </a:rPr>
              <a:t>PC</a:t>
            </a:r>
            <a:r>
              <a:rPr lang="zh-CN" altLang="zh-CN" b="1" dirty="0">
                <a:latin typeface="+mn-lt"/>
                <a:ea typeface="+mn-ea"/>
              </a:rPr>
              <a:t>中存放的总是</a:t>
            </a:r>
            <a:r>
              <a:rPr lang="zh-CN" altLang="zh-CN" b="1" dirty="0">
                <a:solidFill>
                  <a:srgbClr val="FF0000"/>
                </a:solidFill>
                <a:latin typeface="+mn-lt"/>
                <a:ea typeface="+mn-ea"/>
              </a:rPr>
              <a:t>后续指令的地址</a:t>
            </a:r>
            <a:r>
              <a:rPr lang="zh-CN" altLang="en-US" b="1" dirty="0">
                <a:latin typeface="+mn-lt"/>
                <a:ea typeface="+mn-ea"/>
              </a:rPr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  <p:bldP spid="41" grpId="0"/>
      <p:bldP spid="43" grpId="0" animBg="1"/>
      <p:bldP spid="43" grpId="1" animBg="1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16632"/>
            <a:ext cx="50875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</a:rPr>
              <a:t>3</a:t>
            </a:r>
            <a:r>
              <a:rPr lang="zh-CN" altLang="en-US" sz="2800" b="1" dirty="0">
                <a:solidFill>
                  <a:schemeClr val="tx2"/>
                </a:solidFill>
              </a:rPr>
              <a:t>）</a:t>
            </a:r>
            <a:r>
              <a:rPr lang="zh-CN" altLang="zh-CN" sz="2800" b="1" dirty="0">
                <a:solidFill>
                  <a:schemeClr val="tx2"/>
                </a:solidFill>
              </a:rPr>
              <a:t>程序状态字寄存器</a:t>
            </a:r>
            <a:r>
              <a:rPr lang="en-US" altLang="zh-CN" sz="2800" b="1" dirty="0"/>
              <a:t>  </a:t>
            </a:r>
            <a:r>
              <a:rPr lang="en-US" altLang="zh-CN" sz="2800" b="1" dirty="0">
                <a:solidFill>
                  <a:srgbClr val="FF0000"/>
                </a:solidFill>
              </a:rPr>
              <a:t>PSW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9552" y="817548"/>
            <a:ext cx="817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20000"/>
              </a:spcBef>
            </a:pPr>
            <a:r>
              <a:rPr kumimoji="0" lang="zh-CN" altLang="en-US" sz="2800" b="1" dirty="0"/>
              <a:t>记录现行程序的运行状态和指示程序的工作方式。</a:t>
            </a:r>
            <a:endParaRPr kumimoji="0" lang="zh-CN" altLang="en-US" sz="2800" b="1" dirty="0">
              <a:latin typeface="宋体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28600" y="1412776"/>
            <a:ext cx="8839200" cy="271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kumimoji="0" lang="zh-CN" altLang="en-US" sz="2800" b="1" dirty="0">
                <a:latin typeface="+mn-lt"/>
                <a:ea typeface="黑体" pitchFamily="2" charset="-122"/>
              </a:rPr>
              <a:t> </a:t>
            </a:r>
            <a:r>
              <a:rPr kumimoji="0" lang="zh-CN" altLang="en-US" sz="2800" b="1" dirty="0">
                <a:solidFill>
                  <a:schemeClr val="tx2"/>
                </a:solidFill>
                <a:latin typeface="+mn-lt"/>
              </a:rPr>
              <a:t>特征位</a:t>
            </a:r>
          </a:p>
          <a:p>
            <a:pPr algn="just" eaLnBrk="0" hangingPunct="0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kumimoji="0" lang="zh-CN" altLang="en-US" sz="2800" b="1" dirty="0">
                <a:latin typeface="+mn-lt"/>
              </a:rPr>
              <a:t>也叫标志位，用来反映当前程序的执行状态。指令执行后，</a:t>
            </a:r>
            <a:r>
              <a:rPr kumimoji="0" lang="en-US" altLang="zh-CN" sz="2800" b="1" dirty="0">
                <a:latin typeface="+mn-lt"/>
              </a:rPr>
              <a:t>CPU</a:t>
            </a:r>
            <a:r>
              <a:rPr kumimoji="0" lang="zh-CN" altLang="en-US" sz="2800" b="1" dirty="0">
                <a:latin typeface="+mn-lt"/>
              </a:rPr>
              <a:t>根据</a:t>
            </a:r>
            <a:r>
              <a:rPr kumimoji="0" lang="zh-CN" altLang="en-US" sz="2800" b="1" dirty="0">
                <a:solidFill>
                  <a:srgbClr val="FF0000"/>
                </a:solidFill>
                <a:latin typeface="+mn-lt"/>
              </a:rPr>
              <a:t>执行结果</a:t>
            </a:r>
            <a:r>
              <a:rPr kumimoji="0" lang="zh-CN" altLang="en-US" sz="2800" b="1" dirty="0">
                <a:latin typeface="+mn-lt"/>
              </a:rPr>
              <a:t>设置相应特征位，作为决定程序流向的判断依据，常见有5种。另有编程设定位。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684213" y="4581128"/>
            <a:ext cx="8001000" cy="914400"/>
            <a:chOff x="336" y="2640"/>
            <a:chExt cx="5040" cy="576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3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进位</a:t>
              </a:r>
            </a:p>
            <a:p>
              <a:pPr algn="ctr" eaLnBrk="0" hangingPunct="0"/>
              <a:r>
                <a:rPr kumimoji="0" lang="en-US" altLang="zh-CN" sz="2800" b="1"/>
                <a:t>C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05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溢出</a:t>
              </a:r>
            </a:p>
            <a:p>
              <a:pPr algn="ctr" eaLnBrk="0" hangingPunct="0"/>
              <a:r>
                <a:rPr kumimoji="0" lang="en-US" altLang="zh-CN" sz="2800" b="1"/>
                <a:t>V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77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零位</a:t>
              </a:r>
            </a:p>
            <a:p>
              <a:pPr algn="ctr" eaLnBrk="0" hangingPunct="0"/>
              <a:r>
                <a:rPr kumimoji="0" lang="en-US" altLang="zh-CN" sz="2800" b="1"/>
                <a:t>Z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49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负位</a:t>
              </a:r>
            </a:p>
            <a:p>
              <a:pPr algn="ctr" eaLnBrk="0" hangingPunct="0"/>
              <a:r>
                <a:rPr kumimoji="0" lang="en-US" altLang="zh-CN" sz="2800" b="1"/>
                <a:t>N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21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奇偶</a:t>
              </a:r>
            </a:p>
            <a:p>
              <a:pPr algn="ctr" eaLnBrk="0" hangingPunct="0"/>
              <a:r>
                <a:rPr kumimoji="0" lang="en-US" altLang="zh-CN" sz="2800" b="1"/>
                <a:t>P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93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65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AutoShape 18"/>
          <p:cNvSpPr>
            <a:spLocks/>
          </p:cNvSpPr>
          <p:nvPr/>
        </p:nvSpPr>
        <p:spPr bwMode="auto">
          <a:xfrm rot="5400000">
            <a:off x="3359150" y="3538141"/>
            <a:ext cx="215900" cy="4464050"/>
          </a:xfrm>
          <a:prstGeom prst="rightBrace">
            <a:avLst>
              <a:gd name="adj1" fmla="val 17230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1979613" y="5949553"/>
            <a:ext cx="30700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/>
              <a:t>特征位，自动设置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13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4800" y="829642"/>
            <a:ext cx="8839200" cy="211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kumimoji="0" lang="zh-CN" altLang="en-US" sz="2800" b="1" dirty="0">
                <a:latin typeface="+mn-lt"/>
                <a:ea typeface="+mn-ea"/>
              </a:rPr>
              <a:t> </a:t>
            </a:r>
            <a:r>
              <a:rPr kumimoji="0" lang="zh-CN" altLang="en-US" sz="2800" b="1" dirty="0">
                <a:solidFill>
                  <a:schemeClr val="tx2"/>
                </a:solidFill>
                <a:latin typeface="+mn-lt"/>
                <a:ea typeface="+mn-ea"/>
              </a:rPr>
              <a:t>编程设定位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kumimoji="0" lang="en-US" altLang="zh-CN" sz="2800" b="1" dirty="0">
                <a:latin typeface="+mn-lt"/>
                <a:ea typeface="+mn-ea"/>
              </a:rPr>
              <a:t>  PSW</a:t>
            </a:r>
            <a:r>
              <a:rPr kumimoji="0" lang="zh-CN" altLang="en-US" sz="2800" b="1" dirty="0">
                <a:latin typeface="+mn-lt"/>
                <a:ea typeface="+mn-ea"/>
              </a:rPr>
              <a:t>中某些位或字段由</a:t>
            </a:r>
            <a:r>
              <a:rPr kumimoji="0" lang="en-US" altLang="zh-CN" sz="2800" b="1" dirty="0">
                <a:latin typeface="+mn-lt"/>
                <a:ea typeface="+mn-ea"/>
              </a:rPr>
              <a:t>CPU</a:t>
            </a:r>
            <a:r>
              <a:rPr kumimoji="0"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编程设定</a:t>
            </a:r>
            <a:r>
              <a:rPr kumimoji="0" lang="zh-CN" altLang="en-US" sz="2800" b="1" dirty="0">
                <a:latin typeface="+mn-lt"/>
                <a:ea typeface="+mn-ea"/>
              </a:rPr>
              <a:t>，以决定程序的调试、对中断的响应、程序的工作方式等。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428328" y="3738736"/>
            <a:ext cx="6096000" cy="914400"/>
            <a:chOff x="672" y="2400"/>
            <a:chExt cx="3840" cy="576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672" y="2400"/>
              <a:ext cx="96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跟踪位</a:t>
              </a:r>
            </a:p>
            <a:p>
              <a:pPr algn="ctr" eaLnBrk="0" hangingPunct="0"/>
              <a:r>
                <a:rPr kumimoji="0" lang="en-US" altLang="zh-CN" sz="2800" b="1"/>
                <a:t>T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32" y="2400"/>
              <a:ext cx="96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允许中断</a:t>
              </a:r>
            </a:p>
            <a:p>
              <a:pPr algn="ctr" eaLnBrk="0" hangingPunct="0"/>
              <a:r>
                <a:rPr kumimoji="0" lang="en-US" altLang="zh-CN" sz="2800" b="1"/>
                <a:t>I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592" y="2400"/>
              <a:ext cx="96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程序优</a:t>
              </a:r>
            </a:p>
            <a:p>
              <a:pPr algn="ctr" eaLnBrk="0" hangingPunct="0"/>
              <a:r>
                <a:rPr kumimoji="0" lang="zh-CN" altLang="en-US" sz="2800" b="1"/>
                <a:t>先级段</a:t>
              </a:r>
              <a:endParaRPr kumimoji="0" lang="en-US" altLang="zh-CN" sz="2800" b="1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552" y="2400"/>
              <a:ext cx="96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工作方</a:t>
              </a:r>
            </a:p>
            <a:p>
              <a:pPr algn="ctr" eaLnBrk="0" hangingPunct="0"/>
              <a:r>
                <a:rPr kumimoji="0" lang="zh-CN" altLang="en-US" sz="2800" b="1"/>
                <a:t>式字段</a:t>
              </a:r>
              <a:endParaRPr kumimoji="0" lang="en-US" altLang="zh-CN" sz="2800" b="1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07921"/>
            <a:ext cx="4968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+mn-lt"/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  <a:latin typeface="+mn-lt"/>
              </a:rPr>
              <a:t>4</a:t>
            </a:r>
            <a:r>
              <a:rPr lang="zh-CN" altLang="en-US" sz="2800" b="1" dirty="0">
                <a:solidFill>
                  <a:schemeClr val="tx2"/>
                </a:solidFill>
                <a:latin typeface="+mn-lt"/>
              </a:rPr>
              <a:t>）</a:t>
            </a:r>
            <a:r>
              <a:rPr lang="zh-CN" altLang="zh-CN" sz="2800" b="1" dirty="0">
                <a:solidFill>
                  <a:schemeClr val="tx2"/>
                </a:solidFill>
                <a:latin typeface="+mn-lt"/>
              </a:rPr>
              <a:t>堆栈指针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     SP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368308" y="3717032"/>
            <a:ext cx="2668188" cy="2880320"/>
            <a:chOff x="4139952" y="1412776"/>
            <a:chExt cx="2468074" cy="2880320"/>
          </a:xfrm>
        </p:grpSpPr>
        <p:sp>
          <p:nvSpPr>
            <p:cNvPr id="4" name="矩形 3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7FFDH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7FFEH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XXXX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</a:rPr>
                <a:t>堆栈空间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堆栈栈底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004048" y="5445224"/>
            <a:ext cx="1368152" cy="821705"/>
            <a:chOff x="2987824" y="2319263"/>
            <a:chExt cx="1368152" cy="821705"/>
          </a:xfrm>
        </p:grpSpPr>
        <p:grpSp>
          <p:nvGrpSpPr>
            <p:cNvPr id="21" name="组合 22"/>
            <p:cNvGrpSpPr/>
            <p:nvPr/>
          </p:nvGrpSpPr>
          <p:grpSpPr>
            <a:xfrm>
              <a:off x="2987824" y="2319263"/>
              <a:ext cx="914400" cy="821705"/>
              <a:chOff x="2987824" y="2319263"/>
              <a:chExt cx="914400" cy="821705"/>
            </a:xfrm>
          </p:grpSpPr>
          <p:sp>
            <p:nvSpPr>
              <p:cNvPr id="23" name="矩形 22"/>
              <p:cNvSpPr/>
              <p:nvPr/>
            </p:nvSpPr>
            <p:spPr bwMode="auto">
              <a:xfrm>
                <a:off x="2987824" y="2708920"/>
                <a:ext cx="914400" cy="432048"/>
              </a:xfrm>
              <a:prstGeom prst="rect">
                <a:avLst/>
              </a:prstGeom>
              <a:solidFill>
                <a:schemeClr val="bg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7FFEH</a:t>
                </a:r>
                <a:endPara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203848" y="2319263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SP</a:t>
                </a:r>
                <a:endParaRPr lang="zh-CN" altLang="en-US" dirty="0"/>
              </a:p>
            </p:txBody>
          </p:sp>
        </p:grpSp>
        <p:cxnSp>
          <p:nvCxnSpPr>
            <p:cNvPr id="22" name="直接箭头连接符 21"/>
            <p:cNvCxnSpPr/>
            <p:nvPr/>
          </p:nvCxnSpPr>
          <p:spPr bwMode="auto">
            <a:xfrm>
              <a:off x="3923928" y="2924944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28" name="直接箭头连接符 27"/>
          <p:cNvCxnSpPr/>
          <p:nvPr/>
        </p:nvCxnSpPr>
        <p:spPr bwMode="auto">
          <a:xfrm flipV="1">
            <a:off x="9036496" y="4106689"/>
            <a:ext cx="0" cy="2376264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chemeClr val="tx2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481316" y="605009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+mn-lt"/>
              </a:rPr>
              <a:t>     </a:t>
            </a:r>
            <a:r>
              <a:rPr lang="zh-CN" altLang="zh-CN" sz="2800" b="1">
                <a:latin typeface="+mn-lt"/>
              </a:rPr>
              <a:t>在</a:t>
            </a:r>
            <a:r>
              <a:rPr lang="zh-CN" altLang="zh-CN" sz="2800" b="1" dirty="0">
                <a:latin typeface="+mn-lt"/>
              </a:rPr>
              <a:t>主存储器中划出一段区间作为堆栈区</a:t>
            </a:r>
            <a:r>
              <a:rPr lang="zh-CN" altLang="en-US" sz="2800" b="1" dirty="0">
                <a:latin typeface="+mn-lt"/>
              </a:rPr>
              <a:t>，</a:t>
            </a:r>
            <a:r>
              <a:rPr lang="zh-CN" altLang="zh-CN" sz="2800" b="1" dirty="0">
                <a:latin typeface="+mn-lt"/>
              </a:rPr>
              <a:t>是一种按“后进先出”存取顺序进行存储的结构。</a:t>
            </a:r>
            <a:endParaRPr lang="en-US" altLang="zh-CN" sz="2800" b="1" dirty="0">
              <a:latin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7504" y="2042264"/>
            <a:ext cx="87613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b="1">
                <a:latin typeface="+mn-lt"/>
              </a:rPr>
              <a:t>作为</a:t>
            </a:r>
            <a:r>
              <a:rPr lang="zh-CN" altLang="zh-CN" sz="2800" b="1" dirty="0">
                <a:latin typeface="+mn-lt"/>
              </a:rPr>
              <a:t>起点的一端固定，称为栈底</a:t>
            </a:r>
            <a:r>
              <a:rPr lang="zh-CN" altLang="en-US" sz="2800" b="1" dirty="0">
                <a:latin typeface="+mn-lt"/>
              </a:rPr>
              <a:t>；浮动</a:t>
            </a:r>
            <a:r>
              <a:rPr lang="zh-CN" altLang="zh-CN" sz="2800" b="1" dirty="0">
                <a:latin typeface="+mn-lt"/>
              </a:rPr>
              <a:t>端称为栈顶</a:t>
            </a:r>
            <a:r>
              <a:rPr lang="zh-CN" altLang="en-US" sz="2800" b="1" dirty="0">
                <a:latin typeface="+mn-lt"/>
              </a:rPr>
              <a:t>。</a:t>
            </a:r>
          </a:p>
        </p:txBody>
      </p:sp>
      <p:sp>
        <p:nvSpPr>
          <p:cNvPr id="32" name="矩形 31"/>
          <p:cNvSpPr/>
          <p:nvPr/>
        </p:nvSpPr>
        <p:spPr>
          <a:xfrm>
            <a:off x="107504" y="2837835"/>
            <a:ext cx="5886992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b="1" dirty="0">
                <a:latin typeface="+mn-lt"/>
              </a:rPr>
              <a:t>设置一个具有加、减计数功能的寄存器作为堆栈指针，命名为</a:t>
            </a:r>
            <a:r>
              <a:rPr lang="en-US" altLang="zh-CN" sz="2800" b="1" dirty="0">
                <a:latin typeface="+mn-lt"/>
              </a:rPr>
              <a:t>SP</a:t>
            </a:r>
            <a:r>
              <a:rPr lang="zh-CN" altLang="zh-CN" sz="2800" b="1" dirty="0">
                <a:latin typeface="+mn-lt"/>
              </a:rPr>
              <a:t>，</a:t>
            </a:r>
            <a:r>
              <a:rPr lang="en-US" altLang="zh-CN" sz="2800" b="1" dirty="0">
                <a:solidFill>
                  <a:srgbClr val="00B050"/>
                </a:solidFill>
                <a:latin typeface="+mn-lt"/>
              </a:rPr>
              <a:t>SP</a:t>
            </a:r>
            <a:r>
              <a:rPr lang="zh-CN" altLang="zh-CN" sz="2800" b="1" dirty="0">
                <a:solidFill>
                  <a:srgbClr val="00B050"/>
                </a:solidFill>
                <a:latin typeface="+mn-lt"/>
              </a:rPr>
              <a:t>中的内容</a:t>
            </a:r>
            <a:r>
              <a:rPr lang="zh-CN" altLang="zh-CN" sz="2800" b="1" dirty="0">
                <a:latin typeface="+mn-lt"/>
              </a:rPr>
              <a:t>就是栈顶单元地址。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3313" y="5075602"/>
            <a:ext cx="4414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+mn-lt"/>
              </a:rPr>
              <a:t>压栈：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SP=SP-1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，</a:t>
            </a:r>
            <a:r>
              <a:rPr lang="zh-CN" altLang="en-US" sz="2800" b="1" dirty="0">
                <a:solidFill>
                  <a:schemeClr val="tx2"/>
                </a:solidFill>
                <a:latin typeface="+mn-lt"/>
              </a:rPr>
              <a:t>存入数据</a:t>
            </a:r>
            <a:endParaRPr lang="en-US" altLang="zh-CN" sz="2800" b="1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004048" y="5085184"/>
            <a:ext cx="1368152" cy="821705"/>
            <a:chOff x="2987824" y="2319263"/>
            <a:chExt cx="1368152" cy="821705"/>
          </a:xfrm>
        </p:grpSpPr>
        <p:grpSp>
          <p:nvGrpSpPr>
            <p:cNvPr id="35" name="组合 22"/>
            <p:cNvGrpSpPr/>
            <p:nvPr/>
          </p:nvGrpSpPr>
          <p:grpSpPr>
            <a:xfrm>
              <a:off x="2987824" y="2319263"/>
              <a:ext cx="914400" cy="821705"/>
              <a:chOff x="2987824" y="2319263"/>
              <a:chExt cx="914400" cy="821705"/>
            </a:xfrm>
          </p:grpSpPr>
          <p:sp>
            <p:nvSpPr>
              <p:cNvPr id="37" name="矩形 36"/>
              <p:cNvSpPr/>
              <p:nvPr/>
            </p:nvSpPr>
            <p:spPr bwMode="auto">
              <a:xfrm>
                <a:off x="2987824" y="2708920"/>
                <a:ext cx="914400" cy="432048"/>
              </a:xfrm>
              <a:prstGeom prst="rect">
                <a:avLst/>
              </a:prstGeom>
              <a:solidFill>
                <a:schemeClr val="bg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0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7FFDH</a:t>
                </a:r>
                <a:endPara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203848" y="2319263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SP</a:t>
                </a:r>
                <a:endParaRPr lang="zh-CN" altLang="en-US" dirty="0"/>
              </a:p>
            </p:txBody>
          </p:sp>
        </p:grpSp>
        <p:cxnSp>
          <p:nvCxnSpPr>
            <p:cNvPr id="36" name="直接箭头连接符 35"/>
            <p:cNvCxnSpPr/>
            <p:nvPr/>
          </p:nvCxnSpPr>
          <p:spPr bwMode="auto">
            <a:xfrm>
              <a:off x="3923928" y="2924944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6588224" y="5445224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XXXXH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9593" y="5775079"/>
            <a:ext cx="4318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+mn-lt"/>
              </a:rPr>
              <a:t>出</a:t>
            </a:r>
            <a:r>
              <a:rPr lang="zh-CN" altLang="en-US" sz="2800" b="1">
                <a:latin typeface="+mn-lt"/>
              </a:rPr>
              <a:t>栈：</a:t>
            </a:r>
            <a:r>
              <a:rPr lang="zh-CN" altLang="en-US" sz="2800" b="1">
                <a:solidFill>
                  <a:schemeClr val="tx2"/>
                </a:solidFill>
              </a:rPr>
              <a:t>读取数据</a:t>
            </a:r>
            <a:r>
              <a:rPr lang="en-US" altLang="zh-CN" sz="2800" b="1">
                <a:solidFill>
                  <a:schemeClr val="tx2"/>
                </a:solidFill>
              </a:rPr>
              <a:t>,</a:t>
            </a:r>
            <a:r>
              <a:rPr lang="en-US" altLang="zh-CN" sz="2800" b="1">
                <a:solidFill>
                  <a:srgbClr val="FF0000"/>
                </a:solidFill>
              </a:rPr>
              <a:t> SP=SP+1</a:t>
            </a:r>
            <a:endParaRPr lang="en-US" altLang="zh-CN" sz="2800" b="1" dirty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9" grpId="0"/>
      <p:bldP spid="39" grpId="1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97468"/>
            <a:ext cx="2167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chemeClr val="tx2"/>
                </a:solidFill>
                <a:latin typeface="+mn-lt"/>
                <a:ea typeface="+mn-ea"/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  <a:latin typeface="+mn-lt"/>
                <a:ea typeface="+mn-ea"/>
              </a:rPr>
              <a:t>5</a:t>
            </a:r>
            <a:r>
              <a:rPr lang="zh-CN" altLang="zh-CN" sz="2800" b="1" dirty="0">
                <a:solidFill>
                  <a:schemeClr val="tx2"/>
                </a:solidFill>
                <a:latin typeface="+mn-lt"/>
                <a:ea typeface="+mn-ea"/>
              </a:rPr>
              <a:t>）暂存器</a:t>
            </a:r>
            <a:endParaRPr lang="zh-CN" altLang="en-US" sz="280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692696"/>
            <a:ext cx="8568952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+mn-lt"/>
                <a:ea typeface="+mn-ea"/>
              </a:rPr>
              <a:t>    </a:t>
            </a:r>
            <a:r>
              <a:rPr lang="zh-CN" altLang="zh-CN" sz="2800" b="1">
                <a:latin typeface="+mn-lt"/>
                <a:ea typeface="+mn-ea"/>
              </a:rPr>
              <a:t>与</a:t>
            </a:r>
            <a:r>
              <a:rPr lang="zh-CN" altLang="zh-CN" sz="2800" b="1" dirty="0">
                <a:latin typeface="+mn-lt"/>
                <a:ea typeface="+mn-ea"/>
              </a:rPr>
              <a:t>通用寄存器不同，暂存器没有编号，不能被编程访问，只能</a:t>
            </a:r>
            <a:r>
              <a:rPr lang="en-US" altLang="zh-CN" sz="2800" b="1" dirty="0">
                <a:latin typeface="+mn-lt"/>
                <a:ea typeface="+mn-ea"/>
              </a:rPr>
              <a:t>CPU</a:t>
            </a:r>
            <a:r>
              <a:rPr lang="zh-CN" altLang="zh-CN" sz="2800" b="1" dirty="0">
                <a:latin typeface="+mn-lt"/>
                <a:ea typeface="+mn-ea"/>
              </a:rPr>
              <a:t>内部专用。设置暂存器的目的是暂存某些中间过程产生的信息。</a:t>
            </a:r>
            <a:endParaRPr lang="zh-CN" altLang="en-US" sz="2800" b="1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4215796"/>
            <a:ext cx="8424936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+mn-lt"/>
                <a:ea typeface="+mn-ea"/>
              </a:rPr>
              <a:t>    </a:t>
            </a:r>
            <a:r>
              <a:rPr lang="zh-CN" altLang="zh-CN" sz="2800" b="1">
                <a:latin typeface="+mn-lt"/>
                <a:ea typeface="+mn-ea"/>
              </a:rPr>
              <a:t>模型机</a:t>
            </a:r>
            <a:r>
              <a:rPr lang="zh-CN" altLang="en-US" sz="2800" b="1">
                <a:latin typeface="+mn-lt"/>
                <a:ea typeface="+mn-ea"/>
              </a:rPr>
              <a:t>中</a:t>
            </a:r>
            <a:r>
              <a:rPr lang="zh-CN" altLang="zh-CN" sz="2800" b="1">
                <a:latin typeface="+mn-lt"/>
                <a:ea typeface="+mn-ea"/>
              </a:rPr>
              <a:t>，</a:t>
            </a:r>
            <a:r>
              <a:rPr lang="zh-CN" altLang="en-US" sz="2800" b="1">
                <a:latin typeface="+mn-lt"/>
                <a:ea typeface="+mn-ea"/>
              </a:rPr>
              <a:t>若需要暂存时，则</a:t>
            </a:r>
            <a:r>
              <a:rPr lang="zh-CN" altLang="zh-CN" sz="2800" b="1">
                <a:latin typeface="+mn-lt"/>
                <a:ea typeface="+mn-ea"/>
              </a:rPr>
              <a:t>从</a:t>
            </a:r>
            <a:r>
              <a:rPr lang="zh-CN" altLang="zh-CN" sz="2800" b="1" dirty="0">
                <a:solidFill>
                  <a:srgbClr val="0000FF"/>
                </a:solidFill>
                <a:latin typeface="+mn-lt"/>
                <a:ea typeface="+mn-ea"/>
              </a:rPr>
              <a:t>主存</a:t>
            </a:r>
            <a:r>
              <a:rPr lang="zh-CN" altLang="zh-CN" sz="2800" b="1" dirty="0">
                <a:latin typeface="+mn-lt"/>
                <a:ea typeface="+mn-ea"/>
              </a:rPr>
              <a:t>中读取源操作数地址或源操作数时，就使用暂存器</a:t>
            </a:r>
            <a:r>
              <a:rPr lang="en-US" altLang="zh-CN" sz="2800" b="1" dirty="0">
                <a:latin typeface="+mn-lt"/>
                <a:ea typeface="+mn-ea"/>
              </a:rPr>
              <a:t>C</a:t>
            </a:r>
            <a:r>
              <a:rPr lang="zh-CN" altLang="zh-CN" sz="2800" b="1" dirty="0">
                <a:latin typeface="+mn-lt"/>
                <a:ea typeface="+mn-ea"/>
              </a:rPr>
              <a:t>；从</a:t>
            </a:r>
            <a:r>
              <a:rPr lang="zh-CN" altLang="zh-CN" sz="2800" b="1" dirty="0">
                <a:solidFill>
                  <a:srgbClr val="0000FF"/>
                </a:solidFill>
                <a:latin typeface="+mn-lt"/>
                <a:ea typeface="+mn-ea"/>
              </a:rPr>
              <a:t>主存</a:t>
            </a:r>
            <a:r>
              <a:rPr lang="zh-CN" altLang="zh-CN" sz="2800" b="1" dirty="0">
                <a:latin typeface="+mn-lt"/>
                <a:ea typeface="+mn-ea"/>
              </a:rPr>
              <a:t>中读取目的操作数地址或</a:t>
            </a:r>
            <a:r>
              <a:rPr lang="zh-CN" altLang="zh-CN" sz="2800" b="1">
                <a:latin typeface="+mn-lt"/>
                <a:ea typeface="+mn-ea"/>
              </a:rPr>
              <a:t>目的操作数，就</a:t>
            </a:r>
            <a:r>
              <a:rPr lang="zh-CN" altLang="zh-CN" sz="2800" b="1" dirty="0">
                <a:latin typeface="+mn-lt"/>
                <a:ea typeface="+mn-ea"/>
              </a:rPr>
              <a:t>使用暂存器</a:t>
            </a:r>
            <a:r>
              <a:rPr lang="en-US" altLang="zh-CN" sz="2800" b="1" dirty="0">
                <a:latin typeface="+mn-lt"/>
                <a:ea typeface="+mn-ea"/>
              </a:rPr>
              <a:t>D</a:t>
            </a:r>
            <a:r>
              <a:rPr lang="zh-CN" altLang="zh-CN" sz="2800" b="1" dirty="0">
                <a:latin typeface="+mn-lt"/>
                <a:ea typeface="+mn-ea"/>
              </a:rPr>
              <a:t>。</a:t>
            </a:r>
            <a:endParaRPr lang="zh-CN" altLang="en-US" sz="2800" b="1" dirty="0">
              <a:latin typeface="+mn-lt"/>
              <a:ea typeface="+mn-ea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4C6C18A-A9FC-4D21-9A4B-21E19C55EB1D}"/>
              </a:ext>
            </a:extLst>
          </p:cNvPr>
          <p:cNvGrpSpPr/>
          <p:nvPr/>
        </p:nvGrpSpPr>
        <p:grpSpPr>
          <a:xfrm>
            <a:off x="1623417" y="2919937"/>
            <a:ext cx="3061449" cy="972524"/>
            <a:chOff x="1623417" y="2919937"/>
            <a:chExt cx="3061449" cy="972524"/>
          </a:xfrm>
        </p:grpSpPr>
        <p:grpSp>
          <p:nvGrpSpPr>
            <p:cNvPr id="7" name="组合 6"/>
            <p:cNvGrpSpPr/>
            <p:nvPr/>
          </p:nvGrpSpPr>
          <p:grpSpPr>
            <a:xfrm>
              <a:off x="3779912" y="2919937"/>
              <a:ext cx="904954" cy="972524"/>
              <a:chOff x="3523030" y="2852936"/>
              <a:chExt cx="904954" cy="972524"/>
            </a:xfrm>
          </p:grpSpPr>
          <p:sp>
            <p:nvSpPr>
              <p:cNvPr id="5" name="Text Box 115"/>
              <p:cNvSpPr txBox="1">
                <a:spLocks noChangeArrowheads="1"/>
              </p:cNvSpPr>
              <p:nvPr/>
            </p:nvSpPr>
            <p:spPr bwMode="auto">
              <a:xfrm>
                <a:off x="3523030" y="2852936"/>
                <a:ext cx="904954" cy="39857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6" name="Text Box 117"/>
              <p:cNvSpPr txBox="1">
                <a:spLocks noChangeArrowheads="1"/>
              </p:cNvSpPr>
              <p:nvPr/>
            </p:nvSpPr>
            <p:spPr bwMode="auto">
              <a:xfrm>
                <a:off x="3523030" y="3425556"/>
                <a:ext cx="904954" cy="399904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D</a:t>
                </a:r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579BA59-663F-44BB-A342-2A204E34CA2E}"/>
                </a:ext>
              </a:extLst>
            </p:cNvPr>
            <p:cNvSpPr txBox="1"/>
            <p:nvPr/>
          </p:nvSpPr>
          <p:spPr>
            <a:xfrm>
              <a:off x="1623417" y="311922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/>
                <a:t>模型机中：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21002" y="85225"/>
            <a:ext cx="3467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chemeClr val="tx2"/>
                </a:solidFill>
                <a:latin typeface="+mn-lt"/>
                <a:ea typeface="+mn-ea"/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  <a:latin typeface="+mn-lt"/>
                <a:ea typeface="+mn-ea"/>
              </a:rPr>
              <a:t>6</a:t>
            </a:r>
            <a:r>
              <a:rPr lang="zh-CN" altLang="zh-CN" sz="2800" b="1" dirty="0">
                <a:solidFill>
                  <a:schemeClr val="tx2"/>
                </a:solidFill>
                <a:latin typeface="+mn-lt"/>
                <a:ea typeface="+mn-ea"/>
              </a:rPr>
              <a:t>）指令寄存器</a:t>
            </a:r>
            <a:r>
              <a:rPr lang="en-US" altLang="zh-CN" sz="2800" b="1" dirty="0">
                <a:latin typeface="+mn-lt"/>
                <a:ea typeface="+mn-ea"/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IR</a:t>
            </a:r>
            <a:endParaRPr lang="zh-CN" altLang="en-US" sz="28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55575" y="692696"/>
            <a:ext cx="7416825" cy="4464050"/>
            <a:chOff x="1300242" y="1341214"/>
            <a:chExt cx="7448471" cy="4464050"/>
          </a:xfrm>
        </p:grpSpPr>
        <p:grpSp>
          <p:nvGrpSpPr>
            <p:cNvPr id="5" name="Group 69"/>
            <p:cNvGrpSpPr>
              <a:grpSpLocks/>
            </p:cNvGrpSpPr>
            <p:nvPr/>
          </p:nvGrpSpPr>
          <p:grpSpPr bwMode="auto">
            <a:xfrm>
              <a:off x="1300242" y="1341214"/>
              <a:ext cx="7448471" cy="4464050"/>
              <a:chOff x="624" y="48"/>
              <a:chExt cx="5136" cy="3360"/>
            </a:xfrm>
          </p:grpSpPr>
          <p:sp>
            <p:nvSpPr>
              <p:cNvPr id="18" name="Line 81"/>
              <p:cNvSpPr>
                <a:spLocks noChangeShapeType="1"/>
              </p:cNvSpPr>
              <p:nvPr/>
            </p:nvSpPr>
            <p:spPr bwMode="auto">
              <a:xfrm>
                <a:off x="624" y="1200"/>
                <a:ext cx="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3" name="Rectangle 86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624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>
                    <a:latin typeface="+mn-lt"/>
                  </a:rPr>
                  <a:t>R2</a:t>
                </a:r>
              </a:p>
            </p:txBody>
          </p:sp>
          <p:sp>
            <p:nvSpPr>
              <p:cNvPr id="25" name="Line 88"/>
              <p:cNvSpPr>
                <a:spLocks noChangeShapeType="1"/>
              </p:cNvSpPr>
              <p:nvPr/>
            </p:nvSpPr>
            <p:spPr bwMode="auto">
              <a:xfrm>
                <a:off x="2976" y="481"/>
                <a:ext cx="0" cy="2927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6" name="Line 89"/>
              <p:cNvSpPr>
                <a:spLocks noChangeShapeType="1"/>
              </p:cNvSpPr>
              <p:nvPr/>
            </p:nvSpPr>
            <p:spPr bwMode="auto">
              <a:xfrm flipH="1">
                <a:off x="2736" y="91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7" name="Line 90"/>
              <p:cNvSpPr>
                <a:spLocks noChangeShapeType="1"/>
              </p:cNvSpPr>
              <p:nvPr/>
            </p:nvSpPr>
            <p:spPr bwMode="auto">
              <a:xfrm flipH="1">
                <a:off x="2736" y="1344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8" name="Line 91"/>
              <p:cNvSpPr>
                <a:spLocks noChangeShapeType="1"/>
              </p:cNvSpPr>
              <p:nvPr/>
            </p:nvSpPr>
            <p:spPr bwMode="auto">
              <a:xfrm flipH="1">
                <a:off x="2736" y="177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9" name="Line 92"/>
              <p:cNvSpPr>
                <a:spLocks noChangeShapeType="1"/>
              </p:cNvSpPr>
              <p:nvPr/>
            </p:nvSpPr>
            <p:spPr bwMode="auto">
              <a:xfrm flipH="1">
                <a:off x="2736" y="2161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0" name="Line 93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1" name="Line 94"/>
              <p:cNvSpPr>
                <a:spLocks noChangeShapeType="1"/>
              </p:cNvSpPr>
              <p:nvPr/>
            </p:nvSpPr>
            <p:spPr bwMode="auto">
              <a:xfrm flipH="1">
                <a:off x="2736" y="3024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2" name="Line 95"/>
              <p:cNvSpPr>
                <a:spLocks noChangeShapeType="1"/>
              </p:cNvSpPr>
              <p:nvPr/>
            </p:nvSpPr>
            <p:spPr bwMode="auto">
              <a:xfrm>
                <a:off x="3744" y="193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3" name="Line 96"/>
              <p:cNvSpPr>
                <a:spLocks noChangeShapeType="1"/>
              </p:cNvSpPr>
              <p:nvPr/>
            </p:nvSpPr>
            <p:spPr bwMode="auto">
              <a:xfrm>
                <a:off x="3744" y="576"/>
                <a:ext cx="2016" cy="0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4" name="Line 97"/>
              <p:cNvSpPr>
                <a:spLocks noChangeShapeType="1"/>
              </p:cNvSpPr>
              <p:nvPr/>
            </p:nvSpPr>
            <p:spPr bwMode="auto">
              <a:xfrm flipH="1">
                <a:off x="3744" y="384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5" name="Line 98"/>
              <p:cNvSpPr>
                <a:spLocks noChangeShapeType="1"/>
              </p:cNvSpPr>
              <p:nvPr/>
            </p:nvSpPr>
            <p:spPr bwMode="auto">
              <a:xfrm>
                <a:off x="4816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6" name="Line 99"/>
              <p:cNvSpPr>
                <a:spLocks noChangeShapeType="1"/>
              </p:cNvSpPr>
              <p:nvPr/>
            </p:nvSpPr>
            <p:spPr bwMode="auto">
              <a:xfrm>
                <a:off x="4965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7" name="Line 100"/>
              <p:cNvSpPr>
                <a:spLocks noChangeShapeType="1"/>
              </p:cNvSpPr>
              <p:nvPr/>
            </p:nvSpPr>
            <p:spPr bwMode="auto">
              <a:xfrm>
                <a:off x="5412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8" name="Line 101"/>
              <p:cNvSpPr>
                <a:spLocks noChangeShapeType="1"/>
              </p:cNvSpPr>
              <p:nvPr/>
            </p:nvSpPr>
            <p:spPr bwMode="auto">
              <a:xfrm>
                <a:off x="5114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9" name="Line 102"/>
              <p:cNvSpPr>
                <a:spLocks noChangeShapeType="1"/>
              </p:cNvSpPr>
              <p:nvPr/>
            </p:nvSpPr>
            <p:spPr bwMode="auto">
              <a:xfrm>
                <a:off x="5710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0" name="Line 103"/>
              <p:cNvSpPr>
                <a:spLocks noChangeShapeType="1"/>
              </p:cNvSpPr>
              <p:nvPr/>
            </p:nvSpPr>
            <p:spPr bwMode="auto">
              <a:xfrm>
                <a:off x="3888" y="912"/>
                <a:ext cx="14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1" name="Line 104"/>
              <p:cNvSpPr>
                <a:spLocks noChangeShapeType="1"/>
              </p:cNvSpPr>
              <p:nvPr/>
            </p:nvSpPr>
            <p:spPr bwMode="auto">
              <a:xfrm flipV="1">
                <a:off x="4032" y="193"/>
                <a:ext cx="0" cy="719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" name="Line 105"/>
              <p:cNvSpPr>
                <a:spLocks noChangeShapeType="1"/>
              </p:cNvSpPr>
              <p:nvPr/>
            </p:nvSpPr>
            <p:spPr bwMode="auto">
              <a:xfrm flipH="1">
                <a:off x="3888" y="13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3" name="Line 106"/>
              <p:cNvSpPr>
                <a:spLocks noChangeShapeType="1"/>
              </p:cNvSpPr>
              <p:nvPr/>
            </p:nvSpPr>
            <p:spPr bwMode="auto">
              <a:xfrm flipV="1">
                <a:off x="4128" y="384"/>
                <a:ext cx="0" cy="96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4" name="Line 107"/>
              <p:cNvSpPr>
                <a:spLocks noChangeShapeType="1"/>
              </p:cNvSpPr>
              <p:nvPr/>
            </p:nvSpPr>
            <p:spPr bwMode="auto">
              <a:xfrm>
                <a:off x="4272" y="384"/>
                <a:ext cx="0" cy="13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5" name="Line 108"/>
              <p:cNvSpPr>
                <a:spLocks noChangeShapeType="1"/>
              </p:cNvSpPr>
              <p:nvPr/>
            </p:nvSpPr>
            <p:spPr bwMode="auto">
              <a:xfrm flipH="1">
                <a:off x="3888" y="177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6" name="Text Box 109"/>
              <p:cNvSpPr txBox="1">
                <a:spLocks noChangeArrowheads="1"/>
              </p:cNvSpPr>
              <p:nvPr/>
            </p:nvSpPr>
            <p:spPr bwMode="auto">
              <a:xfrm>
                <a:off x="2112" y="76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R0</a:t>
                </a:r>
              </a:p>
            </p:txBody>
          </p:sp>
          <p:sp>
            <p:nvSpPr>
              <p:cNvPr id="47" name="Text Box 110"/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R1</a:t>
                </a:r>
              </a:p>
            </p:txBody>
          </p:sp>
          <p:sp>
            <p:nvSpPr>
              <p:cNvPr id="48" name="Text Box 111"/>
              <p:cNvSpPr txBox="1">
                <a:spLocks noChangeArrowheads="1"/>
              </p:cNvSpPr>
              <p:nvPr/>
            </p:nvSpPr>
            <p:spPr bwMode="auto">
              <a:xfrm>
                <a:off x="4736" y="864"/>
                <a:ext cx="478" cy="301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M</a:t>
                </a:r>
              </a:p>
            </p:txBody>
          </p:sp>
          <p:sp>
            <p:nvSpPr>
              <p:cNvPr id="49" name="Text Box 112"/>
              <p:cNvSpPr txBox="1">
                <a:spLocks noChangeArrowheads="1"/>
              </p:cNvSpPr>
              <p:nvPr/>
            </p:nvSpPr>
            <p:spPr bwMode="auto">
              <a:xfrm>
                <a:off x="5328" y="864"/>
                <a:ext cx="432" cy="30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I/O</a:t>
                </a:r>
              </a:p>
            </p:txBody>
          </p:sp>
          <p:sp>
            <p:nvSpPr>
              <p:cNvPr id="50" name="Text Box 113"/>
              <p:cNvSpPr txBox="1">
                <a:spLocks noChangeArrowheads="1"/>
              </p:cNvSpPr>
              <p:nvPr/>
            </p:nvSpPr>
            <p:spPr bwMode="auto">
              <a:xfrm>
                <a:off x="3361" y="432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CB</a:t>
                </a:r>
              </a:p>
            </p:txBody>
          </p:sp>
          <p:sp>
            <p:nvSpPr>
              <p:cNvPr id="51" name="Text Box 114"/>
              <p:cNvSpPr txBox="1">
                <a:spLocks noChangeArrowheads="1"/>
              </p:cNvSpPr>
              <p:nvPr/>
            </p:nvSpPr>
            <p:spPr bwMode="auto">
              <a:xfrm>
                <a:off x="2384" y="156"/>
                <a:ext cx="1007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 dirty="0">
                    <a:latin typeface="+mn-lt"/>
                    <a:ea typeface="黑体" pitchFamily="2" charset="-122"/>
                  </a:rPr>
                  <a:t>内总线</a:t>
                </a:r>
              </a:p>
            </p:txBody>
          </p:sp>
          <p:sp>
            <p:nvSpPr>
              <p:cNvPr id="52" name="Text Box 115"/>
              <p:cNvSpPr txBox="1">
                <a:spLocks noChangeArrowheads="1"/>
              </p:cNvSpPr>
              <p:nvPr/>
            </p:nvSpPr>
            <p:spPr bwMode="auto">
              <a:xfrm>
                <a:off x="2112" y="244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53" name="Text Box 116"/>
              <p:cNvSpPr txBox="1">
                <a:spLocks noChangeArrowheads="1"/>
              </p:cNvSpPr>
              <p:nvPr/>
            </p:nvSpPr>
            <p:spPr bwMode="auto">
              <a:xfrm>
                <a:off x="2112" y="2016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R3</a:t>
                </a:r>
              </a:p>
            </p:txBody>
          </p:sp>
          <p:sp>
            <p:nvSpPr>
              <p:cNvPr id="54" name="Text Box 117"/>
              <p:cNvSpPr txBox="1">
                <a:spLocks noChangeArrowheads="1"/>
              </p:cNvSpPr>
              <p:nvPr/>
            </p:nvSpPr>
            <p:spPr bwMode="auto">
              <a:xfrm>
                <a:off x="2112" y="288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55" name="Text Box 118"/>
              <p:cNvSpPr txBox="1">
                <a:spLocks noChangeArrowheads="1"/>
              </p:cNvSpPr>
              <p:nvPr/>
            </p:nvSpPr>
            <p:spPr bwMode="auto">
              <a:xfrm>
                <a:off x="3264" y="76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MAR</a:t>
                </a:r>
              </a:p>
            </p:txBody>
          </p:sp>
          <p:sp>
            <p:nvSpPr>
              <p:cNvPr id="56" name="Text Box 119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MDR</a:t>
                </a:r>
              </a:p>
            </p:txBody>
          </p:sp>
          <p:sp>
            <p:nvSpPr>
              <p:cNvPr id="57" name="Text Box 120"/>
              <p:cNvSpPr txBox="1">
                <a:spLocks noChangeArrowheads="1"/>
              </p:cNvSpPr>
              <p:nvPr/>
            </p:nvSpPr>
            <p:spPr bwMode="auto">
              <a:xfrm>
                <a:off x="3264" y="1632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IR</a:t>
                </a:r>
              </a:p>
            </p:txBody>
          </p:sp>
          <p:sp>
            <p:nvSpPr>
              <p:cNvPr id="58" name="Text Box 121"/>
              <p:cNvSpPr txBox="1">
                <a:spLocks noChangeArrowheads="1"/>
              </p:cNvSpPr>
              <p:nvPr/>
            </p:nvSpPr>
            <p:spPr bwMode="auto">
              <a:xfrm>
                <a:off x="3264" y="2016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PC</a:t>
                </a:r>
              </a:p>
            </p:txBody>
          </p:sp>
          <p:sp>
            <p:nvSpPr>
              <p:cNvPr id="59" name="Text Box 122"/>
              <p:cNvSpPr txBox="1">
                <a:spLocks noChangeArrowheads="1"/>
              </p:cNvSpPr>
              <p:nvPr/>
            </p:nvSpPr>
            <p:spPr bwMode="auto">
              <a:xfrm>
                <a:off x="3264" y="244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SP</a:t>
                </a:r>
              </a:p>
            </p:txBody>
          </p:sp>
          <p:sp>
            <p:nvSpPr>
              <p:cNvPr id="60" name="Text Box 123"/>
              <p:cNvSpPr txBox="1">
                <a:spLocks noChangeArrowheads="1"/>
              </p:cNvSpPr>
              <p:nvPr/>
            </p:nvSpPr>
            <p:spPr bwMode="auto">
              <a:xfrm>
                <a:off x="3264" y="288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PSW</a:t>
                </a:r>
              </a:p>
            </p:txBody>
          </p:sp>
          <p:sp>
            <p:nvSpPr>
              <p:cNvPr id="61" name="Line 124"/>
              <p:cNvSpPr>
                <a:spLocks noChangeShapeType="1"/>
              </p:cNvSpPr>
              <p:nvPr/>
            </p:nvSpPr>
            <p:spPr bwMode="auto">
              <a:xfrm rot="-5400000">
                <a:off x="5664" y="91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2" name="Line 125"/>
              <p:cNvSpPr>
                <a:spLocks noChangeShapeType="1"/>
              </p:cNvSpPr>
              <p:nvPr/>
            </p:nvSpPr>
            <p:spPr bwMode="auto">
              <a:xfrm>
                <a:off x="5561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3" name="Text Box 126"/>
              <p:cNvSpPr txBox="1">
                <a:spLocks noChangeArrowheads="1"/>
              </p:cNvSpPr>
              <p:nvPr/>
            </p:nvSpPr>
            <p:spPr bwMode="auto">
              <a:xfrm>
                <a:off x="3361" y="48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AB</a:t>
                </a:r>
              </a:p>
            </p:txBody>
          </p:sp>
          <p:sp>
            <p:nvSpPr>
              <p:cNvPr id="64" name="Text Box 127"/>
              <p:cNvSpPr txBox="1">
                <a:spLocks noChangeArrowheads="1"/>
              </p:cNvSpPr>
              <p:nvPr/>
            </p:nvSpPr>
            <p:spPr bwMode="auto">
              <a:xfrm>
                <a:off x="3361" y="240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DB</a:t>
                </a:r>
              </a:p>
            </p:txBody>
          </p:sp>
          <p:sp>
            <p:nvSpPr>
              <p:cNvPr id="65" name="Line 128"/>
              <p:cNvSpPr>
                <a:spLocks noChangeShapeType="1"/>
              </p:cNvSpPr>
              <p:nvPr/>
            </p:nvSpPr>
            <p:spPr bwMode="auto">
              <a:xfrm>
                <a:off x="4416" y="576"/>
                <a:ext cx="0" cy="1392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stealth" w="lg" len="lg"/>
                <a:tailEnd type="stealth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6" name="Text Box 129"/>
              <p:cNvSpPr txBox="1">
                <a:spLocks noChangeArrowheads="1"/>
              </p:cNvSpPr>
              <p:nvPr/>
            </p:nvSpPr>
            <p:spPr bwMode="auto">
              <a:xfrm>
                <a:off x="4072" y="1968"/>
                <a:ext cx="589" cy="533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 dirty="0">
                    <a:latin typeface="+mn-lt"/>
                    <a:ea typeface="黑体" pitchFamily="2" charset="-122"/>
                  </a:rPr>
                  <a:t>控制逻辑 </a:t>
                </a:r>
              </a:p>
            </p:txBody>
          </p:sp>
        </p:grpSp>
        <p:sp>
          <p:nvSpPr>
            <p:cNvPr id="6" name="Text Box 129"/>
            <p:cNvSpPr txBox="1">
              <a:spLocks noChangeArrowheads="1"/>
            </p:cNvSpPr>
            <p:nvPr/>
          </p:nvSpPr>
          <p:spPr bwMode="auto">
            <a:xfrm>
              <a:off x="6300192" y="4809346"/>
              <a:ext cx="854196" cy="70788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dirty="0">
                  <a:latin typeface="+mn-lt"/>
                  <a:ea typeface="黑体" pitchFamily="2" charset="-122"/>
                </a:rPr>
                <a:t>时序系统 </a:t>
              </a:r>
            </a:p>
          </p:txBody>
        </p:sp>
      </p:grpSp>
      <p:sp>
        <p:nvSpPr>
          <p:cNvPr id="70" name="Text Box 120"/>
          <p:cNvSpPr txBox="1">
            <a:spLocks noChangeArrowheads="1"/>
          </p:cNvSpPr>
          <p:nvPr/>
        </p:nvSpPr>
        <p:spPr bwMode="auto">
          <a:xfrm>
            <a:off x="4572000" y="2802865"/>
            <a:ext cx="901110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 dirty="0">
                <a:latin typeface="+mn-lt"/>
              </a:rPr>
              <a:t>IR</a:t>
            </a:r>
          </a:p>
        </p:txBody>
      </p:sp>
      <p:sp>
        <p:nvSpPr>
          <p:cNvPr id="71" name="Text Box 111"/>
          <p:cNvSpPr txBox="1">
            <a:spLocks noChangeArrowheads="1"/>
          </p:cNvSpPr>
          <p:nvPr/>
        </p:nvSpPr>
        <p:spPr bwMode="auto">
          <a:xfrm>
            <a:off x="6690039" y="1763580"/>
            <a:ext cx="690273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 dirty="0">
                <a:latin typeface="+mn-lt"/>
              </a:rPr>
              <a:t> M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5261123" y="1115508"/>
            <a:ext cx="2911277" cy="1849392"/>
            <a:chOff x="6205611" y="1435517"/>
            <a:chExt cx="2911277" cy="1849392"/>
          </a:xfrm>
        </p:grpSpPr>
        <p:sp>
          <p:nvSpPr>
            <p:cNvPr id="72" name="Line 97"/>
            <p:cNvSpPr>
              <a:spLocks noChangeShapeType="1"/>
            </p:cNvSpPr>
            <p:nvPr/>
          </p:nvSpPr>
          <p:spPr bwMode="auto">
            <a:xfrm flipH="1">
              <a:off x="6205611" y="1435517"/>
              <a:ext cx="291127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3" name="Line 99"/>
            <p:cNvSpPr>
              <a:spLocks noChangeShapeType="1"/>
            </p:cNvSpPr>
            <p:nvPr/>
          </p:nvSpPr>
          <p:spPr bwMode="auto">
            <a:xfrm>
              <a:off x="7968840" y="1435517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4" name="Line 107"/>
            <p:cNvSpPr>
              <a:spLocks noChangeShapeType="1"/>
            </p:cNvSpPr>
            <p:nvPr/>
          </p:nvSpPr>
          <p:spPr bwMode="auto">
            <a:xfrm>
              <a:off x="6968088" y="1435517"/>
              <a:ext cx="0" cy="1849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5" name="Line 108"/>
            <p:cNvSpPr>
              <a:spLocks noChangeShapeType="1"/>
            </p:cNvSpPr>
            <p:nvPr/>
          </p:nvSpPr>
          <p:spPr bwMode="auto">
            <a:xfrm flipH="1">
              <a:off x="6413559" y="3284909"/>
              <a:ext cx="55452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32775" y="5283736"/>
            <a:ext cx="9252520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800" b="1" dirty="0">
                <a:latin typeface="+mn-lt"/>
                <a:ea typeface="+mn-ea"/>
              </a:rPr>
              <a:t>用来存放</a:t>
            </a:r>
            <a:r>
              <a:rPr kumimoji="0"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正在执行的指令</a:t>
            </a:r>
            <a:r>
              <a:rPr kumimoji="0" lang="zh-CN" altLang="en-US" sz="2800" b="1" dirty="0">
                <a:latin typeface="+mn-lt"/>
                <a:ea typeface="+mn-ea"/>
              </a:rPr>
              <a:t>，它的输出包括操作码信息</a:t>
            </a:r>
            <a:r>
              <a:rPr kumimoji="0" lang="zh-CN" altLang="en-US" sz="2800" b="1">
                <a:latin typeface="+mn-lt"/>
                <a:ea typeface="+mn-ea"/>
              </a:rPr>
              <a:t>、地址码信息</a:t>
            </a:r>
            <a:r>
              <a:rPr kumimoji="0" lang="zh-CN" altLang="en-US" sz="2800" b="1" dirty="0">
                <a:latin typeface="+mn-lt"/>
                <a:ea typeface="+mn-ea"/>
              </a:rPr>
              <a:t>等，是</a:t>
            </a:r>
            <a:r>
              <a:rPr kumimoji="0" lang="zh-CN" altLang="en-US" sz="2800" b="1">
                <a:latin typeface="+mn-lt"/>
                <a:ea typeface="+mn-ea"/>
              </a:rPr>
              <a:t>产生微命令</a:t>
            </a:r>
            <a:r>
              <a:rPr kumimoji="0" lang="en-US" altLang="zh-CN" sz="2800" b="1">
                <a:latin typeface="+mn-lt"/>
                <a:ea typeface="+mn-ea"/>
              </a:rPr>
              <a:t>(</a:t>
            </a:r>
            <a:r>
              <a:rPr kumimoji="0" lang="zh-CN" altLang="en-US" sz="2800" b="1">
                <a:latin typeface="+mn-lt"/>
                <a:ea typeface="+mn-ea"/>
              </a:rPr>
              <a:t>控制信号</a:t>
            </a:r>
            <a:r>
              <a:rPr kumimoji="0" lang="en-US" altLang="zh-CN" sz="2800" b="1">
                <a:latin typeface="+mn-lt"/>
                <a:ea typeface="+mn-ea"/>
              </a:rPr>
              <a:t>)</a:t>
            </a:r>
            <a:r>
              <a:rPr kumimoji="0" lang="zh-CN" altLang="en-US" sz="2800" b="1">
                <a:latin typeface="+mn-lt"/>
                <a:ea typeface="+mn-ea"/>
              </a:rPr>
              <a:t>的</a:t>
            </a:r>
            <a:r>
              <a:rPr kumimoji="0" lang="zh-CN" altLang="en-US" sz="2800" b="1" dirty="0">
                <a:latin typeface="+mn-lt"/>
                <a:ea typeface="+mn-ea"/>
              </a:rPr>
              <a:t>主要逻辑依据。</a:t>
            </a:r>
            <a:endParaRPr lang="zh-CN" altLang="en-US" sz="2800" dirty="0">
              <a:latin typeface="+mn-lt"/>
              <a:ea typeface="+mn-ea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427984" y="2699684"/>
            <a:ext cx="1224136" cy="576064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E22DAC-181E-41F4-A559-8181CF9A09F7}"/>
              </a:ext>
            </a:extLst>
          </p:cNvPr>
          <p:cNvSpPr txBox="1"/>
          <p:nvPr/>
        </p:nvSpPr>
        <p:spPr>
          <a:xfrm>
            <a:off x="288009" y="296733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以模型机为例，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7" grpId="0"/>
      <p:bldP spid="78" grpId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51720" y="836712"/>
            <a:ext cx="4875234" cy="4464050"/>
            <a:chOff x="4089254" y="836712"/>
            <a:chExt cx="4875234" cy="4464050"/>
          </a:xfrm>
        </p:grpSpPr>
        <p:sp>
          <p:nvSpPr>
            <p:cNvPr id="3" name="Line 88"/>
            <p:cNvSpPr>
              <a:spLocks noChangeShapeType="1"/>
            </p:cNvSpPr>
            <p:nvPr/>
          </p:nvSpPr>
          <p:spPr bwMode="auto">
            <a:xfrm>
              <a:off x="4944153" y="1411990"/>
              <a:ext cx="0" cy="38887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" name="Line 89"/>
            <p:cNvSpPr>
              <a:spLocks noChangeShapeType="1"/>
            </p:cNvSpPr>
            <p:nvPr/>
          </p:nvSpPr>
          <p:spPr bwMode="auto">
            <a:xfrm flipH="1">
              <a:off x="4932040" y="1984610"/>
              <a:ext cx="433786" cy="42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" name="Line 90"/>
            <p:cNvSpPr>
              <a:spLocks noChangeShapeType="1"/>
            </p:cNvSpPr>
            <p:nvPr/>
          </p:nvSpPr>
          <p:spPr bwMode="auto">
            <a:xfrm flipH="1">
              <a:off x="4932040" y="2564904"/>
              <a:ext cx="4082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" name="Line 92"/>
            <p:cNvSpPr>
              <a:spLocks noChangeShapeType="1"/>
            </p:cNvSpPr>
            <p:nvPr/>
          </p:nvSpPr>
          <p:spPr bwMode="auto">
            <a:xfrm flipH="1">
              <a:off x="4932040" y="3644014"/>
              <a:ext cx="365914" cy="10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" name="Line 93"/>
            <p:cNvSpPr>
              <a:spLocks noChangeShapeType="1"/>
            </p:cNvSpPr>
            <p:nvPr/>
          </p:nvSpPr>
          <p:spPr bwMode="auto">
            <a:xfrm flipH="1">
              <a:off x="4932040" y="4221088"/>
              <a:ext cx="4082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" name="Line 94"/>
            <p:cNvSpPr>
              <a:spLocks noChangeShapeType="1"/>
            </p:cNvSpPr>
            <p:nvPr/>
          </p:nvSpPr>
          <p:spPr bwMode="auto">
            <a:xfrm flipH="1" flipV="1">
              <a:off x="4932040" y="4797151"/>
              <a:ext cx="4320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" name="Line 95"/>
            <p:cNvSpPr>
              <a:spLocks noChangeShapeType="1"/>
            </p:cNvSpPr>
            <p:nvPr/>
          </p:nvSpPr>
          <p:spPr bwMode="auto">
            <a:xfrm>
              <a:off x="6053211" y="1029357"/>
              <a:ext cx="291127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" name="Line 96"/>
            <p:cNvSpPr>
              <a:spLocks noChangeShapeType="1"/>
            </p:cNvSpPr>
            <p:nvPr/>
          </p:nvSpPr>
          <p:spPr bwMode="auto">
            <a:xfrm>
              <a:off x="6053211" y="1538206"/>
              <a:ext cx="2911277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1" name="Line 97"/>
            <p:cNvSpPr>
              <a:spLocks noChangeShapeType="1"/>
            </p:cNvSpPr>
            <p:nvPr/>
          </p:nvSpPr>
          <p:spPr bwMode="auto">
            <a:xfrm flipH="1">
              <a:off x="6053211" y="1283117"/>
              <a:ext cx="29112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" name="Line 98"/>
            <p:cNvSpPr>
              <a:spLocks noChangeShapeType="1"/>
            </p:cNvSpPr>
            <p:nvPr/>
          </p:nvSpPr>
          <p:spPr bwMode="auto">
            <a:xfrm>
              <a:off x="7601271" y="1029357"/>
              <a:ext cx="0" cy="89546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3" name="Line 99"/>
            <p:cNvSpPr>
              <a:spLocks noChangeShapeType="1"/>
            </p:cNvSpPr>
            <p:nvPr/>
          </p:nvSpPr>
          <p:spPr bwMode="auto">
            <a:xfrm>
              <a:off x="7816440" y="1283117"/>
              <a:ext cx="0" cy="6377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4" name="Line 100"/>
            <p:cNvSpPr>
              <a:spLocks noChangeShapeType="1"/>
            </p:cNvSpPr>
            <p:nvPr/>
          </p:nvSpPr>
          <p:spPr bwMode="auto">
            <a:xfrm>
              <a:off x="8461946" y="1029357"/>
              <a:ext cx="0" cy="89546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5" name="Line 101"/>
            <p:cNvSpPr>
              <a:spLocks noChangeShapeType="1"/>
            </p:cNvSpPr>
            <p:nvPr/>
          </p:nvSpPr>
          <p:spPr bwMode="auto">
            <a:xfrm>
              <a:off x="8031609" y="1538206"/>
              <a:ext cx="0" cy="38263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6" name="Line 102"/>
            <p:cNvSpPr>
              <a:spLocks noChangeShapeType="1"/>
            </p:cNvSpPr>
            <p:nvPr/>
          </p:nvSpPr>
          <p:spPr bwMode="auto">
            <a:xfrm>
              <a:off x="8892284" y="1538206"/>
              <a:ext cx="0" cy="38263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7" name="Line 103"/>
            <p:cNvSpPr>
              <a:spLocks noChangeShapeType="1"/>
            </p:cNvSpPr>
            <p:nvPr/>
          </p:nvSpPr>
          <p:spPr bwMode="auto">
            <a:xfrm>
              <a:off x="6261159" y="1984611"/>
              <a:ext cx="2050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8" name="Line 104"/>
            <p:cNvSpPr>
              <a:spLocks noChangeShapeType="1"/>
            </p:cNvSpPr>
            <p:nvPr/>
          </p:nvSpPr>
          <p:spPr bwMode="auto">
            <a:xfrm flipV="1">
              <a:off x="6469108" y="1029357"/>
              <a:ext cx="0" cy="95525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9" name="Line 105"/>
            <p:cNvSpPr>
              <a:spLocks noChangeShapeType="1"/>
            </p:cNvSpPr>
            <p:nvPr/>
          </p:nvSpPr>
          <p:spPr bwMode="auto">
            <a:xfrm flipH="1">
              <a:off x="6261159" y="2558560"/>
              <a:ext cx="3465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0" name="Line 106"/>
            <p:cNvSpPr>
              <a:spLocks noChangeShapeType="1"/>
            </p:cNvSpPr>
            <p:nvPr/>
          </p:nvSpPr>
          <p:spPr bwMode="auto">
            <a:xfrm flipV="1">
              <a:off x="6607740" y="1283117"/>
              <a:ext cx="0" cy="1276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1" name="Line 107"/>
            <p:cNvSpPr>
              <a:spLocks noChangeShapeType="1"/>
            </p:cNvSpPr>
            <p:nvPr/>
          </p:nvSpPr>
          <p:spPr bwMode="auto">
            <a:xfrm>
              <a:off x="6815688" y="1283117"/>
              <a:ext cx="0" cy="1849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108"/>
            <p:cNvSpPr>
              <a:spLocks noChangeShapeType="1"/>
            </p:cNvSpPr>
            <p:nvPr/>
          </p:nvSpPr>
          <p:spPr bwMode="auto">
            <a:xfrm flipH="1">
              <a:off x="6261159" y="3132509"/>
              <a:ext cx="5545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Text Box 111"/>
            <p:cNvSpPr txBox="1">
              <a:spLocks noChangeArrowheads="1"/>
            </p:cNvSpPr>
            <p:nvPr/>
          </p:nvSpPr>
          <p:spPr bwMode="auto">
            <a:xfrm>
              <a:off x="7485744" y="1920838"/>
              <a:ext cx="690273" cy="399904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 M</a:t>
              </a:r>
            </a:p>
          </p:txBody>
        </p:sp>
        <p:sp>
          <p:nvSpPr>
            <p:cNvPr id="24" name="Text Box 112"/>
            <p:cNvSpPr txBox="1">
              <a:spLocks noChangeArrowheads="1"/>
            </p:cNvSpPr>
            <p:nvPr/>
          </p:nvSpPr>
          <p:spPr bwMode="auto">
            <a:xfrm>
              <a:off x="8340643" y="1920838"/>
              <a:ext cx="623845" cy="3999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25" name="Text Box 113"/>
            <p:cNvSpPr txBox="1">
              <a:spLocks noChangeArrowheads="1"/>
            </p:cNvSpPr>
            <p:nvPr/>
          </p:nvSpPr>
          <p:spPr bwMode="auto">
            <a:xfrm>
              <a:off x="5500126" y="1346889"/>
              <a:ext cx="768254" cy="3999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26" name="Text Box 114"/>
            <p:cNvSpPr txBox="1">
              <a:spLocks noChangeArrowheads="1"/>
            </p:cNvSpPr>
            <p:nvPr/>
          </p:nvSpPr>
          <p:spPr bwMode="auto">
            <a:xfrm>
              <a:off x="4089254" y="980199"/>
              <a:ext cx="1454194" cy="3999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dirty="0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27" name="Text Box 118"/>
            <p:cNvSpPr txBox="1">
              <a:spLocks noChangeArrowheads="1"/>
            </p:cNvSpPr>
            <p:nvPr/>
          </p:nvSpPr>
          <p:spPr bwMode="auto">
            <a:xfrm>
              <a:off x="5360050" y="1794623"/>
              <a:ext cx="901110" cy="3985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28" name="Text Box 119"/>
            <p:cNvSpPr txBox="1">
              <a:spLocks noChangeArrowheads="1"/>
            </p:cNvSpPr>
            <p:nvPr/>
          </p:nvSpPr>
          <p:spPr bwMode="auto">
            <a:xfrm>
              <a:off x="5360050" y="2367243"/>
              <a:ext cx="901110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MDR</a:t>
              </a:r>
            </a:p>
          </p:txBody>
        </p:sp>
        <p:sp>
          <p:nvSpPr>
            <p:cNvPr id="29" name="Text Box 120"/>
            <p:cNvSpPr txBox="1">
              <a:spLocks noChangeArrowheads="1"/>
            </p:cNvSpPr>
            <p:nvPr/>
          </p:nvSpPr>
          <p:spPr bwMode="auto">
            <a:xfrm>
              <a:off x="5360050" y="2941193"/>
              <a:ext cx="901110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IR</a:t>
              </a:r>
            </a:p>
          </p:txBody>
        </p:sp>
        <p:sp>
          <p:nvSpPr>
            <p:cNvPr id="30" name="Text Box 121"/>
            <p:cNvSpPr txBox="1">
              <a:spLocks noChangeArrowheads="1"/>
            </p:cNvSpPr>
            <p:nvPr/>
          </p:nvSpPr>
          <p:spPr bwMode="auto">
            <a:xfrm>
              <a:off x="5360050" y="3451370"/>
              <a:ext cx="901110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 PC</a:t>
              </a:r>
            </a:p>
          </p:txBody>
        </p:sp>
        <p:sp>
          <p:nvSpPr>
            <p:cNvPr id="31" name="Text Box 122"/>
            <p:cNvSpPr txBox="1">
              <a:spLocks noChangeArrowheads="1"/>
            </p:cNvSpPr>
            <p:nvPr/>
          </p:nvSpPr>
          <p:spPr bwMode="auto">
            <a:xfrm>
              <a:off x="5360050" y="4026648"/>
              <a:ext cx="901110" cy="3985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SP</a:t>
              </a:r>
            </a:p>
          </p:txBody>
        </p:sp>
        <p:sp>
          <p:nvSpPr>
            <p:cNvPr id="32" name="Text Box 123"/>
            <p:cNvSpPr txBox="1">
              <a:spLocks noChangeArrowheads="1"/>
            </p:cNvSpPr>
            <p:nvPr/>
          </p:nvSpPr>
          <p:spPr bwMode="auto">
            <a:xfrm>
              <a:off x="5360050" y="4599268"/>
              <a:ext cx="901110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33" name="Line 124"/>
            <p:cNvSpPr>
              <a:spLocks noChangeShapeType="1"/>
            </p:cNvSpPr>
            <p:nvPr/>
          </p:nvSpPr>
          <p:spPr bwMode="auto">
            <a:xfrm rot="16200000">
              <a:off x="8825856" y="1973523"/>
              <a:ext cx="0" cy="27726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4" name="Line 125"/>
            <p:cNvSpPr>
              <a:spLocks noChangeShapeType="1"/>
            </p:cNvSpPr>
            <p:nvPr/>
          </p:nvSpPr>
          <p:spPr bwMode="auto">
            <a:xfrm>
              <a:off x="8677115" y="1283117"/>
              <a:ext cx="0" cy="6377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Text Box 126"/>
            <p:cNvSpPr txBox="1">
              <a:spLocks noChangeArrowheads="1"/>
            </p:cNvSpPr>
            <p:nvPr/>
          </p:nvSpPr>
          <p:spPr bwMode="auto">
            <a:xfrm>
              <a:off x="5500126" y="836712"/>
              <a:ext cx="768254" cy="3999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36" name="Text Box 127"/>
            <p:cNvSpPr txBox="1">
              <a:spLocks noChangeArrowheads="1"/>
            </p:cNvSpPr>
            <p:nvPr/>
          </p:nvSpPr>
          <p:spPr bwMode="auto">
            <a:xfrm>
              <a:off x="5500126" y="1091801"/>
              <a:ext cx="768254" cy="3999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37" name="Line 128"/>
            <p:cNvSpPr>
              <a:spLocks noChangeShapeType="1"/>
            </p:cNvSpPr>
            <p:nvPr/>
          </p:nvSpPr>
          <p:spPr bwMode="auto">
            <a:xfrm>
              <a:off x="7023637" y="1538206"/>
              <a:ext cx="0" cy="1849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Text Box 129"/>
            <p:cNvSpPr txBox="1">
              <a:spLocks noChangeArrowheads="1"/>
            </p:cNvSpPr>
            <p:nvPr/>
          </p:nvSpPr>
          <p:spPr bwMode="auto">
            <a:xfrm>
              <a:off x="6526871" y="3387598"/>
              <a:ext cx="850567" cy="708137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dirty="0">
                  <a:latin typeface="+mn-lt"/>
                  <a:ea typeface="黑体" pitchFamily="2" charset="-122"/>
                </a:rPr>
                <a:t>控制逻辑 </a:t>
              </a:r>
            </a:p>
          </p:txBody>
        </p:sp>
        <p:sp>
          <p:nvSpPr>
            <p:cNvPr id="39" name="Text Box 129"/>
            <p:cNvSpPr txBox="1">
              <a:spLocks noChangeArrowheads="1"/>
            </p:cNvSpPr>
            <p:nvPr/>
          </p:nvSpPr>
          <p:spPr bwMode="auto">
            <a:xfrm>
              <a:off x="6526370" y="4304844"/>
              <a:ext cx="850567" cy="70788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dirty="0">
                  <a:latin typeface="+mn-lt"/>
                  <a:ea typeface="黑体" pitchFamily="2" charset="-122"/>
                </a:rPr>
                <a:t>时序系统 </a:t>
              </a:r>
            </a:p>
          </p:txBody>
        </p:sp>
      </p:grpSp>
      <p:sp>
        <p:nvSpPr>
          <p:cNvPr id="40" name="矩形 39"/>
          <p:cNvSpPr/>
          <p:nvPr/>
        </p:nvSpPr>
        <p:spPr bwMode="auto">
          <a:xfrm>
            <a:off x="3152094" y="1700362"/>
            <a:ext cx="1224136" cy="576064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60760" y="93085"/>
            <a:ext cx="47371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chemeClr val="tx2"/>
                </a:solidFill>
                <a:latin typeface="+mn-lt"/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  <a:latin typeface="+mn-lt"/>
              </a:rPr>
              <a:t>7</a:t>
            </a:r>
            <a:r>
              <a:rPr lang="zh-CN" altLang="zh-CN" sz="2800" b="1" dirty="0">
                <a:solidFill>
                  <a:schemeClr val="tx2"/>
                </a:solidFill>
                <a:latin typeface="+mn-lt"/>
              </a:rPr>
              <a:t>）地址寄存器</a:t>
            </a:r>
            <a:r>
              <a:rPr lang="en-US" altLang="zh-CN" sz="2800" b="1" dirty="0">
                <a:solidFill>
                  <a:schemeClr val="tx2"/>
                </a:solidFill>
                <a:latin typeface="+mn-lt"/>
              </a:rPr>
              <a:t>   </a:t>
            </a:r>
            <a:r>
              <a:rPr lang="zh-CN" altLang="en-US" sz="2800" b="1" dirty="0">
                <a:solidFill>
                  <a:schemeClr val="tx2"/>
                </a:solidFill>
                <a:latin typeface="+mn-lt"/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  <a:latin typeface="+mn-lt"/>
              </a:rPr>
              <a:t>MAR</a:t>
            </a:r>
            <a:r>
              <a:rPr lang="zh-CN" altLang="en-US" sz="2800" b="1" dirty="0">
                <a:solidFill>
                  <a:schemeClr val="tx2"/>
                </a:solidFill>
                <a:latin typeface="+mn-lt"/>
              </a:rPr>
              <a:t>）</a:t>
            </a:r>
            <a:endParaRPr lang="zh-CN" altLang="en-US" sz="2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7504" y="5373216"/>
            <a:ext cx="8964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2800" b="1">
                <a:latin typeface="+mn-lt"/>
              </a:rPr>
              <a:t>    CPU</a:t>
            </a:r>
            <a:r>
              <a:rPr kumimoji="0" lang="zh-CN" altLang="en-US" sz="2800" b="1" dirty="0">
                <a:latin typeface="+mn-lt"/>
              </a:rPr>
              <a:t>访问主存时，先要找到需要访问的存储单元，因此设置地址寄存器来存放被访问</a:t>
            </a:r>
            <a:r>
              <a:rPr kumimoji="0" lang="zh-CN" altLang="en-US" sz="2800" b="1" dirty="0">
                <a:solidFill>
                  <a:srgbClr val="FF0000"/>
                </a:solidFill>
                <a:latin typeface="+mn-lt"/>
              </a:rPr>
              <a:t>单元的地址</a:t>
            </a:r>
            <a:r>
              <a:rPr kumimoji="0" lang="zh-CN" altLang="en-US" sz="2800" b="1" dirty="0">
                <a:latin typeface="+mn-lt"/>
              </a:rPr>
              <a:t>。</a:t>
            </a:r>
            <a:endParaRPr lang="zh-CN" altLang="en-US" sz="2800" dirty="0">
              <a:latin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015677" y="1020919"/>
            <a:ext cx="2911277" cy="967475"/>
            <a:chOff x="6053211" y="1165381"/>
            <a:chExt cx="2911277" cy="967475"/>
          </a:xfrm>
        </p:grpSpPr>
        <p:grpSp>
          <p:nvGrpSpPr>
            <p:cNvPr id="46" name="组合 45"/>
            <p:cNvGrpSpPr/>
            <p:nvPr/>
          </p:nvGrpSpPr>
          <p:grpSpPr>
            <a:xfrm>
              <a:off x="6053211" y="1177602"/>
              <a:ext cx="2911277" cy="955254"/>
              <a:chOff x="6012160" y="1177602"/>
              <a:chExt cx="2911277" cy="955254"/>
            </a:xfrm>
          </p:grpSpPr>
          <p:sp>
            <p:nvSpPr>
              <p:cNvPr id="43" name="Line 95"/>
              <p:cNvSpPr>
                <a:spLocks noChangeShapeType="1"/>
              </p:cNvSpPr>
              <p:nvPr/>
            </p:nvSpPr>
            <p:spPr bwMode="auto">
              <a:xfrm>
                <a:off x="6012160" y="1177602"/>
                <a:ext cx="2911277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4" name="Line 98"/>
              <p:cNvSpPr>
                <a:spLocks noChangeShapeType="1"/>
              </p:cNvSpPr>
              <p:nvPr/>
            </p:nvSpPr>
            <p:spPr bwMode="auto">
              <a:xfrm>
                <a:off x="7560220" y="1177602"/>
                <a:ext cx="0" cy="89546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5" name="Line 104"/>
              <p:cNvSpPr>
                <a:spLocks noChangeShapeType="1"/>
              </p:cNvSpPr>
              <p:nvPr/>
            </p:nvSpPr>
            <p:spPr bwMode="auto">
              <a:xfrm flipV="1">
                <a:off x="6428057" y="1177602"/>
                <a:ext cx="0" cy="95525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</p:grpSp>
        <p:sp>
          <p:nvSpPr>
            <p:cNvPr id="47" name="Line 100"/>
            <p:cNvSpPr>
              <a:spLocks noChangeShapeType="1"/>
            </p:cNvSpPr>
            <p:nvPr/>
          </p:nvSpPr>
          <p:spPr bwMode="auto">
            <a:xfrm>
              <a:off x="8460432" y="1165381"/>
              <a:ext cx="0" cy="8954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49" name="Text Box 118"/>
          <p:cNvSpPr txBox="1">
            <a:spLocks noChangeArrowheads="1"/>
          </p:cNvSpPr>
          <p:nvPr/>
        </p:nvSpPr>
        <p:spPr bwMode="auto">
          <a:xfrm>
            <a:off x="3326554" y="1805842"/>
            <a:ext cx="901110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39752" y="836712"/>
            <a:ext cx="4875234" cy="4464050"/>
            <a:chOff x="4089254" y="836712"/>
            <a:chExt cx="4875234" cy="4464050"/>
          </a:xfrm>
        </p:grpSpPr>
        <p:sp>
          <p:nvSpPr>
            <p:cNvPr id="3" name="Line 88"/>
            <p:cNvSpPr>
              <a:spLocks noChangeShapeType="1"/>
            </p:cNvSpPr>
            <p:nvPr/>
          </p:nvSpPr>
          <p:spPr bwMode="auto">
            <a:xfrm>
              <a:off x="4944153" y="1411990"/>
              <a:ext cx="0" cy="38887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" name="Line 89"/>
            <p:cNvSpPr>
              <a:spLocks noChangeShapeType="1"/>
            </p:cNvSpPr>
            <p:nvPr/>
          </p:nvSpPr>
          <p:spPr bwMode="auto">
            <a:xfrm flipH="1">
              <a:off x="4932040" y="1984610"/>
              <a:ext cx="433786" cy="42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" name="Line 90"/>
            <p:cNvSpPr>
              <a:spLocks noChangeShapeType="1"/>
            </p:cNvSpPr>
            <p:nvPr/>
          </p:nvSpPr>
          <p:spPr bwMode="auto">
            <a:xfrm flipH="1">
              <a:off x="4932040" y="2564904"/>
              <a:ext cx="4082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" name="Line 92"/>
            <p:cNvSpPr>
              <a:spLocks noChangeShapeType="1"/>
            </p:cNvSpPr>
            <p:nvPr/>
          </p:nvSpPr>
          <p:spPr bwMode="auto">
            <a:xfrm flipH="1">
              <a:off x="4932040" y="3644014"/>
              <a:ext cx="365914" cy="10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" name="Line 93"/>
            <p:cNvSpPr>
              <a:spLocks noChangeShapeType="1"/>
            </p:cNvSpPr>
            <p:nvPr/>
          </p:nvSpPr>
          <p:spPr bwMode="auto">
            <a:xfrm flipH="1">
              <a:off x="4932040" y="4221088"/>
              <a:ext cx="4082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" name="Line 94"/>
            <p:cNvSpPr>
              <a:spLocks noChangeShapeType="1"/>
            </p:cNvSpPr>
            <p:nvPr/>
          </p:nvSpPr>
          <p:spPr bwMode="auto">
            <a:xfrm flipH="1" flipV="1">
              <a:off x="4932040" y="4797151"/>
              <a:ext cx="4320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" name="Line 95"/>
            <p:cNvSpPr>
              <a:spLocks noChangeShapeType="1"/>
            </p:cNvSpPr>
            <p:nvPr/>
          </p:nvSpPr>
          <p:spPr bwMode="auto">
            <a:xfrm>
              <a:off x="6053211" y="1029357"/>
              <a:ext cx="291127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" name="Line 96"/>
            <p:cNvSpPr>
              <a:spLocks noChangeShapeType="1"/>
            </p:cNvSpPr>
            <p:nvPr/>
          </p:nvSpPr>
          <p:spPr bwMode="auto">
            <a:xfrm>
              <a:off x="6053211" y="1538206"/>
              <a:ext cx="2911277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1" name="Line 97"/>
            <p:cNvSpPr>
              <a:spLocks noChangeShapeType="1"/>
            </p:cNvSpPr>
            <p:nvPr/>
          </p:nvSpPr>
          <p:spPr bwMode="auto">
            <a:xfrm flipH="1">
              <a:off x="6053211" y="1283117"/>
              <a:ext cx="29112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" name="Line 98"/>
            <p:cNvSpPr>
              <a:spLocks noChangeShapeType="1"/>
            </p:cNvSpPr>
            <p:nvPr/>
          </p:nvSpPr>
          <p:spPr bwMode="auto">
            <a:xfrm>
              <a:off x="7601271" y="1029357"/>
              <a:ext cx="0" cy="89546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3" name="Line 99"/>
            <p:cNvSpPr>
              <a:spLocks noChangeShapeType="1"/>
            </p:cNvSpPr>
            <p:nvPr/>
          </p:nvSpPr>
          <p:spPr bwMode="auto">
            <a:xfrm>
              <a:off x="7816440" y="1283117"/>
              <a:ext cx="0" cy="6377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4" name="Line 100"/>
            <p:cNvSpPr>
              <a:spLocks noChangeShapeType="1"/>
            </p:cNvSpPr>
            <p:nvPr/>
          </p:nvSpPr>
          <p:spPr bwMode="auto">
            <a:xfrm>
              <a:off x="8461946" y="1029357"/>
              <a:ext cx="0" cy="89546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5" name="Line 101"/>
            <p:cNvSpPr>
              <a:spLocks noChangeShapeType="1"/>
            </p:cNvSpPr>
            <p:nvPr/>
          </p:nvSpPr>
          <p:spPr bwMode="auto">
            <a:xfrm>
              <a:off x="8031609" y="1538206"/>
              <a:ext cx="0" cy="38263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6" name="Line 102"/>
            <p:cNvSpPr>
              <a:spLocks noChangeShapeType="1"/>
            </p:cNvSpPr>
            <p:nvPr/>
          </p:nvSpPr>
          <p:spPr bwMode="auto">
            <a:xfrm>
              <a:off x="8892284" y="1538206"/>
              <a:ext cx="0" cy="38263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7" name="Line 103"/>
            <p:cNvSpPr>
              <a:spLocks noChangeShapeType="1"/>
            </p:cNvSpPr>
            <p:nvPr/>
          </p:nvSpPr>
          <p:spPr bwMode="auto">
            <a:xfrm>
              <a:off x="6261159" y="1984611"/>
              <a:ext cx="2050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8" name="Line 104"/>
            <p:cNvSpPr>
              <a:spLocks noChangeShapeType="1"/>
            </p:cNvSpPr>
            <p:nvPr/>
          </p:nvSpPr>
          <p:spPr bwMode="auto">
            <a:xfrm flipV="1">
              <a:off x="6469108" y="1029357"/>
              <a:ext cx="0" cy="95525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9" name="Line 105"/>
            <p:cNvSpPr>
              <a:spLocks noChangeShapeType="1"/>
            </p:cNvSpPr>
            <p:nvPr/>
          </p:nvSpPr>
          <p:spPr bwMode="auto">
            <a:xfrm flipH="1">
              <a:off x="6261159" y="2558560"/>
              <a:ext cx="3465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0" name="Line 106"/>
            <p:cNvSpPr>
              <a:spLocks noChangeShapeType="1"/>
            </p:cNvSpPr>
            <p:nvPr/>
          </p:nvSpPr>
          <p:spPr bwMode="auto">
            <a:xfrm flipV="1">
              <a:off x="6607740" y="1283117"/>
              <a:ext cx="0" cy="1276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1" name="Line 107"/>
            <p:cNvSpPr>
              <a:spLocks noChangeShapeType="1"/>
            </p:cNvSpPr>
            <p:nvPr/>
          </p:nvSpPr>
          <p:spPr bwMode="auto">
            <a:xfrm>
              <a:off x="6815688" y="1283117"/>
              <a:ext cx="0" cy="1849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108"/>
            <p:cNvSpPr>
              <a:spLocks noChangeShapeType="1"/>
            </p:cNvSpPr>
            <p:nvPr/>
          </p:nvSpPr>
          <p:spPr bwMode="auto">
            <a:xfrm flipH="1">
              <a:off x="6261159" y="3132509"/>
              <a:ext cx="5545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Text Box 111"/>
            <p:cNvSpPr txBox="1">
              <a:spLocks noChangeArrowheads="1"/>
            </p:cNvSpPr>
            <p:nvPr/>
          </p:nvSpPr>
          <p:spPr bwMode="auto">
            <a:xfrm>
              <a:off x="7485744" y="1920838"/>
              <a:ext cx="690273" cy="399904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 M</a:t>
              </a:r>
            </a:p>
          </p:txBody>
        </p:sp>
        <p:sp>
          <p:nvSpPr>
            <p:cNvPr id="24" name="Text Box 112"/>
            <p:cNvSpPr txBox="1">
              <a:spLocks noChangeArrowheads="1"/>
            </p:cNvSpPr>
            <p:nvPr/>
          </p:nvSpPr>
          <p:spPr bwMode="auto">
            <a:xfrm>
              <a:off x="8340643" y="1920838"/>
              <a:ext cx="623845" cy="3999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25" name="Text Box 113"/>
            <p:cNvSpPr txBox="1">
              <a:spLocks noChangeArrowheads="1"/>
            </p:cNvSpPr>
            <p:nvPr/>
          </p:nvSpPr>
          <p:spPr bwMode="auto">
            <a:xfrm>
              <a:off x="5500126" y="1346889"/>
              <a:ext cx="768254" cy="3999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26" name="Text Box 114"/>
            <p:cNvSpPr txBox="1">
              <a:spLocks noChangeArrowheads="1"/>
            </p:cNvSpPr>
            <p:nvPr/>
          </p:nvSpPr>
          <p:spPr bwMode="auto">
            <a:xfrm>
              <a:off x="4089254" y="980199"/>
              <a:ext cx="1454194" cy="3999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dirty="0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27" name="Text Box 118"/>
            <p:cNvSpPr txBox="1">
              <a:spLocks noChangeArrowheads="1"/>
            </p:cNvSpPr>
            <p:nvPr/>
          </p:nvSpPr>
          <p:spPr bwMode="auto">
            <a:xfrm>
              <a:off x="5360050" y="1794623"/>
              <a:ext cx="901110" cy="3985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28" name="Text Box 119"/>
            <p:cNvSpPr txBox="1">
              <a:spLocks noChangeArrowheads="1"/>
            </p:cNvSpPr>
            <p:nvPr/>
          </p:nvSpPr>
          <p:spPr bwMode="auto">
            <a:xfrm>
              <a:off x="5360050" y="2367243"/>
              <a:ext cx="901110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MDR</a:t>
              </a:r>
            </a:p>
          </p:txBody>
        </p:sp>
        <p:sp>
          <p:nvSpPr>
            <p:cNvPr id="29" name="Text Box 120"/>
            <p:cNvSpPr txBox="1">
              <a:spLocks noChangeArrowheads="1"/>
            </p:cNvSpPr>
            <p:nvPr/>
          </p:nvSpPr>
          <p:spPr bwMode="auto">
            <a:xfrm>
              <a:off x="5360050" y="2941193"/>
              <a:ext cx="901110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IR</a:t>
              </a:r>
            </a:p>
          </p:txBody>
        </p:sp>
        <p:sp>
          <p:nvSpPr>
            <p:cNvPr id="30" name="Text Box 121"/>
            <p:cNvSpPr txBox="1">
              <a:spLocks noChangeArrowheads="1"/>
            </p:cNvSpPr>
            <p:nvPr/>
          </p:nvSpPr>
          <p:spPr bwMode="auto">
            <a:xfrm>
              <a:off x="5360050" y="3451370"/>
              <a:ext cx="901110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 PC</a:t>
              </a:r>
            </a:p>
          </p:txBody>
        </p:sp>
        <p:sp>
          <p:nvSpPr>
            <p:cNvPr id="31" name="Text Box 122"/>
            <p:cNvSpPr txBox="1">
              <a:spLocks noChangeArrowheads="1"/>
            </p:cNvSpPr>
            <p:nvPr/>
          </p:nvSpPr>
          <p:spPr bwMode="auto">
            <a:xfrm>
              <a:off x="5360050" y="4026648"/>
              <a:ext cx="901110" cy="3985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dirty="0">
                  <a:latin typeface="+mn-lt"/>
                </a:rPr>
                <a:t>SP</a:t>
              </a:r>
            </a:p>
          </p:txBody>
        </p:sp>
        <p:sp>
          <p:nvSpPr>
            <p:cNvPr id="32" name="Text Box 123"/>
            <p:cNvSpPr txBox="1">
              <a:spLocks noChangeArrowheads="1"/>
            </p:cNvSpPr>
            <p:nvPr/>
          </p:nvSpPr>
          <p:spPr bwMode="auto">
            <a:xfrm>
              <a:off x="5360050" y="4599268"/>
              <a:ext cx="901110" cy="39990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33" name="Line 124"/>
            <p:cNvSpPr>
              <a:spLocks noChangeShapeType="1"/>
            </p:cNvSpPr>
            <p:nvPr/>
          </p:nvSpPr>
          <p:spPr bwMode="auto">
            <a:xfrm rot="16200000">
              <a:off x="8825856" y="1973523"/>
              <a:ext cx="0" cy="27726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4" name="Line 125"/>
            <p:cNvSpPr>
              <a:spLocks noChangeShapeType="1"/>
            </p:cNvSpPr>
            <p:nvPr/>
          </p:nvSpPr>
          <p:spPr bwMode="auto">
            <a:xfrm>
              <a:off x="8677115" y="1283117"/>
              <a:ext cx="0" cy="6377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Text Box 126"/>
            <p:cNvSpPr txBox="1">
              <a:spLocks noChangeArrowheads="1"/>
            </p:cNvSpPr>
            <p:nvPr/>
          </p:nvSpPr>
          <p:spPr bwMode="auto">
            <a:xfrm>
              <a:off x="5500126" y="836712"/>
              <a:ext cx="768254" cy="3999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36" name="Text Box 127"/>
            <p:cNvSpPr txBox="1">
              <a:spLocks noChangeArrowheads="1"/>
            </p:cNvSpPr>
            <p:nvPr/>
          </p:nvSpPr>
          <p:spPr bwMode="auto">
            <a:xfrm>
              <a:off x="5500126" y="1091801"/>
              <a:ext cx="768254" cy="3999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37" name="Line 128"/>
            <p:cNvSpPr>
              <a:spLocks noChangeShapeType="1"/>
            </p:cNvSpPr>
            <p:nvPr/>
          </p:nvSpPr>
          <p:spPr bwMode="auto">
            <a:xfrm>
              <a:off x="7023637" y="1538206"/>
              <a:ext cx="0" cy="1849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Text Box 129"/>
            <p:cNvSpPr txBox="1">
              <a:spLocks noChangeArrowheads="1"/>
            </p:cNvSpPr>
            <p:nvPr/>
          </p:nvSpPr>
          <p:spPr bwMode="auto">
            <a:xfrm>
              <a:off x="6526871" y="3387598"/>
              <a:ext cx="850567" cy="708137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dirty="0">
                  <a:latin typeface="+mn-lt"/>
                  <a:ea typeface="黑体" pitchFamily="2" charset="-122"/>
                </a:rPr>
                <a:t>控制逻辑 </a:t>
              </a:r>
            </a:p>
          </p:txBody>
        </p:sp>
        <p:sp>
          <p:nvSpPr>
            <p:cNvPr id="39" name="Text Box 129"/>
            <p:cNvSpPr txBox="1">
              <a:spLocks noChangeArrowheads="1"/>
            </p:cNvSpPr>
            <p:nvPr/>
          </p:nvSpPr>
          <p:spPr bwMode="auto">
            <a:xfrm>
              <a:off x="6526370" y="4304844"/>
              <a:ext cx="850567" cy="70788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dirty="0">
                  <a:latin typeface="+mn-lt"/>
                  <a:ea typeface="黑体" pitchFamily="2" charset="-122"/>
                </a:rPr>
                <a:t>时序系统 </a:t>
              </a:r>
            </a:p>
          </p:txBody>
        </p:sp>
      </p:grpSp>
      <p:sp>
        <p:nvSpPr>
          <p:cNvPr id="40" name="矩形 39"/>
          <p:cNvSpPr/>
          <p:nvPr/>
        </p:nvSpPr>
        <p:spPr bwMode="auto">
          <a:xfrm>
            <a:off x="3440126" y="2276426"/>
            <a:ext cx="1224136" cy="576064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9552" y="107396"/>
            <a:ext cx="62055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chemeClr val="tx2"/>
                </a:solidFill>
                <a:latin typeface="+mn-lt"/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  <a:latin typeface="+mn-lt"/>
              </a:rPr>
              <a:t>8</a:t>
            </a:r>
            <a:r>
              <a:rPr lang="zh-CN" altLang="zh-CN" sz="2800" b="1" dirty="0">
                <a:solidFill>
                  <a:schemeClr val="tx2"/>
                </a:solidFill>
                <a:latin typeface="+mn-lt"/>
              </a:rPr>
              <a:t>）</a:t>
            </a:r>
            <a:r>
              <a:rPr lang="zh-CN" altLang="en-US" sz="2800" b="1" dirty="0">
                <a:solidFill>
                  <a:schemeClr val="tx2"/>
                </a:solidFill>
                <a:latin typeface="+mn-lt"/>
              </a:rPr>
              <a:t>数据缓冲</a:t>
            </a:r>
            <a:r>
              <a:rPr lang="zh-CN" altLang="zh-CN" sz="2800" b="1" dirty="0">
                <a:solidFill>
                  <a:schemeClr val="tx2"/>
                </a:solidFill>
                <a:latin typeface="+mn-lt"/>
              </a:rPr>
              <a:t>寄存器</a:t>
            </a:r>
            <a:r>
              <a:rPr lang="en-US" altLang="zh-CN" sz="2800" b="1" dirty="0">
                <a:solidFill>
                  <a:schemeClr val="tx2"/>
                </a:solidFill>
                <a:latin typeface="+mn-lt"/>
              </a:rPr>
              <a:t>  MBR</a:t>
            </a:r>
            <a:r>
              <a:rPr lang="zh-CN" altLang="en-US" sz="2800" b="1" dirty="0">
                <a:solidFill>
                  <a:schemeClr val="tx2"/>
                </a:solidFill>
                <a:latin typeface="+mn-lt"/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  <a:latin typeface="+mn-lt"/>
              </a:rPr>
              <a:t>MDR</a:t>
            </a:r>
            <a:r>
              <a:rPr lang="zh-CN" altLang="en-US" sz="2800" b="1" dirty="0">
                <a:solidFill>
                  <a:schemeClr val="tx2"/>
                </a:solidFill>
                <a:latin typeface="+mn-lt"/>
              </a:rPr>
              <a:t>）</a:t>
            </a:r>
            <a:endParaRPr lang="zh-CN" altLang="en-US" sz="2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79512" y="5373216"/>
            <a:ext cx="8784976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800" b="1" dirty="0">
                <a:latin typeface="+mn-lt"/>
              </a:rPr>
              <a:t>   存放</a:t>
            </a:r>
            <a:r>
              <a:rPr kumimoji="0" lang="en-US" altLang="zh-CN" sz="2800" b="1" dirty="0">
                <a:solidFill>
                  <a:srgbClr val="FF0000"/>
                </a:solidFill>
                <a:latin typeface="+mn-lt"/>
              </a:rPr>
              <a:t>CPU</a:t>
            </a:r>
            <a:r>
              <a:rPr kumimoji="0" lang="zh-CN" altLang="en-US" sz="2800" b="1" dirty="0">
                <a:solidFill>
                  <a:srgbClr val="FF0000"/>
                </a:solidFill>
                <a:latin typeface="+mn-lt"/>
              </a:rPr>
              <a:t>与主存之间交换的数据</a:t>
            </a:r>
            <a:r>
              <a:rPr kumimoji="0" lang="zh-CN" altLang="en-US" sz="2800" b="1" dirty="0">
                <a:latin typeface="+mn-lt"/>
              </a:rPr>
              <a:t>。无论是从主存读出的数据，还是写入主存的数据，都要经过</a:t>
            </a:r>
            <a:r>
              <a:rPr kumimoji="0" lang="en-US" altLang="zh-CN" sz="2800" b="1" dirty="0">
                <a:latin typeface="+mn-lt"/>
              </a:rPr>
              <a:t>MBR。</a:t>
            </a:r>
            <a:endParaRPr lang="zh-CN" altLang="en-US" sz="28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8972" y="12925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+mn-lt"/>
              </a:rPr>
              <a:t>控制器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+mn-lt"/>
              </a:rPr>
              <a:t>    </a:t>
            </a:r>
            <a:r>
              <a:rPr lang="zh-CN" altLang="zh-CN" sz="2800" b="1">
                <a:latin typeface="+mn-lt"/>
              </a:rPr>
              <a:t>控制</a:t>
            </a:r>
            <a:r>
              <a:rPr lang="zh-CN" altLang="zh-CN" sz="2800" b="1" dirty="0">
                <a:latin typeface="+mn-lt"/>
              </a:rPr>
              <a:t>部件的功能主要是负责对</a:t>
            </a:r>
            <a:r>
              <a:rPr lang="zh-CN" altLang="zh-CN" sz="2800" b="1" dirty="0">
                <a:solidFill>
                  <a:srgbClr val="FF0000"/>
                </a:solidFill>
                <a:latin typeface="+mn-lt"/>
              </a:rPr>
              <a:t>指令进行译码</a:t>
            </a:r>
            <a:r>
              <a:rPr lang="zh-CN" altLang="zh-CN" sz="2800" b="1" dirty="0">
                <a:latin typeface="+mn-lt"/>
              </a:rPr>
              <a:t>，并且发出为完成每条指令所要执行的各种操作的</a:t>
            </a:r>
            <a:r>
              <a:rPr lang="zh-CN" altLang="zh-CN" sz="2800" b="1" dirty="0">
                <a:solidFill>
                  <a:srgbClr val="FF0000"/>
                </a:solidFill>
                <a:latin typeface="+mn-lt"/>
              </a:rPr>
              <a:t>控制信号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（微命令）</a:t>
            </a:r>
            <a:r>
              <a:rPr lang="zh-CN" altLang="zh-CN" sz="2800" b="1" dirty="0">
                <a:latin typeface="+mn-lt"/>
              </a:rPr>
              <a:t>。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3056271"/>
            <a:ext cx="83529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+mn-lt"/>
              </a:rPr>
              <a:t>    CPU</a:t>
            </a:r>
            <a:r>
              <a:rPr lang="zh-CN" altLang="zh-CN" sz="2800" b="1" dirty="0">
                <a:latin typeface="+mn-lt"/>
              </a:rPr>
              <a:t>工作过程中所需的控制信号，既可以单独由组合逻辑电路的方式来产生，也可以单独由微程序的方式来产生，或者综合运用。</a:t>
            </a:r>
            <a:endParaRPr lang="en-US" altLang="zh-CN" sz="2800" b="1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+mn-lt"/>
              </a:rPr>
              <a:t>   </a:t>
            </a:r>
            <a:r>
              <a:rPr lang="zh-CN" altLang="zh-CN" sz="2800" b="1" dirty="0">
                <a:latin typeface="+mn-lt"/>
              </a:rPr>
              <a:t>因此，有两种控制部件：</a:t>
            </a:r>
            <a:r>
              <a:rPr lang="zh-CN" altLang="zh-CN" sz="2800" b="1" dirty="0">
                <a:solidFill>
                  <a:srgbClr val="FF0000"/>
                </a:solidFill>
                <a:latin typeface="+mn-lt"/>
              </a:rPr>
              <a:t>组合逻辑控制器</a:t>
            </a:r>
            <a:r>
              <a:rPr lang="zh-CN" altLang="zh-CN" sz="2800" b="1">
                <a:latin typeface="+mn-lt"/>
              </a:rPr>
              <a:t>和</a:t>
            </a:r>
            <a:r>
              <a:rPr lang="zh-CN" altLang="zh-CN" sz="2800" b="1">
                <a:solidFill>
                  <a:srgbClr val="FF0000"/>
                </a:solidFill>
                <a:latin typeface="+mn-lt"/>
              </a:rPr>
              <a:t>微</a:t>
            </a:r>
            <a:r>
              <a:rPr lang="zh-CN" altLang="en-US" sz="2800" b="1">
                <a:solidFill>
                  <a:srgbClr val="FF0000"/>
                </a:solidFill>
                <a:latin typeface="+mn-lt"/>
              </a:rPr>
              <a:t>程序</a:t>
            </a:r>
            <a:r>
              <a:rPr lang="zh-CN" altLang="zh-CN" sz="2800" b="1">
                <a:solidFill>
                  <a:srgbClr val="FF0000"/>
                </a:solidFill>
                <a:latin typeface="+mn-lt"/>
              </a:rPr>
              <a:t>控制</a:t>
            </a:r>
            <a:r>
              <a:rPr lang="zh-CN" altLang="zh-CN" sz="2800" b="1" dirty="0">
                <a:solidFill>
                  <a:srgbClr val="FF0000"/>
                </a:solidFill>
                <a:latin typeface="+mn-lt"/>
              </a:rPr>
              <a:t>器</a:t>
            </a:r>
            <a:r>
              <a:rPr lang="zh-CN" altLang="zh-CN" sz="2800" b="1" dirty="0">
                <a:latin typeface="+mn-lt"/>
              </a:rPr>
              <a:t>。</a:t>
            </a:r>
            <a:endParaRPr lang="zh-CN" altLang="en-US" sz="2800" b="1" dirty="0">
              <a:latin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C2F9F38-1A93-4E48-874A-AD845853EC52}"/>
              </a:ext>
            </a:extLst>
          </p:cNvPr>
          <p:cNvGrpSpPr/>
          <p:nvPr/>
        </p:nvGrpSpPr>
        <p:grpSpPr>
          <a:xfrm>
            <a:off x="801355" y="117697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234">
              <a:extLst>
                <a:ext uri="{FF2B5EF4-FFF2-40B4-BE49-F238E27FC236}">
                  <a16:creationId xmlns:a16="http://schemas.microsoft.com/office/drawing/2014/main" id="{2898CB6F-DE02-4C59-9A6F-2AA1DE51E189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32DB81-67A9-4B1B-9A3C-137F6C366488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PU.jpg">
            <a:extLst>
              <a:ext uri="{FF2B5EF4-FFF2-40B4-BE49-F238E27FC236}">
                <a16:creationId xmlns:a16="http://schemas.microsoft.com/office/drawing/2014/main" id="{55A1B54B-476C-4344-9FAF-368ED71BF22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44360" y="2132856"/>
            <a:ext cx="4055280" cy="332533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2378742D-5CE6-4CDC-BA04-DD068A96727C}"/>
              </a:ext>
            </a:extLst>
          </p:cNvPr>
          <p:cNvGrpSpPr/>
          <p:nvPr/>
        </p:nvGrpSpPr>
        <p:grpSpPr>
          <a:xfrm>
            <a:off x="755576" y="16580"/>
            <a:ext cx="4104456" cy="839639"/>
            <a:chOff x="827584" y="0"/>
            <a:chExt cx="4104456" cy="839639"/>
          </a:xfrm>
        </p:grpSpPr>
        <p:sp>
          <p:nvSpPr>
            <p:cNvPr id="4" name="六边形 3">
              <a:extLst>
                <a:ext uri="{FF2B5EF4-FFF2-40B4-BE49-F238E27FC236}">
                  <a16:creationId xmlns:a16="http://schemas.microsoft.com/office/drawing/2014/main" id="{FA1160DC-256B-49E9-9AF6-032B427C8BDC}"/>
                </a:ext>
              </a:extLst>
            </p:cNvPr>
            <p:cNvSpPr/>
            <p:nvPr/>
          </p:nvSpPr>
          <p:spPr>
            <a:xfrm>
              <a:off x="1119858" y="93956"/>
              <a:ext cx="3812182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7.1  CPU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22AA866-DB36-4447-A279-EA2A09C56DF3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" name="同心圆 215">
                <a:extLst>
                  <a:ext uri="{FF2B5EF4-FFF2-40B4-BE49-F238E27FC236}">
                    <a16:creationId xmlns:a16="http://schemas.microsoft.com/office/drawing/2014/main" id="{010C3DE6-02C7-4838-84D6-2886EE341CD8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CD13A282-C36F-4DC2-B8CB-EB3AA49535C0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52DB366-EF97-4E65-83B9-4AC067B6567D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" name="同心圆 220">
                <a:extLst>
                  <a:ext uri="{FF2B5EF4-FFF2-40B4-BE49-F238E27FC236}">
                    <a16:creationId xmlns:a16="http://schemas.microsoft.com/office/drawing/2014/main" id="{9C9E1DA0-9AA9-4631-AC71-495FE6E50B50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070AD488-30D2-43B8-9FA2-280C5D2B6780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8006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7D135A-4F26-4372-8E1C-AC69C4BDC48F}"/>
              </a:ext>
            </a:extLst>
          </p:cNvPr>
          <p:cNvSpPr txBox="1"/>
          <p:nvPr/>
        </p:nvSpPr>
        <p:spPr>
          <a:xfrm>
            <a:off x="1318972" y="12925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+mn-lt"/>
              </a:rPr>
              <a:t>时序系统</a:t>
            </a:r>
            <a:endParaRPr lang="zh-CN" altLang="en-US" sz="2800" b="1" dirty="0">
              <a:latin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2812547-76E3-4FFA-BF53-ADE9B1171BC9}"/>
              </a:ext>
            </a:extLst>
          </p:cNvPr>
          <p:cNvGrpSpPr/>
          <p:nvPr/>
        </p:nvGrpSpPr>
        <p:grpSpPr>
          <a:xfrm>
            <a:off x="801355" y="117697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" name="同心圆 234">
              <a:extLst>
                <a:ext uri="{FF2B5EF4-FFF2-40B4-BE49-F238E27FC236}">
                  <a16:creationId xmlns:a16="http://schemas.microsoft.com/office/drawing/2014/main" id="{43403BF2-F7A1-4ADA-8CF3-F450C57D8B7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9E70AE8-B9A2-425A-B72E-00CBB4B97AF7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028" name="Picture 4" descr="http://pic.baiqi008.com/uploads/wswqfpfqy.jpeg">
            <a:extLst>
              <a:ext uri="{FF2B5EF4-FFF2-40B4-BE49-F238E27FC236}">
                <a16:creationId xmlns:a16="http://schemas.microsoft.com/office/drawing/2014/main" id="{F6F2423D-3A61-4F47-BFC7-17BF3212F83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76448"/>
            <a:ext cx="1696368" cy="169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43B397C-1E8E-45D5-A907-9F501711AE97}"/>
              </a:ext>
            </a:extLst>
          </p:cNvPr>
          <p:cNvGrpSpPr/>
          <p:nvPr/>
        </p:nvGrpSpPr>
        <p:grpSpPr>
          <a:xfrm>
            <a:off x="455240" y="1579725"/>
            <a:ext cx="8077200" cy="481123"/>
            <a:chOff x="455240" y="1579725"/>
            <a:chExt cx="8077200" cy="481123"/>
          </a:xfrm>
        </p:grpSpPr>
        <p:sp>
          <p:nvSpPr>
            <p:cNvPr id="10" name="Text Box 35">
              <a:extLst>
                <a:ext uri="{FF2B5EF4-FFF2-40B4-BE49-F238E27FC236}">
                  <a16:creationId xmlns:a16="http://schemas.microsoft.com/office/drawing/2014/main" id="{2084C12C-D268-43A9-97CA-C3714E7BAD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794" y="1629961"/>
              <a:ext cx="35779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200" b="1"/>
                <a:t>P</a:t>
              </a:r>
            </a:p>
          </p:txBody>
        </p:sp>
        <p:grpSp>
          <p:nvGrpSpPr>
            <p:cNvPr id="14" name="Group 41">
              <a:extLst>
                <a:ext uri="{FF2B5EF4-FFF2-40B4-BE49-F238E27FC236}">
                  <a16:creationId xmlns:a16="http://schemas.microsoft.com/office/drawing/2014/main" id="{59BF2A82-91E4-4266-B177-85B363EDB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240" y="1579725"/>
              <a:ext cx="8077200" cy="428368"/>
              <a:chOff x="384" y="1964"/>
              <a:chExt cx="5088" cy="292"/>
            </a:xfrm>
          </p:grpSpPr>
          <p:sp>
            <p:nvSpPr>
              <p:cNvPr id="15" name="Freeform 42">
                <a:extLst>
                  <a:ext uri="{FF2B5EF4-FFF2-40B4-BE49-F238E27FC236}">
                    <a16:creationId xmlns:a16="http://schemas.microsoft.com/office/drawing/2014/main" id="{AFAA5939-26E7-4319-8302-2CC226A38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" y="1964"/>
                <a:ext cx="480" cy="288"/>
              </a:xfrm>
              <a:custGeom>
                <a:avLst/>
                <a:gdLst>
                  <a:gd name="T0" fmla="*/ 0 w 480"/>
                  <a:gd name="T1" fmla="*/ 288 h 288"/>
                  <a:gd name="T2" fmla="*/ 240 w 480"/>
                  <a:gd name="T3" fmla="*/ 288 h 288"/>
                  <a:gd name="T4" fmla="*/ 240 w 480"/>
                  <a:gd name="T5" fmla="*/ 0 h 288"/>
                  <a:gd name="T6" fmla="*/ 480 w 480"/>
                  <a:gd name="T7" fmla="*/ 0 h 288"/>
                  <a:gd name="T8" fmla="*/ 480 w 480"/>
                  <a:gd name="T9" fmla="*/ 288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288"/>
                  <a:gd name="T17" fmla="*/ 480 w 480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288">
                    <a:moveTo>
                      <a:pt x="0" y="288"/>
                    </a:moveTo>
                    <a:lnTo>
                      <a:pt x="240" y="288"/>
                    </a:lnTo>
                    <a:lnTo>
                      <a:pt x="240" y="0"/>
                    </a:lnTo>
                    <a:lnTo>
                      <a:pt x="480" y="0"/>
                    </a:lnTo>
                    <a:lnTo>
                      <a:pt x="4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6" name="Freeform 43">
                <a:extLst>
                  <a:ext uri="{FF2B5EF4-FFF2-40B4-BE49-F238E27FC236}">
                    <a16:creationId xmlns:a16="http://schemas.microsoft.com/office/drawing/2014/main" id="{1590DA53-C5B4-4755-AE83-3A6F7B4D3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7" name="Freeform 44">
                <a:extLst>
                  <a:ext uri="{FF2B5EF4-FFF2-40B4-BE49-F238E27FC236}">
                    <a16:creationId xmlns:a16="http://schemas.microsoft.com/office/drawing/2014/main" id="{FD297814-2CE9-435A-9686-B56426109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6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8" name="Freeform 45">
                <a:extLst>
                  <a:ext uri="{FF2B5EF4-FFF2-40B4-BE49-F238E27FC236}">
                    <a16:creationId xmlns:a16="http://schemas.microsoft.com/office/drawing/2014/main" id="{79BA6BBD-AE46-474A-B6D8-52CD0F2EA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9" name="Freeform 46">
                <a:extLst>
                  <a:ext uri="{FF2B5EF4-FFF2-40B4-BE49-F238E27FC236}">
                    <a16:creationId xmlns:a16="http://schemas.microsoft.com/office/drawing/2014/main" id="{0168BE09-855F-45E2-B48B-AD1D53AAF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0" name="Freeform 47">
                <a:extLst>
                  <a:ext uri="{FF2B5EF4-FFF2-40B4-BE49-F238E27FC236}">
                    <a16:creationId xmlns:a16="http://schemas.microsoft.com/office/drawing/2014/main" id="{ECDC27F3-3C25-4E3D-863B-D91693B5F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4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1" name="Freeform 48">
                <a:extLst>
                  <a:ext uri="{FF2B5EF4-FFF2-40B4-BE49-F238E27FC236}">
                    <a16:creationId xmlns:a16="http://schemas.microsoft.com/office/drawing/2014/main" id="{4D668AC2-1410-489F-A19B-152BA69C2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2" name="Freeform 49">
                <a:extLst>
                  <a:ext uri="{FF2B5EF4-FFF2-40B4-BE49-F238E27FC236}">
                    <a16:creationId xmlns:a16="http://schemas.microsoft.com/office/drawing/2014/main" id="{80847123-0E49-48D4-8421-79D71C72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3" name="Freeform 50">
                <a:extLst>
                  <a:ext uri="{FF2B5EF4-FFF2-40B4-BE49-F238E27FC236}">
                    <a16:creationId xmlns:a16="http://schemas.microsoft.com/office/drawing/2014/main" id="{CAEA4B7D-E411-4B08-99F6-BA6B301BB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2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4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grpSp>
        <p:nvGrpSpPr>
          <p:cNvPr id="24" name="Group 51">
            <a:extLst>
              <a:ext uri="{FF2B5EF4-FFF2-40B4-BE49-F238E27FC236}">
                <a16:creationId xmlns:a16="http://schemas.microsoft.com/office/drawing/2014/main" id="{DE0500B6-AE71-4848-9E5F-A5DF5B6595EF}"/>
              </a:ext>
            </a:extLst>
          </p:cNvPr>
          <p:cNvGrpSpPr>
            <a:grpSpLocks/>
          </p:cNvGrpSpPr>
          <p:nvPr/>
        </p:nvGrpSpPr>
        <p:grpSpPr bwMode="auto">
          <a:xfrm>
            <a:off x="1212850" y="1616966"/>
            <a:ext cx="7319963" cy="5052394"/>
            <a:chOff x="624" y="56"/>
            <a:chExt cx="4611" cy="3796"/>
          </a:xfrm>
        </p:grpSpPr>
        <p:sp>
          <p:nvSpPr>
            <p:cNvPr id="25" name="Line 52">
              <a:extLst>
                <a:ext uri="{FF2B5EF4-FFF2-40B4-BE49-F238E27FC236}">
                  <a16:creationId xmlns:a16="http://schemas.microsoft.com/office/drawing/2014/main" id="{2C440544-407C-421B-98A4-FE5A58838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56"/>
              <a:ext cx="0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6" name="Line 53">
              <a:extLst>
                <a:ext uri="{FF2B5EF4-FFF2-40B4-BE49-F238E27FC236}">
                  <a16:creationId xmlns:a16="http://schemas.microsoft.com/office/drawing/2014/main" id="{63A681D9-4DC8-4C7A-B8C9-2FD0898BE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2" y="56"/>
              <a:ext cx="20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7" name="Line 54">
              <a:extLst>
                <a:ext uri="{FF2B5EF4-FFF2-40B4-BE49-F238E27FC236}">
                  <a16:creationId xmlns:a16="http://schemas.microsoft.com/office/drawing/2014/main" id="{60085EA4-4755-4F1B-A674-78E95BC96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56"/>
              <a:ext cx="0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8" name="Line 55">
              <a:extLst>
                <a:ext uri="{FF2B5EF4-FFF2-40B4-BE49-F238E27FC236}">
                  <a16:creationId xmlns:a16="http://schemas.microsoft.com/office/drawing/2014/main" id="{DF12AED0-0BE6-4560-9113-DE2D49061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1" y="56"/>
              <a:ext cx="13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9" name="Line 56">
              <a:extLst>
                <a:ext uri="{FF2B5EF4-FFF2-40B4-BE49-F238E27FC236}">
                  <a16:creationId xmlns:a16="http://schemas.microsoft.com/office/drawing/2014/main" id="{D6B8DBB1-68B4-4937-A160-4DF9B67721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79"/>
              <a:ext cx="0" cy="3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0" name="Line 57">
              <a:extLst>
                <a:ext uri="{FF2B5EF4-FFF2-40B4-BE49-F238E27FC236}">
                  <a16:creationId xmlns:a16="http://schemas.microsoft.com/office/drawing/2014/main" id="{4F9BDCC9-48EA-411F-9955-1C8712553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56"/>
              <a:ext cx="4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1" name="Line 58">
              <a:extLst>
                <a:ext uri="{FF2B5EF4-FFF2-40B4-BE49-F238E27FC236}">
                  <a16:creationId xmlns:a16="http://schemas.microsoft.com/office/drawing/2014/main" id="{D6DF5474-C667-47F6-99FF-33CCBF5CD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56"/>
              <a:ext cx="4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2" name="Line 59">
              <a:extLst>
                <a:ext uri="{FF2B5EF4-FFF2-40B4-BE49-F238E27FC236}">
                  <a16:creationId xmlns:a16="http://schemas.microsoft.com/office/drawing/2014/main" id="{314EE903-1FA7-4864-ABA1-7BB6C11310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56"/>
              <a:ext cx="16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3" name="Line 60">
              <a:extLst>
                <a:ext uri="{FF2B5EF4-FFF2-40B4-BE49-F238E27FC236}">
                  <a16:creationId xmlns:a16="http://schemas.microsoft.com/office/drawing/2014/main" id="{BE0F6E64-3EE9-40F0-9B29-0E89E8B927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56"/>
              <a:ext cx="3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654A47A0-689F-4518-9E75-8FC0931ADCF8}"/>
              </a:ext>
            </a:extLst>
          </p:cNvPr>
          <p:cNvGrpSpPr/>
          <p:nvPr/>
        </p:nvGrpSpPr>
        <p:grpSpPr>
          <a:xfrm>
            <a:off x="358775" y="3732581"/>
            <a:ext cx="8763000" cy="2647395"/>
            <a:chOff x="358775" y="3732581"/>
            <a:chExt cx="8763000" cy="2647395"/>
          </a:xfrm>
        </p:grpSpPr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93A2C6A4-4578-4AB3-AF82-ADFBE14EA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50" y="3732581"/>
              <a:ext cx="8077200" cy="457200"/>
            </a:xfrm>
            <a:custGeom>
              <a:avLst/>
              <a:gdLst>
                <a:gd name="T0" fmla="*/ 0 w 5088"/>
                <a:gd name="T1" fmla="*/ 2147483647 h 288"/>
                <a:gd name="T2" fmla="*/ 2147483647 w 5088"/>
                <a:gd name="T3" fmla="*/ 2147483647 h 288"/>
                <a:gd name="T4" fmla="*/ 2147483647 w 5088"/>
                <a:gd name="T5" fmla="*/ 0 h 288"/>
                <a:gd name="T6" fmla="*/ 2147483647 w 5088"/>
                <a:gd name="T7" fmla="*/ 0 h 288"/>
                <a:gd name="T8" fmla="*/ 2147483647 w 5088"/>
                <a:gd name="T9" fmla="*/ 2147483647 h 288"/>
                <a:gd name="T10" fmla="*/ 2147483647 w 5088"/>
                <a:gd name="T11" fmla="*/ 2147483647 h 288"/>
                <a:gd name="T12" fmla="*/ 2147483647 w 5088"/>
                <a:gd name="T13" fmla="*/ 0 h 288"/>
                <a:gd name="T14" fmla="*/ 2147483647 w 5088"/>
                <a:gd name="T15" fmla="*/ 0 h 288"/>
                <a:gd name="T16" fmla="*/ 2147483647 w 5088"/>
                <a:gd name="T17" fmla="*/ 2147483647 h 288"/>
                <a:gd name="T18" fmla="*/ 2147483647 w 5088"/>
                <a:gd name="T19" fmla="*/ 2147483647 h 288"/>
                <a:gd name="T20" fmla="*/ 2147483647 w 5088"/>
                <a:gd name="T21" fmla="*/ 0 h 288"/>
                <a:gd name="T22" fmla="*/ 2147483647 w 5088"/>
                <a:gd name="T23" fmla="*/ 0 h 2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88"/>
                <a:gd name="T37" fmla="*/ 0 h 288"/>
                <a:gd name="T38" fmla="*/ 5088 w 5088"/>
                <a:gd name="T39" fmla="*/ 288 h 2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88" h="288">
                  <a:moveTo>
                    <a:pt x="0" y="288"/>
                  </a:moveTo>
                  <a:lnTo>
                    <a:pt x="240" y="288"/>
                  </a:lnTo>
                  <a:lnTo>
                    <a:pt x="240" y="0"/>
                  </a:lnTo>
                  <a:lnTo>
                    <a:pt x="816" y="0"/>
                  </a:lnTo>
                  <a:lnTo>
                    <a:pt x="816" y="288"/>
                  </a:lnTo>
                  <a:lnTo>
                    <a:pt x="2544" y="288"/>
                  </a:lnTo>
                  <a:lnTo>
                    <a:pt x="2544" y="0"/>
                  </a:lnTo>
                  <a:lnTo>
                    <a:pt x="3120" y="0"/>
                  </a:lnTo>
                  <a:lnTo>
                    <a:pt x="3120" y="288"/>
                  </a:lnTo>
                  <a:lnTo>
                    <a:pt x="4848" y="288"/>
                  </a:lnTo>
                  <a:lnTo>
                    <a:pt x="4848" y="0"/>
                  </a:lnTo>
                  <a:lnTo>
                    <a:pt x="508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3C9AD901-0586-4E01-9BDA-FC638DE67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863" y="4451719"/>
              <a:ext cx="8124825" cy="463550"/>
            </a:xfrm>
            <a:custGeom>
              <a:avLst/>
              <a:gdLst>
                <a:gd name="T0" fmla="*/ 0 w 5118"/>
                <a:gd name="T1" fmla="*/ 2147483647 h 292"/>
                <a:gd name="T2" fmla="*/ 2147483647 w 5118"/>
                <a:gd name="T3" fmla="*/ 2147483647 h 292"/>
                <a:gd name="T4" fmla="*/ 2147483647 w 5118"/>
                <a:gd name="T5" fmla="*/ 0 h 292"/>
                <a:gd name="T6" fmla="*/ 2147483647 w 5118"/>
                <a:gd name="T7" fmla="*/ 0 h 292"/>
                <a:gd name="T8" fmla="*/ 2147483647 w 5118"/>
                <a:gd name="T9" fmla="*/ 2147483647 h 292"/>
                <a:gd name="T10" fmla="*/ 2147483647 w 5118"/>
                <a:gd name="T11" fmla="*/ 2147483647 h 292"/>
                <a:gd name="T12" fmla="*/ 2147483647 w 5118"/>
                <a:gd name="T13" fmla="*/ 0 h 292"/>
                <a:gd name="T14" fmla="*/ 2147483647 w 5118"/>
                <a:gd name="T15" fmla="*/ 0 h 292"/>
                <a:gd name="T16" fmla="*/ 2147483647 w 5118"/>
                <a:gd name="T17" fmla="*/ 2147483647 h 292"/>
                <a:gd name="T18" fmla="*/ 2147483647 w 5118"/>
                <a:gd name="T19" fmla="*/ 2147483647 h 292"/>
                <a:gd name="T20" fmla="*/ 2147483647 w 5118"/>
                <a:gd name="T21" fmla="*/ 2147483647 h 292"/>
                <a:gd name="T22" fmla="*/ 2147483647 w 5118"/>
                <a:gd name="T23" fmla="*/ 2147483647 h 2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118"/>
                <a:gd name="T37" fmla="*/ 0 h 292"/>
                <a:gd name="T38" fmla="*/ 5118 w 5118"/>
                <a:gd name="T39" fmla="*/ 292 h 2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118" h="292">
                  <a:moveTo>
                    <a:pt x="0" y="292"/>
                  </a:moveTo>
                  <a:lnTo>
                    <a:pt x="833" y="288"/>
                  </a:lnTo>
                  <a:lnTo>
                    <a:pt x="833" y="0"/>
                  </a:lnTo>
                  <a:lnTo>
                    <a:pt x="1409" y="0"/>
                  </a:lnTo>
                  <a:lnTo>
                    <a:pt x="1409" y="288"/>
                  </a:lnTo>
                  <a:lnTo>
                    <a:pt x="3137" y="288"/>
                  </a:lnTo>
                  <a:lnTo>
                    <a:pt x="3137" y="0"/>
                  </a:lnTo>
                  <a:lnTo>
                    <a:pt x="3713" y="0"/>
                  </a:lnTo>
                  <a:lnTo>
                    <a:pt x="3713" y="288"/>
                  </a:lnTo>
                  <a:lnTo>
                    <a:pt x="5118" y="292"/>
                  </a:lnTo>
                  <a:lnTo>
                    <a:pt x="5105" y="292"/>
                  </a:lnTo>
                  <a:lnTo>
                    <a:pt x="5092" y="2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" name="Freeform 33">
              <a:extLst>
                <a:ext uri="{FF2B5EF4-FFF2-40B4-BE49-F238E27FC236}">
                  <a16:creationId xmlns:a16="http://schemas.microsoft.com/office/drawing/2014/main" id="{49FC2FA6-2381-43B0-BBC9-54ECC23CD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88" y="5174031"/>
              <a:ext cx="8208962" cy="477838"/>
            </a:xfrm>
            <a:custGeom>
              <a:avLst/>
              <a:gdLst>
                <a:gd name="T0" fmla="*/ 0 w 5171"/>
                <a:gd name="T1" fmla="*/ 2147483647 h 301"/>
                <a:gd name="T2" fmla="*/ 2147483647 w 5171"/>
                <a:gd name="T3" fmla="*/ 2147483647 h 301"/>
                <a:gd name="T4" fmla="*/ 2147483647 w 5171"/>
                <a:gd name="T5" fmla="*/ 0 h 301"/>
                <a:gd name="T6" fmla="*/ 2147483647 w 5171"/>
                <a:gd name="T7" fmla="*/ 0 h 301"/>
                <a:gd name="T8" fmla="*/ 2147483647 w 5171"/>
                <a:gd name="T9" fmla="*/ 2147483647 h 301"/>
                <a:gd name="T10" fmla="*/ 2147483647 w 5171"/>
                <a:gd name="T11" fmla="*/ 2147483647 h 301"/>
                <a:gd name="T12" fmla="*/ 2147483647 w 5171"/>
                <a:gd name="T13" fmla="*/ 0 h 301"/>
                <a:gd name="T14" fmla="*/ 2147483647 w 5171"/>
                <a:gd name="T15" fmla="*/ 0 h 301"/>
                <a:gd name="T16" fmla="*/ 2147483647 w 5171"/>
                <a:gd name="T17" fmla="*/ 2147483647 h 301"/>
                <a:gd name="T18" fmla="*/ 2147483647 w 5171"/>
                <a:gd name="T19" fmla="*/ 2147483647 h 301"/>
                <a:gd name="T20" fmla="*/ 2147483647 w 5171"/>
                <a:gd name="T21" fmla="*/ 2147483647 h 301"/>
                <a:gd name="T22" fmla="*/ 2147483647 w 5171"/>
                <a:gd name="T23" fmla="*/ 2147483647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171"/>
                <a:gd name="T37" fmla="*/ 0 h 301"/>
                <a:gd name="T38" fmla="*/ 5171 w 5171"/>
                <a:gd name="T39" fmla="*/ 301 h 3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171" h="301">
                  <a:moveTo>
                    <a:pt x="0" y="288"/>
                  </a:moveTo>
                  <a:lnTo>
                    <a:pt x="1400" y="288"/>
                  </a:lnTo>
                  <a:lnTo>
                    <a:pt x="1400" y="0"/>
                  </a:lnTo>
                  <a:lnTo>
                    <a:pt x="1976" y="0"/>
                  </a:lnTo>
                  <a:lnTo>
                    <a:pt x="1976" y="288"/>
                  </a:lnTo>
                  <a:lnTo>
                    <a:pt x="3704" y="288"/>
                  </a:lnTo>
                  <a:lnTo>
                    <a:pt x="3704" y="0"/>
                  </a:lnTo>
                  <a:lnTo>
                    <a:pt x="4280" y="0"/>
                  </a:lnTo>
                  <a:lnTo>
                    <a:pt x="4280" y="288"/>
                  </a:lnTo>
                  <a:lnTo>
                    <a:pt x="5158" y="288"/>
                  </a:lnTo>
                  <a:lnTo>
                    <a:pt x="5171" y="30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" name="Text Box 36">
              <a:extLst>
                <a:ext uri="{FF2B5EF4-FFF2-40B4-BE49-F238E27FC236}">
                  <a16:creationId xmlns:a16="http://schemas.microsoft.com/office/drawing/2014/main" id="{B50A248C-D998-48A2-9CC1-916BFCA4B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650" y="3815131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T</a:t>
              </a:r>
              <a:r>
                <a:rPr lang="en-US" altLang="zh-CN" b="1" baseline="-15000"/>
                <a:t>0</a:t>
              </a:r>
            </a:p>
          </p:txBody>
        </p:sp>
        <p:sp>
          <p:nvSpPr>
            <p:cNvPr id="12" name="Text Box 37">
              <a:extLst>
                <a:ext uri="{FF2B5EF4-FFF2-40B4-BE49-F238E27FC236}">
                  <a16:creationId xmlns:a16="http://schemas.microsoft.com/office/drawing/2014/main" id="{6AEA59D2-7AFE-4BD5-A4EB-D34C28C7A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650" y="4604119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T</a:t>
              </a:r>
              <a:r>
                <a:rPr lang="en-US" altLang="zh-CN" b="1" baseline="-15000"/>
                <a:t>1</a:t>
              </a:r>
            </a:p>
          </p:txBody>
        </p:sp>
        <p:sp>
          <p:nvSpPr>
            <p:cNvPr id="13" name="Text Box 38">
              <a:extLst>
                <a:ext uri="{FF2B5EF4-FFF2-40B4-BE49-F238E27FC236}">
                  <a16:creationId xmlns:a16="http://schemas.microsoft.com/office/drawing/2014/main" id="{8952CC7B-1751-4E9B-84BC-F5512FF02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650" y="5326431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T</a:t>
              </a:r>
              <a:r>
                <a:rPr lang="en-US" altLang="zh-CN" b="1" baseline="-15000"/>
                <a:t>2</a:t>
              </a:r>
            </a:p>
          </p:txBody>
        </p:sp>
        <p:sp>
          <p:nvSpPr>
            <p:cNvPr id="34" name="Freeform 91">
              <a:extLst>
                <a:ext uri="{FF2B5EF4-FFF2-40B4-BE49-F238E27FC236}">
                  <a16:creationId xmlns:a16="http://schemas.microsoft.com/office/drawing/2014/main" id="{0D841B9D-362F-42F4-A829-85115F0CA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263" y="5896344"/>
              <a:ext cx="8291512" cy="463550"/>
            </a:xfrm>
            <a:custGeom>
              <a:avLst/>
              <a:gdLst>
                <a:gd name="T0" fmla="*/ 0 w 5223"/>
                <a:gd name="T1" fmla="*/ 2147483647 h 292"/>
                <a:gd name="T2" fmla="*/ 2147483647 w 5223"/>
                <a:gd name="T3" fmla="*/ 2147483647 h 292"/>
                <a:gd name="T4" fmla="*/ 2147483647 w 5223"/>
                <a:gd name="T5" fmla="*/ 0 h 292"/>
                <a:gd name="T6" fmla="*/ 2147483647 w 5223"/>
                <a:gd name="T7" fmla="*/ 0 h 292"/>
                <a:gd name="T8" fmla="*/ 2147483647 w 5223"/>
                <a:gd name="T9" fmla="*/ 2147483647 h 292"/>
                <a:gd name="T10" fmla="*/ 2147483647 w 5223"/>
                <a:gd name="T11" fmla="*/ 2147483647 h 292"/>
                <a:gd name="T12" fmla="*/ 2147483647 w 5223"/>
                <a:gd name="T13" fmla="*/ 0 h 292"/>
                <a:gd name="T14" fmla="*/ 2147483647 w 5223"/>
                <a:gd name="T15" fmla="*/ 0 h 292"/>
                <a:gd name="T16" fmla="*/ 2147483647 w 5223"/>
                <a:gd name="T17" fmla="*/ 2147483647 h 292"/>
                <a:gd name="T18" fmla="*/ 2147483647 w 5223"/>
                <a:gd name="T19" fmla="*/ 2147483647 h 292"/>
                <a:gd name="T20" fmla="*/ 2147483647 w 5223"/>
                <a:gd name="T21" fmla="*/ 2147483647 h 292"/>
                <a:gd name="T22" fmla="*/ 2147483647 w 5223"/>
                <a:gd name="T23" fmla="*/ 2147483647 h 2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223"/>
                <a:gd name="T37" fmla="*/ 0 h 292"/>
                <a:gd name="T38" fmla="*/ 5223 w 5223"/>
                <a:gd name="T39" fmla="*/ 292 h 2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223" h="292">
                  <a:moveTo>
                    <a:pt x="0" y="292"/>
                  </a:moveTo>
                  <a:lnTo>
                    <a:pt x="1967" y="288"/>
                  </a:lnTo>
                  <a:lnTo>
                    <a:pt x="1967" y="0"/>
                  </a:lnTo>
                  <a:lnTo>
                    <a:pt x="2543" y="0"/>
                  </a:lnTo>
                  <a:lnTo>
                    <a:pt x="2543" y="288"/>
                  </a:lnTo>
                  <a:lnTo>
                    <a:pt x="4271" y="288"/>
                  </a:lnTo>
                  <a:lnTo>
                    <a:pt x="4271" y="0"/>
                  </a:lnTo>
                  <a:lnTo>
                    <a:pt x="4847" y="0"/>
                  </a:lnTo>
                  <a:lnTo>
                    <a:pt x="4847" y="288"/>
                  </a:lnTo>
                  <a:lnTo>
                    <a:pt x="5210" y="292"/>
                  </a:lnTo>
                  <a:lnTo>
                    <a:pt x="5210" y="279"/>
                  </a:lnTo>
                  <a:lnTo>
                    <a:pt x="5223" y="29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" name="Text Box 92">
              <a:extLst>
                <a:ext uri="{FF2B5EF4-FFF2-40B4-BE49-F238E27FC236}">
                  <a16:creationId xmlns:a16="http://schemas.microsoft.com/office/drawing/2014/main" id="{EA80A7BD-81C4-44E0-96CD-EFF8AF219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75" y="6010644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T</a:t>
              </a:r>
              <a:r>
                <a:rPr lang="en-US" altLang="zh-CN" b="1" baseline="-15000"/>
                <a:t>3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F9928705-F609-49E0-9C12-8D6D40726992}"/>
              </a:ext>
            </a:extLst>
          </p:cNvPr>
          <p:cNvGrpSpPr/>
          <p:nvPr/>
        </p:nvGrpSpPr>
        <p:grpSpPr>
          <a:xfrm>
            <a:off x="575987" y="2164854"/>
            <a:ext cx="8333063" cy="544066"/>
            <a:chOff x="575987" y="2164854"/>
            <a:chExt cx="8333063" cy="544066"/>
          </a:xfrm>
        </p:grpSpPr>
        <p:sp>
          <p:nvSpPr>
            <p:cNvPr id="38" name="Text Box 83">
              <a:extLst>
                <a:ext uri="{FF2B5EF4-FFF2-40B4-BE49-F238E27FC236}">
                  <a16:creationId xmlns:a16="http://schemas.microsoft.com/office/drawing/2014/main" id="{1DF93392-2A1A-4F20-8212-DC8D28632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6215" y="2164854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1</a:t>
              </a:r>
              <a:endParaRPr lang="en-US" altLang="zh-CN" sz="2000" b="1" baseline="-15000"/>
            </a:p>
          </p:txBody>
        </p:sp>
        <p:sp>
          <p:nvSpPr>
            <p:cNvPr id="39" name="Text Box 84">
              <a:extLst>
                <a:ext uri="{FF2B5EF4-FFF2-40B4-BE49-F238E27FC236}">
                  <a16:creationId xmlns:a16="http://schemas.microsoft.com/office/drawing/2014/main" id="{E1A45448-7AEE-4FA4-9381-4121B963E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254" y="2164854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2</a:t>
              </a:r>
              <a:endParaRPr lang="en-US" altLang="zh-CN" sz="2000" b="1" baseline="-15000"/>
            </a:p>
          </p:txBody>
        </p:sp>
        <p:sp>
          <p:nvSpPr>
            <p:cNvPr id="40" name="Text Box 85">
              <a:extLst>
                <a:ext uri="{FF2B5EF4-FFF2-40B4-BE49-F238E27FC236}">
                  <a16:creationId xmlns:a16="http://schemas.microsoft.com/office/drawing/2014/main" id="{1401240A-D46D-49FF-85EB-A6818CF73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5655" y="2164854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3</a:t>
              </a:r>
              <a:endParaRPr lang="en-US" altLang="zh-CN" sz="2000" b="1" baseline="-15000"/>
            </a:p>
          </p:txBody>
        </p:sp>
        <p:sp>
          <p:nvSpPr>
            <p:cNvPr id="41" name="Text Box 86">
              <a:extLst>
                <a:ext uri="{FF2B5EF4-FFF2-40B4-BE49-F238E27FC236}">
                  <a16:creationId xmlns:a16="http://schemas.microsoft.com/office/drawing/2014/main" id="{10BECC65-AD85-4922-8F71-D8A160634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0056" y="2164854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4</a:t>
              </a:r>
              <a:endParaRPr lang="en-US" altLang="zh-CN" sz="2000" b="1" baseline="-15000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450EF0D1-F816-47E5-87AB-2B7BD2353D3F}"/>
                </a:ext>
              </a:extLst>
            </p:cNvPr>
            <p:cNvGrpSpPr/>
            <p:nvPr/>
          </p:nvGrpSpPr>
          <p:grpSpPr>
            <a:xfrm>
              <a:off x="575987" y="2204864"/>
              <a:ext cx="8333063" cy="504056"/>
              <a:chOff x="575987" y="620688"/>
              <a:chExt cx="8333063" cy="504056"/>
            </a:xfrm>
          </p:grpSpPr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17183B25-D2F0-4F0D-813A-91D3ED34CA2A}"/>
                  </a:ext>
                </a:extLst>
              </p:cNvPr>
              <p:cNvCxnSpPr/>
              <p:nvPr/>
            </p:nvCxnSpPr>
            <p:spPr>
              <a:xfrm>
                <a:off x="575987" y="1124744"/>
                <a:ext cx="6368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909BF9EB-1D00-475A-BEF6-AC6FFCCFE35D}"/>
                  </a:ext>
                </a:extLst>
              </p:cNvPr>
              <p:cNvCxnSpPr/>
              <p:nvPr/>
            </p:nvCxnSpPr>
            <p:spPr>
              <a:xfrm>
                <a:off x="1212850" y="620688"/>
                <a:ext cx="0" cy="504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DABC83DD-4D37-4DC9-8EDE-F51DC630FF94}"/>
                  </a:ext>
                </a:extLst>
              </p:cNvPr>
              <p:cNvCxnSpPr/>
              <p:nvPr/>
            </p:nvCxnSpPr>
            <p:spPr>
              <a:xfrm>
                <a:off x="1212850" y="620688"/>
                <a:ext cx="36544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B2EE8696-533E-4F67-96D4-2E5D53F75847}"/>
                  </a:ext>
                </a:extLst>
              </p:cNvPr>
              <p:cNvCxnSpPr/>
              <p:nvPr/>
            </p:nvCxnSpPr>
            <p:spPr>
              <a:xfrm>
                <a:off x="4867275" y="620688"/>
                <a:ext cx="0" cy="504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8E56F90D-B992-4CB6-981B-FF70DBA741BC}"/>
                  </a:ext>
                </a:extLst>
              </p:cNvPr>
              <p:cNvCxnSpPr/>
              <p:nvPr/>
            </p:nvCxnSpPr>
            <p:spPr>
              <a:xfrm>
                <a:off x="4867275" y="1124744"/>
                <a:ext cx="40417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78FA33F-6508-4D6A-A049-4DDD2D6367D8}"/>
              </a:ext>
            </a:extLst>
          </p:cNvPr>
          <p:cNvGrpSpPr/>
          <p:nvPr/>
        </p:nvGrpSpPr>
        <p:grpSpPr>
          <a:xfrm>
            <a:off x="560112" y="2866578"/>
            <a:ext cx="8348938" cy="576064"/>
            <a:chOff x="560112" y="1141645"/>
            <a:chExt cx="8348938" cy="576064"/>
          </a:xfrm>
        </p:grpSpPr>
        <p:sp>
          <p:nvSpPr>
            <p:cNvPr id="53" name="Text Box 87">
              <a:extLst>
                <a:ext uri="{FF2B5EF4-FFF2-40B4-BE49-F238E27FC236}">
                  <a16:creationId xmlns:a16="http://schemas.microsoft.com/office/drawing/2014/main" id="{16ED4CEE-E09E-4EEF-B5A2-AF1BE9A17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3820" y="1141645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2</a:t>
              </a:r>
              <a:endParaRPr lang="en-US" altLang="zh-CN" sz="2000" b="1" baseline="-15000"/>
            </a:p>
          </p:txBody>
        </p:sp>
        <p:sp>
          <p:nvSpPr>
            <p:cNvPr id="54" name="Text Box 88">
              <a:extLst>
                <a:ext uri="{FF2B5EF4-FFF2-40B4-BE49-F238E27FC236}">
                  <a16:creationId xmlns:a16="http://schemas.microsoft.com/office/drawing/2014/main" id="{AC72B001-B47B-45D6-90CB-1ED33C4E5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8858" y="1141645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2</a:t>
              </a:r>
              <a:endParaRPr lang="en-US" altLang="zh-CN" sz="2000" b="1" baseline="-15000"/>
            </a:p>
          </p:txBody>
        </p:sp>
        <p:sp>
          <p:nvSpPr>
            <p:cNvPr id="55" name="Text Box 89">
              <a:extLst>
                <a:ext uri="{FF2B5EF4-FFF2-40B4-BE49-F238E27FC236}">
                  <a16:creationId xmlns:a16="http://schemas.microsoft.com/office/drawing/2014/main" id="{20339523-C074-4415-A61C-45840CF37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3260" y="1141645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3</a:t>
              </a:r>
              <a:endParaRPr lang="en-US" altLang="zh-CN" sz="2000" b="1" baseline="-15000"/>
            </a:p>
          </p:txBody>
        </p:sp>
        <p:sp>
          <p:nvSpPr>
            <p:cNvPr id="56" name="Text Box 90">
              <a:extLst>
                <a:ext uri="{FF2B5EF4-FFF2-40B4-BE49-F238E27FC236}">
                  <a16:creationId xmlns:a16="http://schemas.microsoft.com/office/drawing/2014/main" id="{5D01E3BC-C625-485A-8D3C-3295F8112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7661" y="1141645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4</a:t>
              </a:r>
              <a:endParaRPr lang="en-US" altLang="zh-CN" sz="2000" b="1" baseline="-15000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3B9A76B-E53C-4981-A798-99CE764F2314}"/>
                </a:ext>
              </a:extLst>
            </p:cNvPr>
            <p:cNvCxnSpPr/>
            <p:nvPr/>
          </p:nvCxnSpPr>
          <p:spPr>
            <a:xfrm>
              <a:off x="560112" y="1717709"/>
              <a:ext cx="43063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5D9A1CBF-E329-4381-8DF2-C808309EC9E2}"/>
                </a:ext>
              </a:extLst>
            </p:cNvPr>
            <p:cNvCxnSpPr/>
            <p:nvPr/>
          </p:nvCxnSpPr>
          <p:spPr>
            <a:xfrm>
              <a:off x="4866459" y="1213653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AFA294E4-4C79-4CD2-BE5A-C9B3F540BD33}"/>
                </a:ext>
              </a:extLst>
            </p:cNvPr>
            <p:cNvCxnSpPr/>
            <p:nvPr/>
          </p:nvCxnSpPr>
          <p:spPr>
            <a:xfrm>
              <a:off x="4866459" y="1213653"/>
              <a:ext cx="36544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DA8D2D1-9FCA-4FAC-A81D-4B637A7AE53C}"/>
                </a:ext>
              </a:extLst>
            </p:cNvPr>
            <p:cNvCxnSpPr/>
            <p:nvPr/>
          </p:nvCxnSpPr>
          <p:spPr>
            <a:xfrm>
              <a:off x="8532440" y="1213653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E53E5FBC-7085-431D-A286-DB9892591009}"/>
                </a:ext>
              </a:extLst>
            </p:cNvPr>
            <p:cNvCxnSpPr/>
            <p:nvPr/>
          </p:nvCxnSpPr>
          <p:spPr>
            <a:xfrm>
              <a:off x="8520884" y="1717709"/>
              <a:ext cx="3881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82A87BA-7C92-4388-9CFA-89914B7962B9}"/>
              </a:ext>
            </a:extLst>
          </p:cNvPr>
          <p:cNvGrpSpPr/>
          <p:nvPr/>
        </p:nvGrpSpPr>
        <p:grpSpPr>
          <a:xfrm>
            <a:off x="1266766" y="3745058"/>
            <a:ext cx="3515720" cy="2627238"/>
            <a:chOff x="1266766" y="3745058"/>
            <a:chExt cx="3515720" cy="2627238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F53CBF0-FC1A-4A14-A8BE-B15E527E24D4}"/>
                </a:ext>
              </a:extLst>
            </p:cNvPr>
            <p:cNvSpPr txBox="1"/>
            <p:nvPr/>
          </p:nvSpPr>
          <p:spPr>
            <a:xfrm>
              <a:off x="1266766" y="37450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</a:rPr>
                <a:t>节拍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5B935D4-FCF9-4D23-B2F5-9FCCE75370A3}"/>
                </a:ext>
              </a:extLst>
            </p:cNvPr>
            <p:cNvSpPr txBox="1"/>
            <p:nvPr/>
          </p:nvSpPr>
          <p:spPr>
            <a:xfrm>
              <a:off x="2173839" y="443711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</a:rPr>
                <a:t>节拍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3E48AF03-FB0F-4C97-93B3-D687408A2499}"/>
                </a:ext>
              </a:extLst>
            </p:cNvPr>
            <p:cNvSpPr txBox="1"/>
            <p:nvPr/>
          </p:nvSpPr>
          <p:spPr>
            <a:xfrm>
              <a:off x="3063105" y="517403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</a:rPr>
                <a:t>节拍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B9C060EF-7834-41B7-8B60-FB4572D950B4}"/>
                </a:ext>
              </a:extLst>
            </p:cNvPr>
            <p:cNvSpPr txBox="1"/>
            <p:nvPr/>
          </p:nvSpPr>
          <p:spPr>
            <a:xfrm>
              <a:off x="3982267" y="591063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</a:rPr>
                <a:t>节拍</a:t>
              </a: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8F803E07-FD88-4F8C-9343-18259C127FCF}"/>
              </a:ext>
            </a:extLst>
          </p:cNvPr>
          <p:cNvSpPr txBox="1"/>
          <p:nvPr/>
        </p:nvSpPr>
        <p:spPr>
          <a:xfrm>
            <a:off x="3131840" y="836712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以一节广播体操为例</a:t>
            </a:r>
          </a:p>
        </p:txBody>
      </p:sp>
    </p:spTree>
    <p:extLst>
      <p:ext uri="{BB962C8B-B14F-4D97-AF65-F5344CB8AC3E}">
        <p14:creationId xmlns:p14="http://schemas.microsoft.com/office/powerpoint/2010/main" val="374306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A4469B2-7796-4356-95E0-6A7B599B58D4}"/>
              </a:ext>
            </a:extLst>
          </p:cNvPr>
          <p:cNvSpPr/>
          <p:nvPr/>
        </p:nvSpPr>
        <p:spPr>
          <a:xfrm>
            <a:off x="535882" y="1988840"/>
            <a:ext cx="8072236" cy="3242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+mn-lt"/>
              </a:rPr>
              <a:t>    CPU</a:t>
            </a:r>
            <a:r>
              <a:rPr lang="zh-CN" altLang="en-US" sz="2800" b="1">
                <a:latin typeface="+mn-lt"/>
              </a:rPr>
              <a:t>每取出一条指令并执行这条指令，都要完成一系列的操作，这一系列操作所需要的时间通常叫做一个</a:t>
            </a:r>
            <a:r>
              <a:rPr lang="zh-CN" altLang="en-US" sz="2800" b="1">
                <a:solidFill>
                  <a:schemeClr val="tx2"/>
                </a:solidFill>
                <a:latin typeface="+mn-lt"/>
              </a:rPr>
              <a:t>指令周期</a:t>
            </a:r>
            <a:r>
              <a:rPr lang="zh-CN" altLang="en-US" sz="2800" b="1">
                <a:latin typeface="+mn-lt"/>
              </a:rPr>
              <a:t>。而指令周期是取出一条指令并执行完这条指令的时间。由于各条指令的操作功能不同，因此各种指令的指令周期是不尽相同的。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E1A514E-9027-4F23-BF23-851E39C531C6}"/>
              </a:ext>
            </a:extLst>
          </p:cNvPr>
          <p:cNvGrpSpPr/>
          <p:nvPr/>
        </p:nvGrpSpPr>
        <p:grpSpPr>
          <a:xfrm>
            <a:off x="332122" y="1124744"/>
            <a:ext cx="2079638" cy="523220"/>
            <a:chOff x="332122" y="1124744"/>
            <a:chExt cx="2079638" cy="523220"/>
          </a:xfrm>
        </p:grpSpPr>
        <p:pic>
          <p:nvPicPr>
            <p:cNvPr id="7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1B621E4A-3A47-4910-BD64-AE1834662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122" y="1131942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520EC4B-23DA-4BA9-B695-6105B99DBB4B}"/>
                </a:ext>
              </a:extLst>
            </p:cNvPr>
            <p:cNvSpPr txBox="1"/>
            <p:nvPr/>
          </p:nvSpPr>
          <p:spPr>
            <a:xfrm>
              <a:off x="784391" y="1124744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+mn-lt"/>
                </a:rPr>
                <a:t>指令周期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18499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1318E04-FB70-4F5C-9771-25F1EEC49AB9}"/>
              </a:ext>
            </a:extLst>
          </p:cNvPr>
          <p:cNvGrpSpPr/>
          <p:nvPr/>
        </p:nvGrpSpPr>
        <p:grpSpPr>
          <a:xfrm>
            <a:off x="323528" y="817548"/>
            <a:ext cx="1329471" cy="523220"/>
            <a:chOff x="332122" y="1147971"/>
            <a:chExt cx="1329471" cy="523220"/>
          </a:xfrm>
        </p:grpSpPr>
        <p:pic>
          <p:nvPicPr>
            <p:cNvPr id="3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96074B27-22A2-4B31-BBFC-C7B3DCDA99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122" y="1169650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4C04D07-909B-4EA7-AC5C-90337D7A2FC9}"/>
                </a:ext>
              </a:extLst>
            </p:cNvPr>
            <p:cNvSpPr txBox="1"/>
            <p:nvPr/>
          </p:nvSpPr>
          <p:spPr>
            <a:xfrm>
              <a:off x="755576" y="1147971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+mn-lt"/>
                </a:rPr>
                <a:t>节拍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A7606C2-B98F-44D6-B997-B90EE1F0ED4C}"/>
              </a:ext>
            </a:extLst>
          </p:cNvPr>
          <p:cNvSpPr txBox="1"/>
          <p:nvPr/>
        </p:nvSpPr>
        <p:spPr>
          <a:xfrm>
            <a:off x="719092" y="2992503"/>
            <a:ext cx="8039604" cy="259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    一个指令周期包含许多长度固定的时间段，一个时间段就是一个节拍，也称为时钟周期。</a:t>
            </a:r>
            <a:endParaRPr lang="en-US" altLang="zh-CN" sz="2800" b="1"/>
          </a:p>
          <a:p>
            <a:pPr>
              <a:lnSpc>
                <a:spcPct val="150000"/>
              </a:lnSpc>
            </a:pPr>
            <a:r>
              <a:rPr lang="en-US" altLang="zh-CN" sz="2800" b="1"/>
              <a:t>    </a:t>
            </a:r>
            <a:r>
              <a:rPr lang="zh-CN" altLang="en-US" sz="2800" b="1"/>
              <a:t>每个节拍完成一步操作。而这一步操作又由计算机中各执行部件完成的微操作组成。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12DDD3A-5686-489A-BA51-BD4643110B0D}"/>
              </a:ext>
            </a:extLst>
          </p:cNvPr>
          <p:cNvGrpSpPr/>
          <p:nvPr/>
        </p:nvGrpSpPr>
        <p:grpSpPr>
          <a:xfrm>
            <a:off x="2628900" y="1556792"/>
            <a:ext cx="3886200" cy="904220"/>
            <a:chOff x="2341984" y="4396988"/>
            <a:chExt cx="3886200" cy="904220"/>
          </a:xfrm>
        </p:grpSpPr>
        <p:grpSp>
          <p:nvGrpSpPr>
            <p:cNvPr id="7" name="Group 33">
              <a:extLst>
                <a:ext uri="{FF2B5EF4-FFF2-40B4-BE49-F238E27FC236}">
                  <a16:creationId xmlns:a16="http://schemas.microsoft.com/office/drawing/2014/main" id="{8703F53E-7BF8-43FD-BB72-A3684D8142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1984" y="4920208"/>
              <a:ext cx="3886200" cy="381000"/>
              <a:chOff x="1200" y="2256"/>
              <a:chExt cx="2448" cy="240"/>
            </a:xfrm>
          </p:grpSpPr>
          <p:sp>
            <p:nvSpPr>
              <p:cNvPr id="8" name="Line 22">
                <a:extLst>
                  <a:ext uri="{FF2B5EF4-FFF2-40B4-BE49-F238E27FC236}">
                    <a16:creationId xmlns:a16="http://schemas.microsoft.com/office/drawing/2014/main" id="{D61C08E7-F337-45F2-A8FC-07C61C5435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496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23">
                <a:extLst>
                  <a:ext uri="{FF2B5EF4-FFF2-40B4-BE49-F238E27FC236}">
                    <a16:creationId xmlns:a16="http://schemas.microsoft.com/office/drawing/2014/main" id="{27A218CE-7A70-4772-8A67-3373DF989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256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Line 25">
                <a:extLst>
                  <a:ext uri="{FF2B5EF4-FFF2-40B4-BE49-F238E27FC236}">
                    <a16:creationId xmlns:a16="http://schemas.microsoft.com/office/drawing/2014/main" id="{B0FFB6AA-7F49-40E5-9210-4391E76D5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256"/>
                <a:ext cx="148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27">
                <a:extLst>
                  <a:ext uri="{FF2B5EF4-FFF2-40B4-BE49-F238E27FC236}">
                    <a16:creationId xmlns:a16="http://schemas.microsoft.com/office/drawing/2014/main" id="{714A2C1D-A809-4152-BF52-34BB31751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256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29">
                <a:extLst>
                  <a:ext uri="{FF2B5EF4-FFF2-40B4-BE49-F238E27FC236}">
                    <a16:creationId xmlns:a16="http://schemas.microsoft.com/office/drawing/2014/main" id="{068B5714-7E93-45EF-BDA8-538857BF6E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496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" name="Text Box 39">
              <a:extLst>
                <a:ext uri="{FF2B5EF4-FFF2-40B4-BE49-F238E27FC236}">
                  <a16:creationId xmlns:a16="http://schemas.microsoft.com/office/drawing/2014/main" id="{DC8D4908-8BE1-48C6-88E5-9E3B5AB15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390" y="4396988"/>
              <a:ext cx="762000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</a:rPr>
                <a:t>Ti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5515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C2257-F994-4714-A7B7-57BF6B450781}"/>
              </a:ext>
            </a:extLst>
          </p:cNvPr>
          <p:cNvSpPr txBox="1"/>
          <p:nvPr/>
        </p:nvSpPr>
        <p:spPr>
          <a:xfrm>
            <a:off x="1318972" y="12925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+mn-lt"/>
              </a:rPr>
              <a:t>时序控制方式</a:t>
            </a:r>
            <a:endParaRPr lang="zh-CN" altLang="en-US" sz="2800" b="1" dirty="0">
              <a:latin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73C73CE-CE6E-45E9-A86D-B3A3CCCA229C}"/>
              </a:ext>
            </a:extLst>
          </p:cNvPr>
          <p:cNvGrpSpPr/>
          <p:nvPr/>
        </p:nvGrpSpPr>
        <p:grpSpPr>
          <a:xfrm>
            <a:off x="801355" y="117697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" name="同心圆 234">
              <a:extLst>
                <a:ext uri="{FF2B5EF4-FFF2-40B4-BE49-F238E27FC236}">
                  <a16:creationId xmlns:a16="http://schemas.microsoft.com/office/drawing/2014/main" id="{152AECDB-D926-47F9-A32D-CD4252BF9C59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65F8C6E-6687-4F62-8F8A-36167A7716DC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CCEE129-F745-4A48-9C85-4AB33C41027C}"/>
              </a:ext>
            </a:extLst>
          </p:cNvPr>
          <p:cNvGrpSpPr/>
          <p:nvPr/>
        </p:nvGrpSpPr>
        <p:grpSpPr>
          <a:xfrm>
            <a:off x="323528" y="961564"/>
            <a:ext cx="2050823" cy="523220"/>
            <a:chOff x="332122" y="1147971"/>
            <a:chExt cx="2050823" cy="523220"/>
          </a:xfrm>
        </p:grpSpPr>
        <p:pic>
          <p:nvPicPr>
            <p:cNvPr id="7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F0D43A1B-0692-46C8-B8BB-93EEB6C63A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122" y="1169650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22F29BC-5AC8-43BA-91A8-D4B25C140227}"/>
                </a:ext>
              </a:extLst>
            </p:cNvPr>
            <p:cNvSpPr txBox="1"/>
            <p:nvPr/>
          </p:nvSpPr>
          <p:spPr>
            <a:xfrm>
              <a:off x="755576" y="1147971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+mn-lt"/>
                </a:rPr>
                <a:t>同步控制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E1894379-121A-48C8-B32F-969267D0352B}"/>
              </a:ext>
            </a:extLst>
          </p:cNvPr>
          <p:cNvSpPr/>
          <p:nvPr/>
        </p:nvSpPr>
        <p:spPr>
          <a:xfrm>
            <a:off x="395536" y="1484784"/>
            <a:ext cx="8484298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    同步控制方式是指各项操作由统一的时序信号进行同步控制。这就意味着各个微操作必须在规定的时间内或固定时刻完成。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5673220-6D75-49E9-BB58-4D478CF4D6C8}"/>
              </a:ext>
            </a:extLst>
          </p:cNvPr>
          <p:cNvGrpSpPr/>
          <p:nvPr/>
        </p:nvGrpSpPr>
        <p:grpSpPr>
          <a:xfrm>
            <a:off x="611560" y="4365104"/>
            <a:ext cx="5013965" cy="592213"/>
            <a:chOff x="494264" y="3910541"/>
            <a:chExt cx="5013965" cy="592213"/>
          </a:xfrm>
        </p:grpSpPr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C3A458B1-EF91-4D34-A3C7-68C0F4ABC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616" y="3910541"/>
              <a:ext cx="4392613" cy="592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2800" b="1"/>
                <a:t>时钟周期时间固定;</a:t>
              </a: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B0DD3D5-D7C3-48D7-8C0B-7F4101853849}"/>
                </a:ext>
              </a:extLst>
            </p:cNvPr>
            <p:cNvGrpSpPr/>
            <p:nvPr/>
          </p:nvGrpSpPr>
          <p:grpSpPr>
            <a:xfrm>
              <a:off x="494264" y="3979126"/>
              <a:ext cx="571674" cy="464371"/>
              <a:chOff x="200731" y="3756717"/>
              <a:chExt cx="571674" cy="464371"/>
            </a:xfrm>
          </p:grpSpPr>
          <p:pic>
            <p:nvPicPr>
              <p:cNvPr id="15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DCD19207-728B-4B1B-8A4D-15AC0351E5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113909EA-27DC-4D99-BBE5-A86D484D2F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0CC9A3D-A2D5-4103-BEA8-F5C9C0AA2F19}"/>
              </a:ext>
            </a:extLst>
          </p:cNvPr>
          <p:cNvGrpSpPr/>
          <p:nvPr/>
        </p:nvGrpSpPr>
        <p:grpSpPr>
          <a:xfrm>
            <a:off x="611560" y="5198632"/>
            <a:ext cx="8207549" cy="1152367"/>
            <a:chOff x="494264" y="4744069"/>
            <a:chExt cx="8207549" cy="1152367"/>
          </a:xfrm>
        </p:grpSpPr>
        <p:sp>
          <p:nvSpPr>
            <p:cNvPr id="13" name="Text Box 7">
              <a:extLst>
                <a:ext uri="{FF2B5EF4-FFF2-40B4-BE49-F238E27FC236}">
                  <a16:creationId xmlns:a16="http://schemas.microsoft.com/office/drawing/2014/main" id="{A8744B9F-EBF4-4FD3-89AF-71865E92E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5938" y="4744069"/>
              <a:ext cx="7635875" cy="1152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88925" indent="-288925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66675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indent="0">
                <a:lnSpc>
                  <a:spcPct val="130000"/>
                </a:lnSpc>
              </a:pPr>
              <a:r>
                <a:rPr lang="zh-CN" altLang="en-US" sz="2800" b="1">
                  <a:latin typeface="+mn-lt"/>
                  <a:ea typeface="+mn-ea"/>
                </a:rPr>
                <a:t>各步操作的衔接、各部件之间的数据传送受严格同步时钟定时控制。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24F61B3-6FFF-4472-8699-F0AD18DEA505}"/>
                </a:ext>
              </a:extLst>
            </p:cNvPr>
            <p:cNvGrpSpPr/>
            <p:nvPr/>
          </p:nvGrpSpPr>
          <p:grpSpPr>
            <a:xfrm>
              <a:off x="494264" y="4855881"/>
              <a:ext cx="571674" cy="464371"/>
              <a:chOff x="200731" y="3756717"/>
              <a:chExt cx="571674" cy="464371"/>
            </a:xfrm>
          </p:grpSpPr>
          <p:pic>
            <p:nvPicPr>
              <p:cNvPr id="18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8DEFBC9A-3886-4143-B649-A5AAB9DC67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9AF198E2-5892-4609-B71F-7748A3D824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E21CD39A-149F-43E0-B5AD-E42A6D3DA4A5}"/>
              </a:ext>
            </a:extLst>
          </p:cNvPr>
          <p:cNvSpPr txBox="1"/>
          <p:nvPr/>
        </p:nvSpPr>
        <p:spPr>
          <a:xfrm>
            <a:off x="729565" y="37319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特点：</a:t>
            </a:r>
          </a:p>
        </p:txBody>
      </p:sp>
    </p:spTree>
    <p:extLst>
      <p:ext uri="{BB962C8B-B14F-4D97-AF65-F5344CB8AC3E}">
        <p14:creationId xmlns:p14="http://schemas.microsoft.com/office/powerpoint/2010/main" val="2446112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>
            <a:extLst>
              <a:ext uri="{FF2B5EF4-FFF2-40B4-BE49-F238E27FC236}">
                <a16:creationId xmlns:a16="http://schemas.microsoft.com/office/drawing/2014/main" id="{1B0BA46E-14EE-46AE-8F35-1F40E673559B}"/>
              </a:ext>
            </a:extLst>
          </p:cNvPr>
          <p:cNvGrpSpPr>
            <a:grpSpLocks/>
          </p:cNvGrpSpPr>
          <p:nvPr/>
        </p:nvGrpSpPr>
        <p:grpSpPr bwMode="auto">
          <a:xfrm>
            <a:off x="1729408" y="2132856"/>
            <a:ext cx="5867400" cy="2271713"/>
            <a:chOff x="768" y="0"/>
            <a:chExt cx="3696" cy="1431"/>
          </a:xfrm>
        </p:grpSpPr>
        <p:sp>
          <p:nvSpPr>
            <p:cNvPr id="8" name="Line 17">
              <a:extLst>
                <a:ext uri="{FF2B5EF4-FFF2-40B4-BE49-F238E27FC236}">
                  <a16:creationId xmlns:a16="http://schemas.microsoft.com/office/drawing/2014/main" id="{2E599E35-DA1D-4C16-A7EA-6136CEE25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672"/>
              <a:ext cx="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pSp>
          <p:nvGrpSpPr>
            <p:cNvPr id="9" name="Group 18">
              <a:extLst>
                <a:ext uri="{FF2B5EF4-FFF2-40B4-BE49-F238E27FC236}">
                  <a16:creationId xmlns:a16="http://schemas.microsoft.com/office/drawing/2014/main" id="{8D031D71-DA69-44EB-BFA4-54F99075F8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336"/>
              <a:ext cx="3024" cy="288"/>
              <a:chOff x="624" y="3552"/>
              <a:chExt cx="3024" cy="288"/>
            </a:xfrm>
          </p:grpSpPr>
          <p:grpSp>
            <p:nvGrpSpPr>
              <p:cNvPr id="35" name="Group 19">
                <a:extLst>
                  <a:ext uri="{FF2B5EF4-FFF2-40B4-BE49-F238E27FC236}">
                    <a16:creationId xmlns:a16="http://schemas.microsoft.com/office/drawing/2014/main" id="{3AC9253E-5905-4386-B6E4-B19D1B551F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3552"/>
                <a:ext cx="672" cy="288"/>
                <a:chOff x="624" y="3552"/>
                <a:chExt cx="672" cy="288"/>
              </a:xfrm>
            </p:grpSpPr>
            <p:sp>
              <p:nvSpPr>
                <p:cNvPr id="52" name="Line 20">
                  <a:extLst>
                    <a:ext uri="{FF2B5EF4-FFF2-40B4-BE49-F238E27FC236}">
                      <a16:creationId xmlns:a16="http://schemas.microsoft.com/office/drawing/2014/main" id="{E0CF7482-A122-4E17-B705-8A6EE5BC0A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3" name="Line 21">
                  <a:extLst>
                    <a:ext uri="{FF2B5EF4-FFF2-40B4-BE49-F238E27FC236}">
                      <a16:creationId xmlns:a16="http://schemas.microsoft.com/office/drawing/2014/main" id="{34BCD04B-4799-4E73-A16C-858AB2790D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4" name="Line 22">
                  <a:extLst>
                    <a:ext uri="{FF2B5EF4-FFF2-40B4-BE49-F238E27FC236}">
                      <a16:creationId xmlns:a16="http://schemas.microsoft.com/office/drawing/2014/main" id="{DEF22DB7-F710-442D-880F-DC8CE2F5B1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5" name="Line 23">
                  <a:extLst>
                    <a:ext uri="{FF2B5EF4-FFF2-40B4-BE49-F238E27FC236}">
                      <a16:creationId xmlns:a16="http://schemas.microsoft.com/office/drawing/2014/main" id="{3340AA4F-4076-4FD5-B8AE-23394AB925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36" name="Group 24">
                <a:extLst>
                  <a:ext uri="{FF2B5EF4-FFF2-40B4-BE49-F238E27FC236}">
                    <a16:creationId xmlns:a16="http://schemas.microsoft.com/office/drawing/2014/main" id="{DBD4D3B0-15A2-46F0-B76E-3529B49DE0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552"/>
                <a:ext cx="672" cy="288"/>
                <a:chOff x="624" y="3552"/>
                <a:chExt cx="672" cy="288"/>
              </a:xfrm>
            </p:grpSpPr>
            <p:sp>
              <p:nvSpPr>
                <p:cNvPr id="48" name="Line 25">
                  <a:extLst>
                    <a:ext uri="{FF2B5EF4-FFF2-40B4-BE49-F238E27FC236}">
                      <a16:creationId xmlns:a16="http://schemas.microsoft.com/office/drawing/2014/main" id="{E33EBBB3-C09A-414B-957C-541A9B851A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49" name="Line 26">
                  <a:extLst>
                    <a:ext uri="{FF2B5EF4-FFF2-40B4-BE49-F238E27FC236}">
                      <a16:creationId xmlns:a16="http://schemas.microsoft.com/office/drawing/2014/main" id="{23CE2B32-7D29-4226-B2F3-9CE0093DE3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0" name="Line 27">
                  <a:extLst>
                    <a:ext uri="{FF2B5EF4-FFF2-40B4-BE49-F238E27FC236}">
                      <a16:creationId xmlns:a16="http://schemas.microsoft.com/office/drawing/2014/main" id="{E7C7612F-C5F6-4B70-BBE4-16666EFC59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1" name="Line 28">
                  <a:extLst>
                    <a:ext uri="{FF2B5EF4-FFF2-40B4-BE49-F238E27FC236}">
                      <a16:creationId xmlns:a16="http://schemas.microsoft.com/office/drawing/2014/main" id="{DCF27DEC-CB62-4D34-98BF-25E38A863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37" name="Group 29">
                <a:extLst>
                  <a:ext uri="{FF2B5EF4-FFF2-40B4-BE49-F238E27FC236}">
                    <a16:creationId xmlns:a16="http://schemas.microsoft.com/office/drawing/2014/main" id="{56FD0678-5938-4666-80EE-070FB8EC25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3552"/>
                <a:ext cx="672" cy="288"/>
                <a:chOff x="624" y="3552"/>
                <a:chExt cx="672" cy="288"/>
              </a:xfrm>
            </p:grpSpPr>
            <p:sp>
              <p:nvSpPr>
                <p:cNvPr id="44" name="Line 30">
                  <a:extLst>
                    <a:ext uri="{FF2B5EF4-FFF2-40B4-BE49-F238E27FC236}">
                      <a16:creationId xmlns:a16="http://schemas.microsoft.com/office/drawing/2014/main" id="{96CD2CD9-D9FB-4212-8340-0B5178C720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45" name="Line 31">
                  <a:extLst>
                    <a:ext uri="{FF2B5EF4-FFF2-40B4-BE49-F238E27FC236}">
                      <a16:creationId xmlns:a16="http://schemas.microsoft.com/office/drawing/2014/main" id="{BB0FEE25-1DB3-41EC-A0EC-2E05BBB53C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46" name="Line 32">
                  <a:extLst>
                    <a:ext uri="{FF2B5EF4-FFF2-40B4-BE49-F238E27FC236}">
                      <a16:creationId xmlns:a16="http://schemas.microsoft.com/office/drawing/2014/main" id="{4EB581FC-8902-47C6-A551-D96E36303A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47" name="Line 33">
                  <a:extLst>
                    <a:ext uri="{FF2B5EF4-FFF2-40B4-BE49-F238E27FC236}">
                      <a16:creationId xmlns:a16="http://schemas.microsoft.com/office/drawing/2014/main" id="{3EEE591C-6B44-4721-9756-62BF8BB07C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38" name="Group 34">
                <a:extLst>
                  <a:ext uri="{FF2B5EF4-FFF2-40B4-BE49-F238E27FC236}">
                    <a16:creationId xmlns:a16="http://schemas.microsoft.com/office/drawing/2014/main" id="{194E0BD0-CDBC-4CF2-B6A6-CC9CE43D16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3552"/>
                <a:ext cx="672" cy="288"/>
                <a:chOff x="624" y="3552"/>
                <a:chExt cx="672" cy="288"/>
              </a:xfrm>
            </p:grpSpPr>
            <p:sp>
              <p:nvSpPr>
                <p:cNvPr id="40" name="Line 35">
                  <a:extLst>
                    <a:ext uri="{FF2B5EF4-FFF2-40B4-BE49-F238E27FC236}">
                      <a16:creationId xmlns:a16="http://schemas.microsoft.com/office/drawing/2014/main" id="{8EA20E72-CB84-44E6-8599-028BD7ED71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41" name="Line 36">
                  <a:extLst>
                    <a:ext uri="{FF2B5EF4-FFF2-40B4-BE49-F238E27FC236}">
                      <a16:creationId xmlns:a16="http://schemas.microsoft.com/office/drawing/2014/main" id="{2A177D11-7762-4285-AF09-CC809F96C3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42" name="Line 37">
                  <a:extLst>
                    <a:ext uri="{FF2B5EF4-FFF2-40B4-BE49-F238E27FC236}">
                      <a16:creationId xmlns:a16="http://schemas.microsoft.com/office/drawing/2014/main" id="{8B3AA41B-F3D2-4369-AA5E-241DA5BC54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43" name="Line 38">
                  <a:extLst>
                    <a:ext uri="{FF2B5EF4-FFF2-40B4-BE49-F238E27FC236}">
                      <a16:creationId xmlns:a16="http://schemas.microsoft.com/office/drawing/2014/main" id="{578A4B55-8824-4E6C-8421-6CCDE0C1C2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sp>
            <p:nvSpPr>
              <p:cNvPr id="39" name="Line 39">
                <a:extLst>
                  <a:ext uri="{FF2B5EF4-FFF2-40B4-BE49-F238E27FC236}">
                    <a16:creationId xmlns:a16="http://schemas.microsoft.com/office/drawing/2014/main" id="{E05E8CA7-9129-4579-B950-AB2BA4AC9D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3840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sp>
          <p:nvSpPr>
            <p:cNvPr id="10" name="Text Box 40">
              <a:extLst>
                <a:ext uri="{FF2B5EF4-FFF2-40B4-BE49-F238E27FC236}">
                  <a16:creationId xmlns:a16="http://schemas.microsoft.com/office/drawing/2014/main" id="{02F7A8D4-9658-48B1-AEEB-36E912EBF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36"/>
              <a:ext cx="86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时钟</a:t>
              </a:r>
            </a:p>
          </p:txBody>
        </p:sp>
        <p:sp>
          <p:nvSpPr>
            <p:cNvPr id="11" name="Text Box 41">
              <a:extLst>
                <a:ext uri="{FF2B5EF4-FFF2-40B4-BE49-F238E27FC236}">
                  <a16:creationId xmlns:a16="http://schemas.microsoft.com/office/drawing/2014/main" id="{DD7E8BA8-0B79-4772-AB34-00353F545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0"/>
              <a:ext cx="62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T1</a:t>
              </a:r>
            </a:p>
          </p:txBody>
        </p:sp>
        <p:sp>
          <p:nvSpPr>
            <p:cNvPr id="12" name="Text Box 42">
              <a:extLst>
                <a:ext uri="{FF2B5EF4-FFF2-40B4-BE49-F238E27FC236}">
                  <a16:creationId xmlns:a16="http://schemas.microsoft.com/office/drawing/2014/main" id="{F26A82D8-5879-4C0F-95F2-D66F386C1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0"/>
              <a:ext cx="62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T3</a:t>
              </a:r>
            </a:p>
          </p:txBody>
        </p:sp>
        <p:sp>
          <p:nvSpPr>
            <p:cNvPr id="13" name="Text Box 43">
              <a:extLst>
                <a:ext uri="{FF2B5EF4-FFF2-40B4-BE49-F238E27FC236}">
                  <a16:creationId xmlns:a16="http://schemas.microsoft.com/office/drawing/2014/main" id="{A6B8DF46-81E4-45C7-8BF2-DAD981387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0"/>
              <a:ext cx="62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T2</a:t>
              </a:r>
            </a:p>
          </p:txBody>
        </p:sp>
        <p:sp>
          <p:nvSpPr>
            <p:cNvPr id="14" name="Text Box 44">
              <a:extLst>
                <a:ext uri="{FF2B5EF4-FFF2-40B4-BE49-F238E27FC236}">
                  <a16:creationId xmlns:a16="http://schemas.microsoft.com/office/drawing/2014/main" id="{3BD8C3BB-EDA4-4FCE-94D7-3DCE8B5CC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0"/>
              <a:ext cx="62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T4</a:t>
              </a:r>
            </a:p>
          </p:txBody>
        </p:sp>
        <p:sp>
          <p:nvSpPr>
            <p:cNvPr id="15" name="Text Box 45">
              <a:extLst>
                <a:ext uri="{FF2B5EF4-FFF2-40B4-BE49-F238E27FC236}">
                  <a16:creationId xmlns:a16="http://schemas.microsoft.com/office/drawing/2014/main" id="{B5982FC5-083F-47C6-BEC2-863F190683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20"/>
              <a:ext cx="86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地址</a:t>
              </a:r>
            </a:p>
          </p:txBody>
        </p:sp>
        <p:sp>
          <p:nvSpPr>
            <p:cNvPr id="16" name="Line 46">
              <a:extLst>
                <a:ext uri="{FF2B5EF4-FFF2-40B4-BE49-F238E27FC236}">
                  <a16:creationId xmlns:a16="http://schemas.microsoft.com/office/drawing/2014/main" id="{8E802624-93EC-4324-84A9-C618838C4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768"/>
              <a:ext cx="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7" name="Line 47">
              <a:extLst>
                <a:ext uri="{FF2B5EF4-FFF2-40B4-BE49-F238E27FC236}">
                  <a16:creationId xmlns:a16="http://schemas.microsoft.com/office/drawing/2014/main" id="{9086A429-E13E-41F4-BC73-2072F07D1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08"/>
              <a:ext cx="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8" name="Line 48">
              <a:extLst>
                <a:ext uri="{FF2B5EF4-FFF2-40B4-BE49-F238E27FC236}">
                  <a16:creationId xmlns:a16="http://schemas.microsoft.com/office/drawing/2014/main" id="{CBF4AEBD-5296-40BC-9F35-ACD41A6E5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768"/>
              <a:ext cx="144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9" name="Line 49">
              <a:extLst>
                <a:ext uri="{FF2B5EF4-FFF2-40B4-BE49-F238E27FC236}">
                  <a16:creationId xmlns:a16="http://schemas.microsoft.com/office/drawing/2014/main" id="{50AC6AE1-A239-405A-AA86-2479E4EDA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008"/>
              <a:ext cx="21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0" name="Line 50">
              <a:extLst>
                <a:ext uri="{FF2B5EF4-FFF2-40B4-BE49-F238E27FC236}">
                  <a16:creationId xmlns:a16="http://schemas.microsoft.com/office/drawing/2014/main" id="{F775B7AC-D8C9-4104-A6FF-12A97D3A1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768"/>
              <a:ext cx="21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1" name="Line 51">
              <a:extLst>
                <a:ext uri="{FF2B5EF4-FFF2-40B4-BE49-F238E27FC236}">
                  <a16:creationId xmlns:a16="http://schemas.microsoft.com/office/drawing/2014/main" id="{B91CEE0B-7CF5-48AF-AB9E-E2E2F6A710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768"/>
              <a:ext cx="144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2" name="Line 52">
              <a:extLst>
                <a:ext uri="{FF2B5EF4-FFF2-40B4-BE49-F238E27FC236}">
                  <a16:creationId xmlns:a16="http://schemas.microsoft.com/office/drawing/2014/main" id="{793CB559-A6FB-447D-925F-0F0298F758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768"/>
              <a:ext cx="144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279BA6CB-DA13-453D-8849-24CE977DF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768"/>
              <a:ext cx="144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4" name="Line 54">
              <a:extLst>
                <a:ext uri="{FF2B5EF4-FFF2-40B4-BE49-F238E27FC236}">
                  <a16:creationId xmlns:a16="http://schemas.microsoft.com/office/drawing/2014/main" id="{8E64D692-2FE7-4DF3-A576-A8CB1B39F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008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5" name="Line 55">
              <a:extLst>
                <a:ext uri="{FF2B5EF4-FFF2-40B4-BE49-F238E27FC236}">
                  <a16:creationId xmlns:a16="http://schemas.microsoft.com/office/drawing/2014/main" id="{CDF10B30-8D05-4C75-B2C1-3BC54CD98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768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6" name="Text Box 56">
              <a:extLst>
                <a:ext uri="{FF2B5EF4-FFF2-40B4-BE49-F238E27FC236}">
                  <a16:creationId xmlns:a16="http://schemas.microsoft.com/office/drawing/2014/main" id="{ACD2EE98-9148-461E-8ECD-C23EB6191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" y="1104"/>
              <a:ext cx="68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数据</a:t>
              </a:r>
            </a:p>
          </p:txBody>
        </p:sp>
        <p:sp>
          <p:nvSpPr>
            <p:cNvPr id="27" name="Line 57">
              <a:extLst>
                <a:ext uri="{FF2B5EF4-FFF2-40B4-BE49-F238E27FC236}">
                  <a16:creationId xmlns:a16="http://schemas.microsoft.com/office/drawing/2014/main" id="{0EF7EA98-1304-4396-80A6-B5DB482D5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152"/>
              <a:ext cx="96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8" name="Line 58">
              <a:extLst>
                <a:ext uri="{FF2B5EF4-FFF2-40B4-BE49-F238E27FC236}">
                  <a16:creationId xmlns:a16="http://schemas.microsoft.com/office/drawing/2014/main" id="{481EA2D4-5466-4337-B7E2-17E6CAB2C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392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9" name="Line 59">
              <a:extLst>
                <a:ext uri="{FF2B5EF4-FFF2-40B4-BE49-F238E27FC236}">
                  <a16:creationId xmlns:a16="http://schemas.microsoft.com/office/drawing/2014/main" id="{9AB76FBF-0E0E-4821-998C-EE23FB878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152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0" name="Line 60">
              <a:extLst>
                <a:ext uri="{FF2B5EF4-FFF2-40B4-BE49-F238E27FC236}">
                  <a16:creationId xmlns:a16="http://schemas.microsoft.com/office/drawing/2014/main" id="{3FFAC648-C1FF-4460-805D-D76284AA75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152"/>
              <a:ext cx="96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1" name="Line 61">
              <a:extLst>
                <a:ext uri="{FF2B5EF4-FFF2-40B4-BE49-F238E27FC236}">
                  <a16:creationId xmlns:a16="http://schemas.microsoft.com/office/drawing/2014/main" id="{8EFA2D03-D17A-44BA-B496-B92AC63E3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296"/>
              <a:ext cx="96" cy="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2" name="Line 62">
              <a:extLst>
                <a:ext uri="{FF2B5EF4-FFF2-40B4-BE49-F238E27FC236}">
                  <a16:creationId xmlns:a16="http://schemas.microsoft.com/office/drawing/2014/main" id="{77139BC4-C5CC-466B-961D-279297E5A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296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3" name="Line 63">
              <a:extLst>
                <a:ext uri="{FF2B5EF4-FFF2-40B4-BE49-F238E27FC236}">
                  <a16:creationId xmlns:a16="http://schemas.microsoft.com/office/drawing/2014/main" id="{2B93A383-F729-4344-B351-2A2DB83F94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4" y="1287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4" name="Line 64">
              <a:extLst>
                <a:ext uri="{FF2B5EF4-FFF2-40B4-BE49-F238E27FC236}">
                  <a16:creationId xmlns:a16="http://schemas.microsoft.com/office/drawing/2014/main" id="{FABADDDD-5422-4364-B0DD-FC08532BD1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1296"/>
              <a:ext cx="96" cy="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38E7495-22C7-4A65-92B4-45A607D6DACC}"/>
              </a:ext>
            </a:extLst>
          </p:cNvPr>
          <p:cNvGrpSpPr/>
          <p:nvPr/>
        </p:nvGrpSpPr>
        <p:grpSpPr>
          <a:xfrm>
            <a:off x="2720008" y="3047256"/>
            <a:ext cx="4038600" cy="1837784"/>
            <a:chOff x="2720008" y="3047256"/>
            <a:chExt cx="4038600" cy="1837784"/>
          </a:xfrm>
        </p:grpSpPr>
        <p:sp>
          <p:nvSpPr>
            <p:cNvPr id="4" name="Line 13">
              <a:extLst>
                <a:ext uri="{FF2B5EF4-FFF2-40B4-BE49-F238E27FC236}">
                  <a16:creationId xmlns:a16="http://schemas.microsoft.com/office/drawing/2014/main" id="{5E29FE6A-8A44-4604-8E5B-5131C52F1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9608" y="3047256"/>
              <a:ext cx="0" cy="14478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" name="Text Box 14">
              <a:extLst>
                <a:ext uri="{FF2B5EF4-FFF2-40B4-BE49-F238E27FC236}">
                  <a16:creationId xmlns:a16="http://schemas.microsoft.com/office/drawing/2014/main" id="{B17A8C35-390A-40C5-8E78-A740FFEC2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0008" y="4342656"/>
              <a:ext cx="1905000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打入地址</a:t>
              </a:r>
            </a:p>
          </p:txBody>
        </p:sp>
        <p:sp>
          <p:nvSpPr>
            <p:cNvPr id="6" name="Text Box 15">
              <a:extLst>
                <a:ext uri="{FF2B5EF4-FFF2-40B4-BE49-F238E27FC236}">
                  <a16:creationId xmlns:a16="http://schemas.microsoft.com/office/drawing/2014/main" id="{2414EECE-5362-484A-BA40-DBC740674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3608" y="4361820"/>
              <a:ext cx="1905000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读出数据</a:t>
              </a:r>
            </a:p>
          </p:txBody>
        </p:sp>
        <p:sp>
          <p:nvSpPr>
            <p:cNvPr id="56" name="Line 65">
              <a:extLst>
                <a:ext uri="{FF2B5EF4-FFF2-40B4-BE49-F238E27FC236}">
                  <a16:creationId xmlns:a16="http://schemas.microsoft.com/office/drawing/2014/main" id="{5DAC82D3-B847-4EBC-9F08-BB89C6C8D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1530" y="3199656"/>
              <a:ext cx="0" cy="12954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5CAED84-E7B2-49BB-A4B6-7D85E637F8D2}"/>
              </a:ext>
            </a:extLst>
          </p:cNvPr>
          <p:cNvGrpSpPr/>
          <p:nvPr/>
        </p:nvGrpSpPr>
        <p:grpSpPr>
          <a:xfrm>
            <a:off x="2796208" y="2132856"/>
            <a:ext cx="4267200" cy="1474460"/>
            <a:chOff x="2796208" y="2132856"/>
            <a:chExt cx="4267200" cy="1474460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234B9D82-47A8-487E-BF42-2145E556D95D}"/>
                </a:ext>
              </a:extLst>
            </p:cNvPr>
            <p:cNvGrpSpPr/>
            <p:nvPr/>
          </p:nvGrpSpPr>
          <p:grpSpPr>
            <a:xfrm>
              <a:off x="2796208" y="2132856"/>
              <a:ext cx="4267200" cy="1447800"/>
              <a:chOff x="2796208" y="2132856"/>
              <a:chExt cx="4267200" cy="1447800"/>
            </a:xfrm>
          </p:grpSpPr>
          <p:sp>
            <p:nvSpPr>
              <p:cNvPr id="2" name="Line 11">
                <a:extLst>
                  <a:ext uri="{FF2B5EF4-FFF2-40B4-BE49-F238E27FC236}">
                    <a16:creationId xmlns:a16="http://schemas.microsoft.com/office/drawing/2014/main" id="{A9CF6923-0385-42CC-BC0E-DA66B7F78E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63408" y="2132856"/>
                <a:ext cx="0" cy="1447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3" name="Line 12">
                <a:extLst>
                  <a:ext uri="{FF2B5EF4-FFF2-40B4-BE49-F238E27FC236}">
                    <a16:creationId xmlns:a16="http://schemas.microsoft.com/office/drawing/2014/main" id="{A093FBEC-911F-425C-9E61-6B3A43C06F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6208" y="2132856"/>
                <a:ext cx="0" cy="1447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sp>
          <p:nvSpPr>
            <p:cNvPr id="59" name="Line 12">
              <a:extLst>
                <a:ext uri="{FF2B5EF4-FFF2-40B4-BE49-F238E27FC236}">
                  <a16:creationId xmlns:a16="http://schemas.microsoft.com/office/drawing/2014/main" id="{8E0B73D4-F460-4F98-8EFD-86BE8C915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920" y="2132856"/>
              <a:ext cx="0" cy="144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60" name="Line 12">
              <a:extLst>
                <a:ext uri="{FF2B5EF4-FFF2-40B4-BE49-F238E27FC236}">
                  <a16:creationId xmlns:a16="http://schemas.microsoft.com/office/drawing/2014/main" id="{87AD1C52-A40E-45B8-BD94-D737559D4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2040" y="2159516"/>
              <a:ext cx="0" cy="144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61" name="Line 12">
              <a:extLst>
                <a:ext uri="{FF2B5EF4-FFF2-40B4-BE49-F238E27FC236}">
                  <a16:creationId xmlns:a16="http://schemas.microsoft.com/office/drawing/2014/main" id="{07EF7F6B-65E1-4B67-9653-EE909E15E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2160" y="2132856"/>
              <a:ext cx="0" cy="144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</p:spTree>
    <p:extLst>
      <p:ext uri="{BB962C8B-B14F-4D97-AF65-F5344CB8AC3E}">
        <p14:creationId xmlns:p14="http://schemas.microsoft.com/office/powerpoint/2010/main" val="195608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FF56B641-7C2E-4369-8DCD-9304EB5BD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050" y="836712"/>
            <a:ext cx="19148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>
                <a:ea typeface="宋体" panose="02010600030101010101" pitchFamily="2" charset="-122"/>
              </a:rPr>
              <a:t>异步控制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B474CC7E-0A41-45A2-BA8F-A1D21C5D4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31" y="1562052"/>
            <a:ext cx="80648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各项操作按不同需要安排时间, 不受统一时序控制。</a:t>
            </a: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50A50E9B-8A02-48C2-8734-8A4473930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10" y="2237412"/>
            <a:ext cx="7951538" cy="194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特点：</a:t>
            </a:r>
            <a:endParaRPr lang="en-US" altLang="zh-CN" sz="2800" b="1"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zh-CN" sz="2800" b="1"/>
              <a:t>    </a:t>
            </a:r>
            <a:r>
              <a:rPr lang="zh-CN" altLang="en-US" sz="2800" b="1">
                <a:ea typeface="宋体" panose="02010600030101010101" pitchFamily="2" charset="-122"/>
              </a:rPr>
              <a:t>无统一时钟周期划分, 各操作间的衔接和部件之间的信息交换采用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应答</a:t>
            </a:r>
            <a:r>
              <a:rPr lang="zh-CN" altLang="en-US" sz="2800" b="1">
                <a:ea typeface="宋体" panose="02010600030101010101" pitchFamily="2" charset="-122"/>
              </a:rPr>
              <a:t>方式。</a:t>
            </a:r>
          </a:p>
        </p:txBody>
      </p:sp>
      <p:pic>
        <p:nvPicPr>
          <p:cNvPr id="7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B7B431BC-04ED-4185-B61B-C2C97C5BB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52611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 Box 16">
            <a:extLst>
              <a:ext uri="{FF2B5EF4-FFF2-40B4-BE49-F238E27FC236}">
                <a16:creationId xmlns:a16="http://schemas.microsoft.com/office/drawing/2014/main" id="{B5C56EB2-E1AA-46E4-BF59-329F13317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2" y="5169198"/>
            <a:ext cx="2044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latin typeface="+mn-ea"/>
              </a:rPr>
              <a:t>CPU</a:t>
            </a:r>
            <a:r>
              <a:rPr lang="zh-CN" altLang="en-US" sz="2400" b="1">
                <a:latin typeface="+mn-ea"/>
              </a:rPr>
              <a:t>采样数据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E32ACF7-0FDD-47D5-9908-AF591E95F4F4}"/>
              </a:ext>
            </a:extLst>
          </p:cNvPr>
          <p:cNvGrpSpPr/>
          <p:nvPr/>
        </p:nvGrpSpPr>
        <p:grpSpPr>
          <a:xfrm>
            <a:off x="959520" y="4757712"/>
            <a:ext cx="6430962" cy="1263576"/>
            <a:chOff x="959520" y="4757712"/>
            <a:chExt cx="6430962" cy="1263576"/>
          </a:xfrm>
        </p:grpSpPr>
        <p:sp>
          <p:nvSpPr>
            <p:cNvPr id="63" name="Text Box 7">
              <a:extLst>
                <a:ext uri="{FF2B5EF4-FFF2-40B4-BE49-F238E27FC236}">
                  <a16:creationId xmlns:a16="http://schemas.microsoft.com/office/drawing/2014/main" id="{796701A6-8381-4A9B-BA3A-771924B4A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20" y="4757712"/>
              <a:ext cx="1338262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2800" b="1">
                  <a:latin typeface="+mn-ea"/>
                </a:rPr>
                <a:t>Ready</a:t>
              </a:r>
            </a:p>
          </p:txBody>
        </p:sp>
        <p:sp>
          <p:nvSpPr>
            <p:cNvPr id="64" name="Text Box 8">
              <a:extLst>
                <a:ext uri="{FF2B5EF4-FFF2-40B4-BE49-F238E27FC236}">
                  <a16:creationId xmlns:a16="http://schemas.microsoft.com/office/drawing/2014/main" id="{C0B80A50-1A2A-49DF-8D28-B2344B21D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082" y="5545038"/>
              <a:ext cx="1119188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2800" b="1">
                  <a:latin typeface="+mn-ea"/>
                </a:rPr>
                <a:t>Data</a:t>
              </a:r>
            </a:p>
          </p:txBody>
        </p:sp>
        <p:sp>
          <p:nvSpPr>
            <p:cNvPr id="66" name="Line 45">
              <a:extLst>
                <a:ext uri="{FF2B5EF4-FFF2-40B4-BE49-F238E27FC236}">
                  <a16:creationId xmlns:a16="http://schemas.microsoft.com/office/drawing/2014/main" id="{B380A79D-31DD-4ADB-BE50-866F82886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1720" y="5062512"/>
              <a:ext cx="2960687" cy="0"/>
            </a:xfrm>
            <a:prstGeom prst="line">
              <a:avLst/>
            </a:prstGeom>
            <a:noFill/>
            <a:ln w="28575">
              <a:solidFill>
                <a:srgbClr val="003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67" name="Freeform 46">
              <a:extLst>
                <a:ext uri="{FF2B5EF4-FFF2-40B4-BE49-F238E27FC236}">
                  <a16:creationId xmlns:a16="http://schemas.microsoft.com/office/drawing/2014/main" id="{02FF390A-B972-4CAE-81A5-AAAE7FA3F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0820" y="4786287"/>
              <a:ext cx="2379662" cy="276225"/>
            </a:xfrm>
            <a:custGeom>
              <a:avLst/>
              <a:gdLst>
                <a:gd name="T0" fmla="*/ 0 w 1499"/>
                <a:gd name="T1" fmla="*/ 228 h 228"/>
                <a:gd name="T2" fmla="*/ 192 w 1499"/>
                <a:gd name="T3" fmla="*/ 0 h 228"/>
                <a:gd name="T4" fmla="*/ 576 w 1499"/>
                <a:gd name="T5" fmla="*/ 0 h 228"/>
                <a:gd name="T6" fmla="*/ 768 w 1499"/>
                <a:gd name="T7" fmla="*/ 228 h 228"/>
                <a:gd name="T8" fmla="*/ 1499 w 149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9" h="228">
                  <a:moveTo>
                    <a:pt x="0" y="228"/>
                  </a:moveTo>
                  <a:lnTo>
                    <a:pt x="192" y="0"/>
                  </a:lnTo>
                  <a:lnTo>
                    <a:pt x="576" y="0"/>
                  </a:lnTo>
                  <a:lnTo>
                    <a:pt x="768" y="228"/>
                  </a:lnTo>
                  <a:lnTo>
                    <a:pt x="1499" y="228"/>
                  </a:lnTo>
                </a:path>
              </a:pathLst>
            </a:custGeom>
            <a:noFill/>
            <a:ln w="28575" cmpd="sng">
              <a:solidFill>
                <a:srgbClr val="003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D9826854-C669-4D44-9716-76049CF9D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945" y="5652988"/>
              <a:ext cx="4819650" cy="347663"/>
            </a:xfrm>
            <a:custGeom>
              <a:avLst/>
              <a:gdLst>
                <a:gd name="T0" fmla="*/ 0 w 3036"/>
                <a:gd name="T1" fmla="*/ 110 h 219"/>
                <a:gd name="T2" fmla="*/ 1948 w 3036"/>
                <a:gd name="T3" fmla="*/ 110 h 219"/>
                <a:gd name="T4" fmla="*/ 2066 w 3036"/>
                <a:gd name="T5" fmla="*/ 0 h 219"/>
                <a:gd name="T6" fmla="*/ 2588 w 3036"/>
                <a:gd name="T7" fmla="*/ 0 h 219"/>
                <a:gd name="T8" fmla="*/ 2706 w 3036"/>
                <a:gd name="T9" fmla="*/ 110 h 219"/>
                <a:gd name="T10" fmla="*/ 2606 w 3036"/>
                <a:gd name="T11" fmla="*/ 219 h 219"/>
                <a:gd name="T12" fmla="*/ 2076 w 3036"/>
                <a:gd name="T13" fmla="*/ 219 h 219"/>
                <a:gd name="T14" fmla="*/ 1948 w 3036"/>
                <a:gd name="T15" fmla="*/ 110 h 219"/>
                <a:gd name="T16" fmla="*/ 2066 w 3036"/>
                <a:gd name="T17" fmla="*/ 0 h 219"/>
                <a:gd name="T18" fmla="*/ 2597 w 3036"/>
                <a:gd name="T19" fmla="*/ 0 h 219"/>
                <a:gd name="T20" fmla="*/ 2706 w 3036"/>
                <a:gd name="T21" fmla="*/ 110 h 219"/>
                <a:gd name="T22" fmla="*/ 3036 w 3036"/>
                <a:gd name="T23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36" h="219">
                  <a:moveTo>
                    <a:pt x="0" y="110"/>
                  </a:moveTo>
                  <a:lnTo>
                    <a:pt x="1948" y="110"/>
                  </a:lnTo>
                  <a:lnTo>
                    <a:pt x="2066" y="0"/>
                  </a:lnTo>
                  <a:lnTo>
                    <a:pt x="2588" y="0"/>
                  </a:lnTo>
                  <a:lnTo>
                    <a:pt x="2706" y="110"/>
                  </a:lnTo>
                  <a:lnTo>
                    <a:pt x="2606" y="219"/>
                  </a:lnTo>
                  <a:lnTo>
                    <a:pt x="2076" y="219"/>
                  </a:lnTo>
                  <a:lnTo>
                    <a:pt x="1948" y="110"/>
                  </a:lnTo>
                  <a:lnTo>
                    <a:pt x="2066" y="0"/>
                  </a:lnTo>
                  <a:lnTo>
                    <a:pt x="2597" y="0"/>
                  </a:lnTo>
                  <a:lnTo>
                    <a:pt x="2706" y="110"/>
                  </a:lnTo>
                  <a:lnTo>
                    <a:pt x="3036" y="110"/>
                  </a:lnTo>
                </a:path>
              </a:pathLst>
            </a:custGeom>
            <a:noFill/>
            <a:ln w="28575" cap="flat" cmpd="sng">
              <a:solidFill>
                <a:srgbClr val="003C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+mn-ea"/>
              </a:endParaRPr>
            </a:p>
          </p:txBody>
        </p:sp>
      </p:grpSp>
      <p:sp>
        <p:nvSpPr>
          <p:cNvPr id="72" name="Freeform 6">
            <a:extLst>
              <a:ext uri="{FF2B5EF4-FFF2-40B4-BE49-F238E27FC236}">
                <a16:creationId xmlns:a16="http://schemas.microsoft.com/office/drawing/2014/main" id="{DDEB6BC7-6638-4AB3-8E0B-FE81DC6E29ED}"/>
              </a:ext>
            </a:extLst>
          </p:cNvPr>
          <p:cNvSpPr>
            <a:spLocks/>
          </p:cNvSpPr>
          <p:nvPr/>
        </p:nvSpPr>
        <p:spPr bwMode="auto">
          <a:xfrm flipH="1">
            <a:off x="5580112" y="4786287"/>
            <a:ext cx="72008" cy="866700"/>
          </a:xfrm>
          <a:custGeom>
            <a:avLst/>
            <a:gdLst>
              <a:gd name="T0" fmla="*/ 0 w 183"/>
              <a:gd name="T1" fmla="*/ 0 h 1760"/>
              <a:gd name="T2" fmla="*/ 180 w 183"/>
              <a:gd name="T3" fmla="*/ 620 h 1760"/>
              <a:gd name="T4" fmla="*/ 20 w 183"/>
              <a:gd name="T5" fmla="*/ 1760 h 1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" h="1760">
                <a:moveTo>
                  <a:pt x="0" y="0"/>
                </a:moveTo>
                <a:cubicBezTo>
                  <a:pt x="88" y="163"/>
                  <a:pt x="177" y="327"/>
                  <a:pt x="180" y="620"/>
                </a:cubicBezTo>
                <a:cubicBezTo>
                  <a:pt x="183" y="913"/>
                  <a:pt x="101" y="1336"/>
                  <a:pt x="20" y="1760"/>
                </a:cubicBezTo>
              </a:path>
            </a:pathLst>
          </a:custGeom>
          <a:noFill/>
          <a:ln w="15875">
            <a:solidFill>
              <a:srgbClr val="003C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D00C0C64-83B8-4FEE-AC5A-3299CB7AC80A}"/>
              </a:ext>
            </a:extLst>
          </p:cNvPr>
          <p:cNvSpPr>
            <a:spLocks/>
          </p:cNvSpPr>
          <p:nvPr/>
        </p:nvSpPr>
        <p:spPr bwMode="auto">
          <a:xfrm>
            <a:off x="6439967" y="5062512"/>
            <a:ext cx="72008" cy="742752"/>
          </a:xfrm>
          <a:custGeom>
            <a:avLst/>
            <a:gdLst>
              <a:gd name="T0" fmla="*/ 0 w 183"/>
              <a:gd name="T1" fmla="*/ 0 h 1760"/>
              <a:gd name="T2" fmla="*/ 180 w 183"/>
              <a:gd name="T3" fmla="*/ 620 h 1760"/>
              <a:gd name="T4" fmla="*/ 20 w 183"/>
              <a:gd name="T5" fmla="*/ 1760 h 1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" h="1760">
                <a:moveTo>
                  <a:pt x="0" y="0"/>
                </a:moveTo>
                <a:cubicBezTo>
                  <a:pt x="88" y="163"/>
                  <a:pt x="177" y="327"/>
                  <a:pt x="180" y="620"/>
                </a:cubicBezTo>
                <a:cubicBezTo>
                  <a:pt x="183" y="913"/>
                  <a:pt x="101" y="1336"/>
                  <a:pt x="20" y="1760"/>
                </a:cubicBezTo>
              </a:path>
            </a:pathLst>
          </a:custGeom>
          <a:noFill/>
          <a:ln w="15875">
            <a:solidFill>
              <a:srgbClr val="003C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74" name="Text Box 16">
            <a:extLst>
              <a:ext uri="{FF2B5EF4-FFF2-40B4-BE49-F238E27FC236}">
                <a16:creationId xmlns:a16="http://schemas.microsoft.com/office/drawing/2014/main" id="{5447FDE2-FEA5-4BC3-9887-F1D7909ED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75" y="5169198"/>
            <a:ext cx="2044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latin typeface="+mn-ea"/>
              </a:rPr>
              <a:t>数据线高阻</a:t>
            </a:r>
          </a:p>
        </p:txBody>
      </p:sp>
    </p:spTree>
    <p:extLst>
      <p:ext uri="{BB962C8B-B14F-4D97-AF65-F5344CB8AC3E}">
        <p14:creationId xmlns:p14="http://schemas.microsoft.com/office/powerpoint/2010/main" val="3381975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65" grpId="0"/>
      <p:bldP spid="7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17BD622-51DA-492B-A698-EA103CCCD29A}"/>
              </a:ext>
            </a:extLst>
          </p:cNvPr>
          <p:cNvGrpSpPr/>
          <p:nvPr/>
        </p:nvGrpSpPr>
        <p:grpSpPr>
          <a:xfrm>
            <a:off x="323528" y="961564"/>
            <a:ext cx="2772174" cy="523220"/>
            <a:chOff x="332122" y="1147971"/>
            <a:chExt cx="2772174" cy="523220"/>
          </a:xfrm>
        </p:grpSpPr>
        <p:pic>
          <p:nvPicPr>
            <p:cNvPr id="3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A32F5393-E643-425A-9215-3956CD3A6C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122" y="1169650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EE5F623-6C2A-4C09-B972-9656EB9AB0F1}"/>
                </a:ext>
              </a:extLst>
            </p:cNvPr>
            <p:cNvSpPr txBox="1"/>
            <p:nvPr/>
          </p:nvSpPr>
          <p:spPr>
            <a:xfrm>
              <a:off x="755576" y="1147971"/>
              <a:ext cx="2348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latin typeface="+mn-lt"/>
                </a:rPr>
                <a:t>扩展同步控制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2B64F4B-4C99-4C29-AA03-9846DB5B0FCC}"/>
              </a:ext>
            </a:extLst>
          </p:cNvPr>
          <p:cNvSpPr txBox="1"/>
          <p:nvPr/>
        </p:nvSpPr>
        <p:spPr>
          <a:xfrm>
            <a:off x="1691680" y="1815207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同步方式中引入应答机制。</a:t>
            </a:r>
          </a:p>
        </p:txBody>
      </p:sp>
      <p:sp>
        <p:nvSpPr>
          <p:cNvPr id="10" name="Line 40">
            <a:extLst>
              <a:ext uri="{FF2B5EF4-FFF2-40B4-BE49-F238E27FC236}">
                <a16:creationId xmlns:a16="http://schemas.microsoft.com/office/drawing/2014/main" id="{1A72E912-5682-4EEF-89C7-8E731CF6E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2664" y="2930559"/>
            <a:ext cx="0" cy="14478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11" name="Group 203">
            <a:extLst>
              <a:ext uri="{FF2B5EF4-FFF2-40B4-BE49-F238E27FC236}">
                <a16:creationId xmlns:a16="http://schemas.microsoft.com/office/drawing/2014/main" id="{40B5C4AE-4293-44A6-BABE-3B09F7A3BEF7}"/>
              </a:ext>
            </a:extLst>
          </p:cNvPr>
          <p:cNvGrpSpPr>
            <a:grpSpLocks/>
          </p:cNvGrpSpPr>
          <p:nvPr/>
        </p:nvGrpSpPr>
        <p:grpSpPr bwMode="auto">
          <a:xfrm>
            <a:off x="6168727" y="2778159"/>
            <a:ext cx="1571625" cy="990600"/>
            <a:chOff x="3516" y="242"/>
            <a:chExt cx="1017" cy="624"/>
          </a:xfrm>
        </p:grpSpPr>
        <p:sp>
          <p:nvSpPr>
            <p:cNvPr id="12" name="Line 51">
              <a:extLst>
                <a:ext uri="{FF2B5EF4-FFF2-40B4-BE49-F238E27FC236}">
                  <a16:creationId xmlns:a16="http://schemas.microsoft.com/office/drawing/2014/main" id="{70569A80-DB0E-423D-AA4A-92D1BBA44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6" y="866"/>
              <a:ext cx="336" cy="0"/>
            </a:xfrm>
            <a:prstGeom prst="line">
              <a:avLst/>
            </a:prstGeom>
            <a:noFill/>
            <a:ln w="28575" cap="sq">
              <a:solidFill>
                <a:srgbClr val="003C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3" name="Line 52">
              <a:extLst>
                <a:ext uri="{FF2B5EF4-FFF2-40B4-BE49-F238E27FC236}">
                  <a16:creationId xmlns:a16="http://schemas.microsoft.com/office/drawing/2014/main" id="{CAD62C39-4972-4B1B-B541-C04DB2386A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2" y="578"/>
              <a:ext cx="0" cy="288"/>
            </a:xfrm>
            <a:prstGeom prst="line">
              <a:avLst/>
            </a:prstGeom>
            <a:noFill/>
            <a:ln w="28575" cap="sq">
              <a:solidFill>
                <a:srgbClr val="003C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4" name="Line 53">
              <a:extLst>
                <a:ext uri="{FF2B5EF4-FFF2-40B4-BE49-F238E27FC236}">
                  <a16:creationId xmlns:a16="http://schemas.microsoft.com/office/drawing/2014/main" id="{313F9FD4-E47D-4E17-922C-0071152B6E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2" y="578"/>
              <a:ext cx="336" cy="0"/>
            </a:xfrm>
            <a:prstGeom prst="line">
              <a:avLst/>
            </a:prstGeom>
            <a:noFill/>
            <a:ln w="28575" cap="sq">
              <a:solidFill>
                <a:srgbClr val="003C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5" name="Line 54">
              <a:extLst>
                <a:ext uri="{FF2B5EF4-FFF2-40B4-BE49-F238E27FC236}">
                  <a16:creationId xmlns:a16="http://schemas.microsoft.com/office/drawing/2014/main" id="{E96D565C-B7FC-4770-A519-7BEE2257B2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8" y="578"/>
              <a:ext cx="0" cy="288"/>
            </a:xfrm>
            <a:prstGeom prst="line">
              <a:avLst/>
            </a:prstGeom>
            <a:noFill/>
            <a:ln w="28575" cap="sq">
              <a:solidFill>
                <a:srgbClr val="003C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6" name="Line 55">
              <a:extLst>
                <a:ext uri="{FF2B5EF4-FFF2-40B4-BE49-F238E27FC236}">
                  <a16:creationId xmlns:a16="http://schemas.microsoft.com/office/drawing/2014/main" id="{F4256199-64FE-45BA-82CC-CDB298DFDF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7" y="866"/>
              <a:ext cx="336" cy="0"/>
            </a:xfrm>
            <a:prstGeom prst="line">
              <a:avLst/>
            </a:prstGeom>
            <a:noFill/>
            <a:ln w="28575" cap="sq">
              <a:solidFill>
                <a:srgbClr val="003C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7" name="Text Box 56">
              <a:extLst>
                <a:ext uri="{FF2B5EF4-FFF2-40B4-BE49-F238E27FC236}">
                  <a16:creationId xmlns:a16="http://schemas.microsoft.com/office/drawing/2014/main" id="{429A334B-930E-4EB9-AA4E-DD04649C8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5" y="242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ea typeface="黑体" panose="02010609060101010101" pitchFamily="49" charset="-122"/>
                </a:rPr>
                <a:t>T4</a:t>
              </a:r>
            </a:p>
          </p:txBody>
        </p:sp>
      </p:grpSp>
      <p:grpSp>
        <p:nvGrpSpPr>
          <p:cNvPr id="21" name="Group 159">
            <a:extLst>
              <a:ext uri="{FF2B5EF4-FFF2-40B4-BE49-F238E27FC236}">
                <a16:creationId xmlns:a16="http://schemas.microsoft.com/office/drawing/2014/main" id="{D99BF1EE-0C72-41E0-AA12-1AA34C170F15}"/>
              </a:ext>
            </a:extLst>
          </p:cNvPr>
          <p:cNvGrpSpPr>
            <a:grpSpLocks/>
          </p:cNvGrpSpPr>
          <p:nvPr/>
        </p:nvGrpSpPr>
        <p:grpSpPr bwMode="auto">
          <a:xfrm>
            <a:off x="958552" y="2778159"/>
            <a:ext cx="5708650" cy="1628775"/>
            <a:chOff x="135" y="242"/>
            <a:chExt cx="3696" cy="1026"/>
          </a:xfrm>
        </p:grpSpPr>
        <p:sp>
          <p:nvSpPr>
            <p:cNvPr id="22" name="Line 160">
              <a:extLst>
                <a:ext uri="{FF2B5EF4-FFF2-40B4-BE49-F238E27FC236}">
                  <a16:creationId xmlns:a16="http://schemas.microsoft.com/office/drawing/2014/main" id="{7CE24C79-5ED2-4E51-8B67-8E11C4E8D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9" y="914"/>
              <a:ext cx="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pSp>
          <p:nvGrpSpPr>
            <p:cNvPr id="23" name="Group 161">
              <a:extLst>
                <a:ext uri="{FF2B5EF4-FFF2-40B4-BE49-F238E27FC236}">
                  <a16:creationId xmlns:a16="http://schemas.microsoft.com/office/drawing/2014/main" id="{20905520-5DD4-4A8B-BB03-4FA8FB0AB0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" y="615"/>
              <a:ext cx="3024" cy="251"/>
              <a:chOff x="624" y="3552"/>
              <a:chExt cx="3024" cy="288"/>
            </a:xfrm>
          </p:grpSpPr>
          <p:grpSp>
            <p:nvGrpSpPr>
              <p:cNvPr id="34" name="Group 162">
                <a:extLst>
                  <a:ext uri="{FF2B5EF4-FFF2-40B4-BE49-F238E27FC236}">
                    <a16:creationId xmlns:a16="http://schemas.microsoft.com/office/drawing/2014/main" id="{EC3AB6BC-9675-4536-9C09-BB9A5D75D2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3552"/>
                <a:ext cx="672" cy="288"/>
                <a:chOff x="624" y="3552"/>
                <a:chExt cx="672" cy="288"/>
              </a:xfrm>
            </p:grpSpPr>
            <p:sp>
              <p:nvSpPr>
                <p:cNvPr id="51" name="Line 163">
                  <a:extLst>
                    <a:ext uri="{FF2B5EF4-FFF2-40B4-BE49-F238E27FC236}">
                      <a16:creationId xmlns:a16="http://schemas.microsoft.com/office/drawing/2014/main" id="{9904C897-9766-497C-8D42-DE36310551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2" name="Line 164">
                  <a:extLst>
                    <a:ext uri="{FF2B5EF4-FFF2-40B4-BE49-F238E27FC236}">
                      <a16:creationId xmlns:a16="http://schemas.microsoft.com/office/drawing/2014/main" id="{58C3FFA9-F28F-4B30-BAFC-4A8BBAA2AF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3" name="Line 165">
                  <a:extLst>
                    <a:ext uri="{FF2B5EF4-FFF2-40B4-BE49-F238E27FC236}">
                      <a16:creationId xmlns:a16="http://schemas.microsoft.com/office/drawing/2014/main" id="{1B88A511-91D4-4A1D-A76E-7CD0CC01BB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4" name="Line 166">
                  <a:extLst>
                    <a:ext uri="{FF2B5EF4-FFF2-40B4-BE49-F238E27FC236}">
                      <a16:creationId xmlns:a16="http://schemas.microsoft.com/office/drawing/2014/main" id="{9E619E7E-9DEF-4B2B-B162-1C5BBCC8A9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35" name="Group 167">
                <a:extLst>
                  <a:ext uri="{FF2B5EF4-FFF2-40B4-BE49-F238E27FC236}">
                    <a16:creationId xmlns:a16="http://schemas.microsoft.com/office/drawing/2014/main" id="{5865A077-2678-4AE2-ACE7-A1F79C7E28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552"/>
                <a:ext cx="672" cy="288"/>
                <a:chOff x="624" y="3552"/>
                <a:chExt cx="672" cy="288"/>
              </a:xfrm>
            </p:grpSpPr>
            <p:sp>
              <p:nvSpPr>
                <p:cNvPr id="47" name="Line 168">
                  <a:extLst>
                    <a:ext uri="{FF2B5EF4-FFF2-40B4-BE49-F238E27FC236}">
                      <a16:creationId xmlns:a16="http://schemas.microsoft.com/office/drawing/2014/main" id="{D8A6D762-0369-40E7-AEED-E87CE00251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48" name="Line 169">
                  <a:extLst>
                    <a:ext uri="{FF2B5EF4-FFF2-40B4-BE49-F238E27FC236}">
                      <a16:creationId xmlns:a16="http://schemas.microsoft.com/office/drawing/2014/main" id="{2F579F14-D2F9-445F-B7E9-03A67E5190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49" name="Line 170">
                  <a:extLst>
                    <a:ext uri="{FF2B5EF4-FFF2-40B4-BE49-F238E27FC236}">
                      <a16:creationId xmlns:a16="http://schemas.microsoft.com/office/drawing/2014/main" id="{343BBFD3-C1A7-4A38-8372-62904C1987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0" name="Line 171">
                  <a:extLst>
                    <a:ext uri="{FF2B5EF4-FFF2-40B4-BE49-F238E27FC236}">
                      <a16:creationId xmlns:a16="http://schemas.microsoft.com/office/drawing/2014/main" id="{C9A78284-96F1-47FA-A50A-38B1C58829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36" name="Group 172">
                <a:extLst>
                  <a:ext uri="{FF2B5EF4-FFF2-40B4-BE49-F238E27FC236}">
                    <a16:creationId xmlns:a16="http://schemas.microsoft.com/office/drawing/2014/main" id="{BB5D1946-ABF9-48AE-AFF3-B200024036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3552"/>
                <a:ext cx="672" cy="288"/>
                <a:chOff x="624" y="3552"/>
                <a:chExt cx="672" cy="288"/>
              </a:xfrm>
            </p:grpSpPr>
            <p:sp>
              <p:nvSpPr>
                <p:cNvPr id="43" name="Line 173">
                  <a:extLst>
                    <a:ext uri="{FF2B5EF4-FFF2-40B4-BE49-F238E27FC236}">
                      <a16:creationId xmlns:a16="http://schemas.microsoft.com/office/drawing/2014/main" id="{79BA1196-83D6-4DAA-B0F2-AFC70AB549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44" name="Line 174">
                  <a:extLst>
                    <a:ext uri="{FF2B5EF4-FFF2-40B4-BE49-F238E27FC236}">
                      <a16:creationId xmlns:a16="http://schemas.microsoft.com/office/drawing/2014/main" id="{E456BFD2-D9C6-44B8-965E-63B6C6E91A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45" name="Line 175">
                  <a:extLst>
                    <a:ext uri="{FF2B5EF4-FFF2-40B4-BE49-F238E27FC236}">
                      <a16:creationId xmlns:a16="http://schemas.microsoft.com/office/drawing/2014/main" id="{DE6A289A-449F-4CD8-B4E6-B8E514980F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46" name="Line 176">
                  <a:extLst>
                    <a:ext uri="{FF2B5EF4-FFF2-40B4-BE49-F238E27FC236}">
                      <a16:creationId xmlns:a16="http://schemas.microsoft.com/office/drawing/2014/main" id="{70D4E847-4AD1-4867-9D81-8CA85211A7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37" name="Group 177">
                <a:extLst>
                  <a:ext uri="{FF2B5EF4-FFF2-40B4-BE49-F238E27FC236}">
                    <a16:creationId xmlns:a16="http://schemas.microsoft.com/office/drawing/2014/main" id="{8C2AC574-A996-42D6-82F4-9CC05788DB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3552"/>
                <a:ext cx="672" cy="288"/>
                <a:chOff x="624" y="3552"/>
                <a:chExt cx="672" cy="288"/>
              </a:xfrm>
            </p:grpSpPr>
            <p:sp>
              <p:nvSpPr>
                <p:cNvPr id="39" name="Line 178">
                  <a:extLst>
                    <a:ext uri="{FF2B5EF4-FFF2-40B4-BE49-F238E27FC236}">
                      <a16:creationId xmlns:a16="http://schemas.microsoft.com/office/drawing/2014/main" id="{098304B8-9C05-4642-97D6-1E895B9A7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40" name="Line 179">
                  <a:extLst>
                    <a:ext uri="{FF2B5EF4-FFF2-40B4-BE49-F238E27FC236}">
                      <a16:creationId xmlns:a16="http://schemas.microsoft.com/office/drawing/2014/main" id="{917E1D8D-CE23-4339-A4BB-2389946BFD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41" name="Line 180">
                  <a:extLst>
                    <a:ext uri="{FF2B5EF4-FFF2-40B4-BE49-F238E27FC236}">
                      <a16:creationId xmlns:a16="http://schemas.microsoft.com/office/drawing/2014/main" id="{B7087364-9CDA-48DD-99A1-BD61D6AA7B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42" name="Line 181">
                  <a:extLst>
                    <a:ext uri="{FF2B5EF4-FFF2-40B4-BE49-F238E27FC236}">
                      <a16:creationId xmlns:a16="http://schemas.microsoft.com/office/drawing/2014/main" id="{43D078DD-B176-47FC-AE60-9CC5F62263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sp>
            <p:nvSpPr>
              <p:cNvPr id="38" name="Line 182">
                <a:extLst>
                  <a:ext uri="{FF2B5EF4-FFF2-40B4-BE49-F238E27FC236}">
                    <a16:creationId xmlns:a16="http://schemas.microsoft.com/office/drawing/2014/main" id="{6E56C4CA-678B-434D-A142-5B22946D3F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3840"/>
                <a:ext cx="336" cy="0"/>
              </a:xfrm>
              <a:prstGeom prst="line">
                <a:avLst/>
              </a:prstGeom>
              <a:noFill/>
              <a:ln w="25400" cap="sq">
                <a:solidFill>
                  <a:srgbClr val="003C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sp>
          <p:nvSpPr>
            <p:cNvPr id="24" name="Text Box 183">
              <a:extLst>
                <a:ext uri="{FF2B5EF4-FFF2-40B4-BE49-F238E27FC236}">
                  <a16:creationId xmlns:a16="http://schemas.microsoft.com/office/drawing/2014/main" id="{5EBA00DA-412C-4916-AB0E-44890917E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" y="578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时钟</a:t>
              </a:r>
            </a:p>
          </p:txBody>
        </p:sp>
        <p:sp>
          <p:nvSpPr>
            <p:cNvPr id="25" name="Line 184">
              <a:extLst>
                <a:ext uri="{FF2B5EF4-FFF2-40B4-BE49-F238E27FC236}">
                  <a16:creationId xmlns:a16="http://schemas.microsoft.com/office/drawing/2014/main" id="{911DAC7E-149F-4DEB-B5B7-082FA606AC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" y="338"/>
              <a:ext cx="0" cy="912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6" name="Line 185">
              <a:extLst>
                <a:ext uri="{FF2B5EF4-FFF2-40B4-BE49-F238E27FC236}">
                  <a16:creationId xmlns:a16="http://schemas.microsoft.com/office/drawing/2014/main" id="{E5D31204-6350-4375-AB8F-5E1E502D1C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9" y="338"/>
              <a:ext cx="0" cy="912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7" name="Line 186">
              <a:extLst>
                <a:ext uri="{FF2B5EF4-FFF2-40B4-BE49-F238E27FC236}">
                  <a16:creationId xmlns:a16="http://schemas.microsoft.com/office/drawing/2014/main" id="{34C534D0-F80D-4966-95AB-74638A7B7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1" y="247"/>
              <a:ext cx="0" cy="102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8" name="Line 187">
              <a:extLst>
                <a:ext uri="{FF2B5EF4-FFF2-40B4-BE49-F238E27FC236}">
                  <a16:creationId xmlns:a16="http://schemas.microsoft.com/office/drawing/2014/main" id="{4E97EEC1-3686-488D-8DB4-11EFBD464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3" y="338"/>
              <a:ext cx="0" cy="912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9" name="Line 188">
              <a:extLst>
                <a:ext uri="{FF2B5EF4-FFF2-40B4-BE49-F238E27FC236}">
                  <a16:creationId xmlns:a16="http://schemas.microsoft.com/office/drawing/2014/main" id="{82FAF4E6-2780-427E-B87A-A7AF6329A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5" y="338"/>
              <a:ext cx="0" cy="912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0" name="Text Box 189">
              <a:extLst>
                <a:ext uri="{FF2B5EF4-FFF2-40B4-BE49-F238E27FC236}">
                  <a16:creationId xmlns:a16="http://schemas.microsoft.com/office/drawing/2014/main" id="{C19C8354-3597-4B3F-835C-84779E4B4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1" y="242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ea typeface="黑体" panose="02010609060101010101" pitchFamily="49" charset="-122"/>
                </a:rPr>
                <a:t>T1</a:t>
              </a:r>
            </a:p>
          </p:txBody>
        </p:sp>
        <p:sp>
          <p:nvSpPr>
            <p:cNvPr id="31" name="Text Box 190">
              <a:extLst>
                <a:ext uri="{FF2B5EF4-FFF2-40B4-BE49-F238E27FC236}">
                  <a16:creationId xmlns:a16="http://schemas.microsoft.com/office/drawing/2014/main" id="{124B1993-7F53-42D1-BA7B-3D155A970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" y="242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ea typeface="黑体" panose="02010609060101010101" pitchFamily="49" charset="-122"/>
                </a:rPr>
                <a:t>T3</a:t>
              </a:r>
            </a:p>
          </p:txBody>
        </p:sp>
        <p:sp>
          <p:nvSpPr>
            <p:cNvPr id="32" name="Text Box 191">
              <a:extLst>
                <a:ext uri="{FF2B5EF4-FFF2-40B4-BE49-F238E27FC236}">
                  <a16:creationId xmlns:a16="http://schemas.microsoft.com/office/drawing/2014/main" id="{55F3971D-C2C1-4FE2-A94C-5233139D6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242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ea typeface="黑体" panose="02010609060101010101" pitchFamily="49" charset="-122"/>
                </a:rPr>
                <a:t>T2</a:t>
              </a:r>
            </a:p>
          </p:txBody>
        </p:sp>
        <p:sp>
          <p:nvSpPr>
            <p:cNvPr id="33" name="Text Box 192">
              <a:extLst>
                <a:ext uri="{FF2B5EF4-FFF2-40B4-BE49-F238E27FC236}">
                  <a16:creationId xmlns:a16="http://schemas.microsoft.com/office/drawing/2014/main" id="{E924F68C-FA19-48E4-B9AE-CFC8BC5CF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5" y="242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ea typeface="黑体" panose="02010609060101010101" pitchFamily="49" charset="-122"/>
                </a:rPr>
                <a:t>T4</a:t>
              </a:r>
            </a:p>
          </p:txBody>
        </p:sp>
      </p:grpSp>
      <p:grpSp>
        <p:nvGrpSpPr>
          <p:cNvPr id="55" name="Group 193">
            <a:extLst>
              <a:ext uri="{FF2B5EF4-FFF2-40B4-BE49-F238E27FC236}">
                <a16:creationId xmlns:a16="http://schemas.microsoft.com/office/drawing/2014/main" id="{D580DC1F-7E1A-4DC9-87CF-1B0E83EA740A}"/>
              </a:ext>
            </a:extLst>
          </p:cNvPr>
          <p:cNvGrpSpPr>
            <a:grpSpLocks/>
          </p:cNvGrpSpPr>
          <p:nvPr/>
        </p:nvGrpSpPr>
        <p:grpSpPr bwMode="auto">
          <a:xfrm>
            <a:off x="5130032" y="2774058"/>
            <a:ext cx="1545429" cy="986039"/>
            <a:chOff x="2840" y="235"/>
            <a:chExt cx="1020" cy="630"/>
          </a:xfrm>
        </p:grpSpPr>
        <p:grpSp>
          <p:nvGrpSpPr>
            <p:cNvPr id="56" name="Group 194">
              <a:extLst>
                <a:ext uri="{FF2B5EF4-FFF2-40B4-BE49-F238E27FC236}">
                  <a16:creationId xmlns:a16="http://schemas.microsoft.com/office/drawing/2014/main" id="{D56F9D74-55E7-48BC-82FA-6037A9AA80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0" y="604"/>
              <a:ext cx="1020" cy="261"/>
              <a:chOff x="2494" y="2242"/>
              <a:chExt cx="983" cy="261"/>
            </a:xfrm>
          </p:grpSpPr>
          <p:grpSp>
            <p:nvGrpSpPr>
              <p:cNvPr id="58" name="Group 195">
                <a:extLst>
                  <a:ext uri="{FF2B5EF4-FFF2-40B4-BE49-F238E27FC236}">
                    <a16:creationId xmlns:a16="http://schemas.microsoft.com/office/drawing/2014/main" id="{CBF3AD6B-60BF-4FF6-AEC6-F8442AF3E0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4" y="2242"/>
                <a:ext cx="629" cy="261"/>
                <a:chOff x="624" y="3552"/>
                <a:chExt cx="684" cy="288"/>
              </a:xfrm>
            </p:grpSpPr>
            <p:sp>
              <p:nvSpPr>
                <p:cNvPr id="61" name="Line 196">
                  <a:extLst>
                    <a:ext uri="{FF2B5EF4-FFF2-40B4-BE49-F238E27FC236}">
                      <a16:creationId xmlns:a16="http://schemas.microsoft.com/office/drawing/2014/main" id="{84B5291F-82BA-4113-BAA5-7F1BD39BA6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2" name="Line 197">
                  <a:extLst>
                    <a:ext uri="{FF2B5EF4-FFF2-40B4-BE49-F238E27FC236}">
                      <a16:creationId xmlns:a16="http://schemas.microsoft.com/office/drawing/2014/main" id="{633608EA-7417-4110-AD22-0441A5D75A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3" name="Line 198">
                  <a:extLst>
                    <a:ext uri="{FF2B5EF4-FFF2-40B4-BE49-F238E27FC236}">
                      <a16:creationId xmlns:a16="http://schemas.microsoft.com/office/drawing/2014/main" id="{BCC3C926-AAD4-4D78-8BE3-223B749D35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" name="Line 199">
                  <a:extLst>
                    <a:ext uri="{FF2B5EF4-FFF2-40B4-BE49-F238E27FC236}">
                      <a16:creationId xmlns:a16="http://schemas.microsoft.com/office/drawing/2014/main" id="{231372F5-FB50-4EA9-96BB-036EB37B92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5" name="Line 196">
                  <a:extLst>
                    <a:ext uri="{FF2B5EF4-FFF2-40B4-BE49-F238E27FC236}">
                      <a16:creationId xmlns:a16="http://schemas.microsoft.com/office/drawing/2014/main" id="{50ADC70C-4B29-467C-AF54-222FE7085E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6" name="Line 197">
                  <a:extLst>
                    <a:ext uri="{FF2B5EF4-FFF2-40B4-BE49-F238E27FC236}">
                      <a16:creationId xmlns:a16="http://schemas.microsoft.com/office/drawing/2014/main" id="{489A727D-1D6C-4F7F-8E15-9B7AFEF080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72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7" name="Line 199">
                  <a:extLst>
                    <a:ext uri="{FF2B5EF4-FFF2-40B4-BE49-F238E27FC236}">
                      <a16:creationId xmlns:a16="http://schemas.microsoft.com/office/drawing/2014/main" id="{81A860BD-32AB-404C-8D81-D7EE3BC2A3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8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59" name="Line 200">
                <a:extLst>
                  <a:ext uri="{FF2B5EF4-FFF2-40B4-BE49-F238E27FC236}">
                    <a16:creationId xmlns:a16="http://schemas.microsoft.com/office/drawing/2014/main" id="{05B498D5-A05E-4F4D-BC85-EB6C6C31DE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2503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60" name="Line 200">
                <a:extLst>
                  <a:ext uri="{FF2B5EF4-FFF2-40B4-BE49-F238E27FC236}">
                    <a16:creationId xmlns:a16="http://schemas.microsoft.com/office/drawing/2014/main" id="{192CF4A9-3CAC-45AA-98DC-BCC036F16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1" y="2503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57" name="Text Box 201">
              <a:extLst>
                <a:ext uri="{FF2B5EF4-FFF2-40B4-BE49-F238E27FC236}">
                  <a16:creationId xmlns:a16="http://schemas.microsoft.com/office/drawing/2014/main" id="{3AED1488-C1E5-45C6-AA2F-4F8FE0086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2" y="235"/>
              <a:ext cx="62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00FF"/>
                  </a:solidFill>
                  <a:ea typeface="黑体" panose="02010609060101010101" pitchFamily="49" charset="-122"/>
                </a:rPr>
                <a:t>Tw</a:t>
              </a: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DB54A60F-89CE-4CAE-B315-C761B46BE7FE}"/>
              </a:ext>
            </a:extLst>
          </p:cNvPr>
          <p:cNvGrpSpPr/>
          <p:nvPr/>
        </p:nvGrpSpPr>
        <p:grpSpPr>
          <a:xfrm>
            <a:off x="1057410" y="4469680"/>
            <a:ext cx="3956613" cy="471488"/>
            <a:chOff x="1057410" y="4469680"/>
            <a:chExt cx="3956613" cy="471488"/>
          </a:xfrm>
        </p:grpSpPr>
        <p:sp>
          <p:nvSpPr>
            <p:cNvPr id="69" name="Text Box 7">
              <a:extLst>
                <a:ext uri="{FF2B5EF4-FFF2-40B4-BE49-F238E27FC236}">
                  <a16:creationId xmlns:a16="http://schemas.microsoft.com/office/drawing/2014/main" id="{702C56ED-CE98-4BB1-8106-D5FB6B2F4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7410" y="4469680"/>
              <a:ext cx="1338262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2800" b="1">
                  <a:latin typeface="+mn-ea"/>
                </a:rPr>
                <a:t>Ready</a:t>
              </a:r>
            </a:p>
          </p:txBody>
        </p:sp>
        <p:sp>
          <p:nvSpPr>
            <p:cNvPr id="70" name="Line 45">
              <a:extLst>
                <a:ext uri="{FF2B5EF4-FFF2-40B4-BE49-F238E27FC236}">
                  <a16:creationId xmlns:a16="http://schemas.microsoft.com/office/drawing/2014/main" id="{B18C467E-9313-425C-8C39-B59221D54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3336" y="4774480"/>
              <a:ext cx="2960687" cy="0"/>
            </a:xfrm>
            <a:prstGeom prst="line">
              <a:avLst/>
            </a:prstGeom>
            <a:noFill/>
            <a:ln w="38100">
              <a:solidFill>
                <a:srgbClr val="003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+mn-ea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23C00979-04F0-40D3-A880-87B91F2B07B8}"/>
              </a:ext>
            </a:extLst>
          </p:cNvPr>
          <p:cNvGrpSpPr/>
          <p:nvPr/>
        </p:nvGrpSpPr>
        <p:grpSpPr>
          <a:xfrm>
            <a:off x="5014023" y="4469680"/>
            <a:ext cx="2652951" cy="324206"/>
            <a:chOff x="5014023" y="4469680"/>
            <a:chExt cx="2652951" cy="324206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C94C495D-3F4A-44D7-95A7-0840BB8E00BC}"/>
                </a:ext>
              </a:extLst>
            </p:cNvPr>
            <p:cNvCxnSpPr/>
            <p:nvPr/>
          </p:nvCxnSpPr>
          <p:spPr bwMode="auto">
            <a:xfrm flipV="1">
              <a:off x="5014023" y="4469680"/>
              <a:ext cx="391762" cy="30480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D1BB7B08-C7BB-40C2-9542-9C6B5962103A}"/>
                </a:ext>
              </a:extLst>
            </p:cNvPr>
            <p:cNvCxnSpPr/>
            <p:nvPr/>
          </p:nvCxnSpPr>
          <p:spPr bwMode="auto">
            <a:xfrm>
              <a:off x="5405785" y="4469680"/>
              <a:ext cx="1338241" cy="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7444B17-D76A-4472-9F6B-26D66DC2B50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44026" y="4469680"/>
              <a:ext cx="288032" cy="324206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3BD6D25A-0197-43C8-9AF2-E2FEEF32C310}"/>
                </a:ext>
              </a:extLst>
            </p:cNvPr>
            <p:cNvCxnSpPr/>
            <p:nvPr/>
          </p:nvCxnSpPr>
          <p:spPr bwMode="auto">
            <a:xfrm>
              <a:off x="7035492" y="4793886"/>
              <a:ext cx="631482" cy="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84" name="Freeform 6">
            <a:extLst>
              <a:ext uri="{FF2B5EF4-FFF2-40B4-BE49-F238E27FC236}">
                <a16:creationId xmlns:a16="http://schemas.microsoft.com/office/drawing/2014/main" id="{8D06D36E-A54C-4813-B0E4-3197D082BF83}"/>
              </a:ext>
            </a:extLst>
          </p:cNvPr>
          <p:cNvSpPr>
            <a:spLocks/>
          </p:cNvSpPr>
          <p:nvPr/>
        </p:nvSpPr>
        <p:spPr bwMode="auto">
          <a:xfrm flipH="1">
            <a:off x="4303297" y="3639038"/>
            <a:ext cx="237129" cy="1135433"/>
          </a:xfrm>
          <a:custGeom>
            <a:avLst/>
            <a:gdLst>
              <a:gd name="T0" fmla="*/ 0 w 183"/>
              <a:gd name="T1" fmla="*/ 0 h 1760"/>
              <a:gd name="T2" fmla="*/ 180 w 183"/>
              <a:gd name="T3" fmla="*/ 620 h 1760"/>
              <a:gd name="T4" fmla="*/ 20 w 183"/>
              <a:gd name="T5" fmla="*/ 1760 h 1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" h="1760">
                <a:moveTo>
                  <a:pt x="0" y="0"/>
                </a:moveTo>
                <a:cubicBezTo>
                  <a:pt x="88" y="163"/>
                  <a:pt x="177" y="327"/>
                  <a:pt x="180" y="620"/>
                </a:cubicBezTo>
                <a:cubicBezTo>
                  <a:pt x="183" y="913"/>
                  <a:pt x="101" y="1336"/>
                  <a:pt x="20" y="1760"/>
                </a:cubicBezTo>
              </a:path>
            </a:pathLst>
          </a:custGeom>
          <a:noFill/>
          <a:ln w="15875">
            <a:solidFill>
              <a:srgbClr val="003C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85" name="Freeform 6">
            <a:extLst>
              <a:ext uri="{FF2B5EF4-FFF2-40B4-BE49-F238E27FC236}">
                <a16:creationId xmlns:a16="http://schemas.microsoft.com/office/drawing/2014/main" id="{AC0CB0AE-A918-4750-A347-282C4F40B925}"/>
              </a:ext>
            </a:extLst>
          </p:cNvPr>
          <p:cNvSpPr>
            <a:spLocks/>
          </p:cNvSpPr>
          <p:nvPr/>
        </p:nvSpPr>
        <p:spPr bwMode="auto">
          <a:xfrm flipH="1">
            <a:off x="5489550" y="3480435"/>
            <a:ext cx="137253" cy="926500"/>
          </a:xfrm>
          <a:custGeom>
            <a:avLst/>
            <a:gdLst>
              <a:gd name="T0" fmla="*/ 0 w 183"/>
              <a:gd name="T1" fmla="*/ 0 h 1760"/>
              <a:gd name="T2" fmla="*/ 180 w 183"/>
              <a:gd name="T3" fmla="*/ 620 h 1760"/>
              <a:gd name="T4" fmla="*/ 20 w 183"/>
              <a:gd name="T5" fmla="*/ 1760 h 1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" h="1760">
                <a:moveTo>
                  <a:pt x="0" y="0"/>
                </a:moveTo>
                <a:cubicBezTo>
                  <a:pt x="88" y="163"/>
                  <a:pt x="177" y="327"/>
                  <a:pt x="180" y="620"/>
                </a:cubicBezTo>
                <a:cubicBezTo>
                  <a:pt x="183" y="913"/>
                  <a:pt x="101" y="1336"/>
                  <a:pt x="20" y="1760"/>
                </a:cubicBezTo>
              </a:path>
            </a:pathLst>
          </a:custGeom>
          <a:noFill/>
          <a:ln w="15875">
            <a:solidFill>
              <a:srgbClr val="003C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0615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508" y="890130"/>
            <a:ext cx="88569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+mn-lt"/>
              </a:rPr>
              <a:t>    CPU</a:t>
            </a:r>
            <a:r>
              <a:rPr lang="zh-CN" altLang="zh-CN" sz="2800" b="1" dirty="0">
                <a:latin typeface="+mn-lt"/>
              </a:rPr>
              <a:t>的工作过程就是从主存（或缓存）中读取指令，将指令放入指令寄存器（</a:t>
            </a:r>
            <a:r>
              <a:rPr lang="en-US" altLang="zh-CN" sz="2800" b="1" dirty="0">
                <a:latin typeface="+mn-lt"/>
              </a:rPr>
              <a:t>IR</a:t>
            </a:r>
            <a:r>
              <a:rPr lang="zh-CN" altLang="zh-CN" sz="2800" b="1" dirty="0">
                <a:latin typeface="+mn-lt"/>
              </a:rPr>
              <a:t>）。然后对指令译码。把指令分解成一系列的微操作，再发出各种相应的控制命令，控制各功能部件执行相关的操作，从而完成一条指令的执行，实现对应的功能。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4" name="左大括号 3"/>
          <p:cNvSpPr/>
          <p:nvPr/>
        </p:nvSpPr>
        <p:spPr bwMode="auto">
          <a:xfrm>
            <a:off x="3851920" y="4057908"/>
            <a:ext cx="432048" cy="2592288"/>
          </a:xfrm>
          <a:prstGeom prst="leftBrace">
            <a:avLst>
              <a:gd name="adj1" fmla="val 42887"/>
              <a:gd name="adj2" fmla="val 49847"/>
            </a:avLst>
          </a:prstGeom>
          <a:noFill/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391389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取指令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6799" y="463397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指令译码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6799" y="542606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指令执行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984" y="621814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后续阶段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5066020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CPU</a:t>
            </a:r>
            <a:r>
              <a:rPr lang="zh-CN" altLang="en-US" b="1" dirty="0"/>
              <a:t>的工作过程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1E925C-EB6E-4F1D-993C-83AD7278CEC5}"/>
              </a:ext>
            </a:extLst>
          </p:cNvPr>
          <p:cNvGrpSpPr/>
          <p:nvPr/>
        </p:nvGrpSpPr>
        <p:grpSpPr>
          <a:xfrm>
            <a:off x="755576" y="16580"/>
            <a:ext cx="5544608" cy="839639"/>
            <a:chOff x="827584" y="0"/>
            <a:chExt cx="5544608" cy="839639"/>
          </a:xfrm>
        </p:grpSpPr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FC0E98BD-A98E-47AD-A611-0788389A1042}"/>
                </a:ext>
              </a:extLst>
            </p:cNvPr>
            <p:cNvSpPr/>
            <p:nvPr/>
          </p:nvSpPr>
          <p:spPr>
            <a:xfrm>
              <a:off x="1119857" y="93956"/>
              <a:ext cx="5252335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7.1.2  CPU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的工作原理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DCEF6B7-FA5B-44D6-990D-87E6695BC1E8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同心圆 215">
                <a:extLst>
                  <a:ext uri="{FF2B5EF4-FFF2-40B4-BE49-F238E27FC236}">
                    <a16:creationId xmlns:a16="http://schemas.microsoft.com/office/drawing/2014/main" id="{E123474A-B89A-417A-98FA-1468B933366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2702B80-B89E-46A2-95F0-B25DC22F71DB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D5ECEF3-4A35-4629-86AE-FDA35E27BEEE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220">
                <a:extLst>
                  <a:ext uri="{FF2B5EF4-FFF2-40B4-BE49-F238E27FC236}">
                    <a16:creationId xmlns:a16="http://schemas.microsoft.com/office/drawing/2014/main" id="{9C8252B9-6F48-4996-A0CC-084F6E217F77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143E1D22-F457-4A76-ACFF-37D667C5E68C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AE4D238-BFB2-4FB7-82D7-F9E4C6F510B3}"/>
              </a:ext>
            </a:extLst>
          </p:cNvPr>
          <p:cNvGrpSpPr/>
          <p:nvPr/>
        </p:nvGrpSpPr>
        <p:grpSpPr>
          <a:xfrm>
            <a:off x="395288" y="980728"/>
            <a:ext cx="8353425" cy="4464050"/>
            <a:chOff x="395288" y="1341214"/>
            <a:chExt cx="8353425" cy="4464050"/>
          </a:xfrm>
        </p:grpSpPr>
        <p:grpSp>
          <p:nvGrpSpPr>
            <p:cNvPr id="3" name="Group 69">
              <a:extLst>
                <a:ext uri="{FF2B5EF4-FFF2-40B4-BE49-F238E27FC236}">
                  <a16:creationId xmlns:a16="http://schemas.microsoft.com/office/drawing/2014/main" id="{C44A0A80-D56F-4897-B3F3-F18C790233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288" y="1341214"/>
              <a:ext cx="8353425" cy="4464050"/>
              <a:chOff x="0" y="48"/>
              <a:chExt cx="5760" cy="3360"/>
            </a:xfrm>
          </p:grpSpPr>
          <p:sp>
            <p:nvSpPr>
              <p:cNvPr id="5" name="Line 70">
                <a:extLst>
                  <a:ext uri="{FF2B5EF4-FFF2-40B4-BE49-F238E27FC236}">
                    <a16:creationId xmlns:a16="http://schemas.microsoft.com/office/drawing/2014/main" id="{F3ABFF21-CC36-4515-92B8-1DD5EE0A3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" name="Line 71">
                <a:extLst>
                  <a:ext uri="{FF2B5EF4-FFF2-40B4-BE49-F238E27FC236}">
                    <a16:creationId xmlns:a16="http://schemas.microsoft.com/office/drawing/2014/main" id="{4F04B65F-538A-4844-A4BE-DD4C45B745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1007"/>
                <a:ext cx="0" cy="1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7" name="Line 72">
                <a:extLst>
                  <a:ext uri="{FF2B5EF4-FFF2-40B4-BE49-F238E27FC236}">
                    <a16:creationId xmlns:a16="http://schemas.microsoft.com/office/drawing/2014/main" id="{E2119AA1-9A34-4E3F-AEC3-39C97B8A29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8" name="Line 73">
                <a:extLst>
                  <a:ext uri="{FF2B5EF4-FFF2-40B4-BE49-F238E27FC236}">
                    <a16:creationId xmlns:a16="http://schemas.microsoft.com/office/drawing/2014/main" id="{07B6A5B2-A486-4187-BB11-F74F56F558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2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9" name="Line 74">
                <a:extLst>
                  <a:ext uri="{FF2B5EF4-FFF2-40B4-BE49-F238E27FC236}">
                    <a16:creationId xmlns:a16="http://schemas.microsoft.com/office/drawing/2014/main" id="{1E7B37DB-8513-45FC-87FB-96E52A2F1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8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" name="Line 75">
                <a:extLst>
                  <a:ext uri="{FF2B5EF4-FFF2-40B4-BE49-F238E27FC236}">
                    <a16:creationId xmlns:a16="http://schemas.microsoft.com/office/drawing/2014/main" id="{A9BFF2AD-3C72-4329-B27D-3A644D494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1" name="Line 76">
                <a:extLst>
                  <a:ext uri="{FF2B5EF4-FFF2-40B4-BE49-F238E27FC236}">
                    <a16:creationId xmlns:a16="http://schemas.microsoft.com/office/drawing/2014/main" id="{D13E80B3-9EEB-49D6-B542-E63804C8F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32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2" name="Line 77">
                <a:extLst>
                  <a:ext uri="{FF2B5EF4-FFF2-40B4-BE49-F238E27FC236}">
                    <a16:creationId xmlns:a16="http://schemas.microsoft.com/office/drawing/2014/main" id="{761192B7-7770-4A4A-A35A-A95400747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481"/>
                <a:ext cx="0" cy="2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3" name="Text Box 78">
                <a:extLst>
                  <a:ext uri="{FF2B5EF4-FFF2-40B4-BE49-F238E27FC236}">
                    <a16:creationId xmlns:a16="http://schemas.microsoft.com/office/drawing/2014/main" id="{D3A42121-64DB-41F1-9178-2A6F356514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449"/>
                <a:ext cx="2064" cy="71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R0~R3          </a:t>
                </a:r>
                <a:r>
                  <a:rPr lang="en-US" altLang="zh-CN" sz="2000" b="1" dirty="0" err="1">
                    <a:latin typeface="+mn-lt"/>
                    <a:ea typeface="黑体" pitchFamily="2" charset="-122"/>
                  </a:rPr>
                  <a:t>R0~R3</a:t>
                </a:r>
                <a:endParaRPr lang="en-US" altLang="zh-CN" sz="2000" b="1" dirty="0">
                  <a:latin typeface="+mn-lt"/>
                  <a:ea typeface="黑体" pitchFamily="2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C     D           C     D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SP  PC      PSW  MDR</a:t>
                </a:r>
              </a:p>
            </p:txBody>
          </p:sp>
          <p:sp>
            <p:nvSpPr>
              <p:cNvPr id="14" name="Text Box 79">
                <a:extLst>
                  <a:ext uri="{FF2B5EF4-FFF2-40B4-BE49-F238E27FC236}">
                    <a16:creationId xmlns:a16="http://schemas.microsoft.com/office/drawing/2014/main" id="{1B027B29-7AC6-4C0C-837F-C85A6A30AA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1728"/>
                <a:ext cx="672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5" name="Text Box 80">
                <a:extLst>
                  <a:ext uri="{FF2B5EF4-FFF2-40B4-BE49-F238E27FC236}">
                    <a16:creationId xmlns:a16="http://schemas.microsoft.com/office/drawing/2014/main" id="{BF9211DC-A6AC-4B78-AE9F-20AB0D76C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720"/>
                <a:ext cx="817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 dirty="0">
                    <a:latin typeface="+mn-lt"/>
                  </a:rPr>
                  <a:t>移位器</a:t>
                </a:r>
              </a:p>
            </p:txBody>
          </p:sp>
          <p:sp>
            <p:nvSpPr>
              <p:cNvPr id="16" name="Line 81">
                <a:extLst>
                  <a:ext uri="{FF2B5EF4-FFF2-40B4-BE49-F238E27FC236}">
                    <a16:creationId xmlns:a16="http://schemas.microsoft.com/office/drawing/2014/main" id="{3032B750-E602-4A24-8F43-1955B9B77E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200"/>
                <a:ext cx="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7" name="Text Box 82">
                <a:extLst>
                  <a:ext uri="{FF2B5EF4-FFF2-40B4-BE49-F238E27FC236}">
                    <a16:creationId xmlns:a16="http://schemas.microsoft.com/office/drawing/2014/main" id="{014527CA-5C9E-4A08-AD20-0F6CB354FE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1728"/>
                <a:ext cx="672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18" name="Text Box 83">
                <a:extLst>
                  <a:ext uri="{FF2B5EF4-FFF2-40B4-BE49-F238E27FC236}">
                    <a16:creationId xmlns:a16="http://schemas.microsoft.com/office/drawing/2014/main" id="{EC86F09D-6447-4960-8967-D966916993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200"/>
                <a:ext cx="105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ALU</a:t>
                </a:r>
              </a:p>
            </p:txBody>
          </p:sp>
          <p:sp>
            <p:nvSpPr>
              <p:cNvPr id="19" name="Line 84">
                <a:extLst>
                  <a:ext uri="{FF2B5EF4-FFF2-40B4-BE49-F238E27FC236}">
                    <a16:creationId xmlns:a16="http://schemas.microsoft.com/office/drawing/2014/main" id="{BC1B262F-78B6-4903-8032-FE045AF3D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225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0" name="Line 85">
                <a:extLst>
                  <a:ext uri="{FF2B5EF4-FFF2-40B4-BE49-F238E27FC236}">
                    <a16:creationId xmlns:a16="http://schemas.microsoft.com/office/drawing/2014/main" id="{20B20D8A-FFEF-44AF-A408-1445D184EA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25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1" name="Rectangle 86">
                <a:extLst>
                  <a:ext uri="{FF2B5EF4-FFF2-40B4-BE49-F238E27FC236}">
                    <a16:creationId xmlns:a16="http://schemas.microsoft.com/office/drawing/2014/main" id="{BEAFCD1B-07D4-424E-8866-B08C0D912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624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>
                    <a:latin typeface="+mn-lt"/>
                  </a:rPr>
                  <a:t>R2</a:t>
                </a:r>
              </a:p>
            </p:txBody>
          </p:sp>
          <p:sp>
            <p:nvSpPr>
              <p:cNvPr id="22" name="Line 87">
                <a:extLst>
                  <a:ext uri="{FF2B5EF4-FFF2-40B4-BE49-F238E27FC236}">
                    <a16:creationId xmlns:a16="http://schemas.microsoft.com/office/drawing/2014/main" id="{9DC78EAB-9225-4F9E-8E9E-4501CCC85B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481"/>
                <a:ext cx="196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3" name="Line 88">
                <a:extLst>
                  <a:ext uri="{FF2B5EF4-FFF2-40B4-BE49-F238E27FC236}">
                    <a16:creationId xmlns:a16="http://schemas.microsoft.com/office/drawing/2014/main" id="{4D0A8A1B-741D-45C5-99F2-6E9D6DD684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481"/>
                <a:ext cx="0" cy="2927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4" name="Line 89">
                <a:extLst>
                  <a:ext uri="{FF2B5EF4-FFF2-40B4-BE49-F238E27FC236}">
                    <a16:creationId xmlns:a16="http://schemas.microsoft.com/office/drawing/2014/main" id="{7E71534B-90A9-45F8-B5D8-26637EC4C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6" y="91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5" name="Line 90">
                <a:extLst>
                  <a:ext uri="{FF2B5EF4-FFF2-40B4-BE49-F238E27FC236}">
                    <a16:creationId xmlns:a16="http://schemas.microsoft.com/office/drawing/2014/main" id="{C0812CD8-B4FD-49FD-99D7-9BFC0FE0D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6" y="1344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6" name="Line 91">
                <a:extLst>
                  <a:ext uri="{FF2B5EF4-FFF2-40B4-BE49-F238E27FC236}">
                    <a16:creationId xmlns:a16="http://schemas.microsoft.com/office/drawing/2014/main" id="{7448D056-B5E5-4E07-A706-4E5EE8AF7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6" y="177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7" name="Line 92">
                <a:extLst>
                  <a:ext uri="{FF2B5EF4-FFF2-40B4-BE49-F238E27FC236}">
                    <a16:creationId xmlns:a16="http://schemas.microsoft.com/office/drawing/2014/main" id="{1534368F-7098-4AE4-849D-AE8F4F391B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6" y="2161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8" name="Line 93">
                <a:extLst>
                  <a:ext uri="{FF2B5EF4-FFF2-40B4-BE49-F238E27FC236}">
                    <a16:creationId xmlns:a16="http://schemas.microsoft.com/office/drawing/2014/main" id="{8DD7CB4F-47D1-4AB9-B8A5-8E9EA564DC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9" name="Line 94">
                <a:extLst>
                  <a:ext uri="{FF2B5EF4-FFF2-40B4-BE49-F238E27FC236}">
                    <a16:creationId xmlns:a16="http://schemas.microsoft.com/office/drawing/2014/main" id="{E5BF2F6A-1F81-42E5-81DA-A34DC771A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6" y="3024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0" name="Line 95">
                <a:extLst>
                  <a:ext uri="{FF2B5EF4-FFF2-40B4-BE49-F238E27FC236}">
                    <a16:creationId xmlns:a16="http://schemas.microsoft.com/office/drawing/2014/main" id="{90B60893-8767-4161-9519-54D09E282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93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1" name="Line 96">
                <a:extLst>
                  <a:ext uri="{FF2B5EF4-FFF2-40B4-BE49-F238E27FC236}">
                    <a16:creationId xmlns:a16="http://schemas.microsoft.com/office/drawing/2014/main" id="{79E79359-019B-4443-8D3F-5FB50F97F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576"/>
                <a:ext cx="2016" cy="0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2" name="Line 97">
                <a:extLst>
                  <a:ext uri="{FF2B5EF4-FFF2-40B4-BE49-F238E27FC236}">
                    <a16:creationId xmlns:a16="http://schemas.microsoft.com/office/drawing/2014/main" id="{F44B6F00-4308-445F-A4C7-43A376706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384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3" name="Line 98">
                <a:extLst>
                  <a:ext uri="{FF2B5EF4-FFF2-40B4-BE49-F238E27FC236}">
                    <a16:creationId xmlns:a16="http://schemas.microsoft.com/office/drawing/2014/main" id="{BCB3819E-DF13-441A-978B-440C54FA1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6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4" name="Line 99">
                <a:extLst>
                  <a:ext uri="{FF2B5EF4-FFF2-40B4-BE49-F238E27FC236}">
                    <a16:creationId xmlns:a16="http://schemas.microsoft.com/office/drawing/2014/main" id="{FF3B608A-D7DA-4830-9CB0-6F46ED32AA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5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5" name="Line 100">
                <a:extLst>
                  <a:ext uri="{FF2B5EF4-FFF2-40B4-BE49-F238E27FC236}">
                    <a16:creationId xmlns:a16="http://schemas.microsoft.com/office/drawing/2014/main" id="{49D42ED0-80D1-48D4-95A4-3490DD108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12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6" name="Line 101">
                <a:extLst>
                  <a:ext uri="{FF2B5EF4-FFF2-40B4-BE49-F238E27FC236}">
                    <a16:creationId xmlns:a16="http://schemas.microsoft.com/office/drawing/2014/main" id="{4DC262E5-5EAC-40C8-976E-E7DDE50288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4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7" name="Line 102">
                <a:extLst>
                  <a:ext uri="{FF2B5EF4-FFF2-40B4-BE49-F238E27FC236}">
                    <a16:creationId xmlns:a16="http://schemas.microsoft.com/office/drawing/2014/main" id="{512A3663-ECC8-4ACA-B903-3C8E6B4A0B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0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8" name="Line 103">
                <a:extLst>
                  <a:ext uri="{FF2B5EF4-FFF2-40B4-BE49-F238E27FC236}">
                    <a16:creationId xmlns:a16="http://schemas.microsoft.com/office/drawing/2014/main" id="{FED736AC-534E-4759-9AA2-407E08BF9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912"/>
                <a:ext cx="14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9" name="Line 104">
                <a:extLst>
                  <a:ext uri="{FF2B5EF4-FFF2-40B4-BE49-F238E27FC236}">
                    <a16:creationId xmlns:a16="http://schemas.microsoft.com/office/drawing/2014/main" id="{EA3EAC75-8B90-404D-B468-27538A99F5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2" y="193"/>
                <a:ext cx="0" cy="719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0" name="Line 105">
                <a:extLst>
                  <a:ext uri="{FF2B5EF4-FFF2-40B4-BE49-F238E27FC236}">
                    <a16:creationId xmlns:a16="http://schemas.microsoft.com/office/drawing/2014/main" id="{FBC3E190-1E17-4A20-A099-CA28EEE0A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13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1" name="Line 106">
                <a:extLst>
                  <a:ext uri="{FF2B5EF4-FFF2-40B4-BE49-F238E27FC236}">
                    <a16:creationId xmlns:a16="http://schemas.microsoft.com/office/drawing/2014/main" id="{8D829724-1A10-4E03-81A7-E7B7AC7FB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8" y="384"/>
                <a:ext cx="0" cy="96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" name="Line 107">
                <a:extLst>
                  <a:ext uri="{FF2B5EF4-FFF2-40B4-BE49-F238E27FC236}">
                    <a16:creationId xmlns:a16="http://schemas.microsoft.com/office/drawing/2014/main" id="{ADCDF823-3A00-440D-B30C-8BC5BA482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84"/>
                <a:ext cx="0" cy="13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3" name="Line 108">
                <a:extLst>
                  <a:ext uri="{FF2B5EF4-FFF2-40B4-BE49-F238E27FC236}">
                    <a16:creationId xmlns:a16="http://schemas.microsoft.com/office/drawing/2014/main" id="{AA3F7D0B-C028-42C9-BF4E-54B0AFFEF5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177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4" name="Text Box 109">
                <a:extLst>
                  <a:ext uri="{FF2B5EF4-FFF2-40B4-BE49-F238E27FC236}">
                    <a16:creationId xmlns:a16="http://schemas.microsoft.com/office/drawing/2014/main" id="{14CED7ED-A401-4C52-8DEC-3D9AF90AA8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76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R0</a:t>
                </a:r>
              </a:p>
            </p:txBody>
          </p:sp>
          <p:sp>
            <p:nvSpPr>
              <p:cNvPr id="45" name="Text Box 110">
                <a:extLst>
                  <a:ext uri="{FF2B5EF4-FFF2-40B4-BE49-F238E27FC236}">
                    <a16:creationId xmlns:a16="http://schemas.microsoft.com/office/drawing/2014/main" id="{D0749D2E-A6AB-4777-A224-05E9A26B90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R1</a:t>
                </a:r>
              </a:p>
            </p:txBody>
          </p:sp>
          <p:sp>
            <p:nvSpPr>
              <p:cNvPr id="46" name="Text Box 111">
                <a:extLst>
                  <a:ext uri="{FF2B5EF4-FFF2-40B4-BE49-F238E27FC236}">
                    <a16:creationId xmlns:a16="http://schemas.microsoft.com/office/drawing/2014/main" id="{93716EBA-5CD4-4C56-B640-81AA1A04AC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6" y="864"/>
                <a:ext cx="478" cy="301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M</a:t>
                </a:r>
              </a:p>
            </p:txBody>
          </p:sp>
          <p:sp>
            <p:nvSpPr>
              <p:cNvPr id="47" name="Text Box 112">
                <a:extLst>
                  <a:ext uri="{FF2B5EF4-FFF2-40B4-BE49-F238E27FC236}">
                    <a16:creationId xmlns:a16="http://schemas.microsoft.com/office/drawing/2014/main" id="{36D9DCBB-33B2-4946-B467-72972C014C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864"/>
                <a:ext cx="432" cy="30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I/O</a:t>
                </a:r>
              </a:p>
            </p:txBody>
          </p:sp>
          <p:sp>
            <p:nvSpPr>
              <p:cNvPr id="48" name="Text Box 113">
                <a:extLst>
                  <a:ext uri="{FF2B5EF4-FFF2-40B4-BE49-F238E27FC236}">
                    <a16:creationId xmlns:a16="http://schemas.microsoft.com/office/drawing/2014/main" id="{71FF9FC1-C41B-42B3-A936-8F23198E19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1" y="432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CB</a:t>
                </a:r>
              </a:p>
            </p:txBody>
          </p:sp>
          <p:sp>
            <p:nvSpPr>
              <p:cNvPr id="49" name="Text Box 114">
                <a:extLst>
                  <a:ext uri="{FF2B5EF4-FFF2-40B4-BE49-F238E27FC236}">
                    <a16:creationId xmlns:a16="http://schemas.microsoft.com/office/drawing/2014/main" id="{1CA84916-48AA-4DF4-B4A9-4090DCFFD0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1" y="144"/>
                <a:ext cx="1007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>
                    <a:latin typeface="+mn-lt"/>
                    <a:ea typeface="黑体" pitchFamily="2" charset="-122"/>
                  </a:rPr>
                  <a:t>内总线</a:t>
                </a:r>
              </a:p>
            </p:txBody>
          </p:sp>
          <p:sp>
            <p:nvSpPr>
              <p:cNvPr id="50" name="Text Box 115">
                <a:extLst>
                  <a:ext uri="{FF2B5EF4-FFF2-40B4-BE49-F238E27FC236}">
                    <a16:creationId xmlns:a16="http://schemas.microsoft.com/office/drawing/2014/main" id="{EA0694A2-33ED-46EE-A82D-D610BA9441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44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51" name="Text Box 116">
                <a:extLst>
                  <a:ext uri="{FF2B5EF4-FFF2-40B4-BE49-F238E27FC236}">
                    <a16:creationId xmlns:a16="http://schemas.microsoft.com/office/drawing/2014/main" id="{88958364-157D-45F6-9C9E-745973B594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016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R3</a:t>
                </a:r>
              </a:p>
            </p:txBody>
          </p:sp>
          <p:sp>
            <p:nvSpPr>
              <p:cNvPr id="52" name="Text Box 117">
                <a:extLst>
                  <a:ext uri="{FF2B5EF4-FFF2-40B4-BE49-F238E27FC236}">
                    <a16:creationId xmlns:a16="http://schemas.microsoft.com/office/drawing/2014/main" id="{23C59149-A40E-4B5B-B3DD-829638F1AC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88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53" name="Text Box 118">
                <a:extLst>
                  <a:ext uri="{FF2B5EF4-FFF2-40B4-BE49-F238E27FC236}">
                    <a16:creationId xmlns:a16="http://schemas.microsoft.com/office/drawing/2014/main" id="{01E67325-27C1-477A-A16A-9F406D475E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76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MAR</a:t>
                </a:r>
              </a:p>
            </p:txBody>
          </p:sp>
          <p:sp>
            <p:nvSpPr>
              <p:cNvPr id="54" name="Text Box 119">
                <a:extLst>
                  <a:ext uri="{FF2B5EF4-FFF2-40B4-BE49-F238E27FC236}">
                    <a16:creationId xmlns:a16="http://schemas.microsoft.com/office/drawing/2014/main" id="{F12C646B-EFAB-4EC2-B3C8-DB454FD4B6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MDR</a:t>
                </a:r>
              </a:p>
            </p:txBody>
          </p:sp>
          <p:sp>
            <p:nvSpPr>
              <p:cNvPr id="55" name="Text Box 120">
                <a:extLst>
                  <a:ext uri="{FF2B5EF4-FFF2-40B4-BE49-F238E27FC236}">
                    <a16:creationId xmlns:a16="http://schemas.microsoft.com/office/drawing/2014/main" id="{CCB739CB-467C-457A-BE9F-18024BBE9C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632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IR</a:t>
                </a:r>
              </a:p>
            </p:txBody>
          </p:sp>
          <p:sp>
            <p:nvSpPr>
              <p:cNvPr id="56" name="Text Box 121">
                <a:extLst>
                  <a:ext uri="{FF2B5EF4-FFF2-40B4-BE49-F238E27FC236}">
                    <a16:creationId xmlns:a16="http://schemas.microsoft.com/office/drawing/2014/main" id="{B895D3EF-D94E-40F3-92D4-8FB9701060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016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PC</a:t>
                </a:r>
              </a:p>
            </p:txBody>
          </p:sp>
          <p:sp>
            <p:nvSpPr>
              <p:cNvPr id="57" name="Text Box 122">
                <a:extLst>
                  <a:ext uri="{FF2B5EF4-FFF2-40B4-BE49-F238E27FC236}">
                    <a16:creationId xmlns:a16="http://schemas.microsoft.com/office/drawing/2014/main" id="{C370A388-5CCC-4D58-823A-B128B99916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44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SP</a:t>
                </a:r>
              </a:p>
            </p:txBody>
          </p:sp>
          <p:sp>
            <p:nvSpPr>
              <p:cNvPr id="58" name="Text Box 123">
                <a:extLst>
                  <a:ext uri="{FF2B5EF4-FFF2-40B4-BE49-F238E27FC236}">
                    <a16:creationId xmlns:a16="http://schemas.microsoft.com/office/drawing/2014/main" id="{2C5C2B67-D049-4C9A-A262-11671FF8E1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88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PSW</a:t>
                </a:r>
              </a:p>
            </p:txBody>
          </p:sp>
          <p:sp>
            <p:nvSpPr>
              <p:cNvPr id="59" name="Line 124">
                <a:extLst>
                  <a:ext uri="{FF2B5EF4-FFF2-40B4-BE49-F238E27FC236}">
                    <a16:creationId xmlns:a16="http://schemas.microsoft.com/office/drawing/2014/main" id="{85DA3077-2438-412D-9F9D-4040B030A6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5664" y="91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0" name="Line 125">
                <a:extLst>
                  <a:ext uri="{FF2B5EF4-FFF2-40B4-BE49-F238E27FC236}">
                    <a16:creationId xmlns:a16="http://schemas.microsoft.com/office/drawing/2014/main" id="{C2DD06FB-954D-449A-AEDB-F8B54795C5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1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1" name="Text Box 126">
                <a:extLst>
                  <a:ext uri="{FF2B5EF4-FFF2-40B4-BE49-F238E27FC236}">
                    <a16:creationId xmlns:a16="http://schemas.microsoft.com/office/drawing/2014/main" id="{6B7100E6-687E-4B01-B5AE-433163CF46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1" y="48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AB</a:t>
                </a:r>
              </a:p>
            </p:txBody>
          </p:sp>
          <p:sp>
            <p:nvSpPr>
              <p:cNvPr id="62" name="Text Box 127">
                <a:extLst>
                  <a:ext uri="{FF2B5EF4-FFF2-40B4-BE49-F238E27FC236}">
                    <a16:creationId xmlns:a16="http://schemas.microsoft.com/office/drawing/2014/main" id="{A2E3E85C-9709-4B77-8741-0D7D9E3CBF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1" y="240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DB</a:t>
                </a:r>
              </a:p>
            </p:txBody>
          </p:sp>
          <p:sp>
            <p:nvSpPr>
              <p:cNvPr id="63" name="Line 128">
                <a:extLst>
                  <a:ext uri="{FF2B5EF4-FFF2-40B4-BE49-F238E27FC236}">
                    <a16:creationId xmlns:a16="http://schemas.microsoft.com/office/drawing/2014/main" id="{74D2C923-A9C8-4F19-A290-EA5CEE409B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576"/>
                <a:ext cx="0" cy="1392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stealth" w="lg" len="lg"/>
                <a:tailEnd type="stealth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4" name="Text Box 129">
                <a:extLst>
                  <a:ext uri="{FF2B5EF4-FFF2-40B4-BE49-F238E27FC236}">
                    <a16:creationId xmlns:a16="http://schemas.microsoft.com/office/drawing/2014/main" id="{F444533C-5C54-4726-93B1-BDFAB2F8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2" y="1968"/>
                <a:ext cx="589" cy="533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 dirty="0">
                    <a:latin typeface="+mn-lt"/>
                    <a:ea typeface="黑体" pitchFamily="2" charset="-122"/>
                  </a:rPr>
                  <a:t>控制逻辑 </a:t>
                </a:r>
              </a:p>
            </p:txBody>
          </p:sp>
        </p:grpSp>
        <p:sp>
          <p:nvSpPr>
            <p:cNvPr id="4" name="Text Box 129">
              <a:extLst>
                <a:ext uri="{FF2B5EF4-FFF2-40B4-BE49-F238E27FC236}">
                  <a16:creationId xmlns:a16="http://schemas.microsoft.com/office/drawing/2014/main" id="{6F49E6CD-0D10-40CE-A915-68F6B2DCB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0192" y="4809346"/>
              <a:ext cx="854196" cy="70788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dirty="0">
                  <a:latin typeface="+mn-lt"/>
                  <a:ea typeface="黑体" pitchFamily="2" charset="-122"/>
                </a:rPr>
                <a:t>时序系统 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4C80EE0-2E2C-4014-8B15-1FD04BDB9E77}"/>
              </a:ext>
            </a:extLst>
          </p:cNvPr>
          <p:cNvSpPr txBox="1"/>
          <p:nvPr/>
        </p:nvSpPr>
        <p:spPr>
          <a:xfrm>
            <a:off x="1331640" y="530076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运算器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E2E74F-F64C-41B1-9624-D65E92937CED}"/>
              </a:ext>
            </a:extLst>
          </p:cNvPr>
          <p:cNvSpPr txBox="1"/>
          <p:nvPr/>
        </p:nvSpPr>
        <p:spPr>
          <a:xfrm>
            <a:off x="5336212" y="5300762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控制器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4486B779-0ED7-42BF-97B0-AB498520EA91}"/>
              </a:ext>
            </a:extLst>
          </p:cNvPr>
          <p:cNvGrpSpPr/>
          <p:nvPr/>
        </p:nvGrpSpPr>
        <p:grpSpPr>
          <a:xfrm>
            <a:off x="1861929" y="1556346"/>
            <a:ext cx="2854087" cy="3888772"/>
            <a:chOff x="2009537" y="2068892"/>
            <a:chExt cx="2854087" cy="3888772"/>
          </a:xfrm>
        </p:grpSpPr>
        <p:sp>
          <p:nvSpPr>
            <p:cNvPr id="69" name="Line 87">
              <a:extLst>
                <a:ext uri="{FF2B5EF4-FFF2-40B4-BE49-F238E27FC236}">
                  <a16:creationId xmlns:a16="http://schemas.microsoft.com/office/drawing/2014/main" id="{E52DB026-7B59-49AA-BC27-2AC2BD4F5F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9537" y="2068892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0" name="Line 88">
              <a:extLst>
                <a:ext uri="{FF2B5EF4-FFF2-40B4-BE49-F238E27FC236}">
                  <a16:creationId xmlns:a16="http://schemas.microsoft.com/office/drawing/2014/main" id="{EE83CC63-F57B-422D-88E7-DA2F28D91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3624" y="2068892"/>
              <a:ext cx="0" cy="388877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3C60B50-5EE7-4DD1-8B8D-325F89381327}"/>
              </a:ext>
            </a:extLst>
          </p:cNvPr>
          <p:cNvGrpSpPr/>
          <p:nvPr/>
        </p:nvGrpSpPr>
        <p:grpSpPr>
          <a:xfrm>
            <a:off x="4860032" y="2996506"/>
            <a:ext cx="2747905" cy="2862803"/>
            <a:chOff x="4860032" y="3717032"/>
            <a:chExt cx="2747905" cy="2862803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09433596-A2CC-45A4-8994-13E69A8F117A}"/>
                </a:ext>
              </a:extLst>
            </p:cNvPr>
            <p:cNvCxnSpPr/>
            <p:nvPr/>
          </p:nvCxnSpPr>
          <p:spPr bwMode="auto">
            <a:xfrm>
              <a:off x="4871633" y="3717032"/>
              <a:ext cx="2736304" cy="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88D0B2D-336D-4B0F-8F8B-0718726FC04F}"/>
                </a:ext>
              </a:extLst>
            </p:cNvPr>
            <p:cNvCxnSpPr/>
            <p:nvPr/>
          </p:nvCxnSpPr>
          <p:spPr bwMode="auto">
            <a:xfrm>
              <a:off x="4860032" y="6579835"/>
              <a:ext cx="2736304" cy="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567DBD4-4A62-493B-A84F-F930710C5D86}"/>
                </a:ext>
              </a:extLst>
            </p:cNvPr>
            <p:cNvCxnSpPr/>
            <p:nvPr/>
          </p:nvCxnSpPr>
          <p:spPr bwMode="auto">
            <a:xfrm flipH="1" flipV="1">
              <a:off x="7601219" y="3805734"/>
              <a:ext cx="6718" cy="2774101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1F98E495-68F4-4289-A08B-B4A7C4ED6BDA}"/>
                </a:ext>
              </a:extLst>
            </p:cNvPr>
            <p:cNvCxnSpPr/>
            <p:nvPr/>
          </p:nvCxnSpPr>
          <p:spPr bwMode="auto">
            <a:xfrm flipH="1" flipV="1">
              <a:off x="4871151" y="3735678"/>
              <a:ext cx="482" cy="105157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1A3ADFB7-1F54-4BE4-A785-3D5094C3506F}"/>
                </a:ext>
              </a:extLst>
            </p:cNvPr>
            <p:cNvCxnSpPr/>
            <p:nvPr/>
          </p:nvCxnSpPr>
          <p:spPr bwMode="auto">
            <a:xfrm>
              <a:off x="4940015" y="4789741"/>
              <a:ext cx="1196802" cy="12746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6EEC27AB-FE5A-4CCE-A6C3-FD2E51D31132}"/>
                </a:ext>
              </a:extLst>
            </p:cNvPr>
            <p:cNvCxnSpPr/>
            <p:nvPr/>
          </p:nvCxnSpPr>
          <p:spPr bwMode="auto">
            <a:xfrm flipV="1">
              <a:off x="6145079" y="4818372"/>
              <a:ext cx="20968" cy="549116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F9D3084B-75FE-4AA1-8936-C71D79D60073}"/>
                </a:ext>
              </a:extLst>
            </p:cNvPr>
            <p:cNvCxnSpPr/>
            <p:nvPr/>
          </p:nvCxnSpPr>
          <p:spPr bwMode="auto">
            <a:xfrm>
              <a:off x="4932040" y="5373216"/>
              <a:ext cx="1196802" cy="12746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A15134DA-CFCF-4E76-AC9A-16FD4D320028}"/>
                </a:ext>
              </a:extLst>
            </p:cNvPr>
            <p:cNvCxnSpPr/>
            <p:nvPr/>
          </p:nvCxnSpPr>
          <p:spPr bwMode="auto">
            <a:xfrm flipH="1" flipV="1">
              <a:off x="4860032" y="5373216"/>
              <a:ext cx="4695" cy="1109737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006CD196-E254-4F34-ADE5-B71C7F62D570}"/>
              </a:ext>
            </a:extLst>
          </p:cNvPr>
          <p:cNvGrpSpPr/>
          <p:nvPr/>
        </p:nvGrpSpPr>
        <p:grpSpPr>
          <a:xfrm>
            <a:off x="755576" y="16580"/>
            <a:ext cx="5544608" cy="839639"/>
            <a:chOff x="827584" y="0"/>
            <a:chExt cx="5544608" cy="839639"/>
          </a:xfrm>
        </p:grpSpPr>
        <p:sp>
          <p:nvSpPr>
            <p:cNvPr id="82" name="六边形 81">
              <a:extLst>
                <a:ext uri="{FF2B5EF4-FFF2-40B4-BE49-F238E27FC236}">
                  <a16:creationId xmlns:a16="http://schemas.microsoft.com/office/drawing/2014/main" id="{0E61E185-3964-40DA-B002-17E240564E86}"/>
                </a:ext>
              </a:extLst>
            </p:cNvPr>
            <p:cNvSpPr/>
            <p:nvPr/>
          </p:nvSpPr>
          <p:spPr>
            <a:xfrm>
              <a:off x="1119857" y="93956"/>
              <a:ext cx="5252335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7.1.1  CPU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的基本组成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81081E93-0CB9-4717-90A2-7B8D41A6BAFB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7" name="同心圆 215">
                <a:extLst>
                  <a:ext uri="{FF2B5EF4-FFF2-40B4-BE49-F238E27FC236}">
                    <a16:creationId xmlns:a16="http://schemas.microsoft.com/office/drawing/2014/main" id="{5557497A-26E5-4A59-8C02-9194B920BD33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2F56F161-0B49-4D9B-ADAC-A9DA6FFB36F1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BA1C3783-3385-40B1-84C8-F1CA72E8B674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5" name="同心圆 220">
                <a:extLst>
                  <a:ext uri="{FF2B5EF4-FFF2-40B4-BE49-F238E27FC236}">
                    <a16:creationId xmlns:a16="http://schemas.microsoft.com/office/drawing/2014/main" id="{8587B633-47D9-4076-8567-109E44AACF83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8BEB0F89-C5D1-4B69-A561-C46DB0207EA9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7A7C61AC-E658-4B0C-87AA-366ED6249FD6}"/>
              </a:ext>
            </a:extLst>
          </p:cNvPr>
          <p:cNvSpPr/>
          <p:nvPr/>
        </p:nvSpPr>
        <p:spPr bwMode="auto">
          <a:xfrm>
            <a:off x="395535" y="1772370"/>
            <a:ext cx="2938011" cy="4104456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CD7AA95-E9F0-4321-A10D-FF499CC7AB6A}"/>
              </a:ext>
            </a:extLst>
          </p:cNvPr>
          <p:cNvSpPr txBox="1"/>
          <p:nvPr/>
        </p:nvSpPr>
        <p:spPr>
          <a:xfrm>
            <a:off x="3548787" y="610834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以模型机为例</a:t>
            </a:r>
          </a:p>
        </p:txBody>
      </p:sp>
    </p:spTree>
    <p:extLst>
      <p:ext uri="{BB962C8B-B14F-4D97-AF65-F5344CB8AC3E}">
        <p14:creationId xmlns:p14="http://schemas.microsoft.com/office/powerpoint/2010/main" val="7466059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1331640" y="1869976"/>
            <a:ext cx="4249861" cy="0"/>
          </a:xfrm>
          <a:prstGeom prst="line">
            <a:avLst/>
          </a:prstGeom>
          <a:noFill/>
          <a:ln w="63500">
            <a:solidFill>
              <a:srgbClr val="FF3300"/>
            </a:solidFill>
            <a:round/>
            <a:headEnd type="triangle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 flipV="1">
            <a:off x="3365277" y="2784376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 flipV="1">
            <a:off x="3349253" y="1869976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2908077" y="3774976"/>
            <a:ext cx="838200" cy="533400"/>
            <a:chOff x="4058816" y="3991000"/>
            <a:chExt cx="838200" cy="533400"/>
          </a:xfrm>
        </p:grpSpPr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V="1">
              <a:off x="4058816" y="3991000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8"/>
            <p:cNvSpPr>
              <a:spLocks noChangeShapeType="1"/>
            </p:cNvSpPr>
            <p:nvPr/>
          </p:nvSpPr>
          <p:spPr bwMode="auto">
            <a:xfrm flipV="1">
              <a:off x="4897016" y="3991000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069877" y="4841776"/>
            <a:ext cx="838200" cy="381000"/>
            <a:chOff x="3220616" y="5057800"/>
            <a:chExt cx="838200" cy="381000"/>
          </a:xfrm>
        </p:grpSpPr>
        <p:sp>
          <p:nvSpPr>
            <p:cNvPr id="25" name="Line 16"/>
            <p:cNvSpPr>
              <a:spLocks noChangeShapeType="1"/>
            </p:cNvSpPr>
            <p:nvPr/>
          </p:nvSpPr>
          <p:spPr bwMode="auto">
            <a:xfrm flipV="1">
              <a:off x="4058816" y="505780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 flipV="1">
              <a:off x="3220616" y="505780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23"/>
            <p:cNvSpPr>
              <a:spLocks noChangeShapeType="1"/>
            </p:cNvSpPr>
            <p:nvPr/>
          </p:nvSpPr>
          <p:spPr bwMode="auto">
            <a:xfrm>
              <a:off x="3296816" y="5362600"/>
              <a:ext cx="6858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746277" y="4841776"/>
            <a:ext cx="914400" cy="381000"/>
            <a:chOff x="4897016" y="5057800"/>
            <a:chExt cx="914400" cy="381000"/>
          </a:xfrm>
        </p:grpSpPr>
        <p:sp>
          <p:nvSpPr>
            <p:cNvPr id="30" name="Line 21"/>
            <p:cNvSpPr>
              <a:spLocks noChangeShapeType="1"/>
            </p:cNvSpPr>
            <p:nvPr/>
          </p:nvSpPr>
          <p:spPr bwMode="auto">
            <a:xfrm flipV="1">
              <a:off x="5811416" y="505780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 flipV="1">
              <a:off x="4897016" y="505780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4973216" y="5362600"/>
              <a:ext cx="762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679477" y="2250976"/>
            <a:ext cx="1676400" cy="533400"/>
            <a:chOff x="2679477" y="2250976"/>
            <a:chExt cx="1676400" cy="533400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2679477" y="2250976"/>
              <a:ext cx="1371600" cy="5334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26"/>
            <p:cNvSpPr txBox="1">
              <a:spLocks noChangeArrowheads="1"/>
            </p:cNvSpPr>
            <p:nvPr/>
          </p:nvSpPr>
          <p:spPr bwMode="auto">
            <a:xfrm>
              <a:off x="2831877" y="2304951"/>
              <a:ext cx="15240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/>
                <a:t>移位器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679477" y="3241576"/>
            <a:ext cx="1752600" cy="533400"/>
            <a:chOff x="2679477" y="3241576"/>
            <a:chExt cx="1752600" cy="533400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2679477" y="3241576"/>
              <a:ext cx="1371600" cy="5334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27"/>
            <p:cNvSpPr txBox="1">
              <a:spLocks noChangeArrowheads="1"/>
            </p:cNvSpPr>
            <p:nvPr/>
          </p:nvSpPr>
          <p:spPr bwMode="auto">
            <a:xfrm>
              <a:off x="2908077" y="3271739"/>
              <a:ext cx="152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/>
                <a:t>ALU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441477" y="4308376"/>
            <a:ext cx="1708150" cy="533400"/>
            <a:chOff x="3441477" y="4308376"/>
            <a:chExt cx="1708150" cy="533400"/>
          </a:xfrm>
        </p:grpSpPr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3517677" y="4308376"/>
              <a:ext cx="1371600" cy="5334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37" name="Text Box 28"/>
            <p:cNvSpPr txBox="1">
              <a:spLocks noChangeArrowheads="1"/>
            </p:cNvSpPr>
            <p:nvPr/>
          </p:nvSpPr>
          <p:spPr bwMode="auto">
            <a:xfrm>
              <a:off x="3441477" y="4384576"/>
              <a:ext cx="170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/>
                <a:t>多路选择器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765077" y="4308376"/>
            <a:ext cx="1600200" cy="533400"/>
            <a:chOff x="1765077" y="4308376"/>
            <a:chExt cx="1600200" cy="533400"/>
          </a:xfrm>
        </p:grpSpPr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1841277" y="4308376"/>
              <a:ext cx="1371600" cy="5334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29"/>
            <p:cNvSpPr txBox="1">
              <a:spLocks noChangeArrowheads="1"/>
            </p:cNvSpPr>
            <p:nvPr/>
          </p:nvSpPr>
          <p:spPr bwMode="auto">
            <a:xfrm>
              <a:off x="1765077" y="4384576"/>
              <a:ext cx="1600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/>
                <a:t>多路选择器</a:t>
              </a:r>
            </a:p>
          </p:txBody>
        </p:sp>
      </p:grp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2755677" y="1383482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内部总线</a:t>
            </a:r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1980977" y="3092897"/>
            <a:ext cx="647700" cy="806450"/>
            <a:chOff x="431" y="1785"/>
            <a:chExt cx="408" cy="508"/>
          </a:xfrm>
        </p:grpSpPr>
        <p:sp>
          <p:nvSpPr>
            <p:cNvPr id="8" name="Text Box 41"/>
            <p:cNvSpPr txBox="1">
              <a:spLocks noChangeArrowheads="1"/>
            </p:cNvSpPr>
            <p:nvPr/>
          </p:nvSpPr>
          <p:spPr bwMode="auto">
            <a:xfrm>
              <a:off x="431" y="1785"/>
              <a:ext cx="363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 b="1" dirty="0"/>
                <a:t>M S</a:t>
              </a:r>
              <a:r>
                <a:rPr lang="en-US" altLang="zh-CN" sz="1200" b="1" dirty="0"/>
                <a:t>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 b="1" dirty="0"/>
                <a:t>S</a:t>
              </a:r>
              <a:r>
                <a:rPr lang="en-US" altLang="zh-CN" sz="1200" b="1" dirty="0"/>
                <a:t>3</a:t>
              </a:r>
            </a:p>
          </p:txBody>
        </p:sp>
        <p:sp>
          <p:nvSpPr>
            <p:cNvPr id="9" name="Line 42"/>
            <p:cNvSpPr>
              <a:spLocks noChangeShapeType="1"/>
            </p:cNvSpPr>
            <p:nvPr/>
          </p:nvSpPr>
          <p:spPr bwMode="auto">
            <a:xfrm>
              <a:off x="748" y="1933"/>
              <a:ext cx="0" cy="136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43"/>
            <p:cNvSpPr>
              <a:spLocks noChangeShapeType="1"/>
            </p:cNvSpPr>
            <p:nvPr/>
          </p:nvSpPr>
          <p:spPr bwMode="auto">
            <a:xfrm>
              <a:off x="567" y="2024"/>
              <a:ext cx="0" cy="136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44"/>
            <p:cNvSpPr>
              <a:spLocks noChangeShapeType="1"/>
            </p:cNvSpPr>
            <p:nvPr/>
          </p:nvSpPr>
          <p:spPr bwMode="auto">
            <a:xfrm>
              <a:off x="657" y="1842"/>
              <a:ext cx="182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45"/>
            <p:cNvSpPr>
              <a:spLocks noChangeShapeType="1"/>
            </p:cNvSpPr>
            <p:nvPr/>
          </p:nvSpPr>
          <p:spPr bwMode="auto">
            <a:xfrm flipV="1">
              <a:off x="657" y="216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4068539" y="3332621"/>
            <a:ext cx="1081088" cy="358777"/>
            <a:chOff x="1746" y="1936"/>
            <a:chExt cx="681" cy="226"/>
          </a:xfrm>
        </p:grpSpPr>
        <p:sp>
          <p:nvSpPr>
            <p:cNvPr id="6" name="Line 46"/>
            <p:cNvSpPr>
              <a:spLocks noChangeShapeType="1"/>
            </p:cNvSpPr>
            <p:nvPr/>
          </p:nvSpPr>
          <p:spPr bwMode="auto">
            <a:xfrm>
              <a:off x="1746" y="202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7" name="Text Box 47"/>
            <p:cNvSpPr txBox="1">
              <a:spLocks noChangeArrowheads="1"/>
            </p:cNvSpPr>
            <p:nvPr/>
          </p:nvSpPr>
          <p:spPr bwMode="auto">
            <a:xfrm>
              <a:off x="2064" y="1936"/>
              <a:ext cx="363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/>
                <a:t>C</a:t>
              </a:r>
              <a:r>
                <a:rPr lang="en-US" altLang="zh-CN" sz="1200" b="1"/>
                <a:t>0</a:t>
              </a:r>
              <a:endParaRPr lang="en-US" altLang="zh-CN" sz="1200" b="1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079005" y="4848200"/>
            <a:ext cx="838200" cy="381000"/>
            <a:chOff x="3220616" y="5057800"/>
            <a:chExt cx="838200" cy="381000"/>
          </a:xfrm>
        </p:grpSpPr>
        <p:sp>
          <p:nvSpPr>
            <p:cNvPr id="46" name="Line 16"/>
            <p:cNvSpPr>
              <a:spLocks noChangeShapeType="1"/>
            </p:cNvSpPr>
            <p:nvPr/>
          </p:nvSpPr>
          <p:spPr bwMode="auto">
            <a:xfrm flipV="1">
              <a:off x="4058816" y="5057800"/>
              <a:ext cx="0" cy="3810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17"/>
            <p:cNvSpPr>
              <a:spLocks noChangeShapeType="1"/>
            </p:cNvSpPr>
            <p:nvPr/>
          </p:nvSpPr>
          <p:spPr bwMode="auto">
            <a:xfrm flipV="1">
              <a:off x="3220616" y="5057800"/>
              <a:ext cx="0" cy="3810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>
              <a:off x="3296816" y="5362600"/>
              <a:ext cx="685800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730997" y="4848200"/>
            <a:ext cx="914400" cy="381000"/>
            <a:chOff x="4897016" y="5057800"/>
            <a:chExt cx="914400" cy="381000"/>
          </a:xfrm>
        </p:grpSpPr>
        <p:sp>
          <p:nvSpPr>
            <p:cNvPr id="50" name="Line 21"/>
            <p:cNvSpPr>
              <a:spLocks noChangeShapeType="1"/>
            </p:cNvSpPr>
            <p:nvPr/>
          </p:nvSpPr>
          <p:spPr bwMode="auto">
            <a:xfrm flipV="1">
              <a:off x="5811416" y="5057800"/>
              <a:ext cx="0" cy="3810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 flipV="1">
              <a:off x="4897016" y="5057800"/>
              <a:ext cx="0" cy="3810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>
              <a:off x="4973216" y="5362600"/>
              <a:ext cx="762000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917205" y="3789040"/>
            <a:ext cx="838200" cy="533400"/>
            <a:chOff x="4058816" y="3991000"/>
            <a:chExt cx="838200" cy="533400"/>
          </a:xfrm>
        </p:grpSpPr>
        <p:sp>
          <p:nvSpPr>
            <p:cNvPr id="55" name="Line 12"/>
            <p:cNvSpPr>
              <a:spLocks noChangeShapeType="1"/>
            </p:cNvSpPr>
            <p:nvPr/>
          </p:nvSpPr>
          <p:spPr bwMode="auto">
            <a:xfrm flipV="1">
              <a:off x="4058816" y="3991000"/>
              <a:ext cx="0" cy="533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18"/>
            <p:cNvSpPr>
              <a:spLocks noChangeShapeType="1"/>
            </p:cNvSpPr>
            <p:nvPr/>
          </p:nvSpPr>
          <p:spPr bwMode="auto">
            <a:xfrm flipV="1">
              <a:off x="4897016" y="3991000"/>
              <a:ext cx="0" cy="533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" name="Line 13"/>
          <p:cNvSpPr>
            <a:spLocks noChangeShapeType="1"/>
          </p:cNvSpPr>
          <p:nvPr/>
        </p:nvSpPr>
        <p:spPr bwMode="auto">
          <a:xfrm flipV="1">
            <a:off x="3349253" y="2780928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 flipV="1">
            <a:off x="3349253" y="1895872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"/>
          <p:cNvSpPr>
            <a:spLocks noChangeArrowheads="1"/>
          </p:cNvSpPr>
          <p:nvPr/>
        </p:nvSpPr>
        <p:spPr bwMode="auto">
          <a:xfrm>
            <a:off x="1340297" y="115353"/>
            <a:ext cx="24816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运算部件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宋体" pitchFamily="2" charset="-122"/>
            </a:endParaRPr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5940152" y="4384576"/>
            <a:ext cx="28641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>
                <a:solidFill>
                  <a:schemeClr val="tx2"/>
                </a:solidFill>
                <a:latin typeface="+mn-lt"/>
                <a:cs typeface="Times New Roman" pitchFamily="18" charset="0"/>
              </a:rPr>
              <a:t>（</a:t>
            </a:r>
            <a:r>
              <a:rPr kumimoji="0" lang="en-US" altLang="zh-CN" sz="2800" b="1">
                <a:solidFill>
                  <a:schemeClr val="tx2"/>
                </a:solidFill>
                <a:latin typeface="+mn-lt"/>
                <a:cs typeface="Times New Roman" pitchFamily="18" charset="0"/>
              </a:rPr>
              <a:t>1</a:t>
            </a:r>
            <a:r>
              <a:rPr kumimoji="0" lang="zh-CN" altLang="en-US" sz="2800" b="1">
                <a:solidFill>
                  <a:schemeClr val="tx2"/>
                </a:solidFill>
                <a:latin typeface="+mn-lt"/>
                <a:cs typeface="Times New Roman" pitchFamily="18" charset="0"/>
              </a:rPr>
              <a:t>）输入逻辑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  <a:cs typeface="宋体" pitchFamily="2" charset="-122"/>
            </a:endParaRPr>
          </a:p>
        </p:txBody>
      </p:sp>
      <p:sp>
        <p:nvSpPr>
          <p:cNvPr id="61" name="Rectangle 1"/>
          <p:cNvSpPr>
            <a:spLocks noChangeArrowheads="1"/>
          </p:cNvSpPr>
          <p:nvPr/>
        </p:nvSpPr>
        <p:spPr bwMode="auto">
          <a:xfrm>
            <a:off x="5868144" y="3212976"/>
            <a:ext cx="28641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>
                <a:solidFill>
                  <a:schemeClr val="tx2"/>
                </a:solidFill>
                <a:latin typeface="+mn-lt"/>
                <a:cs typeface="Times New Roman" pitchFamily="18" charset="0"/>
              </a:rPr>
              <a:t>（</a:t>
            </a:r>
            <a:r>
              <a:rPr kumimoji="0" lang="en-US" altLang="zh-CN" sz="2800" b="1">
                <a:solidFill>
                  <a:schemeClr val="tx2"/>
                </a:solidFill>
                <a:latin typeface="+mn-lt"/>
                <a:cs typeface="Times New Roman" pitchFamily="18" charset="0"/>
              </a:rPr>
              <a:t>2</a:t>
            </a:r>
            <a:r>
              <a:rPr kumimoji="0" lang="zh-CN" altLang="en-US" sz="2800" b="1">
                <a:solidFill>
                  <a:schemeClr val="tx2"/>
                </a:solidFill>
                <a:latin typeface="+mn-lt"/>
                <a:cs typeface="Times New Roman" pitchFamily="18" charset="0"/>
              </a:rPr>
              <a:t>）运算逻辑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  <a:cs typeface="宋体" pitchFamily="2" charset="-122"/>
            </a:endParaRPr>
          </a:p>
        </p:txBody>
      </p:sp>
      <p:sp>
        <p:nvSpPr>
          <p:cNvPr id="62" name="Rectangle 1"/>
          <p:cNvSpPr>
            <a:spLocks noChangeArrowheads="1"/>
          </p:cNvSpPr>
          <p:nvPr/>
        </p:nvSpPr>
        <p:spPr bwMode="auto">
          <a:xfrm>
            <a:off x="5868144" y="2060848"/>
            <a:ext cx="28641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>
                <a:solidFill>
                  <a:schemeClr val="tx2"/>
                </a:solidFill>
                <a:latin typeface="+mn-lt"/>
                <a:cs typeface="Times New Roman" pitchFamily="18" charset="0"/>
              </a:rPr>
              <a:t>（</a:t>
            </a:r>
            <a:r>
              <a:rPr kumimoji="0" lang="en-US" altLang="zh-CN" sz="2800" b="1">
                <a:solidFill>
                  <a:schemeClr val="tx2"/>
                </a:solidFill>
                <a:latin typeface="+mn-lt"/>
                <a:cs typeface="Times New Roman" pitchFamily="18" charset="0"/>
              </a:rPr>
              <a:t>3</a:t>
            </a:r>
            <a:r>
              <a:rPr kumimoji="0" lang="zh-CN" altLang="en-US" sz="2800" b="1">
                <a:solidFill>
                  <a:schemeClr val="tx2"/>
                </a:solidFill>
                <a:latin typeface="+mn-lt"/>
                <a:cs typeface="Times New Roman" pitchFamily="18" charset="0"/>
              </a:rPr>
              <a:t>）输出逻辑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  <a:cs typeface="宋体" pitchFamily="2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1781003" y="4308376"/>
            <a:ext cx="1600200" cy="533400"/>
            <a:chOff x="1765077" y="4308376"/>
            <a:chExt cx="1600200" cy="533400"/>
          </a:xfrm>
        </p:grpSpPr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1841277" y="4308376"/>
              <a:ext cx="1371600" cy="5334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Text Box 29"/>
            <p:cNvSpPr txBox="1">
              <a:spLocks noChangeArrowheads="1"/>
            </p:cNvSpPr>
            <p:nvPr/>
          </p:nvSpPr>
          <p:spPr bwMode="auto">
            <a:xfrm>
              <a:off x="1765077" y="4384576"/>
              <a:ext cx="1600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/>
                <a:t>多路选择器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3441477" y="4311588"/>
            <a:ext cx="1600200" cy="533400"/>
            <a:chOff x="1765077" y="4308376"/>
            <a:chExt cx="1600200" cy="533400"/>
          </a:xfrm>
        </p:grpSpPr>
        <p:sp>
          <p:nvSpPr>
            <p:cNvPr id="75" name="Rectangle 8"/>
            <p:cNvSpPr>
              <a:spLocks noChangeArrowheads="1"/>
            </p:cNvSpPr>
            <p:nvPr/>
          </p:nvSpPr>
          <p:spPr bwMode="auto">
            <a:xfrm>
              <a:off x="1841277" y="4308376"/>
              <a:ext cx="1371600" cy="5334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29"/>
            <p:cNvSpPr txBox="1">
              <a:spLocks noChangeArrowheads="1"/>
            </p:cNvSpPr>
            <p:nvPr/>
          </p:nvSpPr>
          <p:spPr bwMode="auto">
            <a:xfrm>
              <a:off x="1765077" y="4384576"/>
              <a:ext cx="1600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/>
                <a:t>多路选择器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699792" y="3255640"/>
            <a:ext cx="1752600" cy="533400"/>
            <a:chOff x="2679477" y="3241576"/>
            <a:chExt cx="1752600" cy="533400"/>
          </a:xfrm>
        </p:grpSpPr>
        <p:sp>
          <p:nvSpPr>
            <p:cNvPr id="78" name="Rectangle 6"/>
            <p:cNvSpPr>
              <a:spLocks noChangeArrowheads="1"/>
            </p:cNvSpPr>
            <p:nvPr/>
          </p:nvSpPr>
          <p:spPr bwMode="auto">
            <a:xfrm>
              <a:off x="2679477" y="3241576"/>
              <a:ext cx="1371600" cy="5334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Text Box 27"/>
            <p:cNvSpPr txBox="1">
              <a:spLocks noChangeArrowheads="1"/>
            </p:cNvSpPr>
            <p:nvPr/>
          </p:nvSpPr>
          <p:spPr bwMode="auto">
            <a:xfrm>
              <a:off x="2908077" y="3271739"/>
              <a:ext cx="152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/>
                <a:t>ALU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699792" y="2247528"/>
            <a:ext cx="1676400" cy="533400"/>
            <a:chOff x="2679477" y="2250976"/>
            <a:chExt cx="1676400" cy="533400"/>
          </a:xfrm>
        </p:grpSpPr>
        <p:sp>
          <p:nvSpPr>
            <p:cNvPr id="81" name="Rectangle 4"/>
            <p:cNvSpPr>
              <a:spLocks noChangeArrowheads="1"/>
            </p:cNvSpPr>
            <p:nvPr/>
          </p:nvSpPr>
          <p:spPr bwMode="auto">
            <a:xfrm>
              <a:off x="2679477" y="2250976"/>
              <a:ext cx="1371600" cy="5334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26"/>
            <p:cNvSpPr txBox="1">
              <a:spLocks noChangeArrowheads="1"/>
            </p:cNvSpPr>
            <p:nvPr/>
          </p:nvSpPr>
          <p:spPr bwMode="auto">
            <a:xfrm>
              <a:off x="2831877" y="2304951"/>
              <a:ext cx="15240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/>
                <a:t>移位器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13AFD87-54B4-4C83-B6DC-A5B2B2885154}"/>
              </a:ext>
            </a:extLst>
          </p:cNvPr>
          <p:cNvGrpSpPr/>
          <p:nvPr/>
        </p:nvGrpSpPr>
        <p:grpSpPr>
          <a:xfrm>
            <a:off x="801355" y="117697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" name="同心圆 234">
              <a:extLst>
                <a:ext uri="{FF2B5EF4-FFF2-40B4-BE49-F238E27FC236}">
                  <a16:creationId xmlns:a16="http://schemas.microsoft.com/office/drawing/2014/main" id="{E5E6949B-6952-419F-9ED4-98B9B1977F5C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1ED7B583-5626-4DA1-905C-9FDC5237E5DF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118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2" grpId="0"/>
      <p:bldP spid="57" grpId="0" animBg="1"/>
      <p:bldP spid="58" grpId="0" animBg="1"/>
      <p:bldP spid="60" grpId="0"/>
      <p:bldP spid="61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99592" y="75401"/>
            <a:ext cx="60486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Times New Roman" pitchFamily="18" charset="0"/>
              </a:rPr>
              <a:t>运算部件的设置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280920" cy="500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latin typeface="+mn-lt"/>
                <a:ea typeface="+mn-ea"/>
              </a:rPr>
              <a:t>（</a:t>
            </a:r>
            <a:r>
              <a:rPr lang="en-US" altLang="zh-CN" b="1" dirty="0">
                <a:latin typeface="+mn-lt"/>
                <a:ea typeface="+mn-ea"/>
              </a:rPr>
              <a:t>1</a:t>
            </a:r>
            <a:r>
              <a:rPr lang="zh-CN" altLang="zh-CN" b="1" dirty="0">
                <a:latin typeface="+mn-lt"/>
                <a:ea typeface="+mn-ea"/>
              </a:rPr>
              <a:t>）只设置一个</a:t>
            </a:r>
            <a:r>
              <a:rPr lang="en-US" altLang="zh-CN" b="1" dirty="0">
                <a:latin typeface="+mn-lt"/>
                <a:ea typeface="+mn-ea"/>
              </a:rPr>
              <a:t>ALU</a:t>
            </a:r>
            <a:r>
              <a:rPr lang="zh-CN" altLang="zh-CN" b="1" dirty="0">
                <a:latin typeface="+mn-lt"/>
                <a:ea typeface="+mn-ea"/>
              </a:rPr>
              <a:t>，因而通过硬件只能实现基本的</a:t>
            </a:r>
            <a:r>
              <a:rPr lang="zh-CN" altLang="zh-CN" b="1" dirty="0">
                <a:solidFill>
                  <a:schemeClr val="tx2"/>
                </a:solidFill>
                <a:latin typeface="+mn-lt"/>
                <a:ea typeface="+mn-ea"/>
              </a:rPr>
              <a:t>定点加、减运算和逻辑运算</a:t>
            </a:r>
            <a:r>
              <a:rPr lang="zh-CN" altLang="zh-CN" b="1" dirty="0">
                <a:latin typeface="+mn-lt"/>
                <a:ea typeface="+mn-ea"/>
              </a:rPr>
              <a:t>，依靠软件子程序实现定点乘除运算、</a:t>
            </a:r>
            <a:r>
              <a:rPr lang="zh-CN" altLang="zh-CN" b="1">
                <a:latin typeface="+mn-lt"/>
                <a:ea typeface="+mn-ea"/>
              </a:rPr>
              <a:t>浮点运算；</a:t>
            </a:r>
            <a:endParaRPr lang="en-US" altLang="zh-CN" b="1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b="1">
                <a:latin typeface="+mn-lt"/>
                <a:ea typeface="+mn-ea"/>
              </a:rPr>
              <a:t>（</a:t>
            </a:r>
            <a:r>
              <a:rPr lang="en-US" altLang="zh-CN" b="1" dirty="0">
                <a:latin typeface="+mn-lt"/>
                <a:ea typeface="+mn-ea"/>
              </a:rPr>
              <a:t>2</a:t>
            </a:r>
            <a:r>
              <a:rPr lang="zh-CN" altLang="zh-CN" b="1" dirty="0">
                <a:latin typeface="+mn-lt"/>
                <a:ea typeface="+mn-ea"/>
              </a:rPr>
              <a:t>）设置一个</a:t>
            </a:r>
            <a:r>
              <a:rPr lang="en-US" altLang="zh-CN" b="1" dirty="0">
                <a:latin typeface="+mn-lt"/>
                <a:ea typeface="+mn-ea"/>
              </a:rPr>
              <a:t>ALU</a:t>
            </a:r>
            <a:r>
              <a:rPr lang="zh-CN" altLang="zh-CN" b="1" dirty="0">
                <a:latin typeface="+mn-lt"/>
                <a:ea typeface="+mn-ea"/>
              </a:rPr>
              <a:t>，同时在硬件级实现定点乘除运算，如设置专门的</a:t>
            </a:r>
            <a:r>
              <a:rPr lang="zh-CN" altLang="zh-CN" b="1" dirty="0">
                <a:solidFill>
                  <a:schemeClr val="tx2"/>
                </a:solidFill>
                <a:latin typeface="+mn-lt"/>
                <a:ea typeface="+mn-ea"/>
              </a:rPr>
              <a:t>阵列乘法器和</a:t>
            </a:r>
            <a:r>
              <a:rPr lang="zh-CN" altLang="zh-CN" b="1">
                <a:solidFill>
                  <a:schemeClr val="tx2"/>
                </a:solidFill>
                <a:latin typeface="+mn-lt"/>
                <a:ea typeface="+mn-ea"/>
              </a:rPr>
              <a:t>除法器</a:t>
            </a:r>
            <a:r>
              <a:rPr lang="zh-CN" altLang="zh-CN" b="1">
                <a:latin typeface="+mn-lt"/>
                <a:ea typeface="+mn-ea"/>
              </a:rPr>
              <a:t>；</a:t>
            </a:r>
            <a:endParaRPr lang="en-US" altLang="zh-CN" b="1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b="1">
                <a:latin typeface="+mn-lt"/>
                <a:ea typeface="+mn-ea"/>
              </a:rPr>
              <a:t>（</a:t>
            </a:r>
            <a:r>
              <a:rPr lang="en-US" altLang="zh-CN" b="1" dirty="0">
                <a:latin typeface="+mn-lt"/>
                <a:ea typeface="+mn-ea"/>
              </a:rPr>
              <a:t>3</a:t>
            </a:r>
            <a:r>
              <a:rPr lang="zh-CN" altLang="zh-CN" b="1" dirty="0">
                <a:latin typeface="+mn-lt"/>
                <a:ea typeface="+mn-ea"/>
              </a:rPr>
              <a:t>）设置一个</a:t>
            </a:r>
            <a:r>
              <a:rPr lang="en-US" altLang="zh-CN" b="1" dirty="0">
                <a:latin typeface="+mn-lt"/>
                <a:ea typeface="+mn-ea"/>
              </a:rPr>
              <a:t>ALU</a:t>
            </a:r>
            <a:r>
              <a:rPr lang="zh-CN" altLang="zh-CN" b="1" dirty="0">
                <a:latin typeface="+mn-lt"/>
                <a:ea typeface="+mn-ea"/>
              </a:rPr>
              <a:t>，并将</a:t>
            </a:r>
            <a:r>
              <a:rPr lang="zh-CN" altLang="zh-CN" b="1" dirty="0">
                <a:solidFill>
                  <a:schemeClr val="tx2"/>
                </a:solidFill>
                <a:latin typeface="+mn-lt"/>
                <a:ea typeface="+mn-ea"/>
              </a:rPr>
              <a:t>定点乘除部件和浮点部件</a:t>
            </a:r>
            <a:r>
              <a:rPr lang="zh-CN" altLang="zh-CN" b="1" dirty="0">
                <a:latin typeface="+mn-lt"/>
                <a:ea typeface="+mn-ea"/>
              </a:rPr>
              <a:t>作为基本</a:t>
            </a:r>
            <a:r>
              <a:rPr lang="zh-CN" altLang="zh-CN" b="1">
                <a:latin typeface="+mn-lt"/>
                <a:ea typeface="+mn-ea"/>
              </a:rPr>
              <a:t>配置；</a:t>
            </a:r>
            <a:endParaRPr lang="en-US" altLang="zh-CN" b="1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b="1">
                <a:latin typeface="+mn-lt"/>
                <a:ea typeface="+mn-ea"/>
              </a:rPr>
              <a:t>（</a:t>
            </a:r>
            <a:r>
              <a:rPr lang="en-US" altLang="zh-CN" b="1" dirty="0">
                <a:latin typeface="+mn-lt"/>
                <a:ea typeface="+mn-ea"/>
              </a:rPr>
              <a:t>4</a:t>
            </a:r>
            <a:r>
              <a:rPr lang="zh-CN" altLang="zh-CN" b="1" dirty="0">
                <a:latin typeface="+mn-lt"/>
                <a:ea typeface="+mn-ea"/>
              </a:rPr>
              <a:t>）设置</a:t>
            </a:r>
            <a:r>
              <a:rPr lang="zh-CN" altLang="zh-CN" b="1" dirty="0">
                <a:solidFill>
                  <a:srgbClr val="0000FF"/>
                </a:solidFill>
                <a:latin typeface="+mn-lt"/>
                <a:ea typeface="+mn-ea"/>
              </a:rPr>
              <a:t>多个运算部件</a:t>
            </a:r>
            <a:r>
              <a:rPr lang="zh-CN" altLang="zh-CN" b="1" dirty="0">
                <a:latin typeface="+mn-lt"/>
                <a:ea typeface="+mn-ea"/>
              </a:rPr>
              <a:t>，以实现流水处理，完成复杂的运算操作。</a:t>
            </a:r>
            <a:endParaRPr lang="zh-CN" altLang="en-US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46164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3528" y="1628800"/>
            <a:ext cx="7772400" cy="4343400"/>
            <a:chOff x="544016" y="1556792"/>
            <a:chExt cx="7772400" cy="4343400"/>
          </a:xfrm>
        </p:grpSpPr>
        <p:grpSp>
          <p:nvGrpSpPr>
            <p:cNvPr id="3" name="Group 40"/>
            <p:cNvGrpSpPr>
              <a:grpSpLocks/>
            </p:cNvGrpSpPr>
            <p:nvPr/>
          </p:nvGrpSpPr>
          <p:grpSpPr bwMode="auto">
            <a:xfrm>
              <a:off x="544016" y="1556792"/>
              <a:ext cx="7772400" cy="4343400"/>
              <a:chOff x="144" y="720"/>
              <a:chExt cx="4896" cy="2736"/>
            </a:xfrm>
          </p:grpSpPr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720" y="1248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5"/>
              <p:cNvSpPr>
                <a:spLocks noChangeShapeType="1"/>
              </p:cNvSpPr>
              <p:nvPr/>
            </p:nvSpPr>
            <p:spPr bwMode="auto">
              <a:xfrm>
                <a:off x="1200" y="1008"/>
                <a:ext cx="38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720" y="1872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248" y="2544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192" y="2544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3936" y="1248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400" dirty="0"/>
              </a:p>
            </p:txBody>
          </p:sp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 flipV="1">
                <a:off x="2928" y="100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2"/>
              <p:cNvSpPr>
                <a:spLocks noChangeShapeType="1"/>
              </p:cNvSpPr>
              <p:nvPr/>
            </p:nvSpPr>
            <p:spPr bwMode="auto">
              <a:xfrm flipV="1">
                <a:off x="864" y="220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3"/>
              <p:cNvSpPr>
                <a:spLocks noChangeShapeType="1"/>
              </p:cNvSpPr>
              <p:nvPr/>
            </p:nvSpPr>
            <p:spPr bwMode="auto">
              <a:xfrm flipV="1">
                <a:off x="1152" y="158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14"/>
              <p:cNvSpPr>
                <a:spLocks noChangeShapeType="1"/>
              </p:cNvSpPr>
              <p:nvPr/>
            </p:nvSpPr>
            <p:spPr bwMode="auto">
              <a:xfrm flipV="1">
                <a:off x="1200" y="100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 flipV="1">
                <a:off x="4368" y="100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 flipV="1">
                <a:off x="864" y="28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17"/>
              <p:cNvSpPr>
                <a:spLocks noChangeShapeType="1"/>
              </p:cNvSpPr>
              <p:nvPr/>
            </p:nvSpPr>
            <p:spPr bwMode="auto">
              <a:xfrm flipV="1">
                <a:off x="336" y="28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18"/>
              <p:cNvSpPr>
                <a:spLocks noChangeShapeType="1"/>
              </p:cNvSpPr>
              <p:nvPr/>
            </p:nvSpPr>
            <p:spPr bwMode="auto">
              <a:xfrm flipV="1">
                <a:off x="1392" y="220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 flipV="1">
                <a:off x="2928" y="158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 flipV="1">
                <a:off x="4368" y="158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 flipV="1">
                <a:off x="1968" y="28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3"/>
              <p:cNvSpPr>
                <a:spLocks noChangeShapeType="1"/>
              </p:cNvSpPr>
              <p:nvPr/>
            </p:nvSpPr>
            <p:spPr bwMode="auto">
              <a:xfrm>
                <a:off x="384" y="3072"/>
                <a:ext cx="43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>
                <a:off x="1440" y="3072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25"/>
              <p:cNvSpPr>
                <a:spLocks noChangeShapeType="1"/>
              </p:cNvSpPr>
              <p:nvPr/>
            </p:nvSpPr>
            <p:spPr bwMode="auto">
              <a:xfrm>
                <a:off x="3408" y="1392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Text Box 26"/>
              <p:cNvSpPr txBox="1">
                <a:spLocks noChangeArrowheads="1"/>
              </p:cNvSpPr>
              <p:nvPr/>
            </p:nvSpPr>
            <p:spPr bwMode="auto">
              <a:xfrm>
                <a:off x="816" y="1282"/>
                <a:ext cx="96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移位器</a:t>
                </a:r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864" y="1891"/>
                <a:ext cx="9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/>
                  <a:t>ALU</a:t>
                </a:r>
              </a:p>
            </p:txBody>
          </p:sp>
          <p:sp>
            <p:nvSpPr>
              <p:cNvPr id="37" name="Text Box 28"/>
              <p:cNvSpPr txBox="1">
                <a:spLocks noChangeArrowheads="1"/>
              </p:cNvSpPr>
              <p:nvPr/>
            </p:nvSpPr>
            <p:spPr bwMode="auto">
              <a:xfrm>
                <a:off x="1200" y="2592"/>
                <a:ext cx="1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多路选择器</a:t>
                </a:r>
              </a:p>
            </p:txBody>
          </p:sp>
          <p:sp>
            <p:nvSpPr>
              <p:cNvPr id="38" name="Text Box 29"/>
              <p:cNvSpPr txBox="1">
                <a:spLocks noChangeArrowheads="1"/>
              </p:cNvSpPr>
              <p:nvPr/>
            </p:nvSpPr>
            <p:spPr bwMode="auto">
              <a:xfrm>
                <a:off x="144" y="2592"/>
                <a:ext cx="1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多路选择器</a:t>
                </a:r>
              </a:p>
            </p:txBody>
          </p:sp>
          <p:sp>
            <p:nvSpPr>
              <p:cNvPr id="39" name="Text Box 30"/>
              <p:cNvSpPr txBox="1">
                <a:spLocks noChangeArrowheads="1"/>
              </p:cNvSpPr>
              <p:nvPr/>
            </p:nvSpPr>
            <p:spPr bwMode="auto">
              <a:xfrm>
                <a:off x="2736" y="1266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/>
                  <a:t>R0</a:t>
                </a:r>
              </a:p>
            </p:txBody>
          </p:sp>
          <p:sp>
            <p:nvSpPr>
              <p:cNvPr id="40" name="Text Box 31"/>
              <p:cNvSpPr txBox="1">
                <a:spLocks noChangeArrowheads="1"/>
              </p:cNvSpPr>
              <p:nvPr/>
            </p:nvSpPr>
            <p:spPr bwMode="auto">
              <a:xfrm>
                <a:off x="4176" y="1266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 err="1"/>
                  <a:t>Rn</a:t>
                </a:r>
                <a:endParaRPr lang="en-US" altLang="zh-CN" sz="2400" b="1" dirty="0"/>
              </a:p>
            </p:txBody>
          </p:sp>
          <p:sp>
            <p:nvSpPr>
              <p:cNvPr id="41" name="Text Box 32"/>
              <p:cNvSpPr txBox="1">
                <a:spLocks noChangeArrowheads="1"/>
              </p:cNvSpPr>
              <p:nvPr/>
            </p:nvSpPr>
            <p:spPr bwMode="auto">
              <a:xfrm>
                <a:off x="192" y="3168"/>
                <a:ext cx="24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/>
                  <a:t>R0. . . </a:t>
                </a:r>
                <a:r>
                  <a:rPr lang="en-US" altLang="zh-CN" sz="2400" b="1" dirty="0" err="1"/>
                  <a:t>Rn</a:t>
                </a:r>
                <a:r>
                  <a:rPr lang="en-US" altLang="zh-CN" sz="2400" b="1" dirty="0"/>
                  <a:t>       R0. . . </a:t>
                </a:r>
                <a:r>
                  <a:rPr lang="en-US" altLang="zh-CN" sz="2400" b="1" dirty="0" err="1"/>
                  <a:t>Rn</a:t>
                </a:r>
                <a:r>
                  <a:rPr lang="en-US" altLang="zh-CN" sz="2400" b="1" dirty="0"/>
                  <a:t> </a:t>
                </a:r>
              </a:p>
            </p:txBody>
          </p:sp>
          <p:sp>
            <p:nvSpPr>
              <p:cNvPr id="42" name="Text Box 33"/>
              <p:cNvSpPr txBox="1">
                <a:spLocks noChangeArrowheads="1"/>
              </p:cNvSpPr>
              <p:nvPr/>
            </p:nvSpPr>
            <p:spPr bwMode="auto">
              <a:xfrm>
                <a:off x="2208" y="720"/>
                <a:ext cx="17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内部总线（单向）</a:t>
                </a:r>
              </a:p>
            </p:txBody>
          </p:sp>
        </p:grpSp>
        <p:grpSp>
          <p:nvGrpSpPr>
            <p:cNvPr id="4" name="Group 48"/>
            <p:cNvGrpSpPr>
              <a:grpSpLocks/>
            </p:cNvGrpSpPr>
            <p:nvPr/>
          </p:nvGrpSpPr>
          <p:grpSpPr bwMode="auto">
            <a:xfrm>
              <a:off x="759916" y="3236913"/>
              <a:ext cx="647700" cy="806450"/>
              <a:chOff x="431" y="1785"/>
              <a:chExt cx="408" cy="508"/>
            </a:xfrm>
          </p:grpSpPr>
          <p:sp>
            <p:nvSpPr>
              <p:cNvPr id="8" name="Text Box 41"/>
              <p:cNvSpPr txBox="1">
                <a:spLocks noChangeArrowheads="1"/>
              </p:cNvSpPr>
              <p:nvPr/>
            </p:nvSpPr>
            <p:spPr bwMode="auto">
              <a:xfrm>
                <a:off x="431" y="1785"/>
                <a:ext cx="363" cy="5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1800" b="1" dirty="0"/>
                  <a:t>M S</a:t>
                </a:r>
                <a:r>
                  <a:rPr lang="en-US" altLang="zh-CN" sz="1200" b="1" dirty="0"/>
                  <a:t>0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1800" b="1" dirty="0"/>
                  <a:t>S</a:t>
                </a:r>
                <a:r>
                  <a:rPr lang="en-US" altLang="zh-CN" sz="1200" b="1" dirty="0"/>
                  <a:t>3</a:t>
                </a:r>
              </a:p>
            </p:txBody>
          </p:sp>
          <p:sp>
            <p:nvSpPr>
              <p:cNvPr id="9" name="Line 42"/>
              <p:cNvSpPr>
                <a:spLocks noChangeShapeType="1"/>
              </p:cNvSpPr>
              <p:nvPr/>
            </p:nvSpPr>
            <p:spPr bwMode="auto">
              <a:xfrm>
                <a:off x="748" y="1933"/>
                <a:ext cx="0" cy="136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43"/>
              <p:cNvSpPr>
                <a:spLocks noChangeShapeType="1"/>
              </p:cNvSpPr>
              <p:nvPr/>
            </p:nvSpPr>
            <p:spPr bwMode="auto">
              <a:xfrm>
                <a:off x="567" y="2024"/>
                <a:ext cx="0" cy="136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" name="Line 44"/>
              <p:cNvSpPr>
                <a:spLocks noChangeShapeType="1"/>
              </p:cNvSpPr>
              <p:nvPr/>
            </p:nvSpPr>
            <p:spPr bwMode="auto">
              <a:xfrm>
                <a:off x="657" y="1842"/>
                <a:ext cx="182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45"/>
              <p:cNvSpPr>
                <a:spLocks noChangeShapeType="1"/>
              </p:cNvSpPr>
              <p:nvPr/>
            </p:nvSpPr>
            <p:spPr bwMode="auto">
              <a:xfrm flipV="1">
                <a:off x="657" y="2160"/>
                <a:ext cx="18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" name="Group 49"/>
            <p:cNvGrpSpPr>
              <a:grpSpLocks/>
            </p:cNvGrpSpPr>
            <p:nvPr/>
          </p:nvGrpSpPr>
          <p:grpSpPr bwMode="auto">
            <a:xfrm>
              <a:off x="2847478" y="3476633"/>
              <a:ext cx="1081088" cy="350839"/>
              <a:chOff x="1746" y="1936"/>
              <a:chExt cx="681" cy="221"/>
            </a:xfrm>
          </p:grpSpPr>
          <p:sp>
            <p:nvSpPr>
              <p:cNvPr id="6" name="Line 46"/>
              <p:cNvSpPr>
                <a:spLocks noChangeShapeType="1"/>
              </p:cNvSpPr>
              <p:nvPr/>
            </p:nvSpPr>
            <p:spPr bwMode="auto">
              <a:xfrm>
                <a:off x="1746" y="202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7" name="Text Box 47"/>
              <p:cNvSpPr txBox="1">
                <a:spLocks noChangeArrowheads="1"/>
              </p:cNvSpPr>
              <p:nvPr/>
            </p:nvSpPr>
            <p:spPr bwMode="auto">
              <a:xfrm>
                <a:off x="2064" y="1936"/>
                <a:ext cx="363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400" b="1" dirty="0"/>
                  <a:t>+1</a:t>
                </a:r>
              </a:p>
            </p:txBody>
          </p:sp>
        </p:grpSp>
      </p:grpSp>
      <p:sp>
        <p:nvSpPr>
          <p:cNvPr id="43" name="矩形 42"/>
          <p:cNvSpPr/>
          <p:nvPr/>
        </p:nvSpPr>
        <p:spPr>
          <a:xfrm>
            <a:off x="827584" y="97468"/>
            <a:ext cx="47099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+mn-lt"/>
              </a:rPr>
              <a:t>2</a:t>
            </a:r>
            <a:r>
              <a:rPr lang="zh-CN" altLang="zh-CN" sz="2800" b="1">
                <a:latin typeface="+mn-lt"/>
              </a:rPr>
              <a:t>、</a:t>
            </a:r>
            <a:r>
              <a:rPr lang="en-US" altLang="zh-CN" sz="2800" b="1" dirty="0">
                <a:latin typeface="+mn-lt"/>
              </a:rPr>
              <a:t>CPU</a:t>
            </a:r>
            <a:r>
              <a:rPr lang="zh-CN" altLang="zh-CN" sz="2800" b="1" dirty="0">
                <a:latin typeface="+mn-lt"/>
              </a:rPr>
              <a:t>内部的数据通路结构</a:t>
            </a:r>
            <a:endParaRPr lang="zh-CN" altLang="en-US" sz="2800" dirty="0">
              <a:latin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678624" y="761076"/>
            <a:ext cx="5519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latin typeface="+mn-lt"/>
              </a:rPr>
              <a:t>（</a:t>
            </a:r>
            <a:r>
              <a:rPr lang="en-US" altLang="zh-CN" b="1" dirty="0">
                <a:latin typeface="+mn-lt"/>
              </a:rPr>
              <a:t>1</a:t>
            </a:r>
            <a:r>
              <a:rPr lang="zh-CN" altLang="zh-CN" b="1" dirty="0">
                <a:latin typeface="+mn-lt"/>
              </a:rPr>
              <a:t>）单组内总线、分立寄存器结构</a:t>
            </a:r>
            <a:endParaRPr lang="zh-CN" altLang="en-US" b="1" dirty="0">
              <a:latin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277402" y="4220042"/>
            <a:ext cx="1232289" cy="1554866"/>
            <a:chOff x="5313033" y="764705"/>
            <a:chExt cx="2993937" cy="3301230"/>
          </a:xfrm>
        </p:grpSpPr>
        <p:pic>
          <p:nvPicPr>
            <p:cNvPr id="4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08101" y="764705"/>
              <a:ext cx="2798869" cy="3301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7" name="组合 25"/>
            <p:cNvGrpSpPr/>
            <p:nvPr/>
          </p:nvGrpSpPr>
          <p:grpSpPr>
            <a:xfrm>
              <a:off x="5313033" y="1325152"/>
              <a:ext cx="2283303" cy="2056493"/>
              <a:chOff x="1568617" y="1541176"/>
              <a:chExt cx="2283303" cy="2056493"/>
            </a:xfrm>
          </p:grpSpPr>
          <p:grpSp>
            <p:nvGrpSpPr>
              <p:cNvPr id="48" name="组合 81"/>
              <p:cNvGrpSpPr/>
              <p:nvPr/>
            </p:nvGrpSpPr>
            <p:grpSpPr>
              <a:xfrm>
                <a:off x="1568617" y="1541176"/>
                <a:ext cx="2283303" cy="2056493"/>
                <a:chOff x="3728857" y="965112"/>
                <a:chExt cx="2283303" cy="2056493"/>
              </a:xfrm>
            </p:grpSpPr>
            <p:cxnSp>
              <p:nvCxnSpPr>
                <p:cNvPr id="52" name="直接连接符 3"/>
                <p:cNvCxnSpPr/>
                <p:nvPr/>
              </p:nvCxnSpPr>
              <p:spPr>
                <a:xfrm>
                  <a:off x="4572000" y="1268760"/>
                  <a:ext cx="0" cy="144016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4"/>
                <p:cNvCxnSpPr/>
                <p:nvPr/>
              </p:nvCxnSpPr>
              <p:spPr>
                <a:xfrm>
                  <a:off x="4572000" y="126876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>
                <a:xfrm>
                  <a:off x="5292080" y="1268760"/>
                  <a:ext cx="0" cy="144016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/>
                <p:cNvCxnSpPr/>
                <p:nvPr/>
              </p:nvCxnSpPr>
              <p:spPr>
                <a:xfrm>
                  <a:off x="4572000" y="270892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>
                  <a:off x="4587631" y="2420889"/>
                  <a:ext cx="72008" cy="7200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>
                <a:xfrm flipH="1">
                  <a:off x="4572000" y="2492896"/>
                  <a:ext cx="72008" cy="7200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/>
                <p:nvPr/>
              </p:nvCxnSpPr>
              <p:spPr>
                <a:xfrm>
                  <a:off x="3851920" y="162880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>
                  <a:off x="3851920" y="2492896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/>
                <p:nvPr/>
              </p:nvCxnSpPr>
              <p:spPr>
                <a:xfrm>
                  <a:off x="5292080" y="162880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/>
                <p:cNvSpPr txBox="1"/>
                <p:nvPr/>
              </p:nvSpPr>
              <p:spPr>
                <a:xfrm>
                  <a:off x="3826125" y="965112"/>
                  <a:ext cx="396261" cy="3385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b="1" dirty="0">
                      <a:latin typeface="Times New Roman" pitchFamily="18" charset="0"/>
                      <a:cs typeface="Times New Roman" pitchFamily="18" charset="0"/>
                    </a:rPr>
                    <a:t>D</a:t>
                  </a:r>
                  <a:r>
                    <a:rPr lang="en-US" altLang="zh-CN" sz="1000" b="1" dirty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zh-CN" alt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3728857" y="2646842"/>
                  <a:ext cx="797063" cy="3747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>
                      <a:latin typeface="Times New Roman" pitchFamily="18" charset="0"/>
                      <a:cs typeface="Times New Roman" pitchFamily="18" charset="0"/>
                    </a:rPr>
                    <a:t>CLK</a:t>
                  </a:r>
                  <a:endParaRPr lang="zh-CN" altLang="en-US" sz="12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5225715" y="965112"/>
                  <a:ext cx="409087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b="1" dirty="0">
                      <a:latin typeface="Times New Roman" pitchFamily="18" charset="0"/>
                      <a:cs typeface="Times New Roman" pitchFamily="18" charset="0"/>
                    </a:rPr>
                    <a:t>Q</a:t>
                  </a:r>
                  <a:r>
                    <a:rPr lang="en-US" altLang="zh-CN" sz="1000" b="1" dirty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zh-CN" alt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3065475" y="2731466"/>
                <a:ext cx="409087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altLang="zh-CN" sz="1000" b="1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zh-CN" altLang="en-US" sz="1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0" name="直接连接符 49"/>
              <p:cNvCxnSpPr/>
              <p:nvPr/>
            </p:nvCxnSpPr>
            <p:spPr>
              <a:xfrm>
                <a:off x="3131841" y="2764252"/>
                <a:ext cx="720079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3329999" y="2890173"/>
                <a:ext cx="28803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4" name="直接箭头连接符 73"/>
          <p:cNvCxnSpPr/>
          <p:nvPr/>
        </p:nvCxnSpPr>
        <p:spPr bwMode="auto">
          <a:xfrm>
            <a:off x="5149054" y="4796604"/>
            <a:ext cx="536535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 flipV="1">
            <a:off x="4976915" y="5200089"/>
            <a:ext cx="288032" cy="504056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77" name="直接箭头连接符 76"/>
          <p:cNvCxnSpPr/>
          <p:nvPr/>
        </p:nvCxnSpPr>
        <p:spPr bwMode="auto">
          <a:xfrm flipH="1">
            <a:off x="5325549" y="4484010"/>
            <a:ext cx="360040" cy="576064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82" name="组合 81"/>
          <p:cNvGrpSpPr/>
          <p:nvPr/>
        </p:nvGrpSpPr>
        <p:grpSpPr>
          <a:xfrm>
            <a:off x="637456" y="5064224"/>
            <a:ext cx="838200" cy="381000"/>
            <a:chOff x="780728" y="5210200"/>
            <a:chExt cx="838200" cy="381000"/>
          </a:xfrm>
        </p:grpSpPr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V="1">
              <a:off x="1618928" y="521020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 flipV="1">
              <a:off x="780728" y="521020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23"/>
            <p:cNvSpPr>
              <a:spLocks noChangeShapeType="1"/>
            </p:cNvSpPr>
            <p:nvPr/>
          </p:nvSpPr>
          <p:spPr bwMode="auto">
            <a:xfrm>
              <a:off x="856928" y="5515000"/>
              <a:ext cx="6858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995061" y="2079510"/>
            <a:ext cx="6096000" cy="381000"/>
            <a:chOff x="2152328" y="2238400"/>
            <a:chExt cx="6096000" cy="381000"/>
          </a:xfrm>
        </p:grpSpPr>
        <p:sp>
          <p:nvSpPr>
            <p:cNvPr id="85" name="Line 5"/>
            <p:cNvSpPr>
              <a:spLocks noChangeShapeType="1"/>
            </p:cNvSpPr>
            <p:nvPr/>
          </p:nvSpPr>
          <p:spPr bwMode="auto">
            <a:xfrm>
              <a:off x="2152328" y="2238400"/>
              <a:ext cx="6096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Line 11"/>
            <p:cNvSpPr>
              <a:spLocks noChangeShapeType="1"/>
            </p:cNvSpPr>
            <p:nvPr/>
          </p:nvSpPr>
          <p:spPr bwMode="auto">
            <a:xfrm flipV="1">
              <a:off x="7186870" y="223840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2069666" y="4797152"/>
            <a:ext cx="3571965" cy="1376791"/>
            <a:chOff x="1763688" y="5049680"/>
            <a:chExt cx="5256584" cy="1376791"/>
          </a:xfrm>
        </p:grpSpPr>
        <p:cxnSp>
          <p:nvCxnSpPr>
            <p:cNvPr id="89" name="直接箭头连接符 88"/>
            <p:cNvCxnSpPr>
              <a:cxnSpLocks/>
            </p:cNvCxnSpPr>
            <p:nvPr/>
          </p:nvCxnSpPr>
          <p:spPr bwMode="auto">
            <a:xfrm>
              <a:off x="7020272" y="5049680"/>
              <a:ext cx="0" cy="1376791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 flipH="1">
              <a:off x="1763688" y="6417832"/>
              <a:ext cx="5256584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98" name="Line 19"/>
          <p:cNvSpPr>
            <a:spLocks noChangeShapeType="1"/>
          </p:cNvSpPr>
          <p:nvPr/>
        </p:nvSpPr>
        <p:spPr bwMode="auto">
          <a:xfrm flipV="1">
            <a:off x="4744009" y="2996952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>
          <a:xfrm>
            <a:off x="6619833" y="4220042"/>
            <a:ext cx="1234551" cy="1548000"/>
            <a:chOff x="5229695" y="764705"/>
            <a:chExt cx="3086721" cy="3312368"/>
          </a:xfrm>
        </p:grpSpPr>
        <p:pic>
          <p:nvPicPr>
            <p:cNvPr id="10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08104" y="764705"/>
              <a:ext cx="2808312" cy="3312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1" name="组合 25"/>
            <p:cNvGrpSpPr/>
            <p:nvPr/>
          </p:nvGrpSpPr>
          <p:grpSpPr>
            <a:xfrm>
              <a:off x="5229695" y="1350636"/>
              <a:ext cx="2366641" cy="1879359"/>
              <a:chOff x="1485279" y="1566660"/>
              <a:chExt cx="2366641" cy="1879359"/>
            </a:xfrm>
          </p:grpSpPr>
          <p:grpSp>
            <p:nvGrpSpPr>
              <p:cNvPr id="102" name="组合 81"/>
              <p:cNvGrpSpPr/>
              <p:nvPr/>
            </p:nvGrpSpPr>
            <p:grpSpPr>
              <a:xfrm>
                <a:off x="1485279" y="1566660"/>
                <a:ext cx="2366641" cy="1879359"/>
                <a:chOff x="3645519" y="990596"/>
                <a:chExt cx="2366641" cy="1879359"/>
              </a:xfrm>
            </p:grpSpPr>
            <p:cxnSp>
              <p:nvCxnSpPr>
                <p:cNvPr id="106" name="直接连接符 3"/>
                <p:cNvCxnSpPr/>
                <p:nvPr/>
              </p:nvCxnSpPr>
              <p:spPr>
                <a:xfrm>
                  <a:off x="4572000" y="1268760"/>
                  <a:ext cx="0" cy="144016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4"/>
                <p:cNvCxnSpPr/>
                <p:nvPr/>
              </p:nvCxnSpPr>
              <p:spPr>
                <a:xfrm>
                  <a:off x="4572000" y="126876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292080" y="1268760"/>
                  <a:ext cx="0" cy="144016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4572000" y="270892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572000" y="2420888"/>
                  <a:ext cx="72008" cy="7200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 flipH="1">
                  <a:off x="4572000" y="2492896"/>
                  <a:ext cx="72008" cy="7200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/>
                <p:nvPr/>
              </p:nvCxnSpPr>
              <p:spPr>
                <a:xfrm>
                  <a:off x="3851920" y="162880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/>
                <p:cNvCxnSpPr/>
                <p:nvPr/>
              </p:nvCxnSpPr>
              <p:spPr>
                <a:xfrm>
                  <a:off x="3851920" y="2492896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/>
                <p:cNvCxnSpPr/>
                <p:nvPr/>
              </p:nvCxnSpPr>
              <p:spPr>
                <a:xfrm>
                  <a:off x="5292080" y="1628800"/>
                  <a:ext cx="72008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/>
                <p:cNvSpPr txBox="1"/>
                <p:nvPr/>
              </p:nvSpPr>
              <p:spPr>
                <a:xfrm>
                  <a:off x="3722423" y="1020987"/>
                  <a:ext cx="396262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b="1" dirty="0">
                      <a:latin typeface="Times New Roman" pitchFamily="18" charset="0"/>
                      <a:cs typeface="Times New Roman" pitchFamily="18" charset="0"/>
                    </a:rPr>
                    <a:t>D</a:t>
                  </a:r>
                  <a:r>
                    <a:rPr lang="en-US" altLang="zh-CN" sz="1000" b="1" dirty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zh-CN" alt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3645519" y="2495191"/>
                  <a:ext cx="797064" cy="3747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>
                      <a:latin typeface="Times New Roman" pitchFamily="18" charset="0"/>
                      <a:cs typeface="Times New Roman" pitchFamily="18" charset="0"/>
                    </a:rPr>
                    <a:t>CLK</a:t>
                  </a:r>
                  <a:endParaRPr lang="zh-CN" altLang="en-US" sz="12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5113737" y="990596"/>
                  <a:ext cx="409086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b="1" dirty="0">
                      <a:latin typeface="Times New Roman" pitchFamily="18" charset="0"/>
                      <a:cs typeface="Times New Roman" pitchFamily="18" charset="0"/>
                    </a:rPr>
                    <a:t>Q</a:t>
                  </a:r>
                  <a:r>
                    <a:rPr lang="en-US" altLang="zh-CN" sz="1000" b="1" dirty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zh-CN" altLang="en-US" sz="1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03" name="TextBox 102"/>
              <p:cNvSpPr txBox="1"/>
              <p:nvPr/>
            </p:nvSpPr>
            <p:spPr>
              <a:xfrm>
                <a:off x="3002503" y="2829698"/>
                <a:ext cx="409086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altLang="zh-CN" sz="1000" b="1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zh-CN" altLang="en-US" sz="1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4" name="直接连接符 103"/>
              <p:cNvCxnSpPr/>
              <p:nvPr/>
            </p:nvCxnSpPr>
            <p:spPr>
              <a:xfrm>
                <a:off x="3131840" y="2924944"/>
                <a:ext cx="72008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3239304" y="2988396"/>
                <a:ext cx="2880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3" name="直接箭头连接符 72"/>
          <p:cNvCxnSpPr/>
          <p:nvPr/>
        </p:nvCxnSpPr>
        <p:spPr bwMode="auto">
          <a:xfrm>
            <a:off x="6336628" y="4792129"/>
            <a:ext cx="443417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120" name="直接箭头连接符 119"/>
          <p:cNvCxnSpPr/>
          <p:nvPr/>
        </p:nvCxnSpPr>
        <p:spPr bwMode="auto">
          <a:xfrm>
            <a:off x="6306848" y="5190830"/>
            <a:ext cx="487759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33CC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121" name="直接箭头连接符 120"/>
          <p:cNvCxnSpPr/>
          <p:nvPr/>
        </p:nvCxnSpPr>
        <p:spPr bwMode="auto">
          <a:xfrm>
            <a:off x="7586695" y="4796106"/>
            <a:ext cx="487759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33CC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123" name="直接箭头连接符 122"/>
          <p:cNvCxnSpPr>
            <a:endCxn id="29" idx="0"/>
          </p:cNvCxnSpPr>
          <p:nvPr/>
        </p:nvCxnSpPr>
        <p:spPr bwMode="auto">
          <a:xfrm>
            <a:off x="7020272" y="2996952"/>
            <a:ext cx="8856" cy="38444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33CC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18" name="Line 11"/>
          <p:cNvSpPr>
            <a:spLocks noChangeShapeType="1"/>
          </p:cNvSpPr>
          <p:nvPr/>
        </p:nvSpPr>
        <p:spPr bwMode="auto">
          <a:xfrm flipV="1">
            <a:off x="4740080" y="2087832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19" name="直接箭头连接符 118"/>
          <p:cNvCxnSpPr/>
          <p:nvPr/>
        </p:nvCxnSpPr>
        <p:spPr bwMode="auto">
          <a:xfrm>
            <a:off x="3799256" y="4776962"/>
            <a:ext cx="590189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24" name="Rectangle 8"/>
          <p:cNvSpPr>
            <a:spLocks noChangeArrowheads="1"/>
          </p:cNvSpPr>
          <p:nvPr/>
        </p:nvSpPr>
        <p:spPr bwMode="auto">
          <a:xfrm>
            <a:off x="395536" y="4509120"/>
            <a:ext cx="1371600" cy="533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/>
              <a:t>选择器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25" name="Rectangle 6"/>
          <p:cNvSpPr>
            <a:spLocks noChangeArrowheads="1"/>
          </p:cNvSpPr>
          <p:nvPr/>
        </p:nvSpPr>
        <p:spPr bwMode="auto">
          <a:xfrm>
            <a:off x="1256978" y="3427438"/>
            <a:ext cx="1371600" cy="533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ALU</a:t>
            </a:r>
            <a:endParaRPr lang="zh-CN" altLang="en-US"/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1259632" y="2492896"/>
            <a:ext cx="1371600" cy="533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移位器</a:t>
            </a:r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9F7DD28E-15BD-473A-9243-AACB5E439057}"/>
              </a:ext>
            </a:extLst>
          </p:cNvPr>
          <p:cNvGrpSpPr/>
          <p:nvPr/>
        </p:nvGrpSpPr>
        <p:grpSpPr>
          <a:xfrm>
            <a:off x="801355" y="117697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7" name="同心圆 234">
              <a:extLst>
                <a:ext uri="{FF2B5EF4-FFF2-40B4-BE49-F238E27FC236}">
                  <a16:creationId xmlns:a16="http://schemas.microsoft.com/office/drawing/2014/main" id="{6B2DE19E-B065-46A7-BCB0-D20610823988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37D77E8E-51F8-4D24-B25D-AE6A15858327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CF86278B-C497-4FA0-B119-52D93E230373}"/>
              </a:ext>
            </a:extLst>
          </p:cNvPr>
          <p:cNvSpPr txBox="1"/>
          <p:nvPr/>
        </p:nvSpPr>
        <p:spPr>
          <a:xfrm>
            <a:off x="4605469" y="3858403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R0</a:t>
            </a:r>
            <a:endParaRPr lang="zh-CN" altLang="en-US" b="1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D25C0659-7C88-4C30-B795-5B152BACC6D2}"/>
              </a:ext>
            </a:extLst>
          </p:cNvPr>
          <p:cNvSpPr txBox="1"/>
          <p:nvPr/>
        </p:nvSpPr>
        <p:spPr>
          <a:xfrm>
            <a:off x="6948264" y="3852694"/>
            <a:ext cx="71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Rn</a:t>
            </a:r>
            <a:endParaRPr lang="zh-CN" altLang="en-US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98" grpId="0" animBg="1"/>
      <p:bldP spid="98" grpId="1" animBg="1"/>
      <p:bldP spid="118" grpId="0" animBg="1"/>
      <p:bldP spid="124" grpId="0" animBg="1"/>
      <p:bldP spid="125" grpId="0" animBg="1"/>
      <p:bldP spid="126" grpId="0" animBg="1"/>
      <p:bldP spid="65" grpId="0"/>
      <p:bldP spid="1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1950" y="288242"/>
            <a:ext cx="59370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>
                <a:latin typeface="+mn-lt"/>
              </a:rPr>
              <a:t>（</a:t>
            </a:r>
            <a:r>
              <a:rPr lang="en-US" altLang="zh-CN" b="1">
                <a:latin typeface="+mn-lt"/>
              </a:rPr>
              <a:t>2</a:t>
            </a:r>
            <a:r>
              <a:rPr lang="zh-CN" altLang="zh-CN" b="1" dirty="0">
                <a:latin typeface="+mn-lt"/>
              </a:rPr>
              <a:t>）单组内总线、集成寄存器结构</a:t>
            </a:r>
            <a:endParaRPr lang="zh-CN" altLang="en-US" dirty="0">
              <a:latin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1124744"/>
            <a:ext cx="7620000" cy="5334000"/>
            <a:chOff x="408384" y="1335360"/>
            <a:chExt cx="7620000" cy="5334000"/>
          </a:xfrm>
        </p:grpSpPr>
        <p:grpSp>
          <p:nvGrpSpPr>
            <p:cNvPr id="4" name="Group 50"/>
            <p:cNvGrpSpPr>
              <a:grpSpLocks/>
            </p:cNvGrpSpPr>
            <p:nvPr/>
          </p:nvGrpSpPr>
          <p:grpSpPr bwMode="auto">
            <a:xfrm>
              <a:off x="408384" y="1335360"/>
              <a:ext cx="7620000" cy="5334000"/>
              <a:chOff x="192" y="816"/>
              <a:chExt cx="4800" cy="3360"/>
            </a:xfrm>
          </p:grpSpPr>
          <p:sp>
            <p:nvSpPr>
              <p:cNvPr id="14" name="Rectangle 4"/>
              <p:cNvSpPr>
                <a:spLocks noChangeArrowheads="1"/>
              </p:cNvSpPr>
              <p:nvPr/>
            </p:nvSpPr>
            <p:spPr bwMode="auto">
              <a:xfrm>
                <a:off x="960" y="1056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5"/>
              <p:cNvSpPr>
                <a:spLocks noChangeShapeType="1"/>
              </p:cNvSpPr>
              <p:nvPr/>
            </p:nvSpPr>
            <p:spPr bwMode="auto">
              <a:xfrm>
                <a:off x="192" y="2928"/>
                <a:ext cx="38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Rectangle 6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Rectangle 7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864" cy="33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 flipV="1">
                <a:off x="2880" y="816"/>
                <a:ext cx="0" cy="21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2"/>
              <p:cNvSpPr>
                <a:spLocks noChangeShapeType="1"/>
              </p:cNvSpPr>
              <p:nvPr/>
            </p:nvSpPr>
            <p:spPr bwMode="auto">
              <a:xfrm flipV="1">
                <a:off x="1104" y="201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 bwMode="auto">
              <a:xfrm flipV="1">
                <a:off x="1392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4"/>
              <p:cNvSpPr>
                <a:spLocks noChangeShapeType="1"/>
              </p:cNvSpPr>
              <p:nvPr/>
            </p:nvSpPr>
            <p:spPr bwMode="auto">
              <a:xfrm flipV="1">
                <a:off x="1440" y="8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 flipV="1">
                <a:off x="1392" y="292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 flipV="1">
                <a:off x="816" y="268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 flipV="1">
                <a:off x="1632" y="201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 flipV="1">
                <a:off x="1872" y="268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1056" y="1101"/>
                <a:ext cx="96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移位器</a:t>
                </a:r>
              </a:p>
            </p:txBody>
          </p:sp>
          <p:sp>
            <p:nvSpPr>
              <p:cNvPr id="28" name="Text Box 27"/>
              <p:cNvSpPr txBox="1">
                <a:spLocks noChangeArrowheads="1"/>
              </p:cNvSpPr>
              <p:nvPr/>
            </p:nvSpPr>
            <p:spPr bwMode="auto">
              <a:xfrm>
                <a:off x="1104" y="1678"/>
                <a:ext cx="9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/>
                  <a:t>ALU</a:t>
                </a:r>
              </a:p>
            </p:txBody>
          </p:sp>
          <p:sp>
            <p:nvSpPr>
              <p:cNvPr id="29" name="Text Box 28"/>
              <p:cNvSpPr txBox="1">
                <a:spLocks noChangeArrowheads="1"/>
              </p:cNvSpPr>
              <p:nvPr/>
            </p:nvSpPr>
            <p:spPr bwMode="auto">
              <a:xfrm>
                <a:off x="1584" y="2400"/>
                <a:ext cx="1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锁存器</a:t>
                </a:r>
              </a:p>
            </p:txBody>
          </p:sp>
          <p:sp>
            <p:nvSpPr>
              <p:cNvPr id="30" name="Text Box 29"/>
              <p:cNvSpPr txBox="1">
                <a:spLocks noChangeArrowheads="1"/>
              </p:cNvSpPr>
              <p:nvPr/>
            </p:nvSpPr>
            <p:spPr bwMode="auto">
              <a:xfrm>
                <a:off x="528" y="2400"/>
                <a:ext cx="1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锁存器</a:t>
                </a:r>
              </a:p>
            </p:txBody>
          </p:sp>
          <p:sp>
            <p:nvSpPr>
              <p:cNvPr id="31" name="Text Box 33"/>
              <p:cNvSpPr txBox="1">
                <a:spLocks noChangeArrowheads="1"/>
              </p:cNvSpPr>
              <p:nvPr/>
            </p:nvSpPr>
            <p:spPr bwMode="auto">
              <a:xfrm>
                <a:off x="2256" y="2928"/>
                <a:ext cx="17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内部总线（双向）</a:t>
                </a:r>
              </a:p>
            </p:txBody>
          </p:sp>
          <p:sp>
            <p:nvSpPr>
              <p:cNvPr id="32" name="Line 34"/>
              <p:cNvSpPr>
                <a:spLocks noChangeShapeType="1"/>
              </p:cNvSpPr>
              <p:nvPr/>
            </p:nvSpPr>
            <p:spPr bwMode="auto">
              <a:xfrm>
                <a:off x="1440" y="816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768" y="3168"/>
                <a:ext cx="1248" cy="100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6"/>
              <p:cNvSpPr>
                <a:spLocks noChangeShapeType="1"/>
              </p:cNvSpPr>
              <p:nvPr/>
            </p:nvSpPr>
            <p:spPr bwMode="auto">
              <a:xfrm>
                <a:off x="816" y="345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7"/>
              <p:cNvSpPr>
                <a:spLocks noChangeShapeType="1"/>
              </p:cNvSpPr>
              <p:nvPr/>
            </p:nvSpPr>
            <p:spPr bwMode="auto">
              <a:xfrm>
                <a:off x="768" y="3456"/>
                <a:ext cx="1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8"/>
              <p:cNvSpPr>
                <a:spLocks noChangeShapeType="1"/>
              </p:cNvSpPr>
              <p:nvPr/>
            </p:nvSpPr>
            <p:spPr bwMode="auto">
              <a:xfrm>
                <a:off x="768" y="3888"/>
                <a:ext cx="1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Text Box 39"/>
              <p:cNvSpPr txBox="1">
                <a:spLocks noChangeArrowheads="1"/>
              </p:cNvSpPr>
              <p:nvPr/>
            </p:nvSpPr>
            <p:spPr bwMode="auto">
              <a:xfrm>
                <a:off x="1200" y="3168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/>
                  <a:t>R</a:t>
                </a:r>
                <a:r>
                  <a:rPr lang="en-US" altLang="zh-CN" sz="2000" b="1" dirty="0"/>
                  <a:t>0</a:t>
                </a:r>
                <a:endParaRPr lang="en-US" altLang="zh-CN" b="1" dirty="0"/>
              </a:p>
            </p:txBody>
          </p:sp>
          <p:sp>
            <p:nvSpPr>
              <p:cNvPr id="38" name="Text Box 40"/>
              <p:cNvSpPr txBox="1">
                <a:spLocks noChangeArrowheads="1"/>
              </p:cNvSpPr>
              <p:nvPr/>
            </p:nvSpPr>
            <p:spPr bwMode="auto">
              <a:xfrm>
                <a:off x="1200" y="3888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 err="1"/>
                  <a:t>Rn</a:t>
                </a:r>
                <a:endParaRPr lang="en-US" altLang="zh-CN" b="1" dirty="0"/>
              </a:p>
            </p:txBody>
          </p:sp>
          <p:sp>
            <p:nvSpPr>
              <p:cNvPr id="39" name="Line 41"/>
              <p:cNvSpPr>
                <a:spLocks noChangeShapeType="1"/>
              </p:cNvSpPr>
              <p:nvPr/>
            </p:nvSpPr>
            <p:spPr bwMode="auto">
              <a:xfrm>
                <a:off x="1344" y="3504"/>
                <a:ext cx="0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Text Box 42"/>
              <p:cNvSpPr txBox="1">
                <a:spLocks noChangeArrowheads="1"/>
              </p:cNvSpPr>
              <p:nvPr/>
            </p:nvSpPr>
            <p:spPr bwMode="auto">
              <a:xfrm>
                <a:off x="2304" y="3552"/>
                <a:ext cx="26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通用寄存器组（单口</a:t>
                </a:r>
                <a:r>
                  <a:rPr lang="en-US" altLang="zh-CN" b="1"/>
                  <a:t>RAM</a:t>
                </a:r>
                <a:r>
                  <a:rPr lang="zh-CN" altLang="en-US" b="1"/>
                  <a:t>）</a:t>
                </a:r>
              </a:p>
            </p:txBody>
          </p:sp>
          <p:sp>
            <p:nvSpPr>
              <p:cNvPr id="41" name="AutoShape 43"/>
              <p:cNvSpPr>
                <a:spLocks/>
              </p:cNvSpPr>
              <p:nvPr/>
            </p:nvSpPr>
            <p:spPr bwMode="auto">
              <a:xfrm>
                <a:off x="2160" y="3360"/>
                <a:ext cx="48" cy="672"/>
              </a:xfrm>
              <a:prstGeom prst="rightBrace">
                <a:avLst>
                  <a:gd name="adj1" fmla="val 116667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48"/>
              <p:cNvSpPr>
                <a:spLocks noChangeShapeType="1"/>
              </p:cNvSpPr>
              <p:nvPr/>
            </p:nvSpPr>
            <p:spPr bwMode="auto">
              <a:xfrm>
                <a:off x="1392" y="297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51"/>
            <p:cNvGrpSpPr>
              <a:grpSpLocks/>
            </p:cNvGrpSpPr>
            <p:nvPr/>
          </p:nvGrpSpPr>
          <p:grpSpPr bwMode="auto">
            <a:xfrm>
              <a:off x="930672" y="2565400"/>
              <a:ext cx="647700" cy="806450"/>
              <a:chOff x="431" y="1785"/>
              <a:chExt cx="408" cy="508"/>
            </a:xfrm>
          </p:grpSpPr>
          <p:sp>
            <p:nvSpPr>
              <p:cNvPr id="9" name="Text Box 52"/>
              <p:cNvSpPr txBox="1">
                <a:spLocks noChangeArrowheads="1"/>
              </p:cNvSpPr>
              <p:nvPr/>
            </p:nvSpPr>
            <p:spPr bwMode="auto">
              <a:xfrm>
                <a:off x="431" y="1785"/>
                <a:ext cx="363" cy="5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1800" b="1"/>
                  <a:t>M S</a:t>
                </a:r>
                <a:r>
                  <a:rPr lang="en-US" altLang="zh-CN" sz="1200" b="1"/>
                  <a:t>0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1800" b="1"/>
                  <a:t>S</a:t>
                </a:r>
                <a:r>
                  <a:rPr lang="en-US" altLang="zh-CN" sz="1200" b="1"/>
                  <a:t>3</a:t>
                </a:r>
              </a:p>
            </p:txBody>
          </p:sp>
          <p:sp>
            <p:nvSpPr>
              <p:cNvPr id="10" name="Line 53"/>
              <p:cNvSpPr>
                <a:spLocks noChangeShapeType="1"/>
              </p:cNvSpPr>
              <p:nvPr/>
            </p:nvSpPr>
            <p:spPr bwMode="auto">
              <a:xfrm>
                <a:off x="748" y="1933"/>
                <a:ext cx="0" cy="136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" name="Line 54"/>
              <p:cNvSpPr>
                <a:spLocks noChangeShapeType="1"/>
              </p:cNvSpPr>
              <p:nvPr/>
            </p:nvSpPr>
            <p:spPr bwMode="auto">
              <a:xfrm>
                <a:off x="567" y="2024"/>
                <a:ext cx="0" cy="136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55"/>
              <p:cNvSpPr>
                <a:spLocks noChangeShapeType="1"/>
              </p:cNvSpPr>
              <p:nvPr/>
            </p:nvSpPr>
            <p:spPr bwMode="auto">
              <a:xfrm>
                <a:off x="657" y="1842"/>
                <a:ext cx="182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" name="Line 56"/>
              <p:cNvSpPr>
                <a:spLocks noChangeShapeType="1"/>
              </p:cNvSpPr>
              <p:nvPr/>
            </p:nvSpPr>
            <p:spPr bwMode="auto">
              <a:xfrm flipV="1">
                <a:off x="657" y="2160"/>
                <a:ext cx="18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" name="Group 57"/>
            <p:cNvGrpSpPr>
              <a:grpSpLocks/>
            </p:cNvGrpSpPr>
            <p:nvPr/>
          </p:nvGrpSpPr>
          <p:grpSpPr bwMode="auto">
            <a:xfrm>
              <a:off x="3018234" y="2805114"/>
              <a:ext cx="1081088" cy="350837"/>
              <a:chOff x="1746" y="1936"/>
              <a:chExt cx="681" cy="221"/>
            </a:xfrm>
          </p:grpSpPr>
          <p:sp>
            <p:nvSpPr>
              <p:cNvPr id="7" name="Line 58"/>
              <p:cNvSpPr>
                <a:spLocks noChangeShapeType="1"/>
              </p:cNvSpPr>
              <p:nvPr/>
            </p:nvSpPr>
            <p:spPr bwMode="auto">
              <a:xfrm>
                <a:off x="1746" y="202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8" name="Text Box 59"/>
              <p:cNvSpPr txBox="1">
                <a:spLocks noChangeArrowheads="1"/>
              </p:cNvSpPr>
              <p:nvPr/>
            </p:nvSpPr>
            <p:spPr bwMode="auto">
              <a:xfrm>
                <a:off x="2064" y="1936"/>
                <a:ext cx="363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400" b="1"/>
                  <a:t>+1</a:t>
                </a:r>
              </a:p>
            </p:txBody>
          </p:sp>
        </p:grpSp>
      </p:grpSp>
      <p:cxnSp>
        <p:nvCxnSpPr>
          <p:cNvPr id="47" name="直接连接符 46"/>
          <p:cNvCxnSpPr/>
          <p:nvPr/>
        </p:nvCxnSpPr>
        <p:spPr>
          <a:xfrm>
            <a:off x="5076056" y="2204864"/>
            <a:ext cx="451926" cy="0"/>
          </a:xfrm>
          <a:prstGeom prst="line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/>
          <p:cNvGrpSpPr/>
          <p:nvPr/>
        </p:nvGrpSpPr>
        <p:grpSpPr>
          <a:xfrm>
            <a:off x="5540463" y="2051556"/>
            <a:ext cx="2448272" cy="1809492"/>
            <a:chOff x="6096649" y="2051556"/>
            <a:chExt cx="2448272" cy="1809492"/>
          </a:xfrm>
        </p:grpSpPr>
        <p:grpSp>
          <p:nvGrpSpPr>
            <p:cNvPr id="46" name="组合 64"/>
            <p:cNvGrpSpPr/>
            <p:nvPr/>
          </p:nvGrpSpPr>
          <p:grpSpPr>
            <a:xfrm>
              <a:off x="6096649" y="3491716"/>
              <a:ext cx="2448272" cy="369332"/>
              <a:chOff x="2195736" y="4941168"/>
              <a:chExt cx="2304256" cy="369332"/>
            </a:xfrm>
          </p:grpSpPr>
          <p:sp>
            <p:nvSpPr>
              <p:cNvPr id="84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77"/>
            <p:cNvGrpSpPr/>
            <p:nvPr/>
          </p:nvGrpSpPr>
          <p:grpSpPr>
            <a:xfrm>
              <a:off x="6096649" y="3131676"/>
              <a:ext cx="2448272" cy="369332"/>
              <a:chOff x="2195736" y="4941168"/>
              <a:chExt cx="2304256" cy="369332"/>
            </a:xfrm>
          </p:grpSpPr>
          <p:sp>
            <p:nvSpPr>
              <p:cNvPr id="76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77" name="直接连接符 76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86"/>
            <p:cNvGrpSpPr/>
            <p:nvPr/>
          </p:nvGrpSpPr>
          <p:grpSpPr>
            <a:xfrm>
              <a:off x="6096649" y="2771636"/>
              <a:ext cx="2448272" cy="369332"/>
              <a:chOff x="2195736" y="4941168"/>
              <a:chExt cx="2304256" cy="369332"/>
            </a:xfrm>
          </p:grpSpPr>
          <p:sp>
            <p:nvSpPr>
              <p:cNvPr id="68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69" name="直接连接符 68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95"/>
            <p:cNvGrpSpPr/>
            <p:nvPr/>
          </p:nvGrpSpPr>
          <p:grpSpPr>
            <a:xfrm>
              <a:off x="6096649" y="2411596"/>
              <a:ext cx="2448272" cy="369332"/>
              <a:chOff x="2195736" y="4941168"/>
              <a:chExt cx="2304256" cy="369332"/>
            </a:xfrm>
          </p:grpSpPr>
          <p:sp>
            <p:nvSpPr>
              <p:cNvPr id="60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104"/>
            <p:cNvGrpSpPr/>
            <p:nvPr/>
          </p:nvGrpSpPr>
          <p:grpSpPr>
            <a:xfrm>
              <a:off x="6096649" y="2051556"/>
              <a:ext cx="2448272" cy="369332"/>
              <a:chOff x="2195736" y="4941168"/>
              <a:chExt cx="2304256" cy="369332"/>
            </a:xfrm>
          </p:grpSpPr>
          <p:sp>
            <p:nvSpPr>
              <p:cNvPr id="52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Line 5"/>
          <p:cNvSpPr>
            <a:spLocks noChangeShapeType="1"/>
          </p:cNvSpPr>
          <p:nvPr/>
        </p:nvSpPr>
        <p:spPr bwMode="auto">
          <a:xfrm>
            <a:off x="251520" y="4477544"/>
            <a:ext cx="6096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Line 17"/>
          <p:cNvSpPr>
            <a:spLocks noChangeShapeType="1"/>
          </p:cNvSpPr>
          <p:nvPr/>
        </p:nvSpPr>
        <p:spPr bwMode="auto">
          <a:xfrm flipV="1">
            <a:off x="1242120" y="409654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Line 22"/>
          <p:cNvSpPr>
            <a:spLocks noChangeShapeType="1"/>
          </p:cNvSpPr>
          <p:nvPr/>
        </p:nvSpPr>
        <p:spPr bwMode="auto">
          <a:xfrm flipV="1">
            <a:off x="2918520" y="409654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2232720" y="1124744"/>
            <a:ext cx="2286000" cy="3352800"/>
            <a:chOff x="2232720" y="1124744"/>
            <a:chExt cx="2286000" cy="3352800"/>
          </a:xfrm>
        </p:grpSpPr>
        <p:sp>
          <p:nvSpPr>
            <p:cNvPr id="96" name="Line 11"/>
            <p:cNvSpPr>
              <a:spLocks noChangeShapeType="1"/>
            </p:cNvSpPr>
            <p:nvPr/>
          </p:nvSpPr>
          <p:spPr bwMode="auto">
            <a:xfrm flipV="1">
              <a:off x="4518720" y="1124744"/>
              <a:ext cx="0" cy="3352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34"/>
            <p:cNvSpPr>
              <a:spLocks noChangeShapeType="1"/>
            </p:cNvSpPr>
            <p:nvPr/>
          </p:nvSpPr>
          <p:spPr bwMode="auto">
            <a:xfrm>
              <a:off x="2232720" y="1124744"/>
              <a:ext cx="2286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14"/>
            <p:cNvSpPr>
              <a:spLocks noChangeShapeType="1"/>
            </p:cNvSpPr>
            <p:nvPr/>
          </p:nvSpPr>
          <p:spPr bwMode="auto">
            <a:xfrm flipV="1">
              <a:off x="2232720" y="1124744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1" name="AutoShape 43"/>
          <p:cNvSpPr>
            <a:spLocks/>
          </p:cNvSpPr>
          <p:nvPr/>
        </p:nvSpPr>
        <p:spPr bwMode="auto">
          <a:xfrm>
            <a:off x="8244408" y="1988840"/>
            <a:ext cx="288032" cy="18002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8532440" y="2132856"/>
            <a:ext cx="4924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寄</a:t>
            </a:r>
            <a:endParaRPr lang="en-US" altLang="zh-CN" b="1" dirty="0">
              <a:solidFill>
                <a:schemeClr val="tx2"/>
              </a:solidFill>
            </a:endParaRPr>
          </a:p>
          <a:p>
            <a:r>
              <a:rPr lang="zh-CN" altLang="en-US" b="1" dirty="0">
                <a:solidFill>
                  <a:schemeClr val="tx2"/>
                </a:solidFill>
              </a:rPr>
              <a:t>存</a:t>
            </a:r>
            <a:endParaRPr lang="en-US" altLang="zh-CN" b="1" dirty="0">
              <a:solidFill>
                <a:schemeClr val="tx2"/>
              </a:solidFill>
            </a:endParaRPr>
          </a:p>
          <a:p>
            <a:r>
              <a:rPr lang="zh-CN" altLang="en-US" b="1" dirty="0">
                <a:solidFill>
                  <a:schemeClr val="tx2"/>
                </a:solidFill>
              </a:rPr>
              <a:t>器</a:t>
            </a:r>
            <a:endParaRPr lang="en-US" altLang="zh-CN" b="1" dirty="0">
              <a:solidFill>
                <a:schemeClr val="tx2"/>
              </a:solidFill>
            </a:endParaRPr>
          </a:p>
          <a:p>
            <a:r>
              <a:rPr lang="zh-CN" altLang="en-US" b="1" dirty="0">
                <a:solidFill>
                  <a:schemeClr val="tx2"/>
                </a:solidFill>
              </a:rPr>
              <a:t>组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508104" y="205155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0    1   0    1   0    1   0   1    </a:t>
            </a:r>
            <a:endParaRPr lang="zh-CN" altLang="en-US" sz="1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Rectangle 8"/>
          <p:cNvSpPr>
            <a:spLocks noChangeArrowheads="1"/>
          </p:cNvSpPr>
          <p:nvPr/>
        </p:nvSpPr>
        <p:spPr bwMode="auto">
          <a:xfrm>
            <a:off x="611560" y="3573016"/>
            <a:ext cx="1371600" cy="533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05" name="Rectangle 8"/>
          <p:cNvSpPr>
            <a:spLocks noChangeArrowheads="1"/>
          </p:cNvSpPr>
          <p:nvPr/>
        </p:nvSpPr>
        <p:spPr bwMode="auto">
          <a:xfrm>
            <a:off x="2336304" y="3573016"/>
            <a:ext cx="1371600" cy="533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07" name="Rectangle 6"/>
          <p:cNvSpPr>
            <a:spLocks noChangeArrowheads="1"/>
          </p:cNvSpPr>
          <p:nvPr/>
        </p:nvSpPr>
        <p:spPr bwMode="auto">
          <a:xfrm>
            <a:off x="1475656" y="2492896"/>
            <a:ext cx="1371600" cy="533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ALU</a:t>
            </a:r>
            <a:endParaRPr lang="zh-CN" altLang="en-US"/>
          </a:p>
        </p:txBody>
      </p:sp>
      <p:sp>
        <p:nvSpPr>
          <p:cNvPr id="108" name="Rectangle 4"/>
          <p:cNvSpPr>
            <a:spLocks noChangeArrowheads="1"/>
          </p:cNvSpPr>
          <p:nvPr/>
        </p:nvSpPr>
        <p:spPr bwMode="auto">
          <a:xfrm>
            <a:off x="1475656" y="1484784"/>
            <a:ext cx="1371600" cy="533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/>
              <a:t>移位器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796136" y="14551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</a:rPr>
              <a:t>半导体存储器</a:t>
            </a:r>
          </a:p>
        </p:txBody>
      </p:sp>
      <p:grpSp>
        <p:nvGrpSpPr>
          <p:cNvPr id="114" name="组合 113"/>
          <p:cNvGrpSpPr/>
          <p:nvPr/>
        </p:nvGrpSpPr>
        <p:grpSpPr>
          <a:xfrm>
            <a:off x="158264" y="3737113"/>
            <a:ext cx="1007311" cy="2100261"/>
            <a:chOff x="158264" y="3737113"/>
            <a:chExt cx="1007311" cy="2100261"/>
          </a:xfrm>
        </p:grpSpPr>
        <p:sp>
          <p:nvSpPr>
            <p:cNvPr id="106" name="任意多边形 105"/>
            <p:cNvSpPr/>
            <p:nvPr/>
          </p:nvSpPr>
          <p:spPr bwMode="auto">
            <a:xfrm>
              <a:off x="174772" y="4474097"/>
              <a:ext cx="990803" cy="1363277"/>
            </a:xfrm>
            <a:custGeom>
              <a:avLst/>
              <a:gdLst>
                <a:gd name="connsiteX0" fmla="*/ 990803 w 990803"/>
                <a:gd name="connsiteY0" fmla="*/ 1754909 h 1754909"/>
                <a:gd name="connsiteX1" fmla="*/ 11748 w 990803"/>
                <a:gd name="connsiteY1" fmla="*/ 1071418 h 1754909"/>
                <a:gd name="connsiteX2" fmla="*/ 538221 w 990803"/>
                <a:gd name="connsiteY2" fmla="*/ 0 h 175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803" h="1754909">
                  <a:moveTo>
                    <a:pt x="990803" y="1754909"/>
                  </a:moveTo>
                  <a:cubicBezTo>
                    <a:pt x="538990" y="1559406"/>
                    <a:pt x="87178" y="1363903"/>
                    <a:pt x="11748" y="1071418"/>
                  </a:cubicBezTo>
                  <a:cubicBezTo>
                    <a:pt x="-63682" y="778933"/>
                    <a:pt x="237269" y="389466"/>
                    <a:pt x="538221" y="0"/>
                  </a:cubicBezTo>
                </a:path>
              </a:pathLst>
            </a:custGeom>
            <a:noFill/>
            <a:ln w="38100" cap="sq" cmpd="sng" algn="ctr">
              <a:solidFill>
                <a:schemeClr val="tx2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2" name="任意多边形 111"/>
            <p:cNvSpPr/>
            <p:nvPr/>
          </p:nvSpPr>
          <p:spPr bwMode="auto">
            <a:xfrm>
              <a:off x="158264" y="3737113"/>
              <a:ext cx="487779" cy="685800"/>
            </a:xfrm>
            <a:custGeom>
              <a:avLst/>
              <a:gdLst>
                <a:gd name="connsiteX0" fmla="*/ 487779 w 487779"/>
                <a:gd name="connsiteY0" fmla="*/ 685800 h 685800"/>
                <a:gd name="connsiteX1" fmla="*/ 762 w 487779"/>
                <a:gd name="connsiteY1" fmla="*/ 506896 h 685800"/>
                <a:gd name="connsiteX2" fmla="*/ 398327 w 487779"/>
                <a:gd name="connsiteY2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779" h="685800">
                  <a:moveTo>
                    <a:pt x="487779" y="685800"/>
                  </a:moveTo>
                  <a:cubicBezTo>
                    <a:pt x="251725" y="653498"/>
                    <a:pt x="15671" y="621196"/>
                    <a:pt x="762" y="506896"/>
                  </a:cubicBezTo>
                  <a:cubicBezTo>
                    <a:pt x="-14147" y="392596"/>
                    <a:pt x="192090" y="196298"/>
                    <a:pt x="398327" y="0"/>
                  </a:cubicBezTo>
                </a:path>
              </a:pathLst>
            </a:custGeom>
            <a:noFill/>
            <a:ln w="38100" cap="sq" cmpd="sng" algn="ctr">
              <a:solidFill>
                <a:schemeClr val="tx2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10" name="任意多边形 109"/>
          <p:cNvSpPr/>
          <p:nvPr/>
        </p:nvSpPr>
        <p:spPr bwMode="auto">
          <a:xfrm>
            <a:off x="821940" y="4487415"/>
            <a:ext cx="766336" cy="611359"/>
          </a:xfrm>
          <a:custGeom>
            <a:avLst/>
            <a:gdLst>
              <a:gd name="connsiteX0" fmla="*/ 847834 w 847834"/>
              <a:gd name="connsiteY0" fmla="*/ 0 h 993913"/>
              <a:gd name="connsiteX1" fmla="*/ 22886 w 847834"/>
              <a:gd name="connsiteY1" fmla="*/ 496956 h 993913"/>
              <a:gd name="connsiteX2" fmla="*/ 311121 w 847834"/>
              <a:gd name="connsiteY2" fmla="*/ 993913 h 9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834" h="993913">
                <a:moveTo>
                  <a:pt x="847834" y="0"/>
                </a:moveTo>
                <a:cubicBezTo>
                  <a:pt x="480086" y="165652"/>
                  <a:pt x="112338" y="331304"/>
                  <a:pt x="22886" y="496956"/>
                </a:cubicBezTo>
                <a:cubicBezTo>
                  <a:pt x="-66566" y="662608"/>
                  <a:pt x="122277" y="828260"/>
                  <a:pt x="311121" y="993913"/>
                </a:cubicBezTo>
              </a:path>
            </a:pathLst>
          </a:custGeom>
          <a:noFill/>
          <a:ln w="38100" cap="sq" cmpd="sng" algn="ctr">
            <a:solidFill>
              <a:schemeClr val="tx2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101" grpId="0" animBg="1"/>
      <p:bldP spid="102" grpId="0"/>
      <p:bldP spid="103" grpId="0"/>
      <p:bldP spid="104" grpId="0" animBg="1"/>
      <p:bldP spid="105" grpId="0" animBg="1"/>
      <p:bldP spid="107" grpId="0" animBg="1"/>
      <p:bldP spid="108" grpId="0" animBg="1"/>
      <p:bldP spid="43" grpId="0"/>
      <p:bldP spid="1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18398" y="658913"/>
            <a:ext cx="8128000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>
                <a:latin typeface="+mn-lt"/>
              </a:rPr>
              <a:t>CPU</a:t>
            </a:r>
            <a:r>
              <a:rPr lang="zh-CN" altLang="en-US" b="1" dirty="0">
                <a:latin typeface="+mn-lt"/>
              </a:rPr>
              <a:t>内部设置多组总线,  用于传输不同类别的信息(地址、数据、指令信息等分别用不同的总线传送)。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899592" y="1835439"/>
            <a:ext cx="3701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77850" indent="-5778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83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88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3C00"/>
                </a:solidFill>
                <a:latin typeface="+mn-ea"/>
                <a:ea typeface="+mn-ea"/>
              </a:rPr>
              <a:t>如 </a:t>
            </a:r>
            <a:r>
              <a:rPr lang="en-US" altLang="zh-CN" sz="2000" b="1">
                <a:solidFill>
                  <a:srgbClr val="003C00"/>
                </a:solidFill>
                <a:latin typeface="+mn-ea"/>
                <a:ea typeface="+mn-ea"/>
              </a:rPr>
              <a:t>Pentium</a:t>
            </a:r>
            <a:r>
              <a:rPr lang="zh-CN" altLang="en-US" sz="2000" b="1">
                <a:solidFill>
                  <a:srgbClr val="003C00"/>
                </a:solidFill>
                <a:latin typeface="+mn-ea"/>
                <a:ea typeface="+mn-ea"/>
              </a:rPr>
              <a:t>处理器的内部结构:</a:t>
            </a:r>
          </a:p>
        </p:txBody>
      </p: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899592" y="2357760"/>
            <a:ext cx="7837884" cy="4311600"/>
            <a:chOff x="243" y="171"/>
            <a:chExt cx="5397" cy="3351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789" y="703"/>
              <a:ext cx="1363" cy="299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zh-CN" altLang="en-US" sz="2000" b="1" dirty="0"/>
                <a:t>8</a:t>
              </a:r>
              <a:r>
                <a:rPr kumimoji="0" lang="en-US" altLang="zh-CN" sz="2000" b="1" dirty="0"/>
                <a:t>K</a:t>
              </a:r>
              <a:r>
                <a:rPr kumimoji="0" lang="zh-CN" altLang="en-US" sz="2000" b="1" dirty="0">
                  <a:solidFill>
                    <a:srgbClr val="00B050"/>
                  </a:solidFill>
                </a:rPr>
                <a:t>指令</a:t>
              </a:r>
              <a:r>
                <a:rPr kumimoji="0" lang="en-US" altLang="zh-CN" sz="2000" b="1" dirty="0">
                  <a:solidFill>
                    <a:srgbClr val="00B050"/>
                  </a:solidFill>
                </a:rPr>
                <a:t>Cache</a:t>
              </a: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011" y="1210"/>
              <a:ext cx="1310" cy="307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kumimoji="0" lang="zh-CN" altLang="en-US" sz="2000" b="1"/>
                <a:t>指令预取部件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318" y="1209"/>
              <a:ext cx="1126" cy="307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kumimoji="0" lang="zh-CN" altLang="en-US" sz="2000" b="1"/>
                <a:t>指令译码器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745" y="1084"/>
              <a:ext cx="771" cy="489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95000"/>
                </a:lnSpc>
                <a:spcBef>
                  <a:spcPct val="0"/>
                </a:spcBef>
              </a:pPr>
              <a:r>
                <a:rPr kumimoji="0" lang="zh-CN" altLang="en-US" sz="2000" b="1"/>
                <a:t> 微程序</a:t>
              </a:r>
            </a:p>
            <a:p>
              <a:pPr algn="just" eaLnBrk="0" hangingPunct="0">
                <a:lnSpc>
                  <a:spcPct val="95000"/>
                </a:lnSpc>
                <a:spcBef>
                  <a:spcPct val="0"/>
                </a:spcBef>
              </a:pPr>
              <a:r>
                <a:rPr kumimoji="0" lang="en-US" altLang="zh-CN" sz="2000" b="1"/>
                <a:t>  ROM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43" y="706"/>
              <a:ext cx="1293" cy="305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zh-CN" altLang="en-US" sz="2000" b="1"/>
                <a:t>分支预测部件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588" y="1765"/>
              <a:ext cx="928" cy="330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ts val="400"/>
                </a:spcBef>
              </a:pPr>
              <a:r>
                <a:rPr kumimoji="0" lang="zh-CN" altLang="en-US" sz="2000" b="1"/>
                <a:t>控制部件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41" y="2494"/>
              <a:ext cx="874" cy="277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2000" b="1"/>
                <a:t>U</a:t>
              </a:r>
              <a:r>
                <a:rPr kumimoji="0" lang="zh-CN" altLang="en-US" sz="2000" b="1"/>
                <a:t>流水线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1822" y="2494"/>
              <a:ext cx="882" cy="277"/>
            </a:xfrm>
            <a:prstGeom prst="rect">
              <a:avLst/>
            </a:prstGeom>
            <a:solidFill>
              <a:srgbClr val="DDFFFF"/>
            </a:solidFill>
            <a:ln w="2857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2000" b="1"/>
                <a:t>V</a:t>
              </a:r>
              <a:r>
                <a:rPr kumimoji="0" lang="zh-CN" altLang="en-US" sz="2000" b="1"/>
                <a:t>流水线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863" y="2019"/>
              <a:ext cx="1663" cy="298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kumimoji="0" lang="en-US" altLang="zh-CN" sz="2000" b="1"/>
                <a:t>U</a:t>
              </a:r>
              <a:r>
                <a:rPr kumimoji="0" lang="zh-CN" altLang="en-US" sz="2000" b="1"/>
                <a:t>流水线地址生成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859" y="2316"/>
              <a:ext cx="1664" cy="288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</a:pPr>
              <a:r>
                <a:rPr kumimoji="0" lang="en-US" altLang="zh-CN" sz="2000" b="1"/>
                <a:t>V</a:t>
              </a:r>
              <a:r>
                <a:rPr kumimoji="0" lang="zh-CN" altLang="en-US" sz="2000" b="1"/>
                <a:t>流水线地址生成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809" y="3024"/>
              <a:ext cx="1755" cy="287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zh-CN" altLang="en-US" sz="2000" b="1" dirty="0"/>
                <a:t> 双端口</a:t>
              </a:r>
              <a:r>
                <a:rPr kumimoji="0" lang="zh-CN" altLang="en-US" sz="2000" b="1" dirty="0">
                  <a:solidFill>
                    <a:srgbClr val="0000FF"/>
                  </a:solidFill>
                </a:rPr>
                <a:t>数据</a:t>
              </a:r>
              <a:r>
                <a:rPr kumimoji="0" lang="en-US" altLang="zh-CN" sz="2000" b="1" dirty="0">
                  <a:solidFill>
                    <a:srgbClr val="0000FF"/>
                  </a:solidFill>
                </a:rPr>
                <a:t>Cache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313" y="1682"/>
              <a:ext cx="940" cy="521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0"/>
                </a:spcBef>
              </a:pPr>
              <a:r>
                <a:rPr kumimoji="0" lang="zh-CN" altLang="en-US" sz="2000" b="1"/>
                <a:t>浮点处理</a:t>
              </a:r>
            </a:p>
            <a:p>
              <a:pPr eaLnBrk="0" hangingPunct="0">
                <a:spcBef>
                  <a:spcPct val="0"/>
                </a:spcBef>
              </a:pPr>
              <a:r>
                <a:rPr kumimoji="0" lang="zh-CN" altLang="en-US" sz="2000" b="1"/>
                <a:t>部件</a:t>
              </a:r>
              <a:r>
                <a:rPr kumimoji="0" lang="en-US" altLang="zh-CN" sz="2000" b="1"/>
                <a:t>FPU</a:t>
              </a: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5045" y="1444"/>
              <a:ext cx="383" cy="1294"/>
            </a:xfrm>
            <a:prstGeom prst="rect">
              <a:avLst/>
            </a:prstGeom>
            <a:solidFill>
              <a:srgbClr val="DDFFFF"/>
            </a:solidFill>
            <a:ln w="22225">
              <a:solidFill>
                <a:srgbClr val="003C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pPr algn="just" eaLnBrk="0" hangingPunct="0">
                <a:lnSpc>
                  <a:spcPct val="110000"/>
                </a:lnSpc>
                <a:spcBef>
                  <a:spcPct val="0"/>
                </a:spcBef>
              </a:pPr>
              <a:r>
                <a:rPr kumimoji="0" lang="zh-CN" altLang="en-US" sz="2000" b="1"/>
                <a:t>总线接口部件</a:t>
              </a:r>
            </a:p>
          </p:txBody>
        </p:sp>
        <p:sp>
          <p:nvSpPr>
            <p:cNvPr id="19" name="Line 42"/>
            <p:cNvSpPr>
              <a:spLocks noChangeShapeType="1"/>
            </p:cNvSpPr>
            <p:nvPr/>
          </p:nvSpPr>
          <p:spPr bwMode="auto">
            <a:xfrm>
              <a:off x="1543" y="878"/>
              <a:ext cx="240" cy="0"/>
            </a:xfrm>
            <a:prstGeom prst="line">
              <a:avLst/>
            </a:prstGeom>
            <a:noFill/>
            <a:ln w="25400">
              <a:solidFill>
                <a:srgbClr val="003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0" name="Text Box 44"/>
            <p:cNvSpPr txBox="1">
              <a:spLocks noChangeArrowheads="1"/>
            </p:cNvSpPr>
            <p:nvPr/>
          </p:nvSpPr>
          <p:spPr bwMode="auto">
            <a:xfrm>
              <a:off x="2771" y="3121"/>
              <a:ext cx="1765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zh-CN" altLang="en-US" sz="2000" b="1">
                  <a:solidFill>
                    <a:srgbClr val="800000"/>
                  </a:solidFill>
                </a:rPr>
                <a:t>32位内部地址总线</a:t>
              </a:r>
            </a:p>
          </p:txBody>
        </p:sp>
        <p:sp>
          <p:nvSpPr>
            <p:cNvPr id="21" name="Text Box 45"/>
            <p:cNvSpPr txBox="1">
              <a:spLocks noChangeArrowheads="1"/>
            </p:cNvSpPr>
            <p:nvPr/>
          </p:nvSpPr>
          <p:spPr bwMode="auto">
            <a:xfrm>
              <a:off x="2216" y="171"/>
              <a:ext cx="203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ct val="0"/>
                </a:spcBef>
                <a:tabLst>
                  <a:tab pos="2286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tabLst>
                  <a:tab pos="2286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tabLst>
                  <a:tab pos="2286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tabLst>
                  <a:tab pos="2286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tabLst>
                  <a:tab pos="2286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kumimoji="0" lang="zh-CN" altLang="en-US" sz="2000" b="1">
                  <a:solidFill>
                    <a:srgbClr val="000099"/>
                  </a:solidFill>
                </a:rPr>
                <a:t>64位内部数据总线</a:t>
              </a:r>
            </a:p>
          </p:txBody>
        </p:sp>
        <p:sp>
          <p:nvSpPr>
            <p:cNvPr id="22" name="Line 57"/>
            <p:cNvSpPr>
              <a:spLocks noChangeShapeType="1"/>
            </p:cNvSpPr>
            <p:nvPr/>
          </p:nvSpPr>
          <p:spPr bwMode="auto">
            <a:xfrm>
              <a:off x="5438" y="1986"/>
              <a:ext cx="202" cy="0"/>
            </a:xfrm>
            <a:prstGeom prst="line">
              <a:avLst/>
            </a:prstGeom>
            <a:noFill/>
            <a:ln w="38100">
              <a:solidFill>
                <a:srgbClr val="003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23" name="Freeform 58"/>
            <p:cNvSpPr>
              <a:spLocks/>
            </p:cNvSpPr>
            <p:nvPr/>
          </p:nvSpPr>
          <p:spPr bwMode="auto">
            <a:xfrm>
              <a:off x="1756" y="450"/>
              <a:ext cx="3053" cy="3072"/>
            </a:xfrm>
            <a:custGeom>
              <a:avLst/>
              <a:gdLst>
                <a:gd name="T0" fmla="*/ 348 w 3219"/>
                <a:gd name="T1" fmla="*/ 293 h 3612"/>
                <a:gd name="T2" fmla="*/ 348 w 3219"/>
                <a:gd name="T3" fmla="*/ 0 h 3612"/>
                <a:gd name="T4" fmla="*/ 3219 w 3219"/>
                <a:gd name="T5" fmla="*/ 0 h 3612"/>
                <a:gd name="T6" fmla="*/ 3219 w 3219"/>
                <a:gd name="T7" fmla="*/ 3337 h 3612"/>
                <a:gd name="T8" fmla="*/ 3219 w 3219"/>
                <a:gd name="T9" fmla="*/ 3612 h 3612"/>
                <a:gd name="T10" fmla="*/ 0 w 3219"/>
                <a:gd name="T11" fmla="*/ 3612 h 3612"/>
                <a:gd name="T12" fmla="*/ 0 w 3219"/>
                <a:gd name="T13" fmla="*/ 3356 h 3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9" h="3612">
                  <a:moveTo>
                    <a:pt x="348" y="293"/>
                  </a:moveTo>
                  <a:lnTo>
                    <a:pt x="348" y="0"/>
                  </a:lnTo>
                  <a:lnTo>
                    <a:pt x="3219" y="0"/>
                  </a:lnTo>
                  <a:lnTo>
                    <a:pt x="3219" y="3337"/>
                  </a:lnTo>
                  <a:lnTo>
                    <a:pt x="3219" y="3612"/>
                  </a:lnTo>
                  <a:lnTo>
                    <a:pt x="0" y="3612"/>
                  </a:lnTo>
                  <a:lnTo>
                    <a:pt x="0" y="3356"/>
                  </a:lnTo>
                </a:path>
              </a:pathLst>
            </a:custGeom>
            <a:noFill/>
            <a:ln w="38100" cap="flat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24" name="Line 59"/>
            <p:cNvSpPr>
              <a:spLocks noChangeShapeType="1"/>
            </p:cNvSpPr>
            <p:nvPr/>
          </p:nvSpPr>
          <p:spPr bwMode="auto">
            <a:xfrm>
              <a:off x="4804" y="2328"/>
              <a:ext cx="224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25" name="Line 60"/>
            <p:cNvSpPr>
              <a:spLocks noChangeShapeType="1"/>
            </p:cNvSpPr>
            <p:nvPr/>
          </p:nvSpPr>
          <p:spPr bwMode="auto">
            <a:xfrm>
              <a:off x="4691" y="1856"/>
              <a:ext cx="360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26" name="Freeform 61"/>
            <p:cNvSpPr>
              <a:spLocks/>
            </p:cNvSpPr>
            <p:nvPr/>
          </p:nvSpPr>
          <p:spPr bwMode="auto">
            <a:xfrm>
              <a:off x="2414" y="567"/>
              <a:ext cx="2267" cy="2861"/>
            </a:xfrm>
            <a:custGeom>
              <a:avLst/>
              <a:gdLst>
                <a:gd name="T0" fmla="*/ 274 w 2542"/>
                <a:gd name="T1" fmla="*/ 156 h 3365"/>
                <a:gd name="T2" fmla="*/ 274 w 2542"/>
                <a:gd name="T3" fmla="*/ 0 h 3365"/>
                <a:gd name="T4" fmla="*/ 2542 w 2542"/>
                <a:gd name="T5" fmla="*/ 0 h 3365"/>
                <a:gd name="T6" fmla="*/ 2542 w 2542"/>
                <a:gd name="T7" fmla="*/ 3365 h 3365"/>
                <a:gd name="T8" fmla="*/ 0 w 2542"/>
                <a:gd name="T9" fmla="*/ 3365 h 3365"/>
                <a:gd name="T10" fmla="*/ 0 w 2542"/>
                <a:gd name="T11" fmla="*/ 3219 h 3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2" h="3365">
                  <a:moveTo>
                    <a:pt x="274" y="156"/>
                  </a:moveTo>
                  <a:lnTo>
                    <a:pt x="274" y="0"/>
                  </a:lnTo>
                  <a:lnTo>
                    <a:pt x="2542" y="0"/>
                  </a:lnTo>
                  <a:lnTo>
                    <a:pt x="2542" y="3365"/>
                  </a:lnTo>
                  <a:lnTo>
                    <a:pt x="0" y="3365"/>
                  </a:lnTo>
                  <a:lnTo>
                    <a:pt x="0" y="3219"/>
                  </a:lnTo>
                </a:path>
              </a:pathLst>
            </a:custGeom>
            <a:noFill/>
            <a:ln w="38100" cap="flat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27" name="Line 62"/>
            <p:cNvSpPr>
              <a:spLocks noChangeShapeType="1"/>
            </p:cNvSpPr>
            <p:nvPr/>
          </p:nvSpPr>
          <p:spPr bwMode="auto">
            <a:xfrm>
              <a:off x="3448" y="1351"/>
              <a:ext cx="292" cy="0"/>
            </a:xfrm>
            <a:prstGeom prst="line">
              <a:avLst/>
            </a:prstGeom>
            <a:noFill/>
            <a:ln w="38100">
              <a:solidFill>
                <a:srgbClr val="003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28" name="Line 63"/>
            <p:cNvSpPr>
              <a:spLocks noChangeShapeType="1"/>
            </p:cNvSpPr>
            <p:nvPr/>
          </p:nvSpPr>
          <p:spPr bwMode="auto">
            <a:xfrm>
              <a:off x="2114" y="1006"/>
              <a:ext cx="0" cy="19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 dirty="0"/>
            </a:p>
          </p:txBody>
        </p:sp>
        <p:sp>
          <p:nvSpPr>
            <p:cNvPr id="29" name="Line 64"/>
            <p:cNvSpPr>
              <a:spLocks noChangeShapeType="1"/>
            </p:cNvSpPr>
            <p:nvPr/>
          </p:nvSpPr>
          <p:spPr bwMode="auto">
            <a:xfrm>
              <a:off x="2045" y="1526"/>
              <a:ext cx="0" cy="247"/>
            </a:xfrm>
            <a:prstGeom prst="line">
              <a:avLst/>
            </a:prstGeom>
            <a:noFill/>
            <a:ln w="38100">
              <a:solidFill>
                <a:srgbClr val="003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30" name="Freeform 65"/>
            <p:cNvSpPr>
              <a:spLocks/>
            </p:cNvSpPr>
            <p:nvPr/>
          </p:nvSpPr>
          <p:spPr bwMode="auto">
            <a:xfrm>
              <a:off x="2504" y="1575"/>
              <a:ext cx="1647" cy="319"/>
            </a:xfrm>
            <a:custGeom>
              <a:avLst/>
              <a:gdLst>
                <a:gd name="T0" fmla="*/ 1463 w 1463"/>
                <a:gd name="T1" fmla="*/ 0 h 411"/>
                <a:gd name="T2" fmla="*/ 1463 w 1463"/>
                <a:gd name="T3" fmla="*/ 411 h 411"/>
                <a:gd name="T4" fmla="*/ 0 w 1463"/>
                <a:gd name="T5" fmla="*/ 411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3" h="411">
                  <a:moveTo>
                    <a:pt x="1463" y="0"/>
                  </a:moveTo>
                  <a:lnTo>
                    <a:pt x="1463" y="411"/>
                  </a:lnTo>
                  <a:lnTo>
                    <a:pt x="0" y="411"/>
                  </a:lnTo>
                </a:path>
              </a:pathLst>
            </a:custGeom>
            <a:noFill/>
            <a:ln w="38100" cap="flat" cmpd="sng">
              <a:solidFill>
                <a:srgbClr val="003C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31" name="Line 67"/>
            <p:cNvSpPr>
              <a:spLocks noChangeShapeType="1"/>
            </p:cNvSpPr>
            <p:nvPr/>
          </p:nvSpPr>
          <p:spPr bwMode="auto">
            <a:xfrm>
              <a:off x="1814" y="2100"/>
              <a:ext cx="0" cy="408"/>
            </a:xfrm>
            <a:prstGeom prst="line">
              <a:avLst/>
            </a:prstGeom>
            <a:noFill/>
            <a:ln w="38100">
              <a:solidFill>
                <a:srgbClr val="003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32" name="Line 68"/>
            <p:cNvSpPr>
              <a:spLocks noChangeShapeType="1"/>
            </p:cNvSpPr>
            <p:nvPr/>
          </p:nvSpPr>
          <p:spPr bwMode="auto">
            <a:xfrm flipH="1" flipV="1">
              <a:off x="1819" y="2307"/>
              <a:ext cx="1050" cy="1"/>
            </a:xfrm>
            <a:prstGeom prst="line">
              <a:avLst/>
            </a:prstGeom>
            <a:noFill/>
            <a:ln w="38100">
              <a:solidFill>
                <a:srgbClr val="003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33" name="Line 69"/>
            <p:cNvSpPr>
              <a:spLocks noChangeShapeType="1"/>
            </p:cNvSpPr>
            <p:nvPr/>
          </p:nvSpPr>
          <p:spPr bwMode="auto">
            <a:xfrm>
              <a:off x="1280" y="2768"/>
              <a:ext cx="0" cy="25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34" name="Line 70"/>
            <p:cNvSpPr>
              <a:spLocks noChangeShapeType="1"/>
            </p:cNvSpPr>
            <p:nvPr/>
          </p:nvSpPr>
          <p:spPr bwMode="auto">
            <a:xfrm>
              <a:off x="2143" y="2764"/>
              <a:ext cx="0" cy="25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35" name="Line 72"/>
            <p:cNvSpPr>
              <a:spLocks noChangeShapeType="1"/>
            </p:cNvSpPr>
            <p:nvPr/>
          </p:nvSpPr>
          <p:spPr bwMode="auto">
            <a:xfrm flipH="1">
              <a:off x="1261" y="1923"/>
              <a:ext cx="320" cy="0"/>
            </a:xfrm>
            <a:prstGeom prst="line">
              <a:avLst/>
            </a:prstGeom>
            <a:noFill/>
            <a:ln w="38100">
              <a:solidFill>
                <a:srgbClr val="003C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36" name="Freeform 74"/>
            <p:cNvSpPr>
              <a:spLocks/>
            </p:cNvSpPr>
            <p:nvPr/>
          </p:nvSpPr>
          <p:spPr bwMode="auto">
            <a:xfrm>
              <a:off x="735" y="1006"/>
              <a:ext cx="275" cy="347"/>
            </a:xfrm>
            <a:custGeom>
              <a:avLst/>
              <a:gdLst>
                <a:gd name="T0" fmla="*/ 814 w 814"/>
                <a:gd name="T1" fmla="*/ 420 h 420"/>
                <a:gd name="T2" fmla="*/ 0 w 814"/>
                <a:gd name="T3" fmla="*/ 420 h 420"/>
                <a:gd name="T4" fmla="*/ 0 w 814"/>
                <a:gd name="T5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4" h="420">
                  <a:moveTo>
                    <a:pt x="814" y="420"/>
                  </a:moveTo>
                  <a:lnTo>
                    <a:pt x="0" y="42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3C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</p:grp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672348" y="44624"/>
            <a:ext cx="4210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+mn-lt"/>
                <a:ea typeface="+mn-ea"/>
              </a:rPr>
              <a:t>(3) 多组内总线结构</a:t>
            </a:r>
          </a:p>
        </p:txBody>
      </p:sp>
    </p:spTree>
    <p:extLst>
      <p:ext uri="{BB962C8B-B14F-4D97-AF65-F5344CB8AC3E}">
        <p14:creationId xmlns:p14="http://schemas.microsoft.com/office/powerpoint/2010/main" val="3069955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88075" y="94804"/>
            <a:ext cx="26642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>
                <a:latin typeface="+mn-lt"/>
                <a:cs typeface="Times New Roman" pitchFamily="18" charset="0"/>
              </a:rPr>
              <a:t>寄存器</a:t>
            </a:r>
            <a:r>
              <a:rPr kumimoji="0" lang="zh-CN" altLang="en-US" sz="2800" b="1" dirty="0">
                <a:latin typeface="+mn-lt"/>
                <a:cs typeface="Times New Roman" pitchFamily="18" charset="0"/>
              </a:rPr>
              <a:t>组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3031" y="836712"/>
            <a:ext cx="8353425" cy="4464050"/>
            <a:chOff x="395288" y="1341214"/>
            <a:chExt cx="8353425" cy="4464050"/>
          </a:xfrm>
        </p:grpSpPr>
        <p:grpSp>
          <p:nvGrpSpPr>
            <p:cNvPr id="5" name="Group 69"/>
            <p:cNvGrpSpPr>
              <a:grpSpLocks/>
            </p:cNvGrpSpPr>
            <p:nvPr/>
          </p:nvGrpSpPr>
          <p:grpSpPr bwMode="auto">
            <a:xfrm>
              <a:off x="395288" y="1341214"/>
              <a:ext cx="8353425" cy="4464050"/>
              <a:chOff x="0" y="48"/>
              <a:chExt cx="5760" cy="3360"/>
            </a:xfrm>
          </p:grpSpPr>
          <p:sp>
            <p:nvSpPr>
              <p:cNvPr id="7" name="Line 70"/>
              <p:cNvSpPr>
                <a:spLocks noChangeShapeType="1"/>
              </p:cNvSpPr>
              <p:nvPr/>
            </p:nvSpPr>
            <p:spPr bwMode="auto">
              <a:xfrm flipV="1">
                <a:off x="528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8" name="Line 71"/>
              <p:cNvSpPr>
                <a:spLocks noChangeShapeType="1"/>
              </p:cNvSpPr>
              <p:nvPr/>
            </p:nvSpPr>
            <p:spPr bwMode="auto">
              <a:xfrm flipV="1">
                <a:off x="1008" y="1007"/>
                <a:ext cx="0" cy="1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9" name="Line 72"/>
              <p:cNvSpPr>
                <a:spLocks noChangeShapeType="1"/>
              </p:cNvSpPr>
              <p:nvPr/>
            </p:nvSpPr>
            <p:spPr bwMode="auto">
              <a:xfrm flipV="1">
                <a:off x="1344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" name="Line 73"/>
              <p:cNvSpPr>
                <a:spLocks noChangeShapeType="1"/>
              </p:cNvSpPr>
              <p:nvPr/>
            </p:nvSpPr>
            <p:spPr bwMode="auto">
              <a:xfrm flipV="1">
                <a:off x="1152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1" name="Line 74"/>
              <p:cNvSpPr>
                <a:spLocks noChangeShapeType="1"/>
              </p:cNvSpPr>
              <p:nvPr/>
            </p:nvSpPr>
            <p:spPr bwMode="auto">
              <a:xfrm flipV="1">
                <a:off x="768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2" name="Line 75"/>
              <p:cNvSpPr>
                <a:spLocks noChangeShapeType="1"/>
              </p:cNvSpPr>
              <p:nvPr/>
            </p:nvSpPr>
            <p:spPr bwMode="auto">
              <a:xfrm flipV="1">
                <a:off x="288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3" name="Line 76"/>
              <p:cNvSpPr>
                <a:spLocks noChangeShapeType="1"/>
              </p:cNvSpPr>
              <p:nvPr/>
            </p:nvSpPr>
            <p:spPr bwMode="auto">
              <a:xfrm flipV="1">
                <a:off x="1632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4" name="Line 77"/>
              <p:cNvSpPr>
                <a:spLocks noChangeShapeType="1"/>
              </p:cNvSpPr>
              <p:nvPr/>
            </p:nvSpPr>
            <p:spPr bwMode="auto">
              <a:xfrm flipV="1">
                <a:off x="1008" y="481"/>
                <a:ext cx="0" cy="2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5" name="Text Box 78"/>
              <p:cNvSpPr txBox="1">
                <a:spLocks noChangeArrowheads="1"/>
              </p:cNvSpPr>
              <p:nvPr/>
            </p:nvSpPr>
            <p:spPr bwMode="auto">
              <a:xfrm>
                <a:off x="0" y="2449"/>
                <a:ext cx="2064" cy="71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R0~R3          </a:t>
                </a:r>
                <a:r>
                  <a:rPr lang="en-US" altLang="zh-CN" sz="2000" b="1" dirty="0" err="1">
                    <a:latin typeface="+mn-lt"/>
                    <a:ea typeface="黑体" pitchFamily="2" charset="-122"/>
                  </a:rPr>
                  <a:t>R0~R3</a:t>
                </a:r>
                <a:endParaRPr lang="en-US" altLang="zh-CN" sz="2000" b="1" dirty="0">
                  <a:latin typeface="+mn-lt"/>
                  <a:ea typeface="黑体" pitchFamily="2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C     D           C     D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SP  PC      PSW  MDR</a:t>
                </a:r>
              </a:p>
            </p:txBody>
          </p:sp>
          <p:sp>
            <p:nvSpPr>
              <p:cNvPr id="16" name="Text Box 79"/>
              <p:cNvSpPr txBox="1">
                <a:spLocks noChangeArrowheads="1"/>
              </p:cNvSpPr>
              <p:nvPr/>
            </p:nvSpPr>
            <p:spPr bwMode="auto">
              <a:xfrm>
                <a:off x="192" y="1728"/>
                <a:ext cx="672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7" name="Text Box 80"/>
              <p:cNvSpPr txBox="1">
                <a:spLocks noChangeArrowheads="1"/>
              </p:cNvSpPr>
              <p:nvPr/>
            </p:nvSpPr>
            <p:spPr bwMode="auto">
              <a:xfrm>
                <a:off x="624" y="720"/>
                <a:ext cx="817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 dirty="0">
                    <a:latin typeface="+mn-lt"/>
                  </a:rPr>
                  <a:t>移位器</a:t>
                </a:r>
              </a:p>
            </p:txBody>
          </p:sp>
          <p:sp>
            <p:nvSpPr>
              <p:cNvPr id="18" name="Line 81"/>
              <p:cNvSpPr>
                <a:spLocks noChangeShapeType="1"/>
              </p:cNvSpPr>
              <p:nvPr/>
            </p:nvSpPr>
            <p:spPr bwMode="auto">
              <a:xfrm>
                <a:off x="624" y="1200"/>
                <a:ext cx="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9" name="Text Box 82"/>
              <p:cNvSpPr txBox="1">
                <a:spLocks noChangeArrowheads="1"/>
              </p:cNvSpPr>
              <p:nvPr/>
            </p:nvSpPr>
            <p:spPr bwMode="auto">
              <a:xfrm>
                <a:off x="1056" y="1728"/>
                <a:ext cx="672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20" name="Text Box 83"/>
              <p:cNvSpPr txBox="1">
                <a:spLocks noChangeArrowheads="1"/>
              </p:cNvSpPr>
              <p:nvPr/>
            </p:nvSpPr>
            <p:spPr bwMode="auto">
              <a:xfrm>
                <a:off x="432" y="1200"/>
                <a:ext cx="105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ALU</a:t>
                </a:r>
              </a:p>
            </p:txBody>
          </p:sp>
          <p:sp>
            <p:nvSpPr>
              <p:cNvPr id="21" name="Line 84"/>
              <p:cNvSpPr>
                <a:spLocks noChangeShapeType="1"/>
              </p:cNvSpPr>
              <p:nvPr/>
            </p:nvSpPr>
            <p:spPr bwMode="auto">
              <a:xfrm>
                <a:off x="384" y="225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2" name="Line 85"/>
              <p:cNvSpPr>
                <a:spLocks noChangeShapeType="1"/>
              </p:cNvSpPr>
              <p:nvPr/>
            </p:nvSpPr>
            <p:spPr bwMode="auto">
              <a:xfrm>
                <a:off x="1248" y="225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3" name="Rectangle 86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624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>
                    <a:latin typeface="+mn-lt"/>
                  </a:rPr>
                  <a:t>R2</a:t>
                </a:r>
              </a:p>
            </p:txBody>
          </p:sp>
          <p:sp>
            <p:nvSpPr>
              <p:cNvPr id="24" name="Line 87"/>
              <p:cNvSpPr>
                <a:spLocks noChangeShapeType="1"/>
              </p:cNvSpPr>
              <p:nvPr/>
            </p:nvSpPr>
            <p:spPr bwMode="auto">
              <a:xfrm>
                <a:off x="1008" y="481"/>
                <a:ext cx="196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5" name="Line 88"/>
              <p:cNvSpPr>
                <a:spLocks noChangeShapeType="1"/>
              </p:cNvSpPr>
              <p:nvPr/>
            </p:nvSpPr>
            <p:spPr bwMode="auto">
              <a:xfrm>
                <a:off x="2976" y="481"/>
                <a:ext cx="0" cy="2927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6" name="Line 89"/>
              <p:cNvSpPr>
                <a:spLocks noChangeShapeType="1"/>
              </p:cNvSpPr>
              <p:nvPr/>
            </p:nvSpPr>
            <p:spPr bwMode="auto">
              <a:xfrm flipH="1">
                <a:off x="2736" y="91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7" name="Line 90"/>
              <p:cNvSpPr>
                <a:spLocks noChangeShapeType="1"/>
              </p:cNvSpPr>
              <p:nvPr/>
            </p:nvSpPr>
            <p:spPr bwMode="auto">
              <a:xfrm flipH="1">
                <a:off x="2736" y="1344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8" name="Line 91"/>
              <p:cNvSpPr>
                <a:spLocks noChangeShapeType="1"/>
              </p:cNvSpPr>
              <p:nvPr/>
            </p:nvSpPr>
            <p:spPr bwMode="auto">
              <a:xfrm flipH="1">
                <a:off x="2736" y="177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9" name="Line 92"/>
              <p:cNvSpPr>
                <a:spLocks noChangeShapeType="1"/>
              </p:cNvSpPr>
              <p:nvPr/>
            </p:nvSpPr>
            <p:spPr bwMode="auto">
              <a:xfrm flipH="1">
                <a:off x="2736" y="2161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0" name="Line 93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1" name="Line 94"/>
              <p:cNvSpPr>
                <a:spLocks noChangeShapeType="1"/>
              </p:cNvSpPr>
              <p:nvPr/>
            </p:nvSpPr>
            <p:spPr bwMode="auto">
              <a:xfrm flipH="1">
                <a:off x="2736" y="3024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2" name="Line 95"/>
              <p:cNvSpPr>
                <a:spLocks noChangeShapeType="1"/>
              </p:cNvSpPr>
              <p:nvPr/>
            </p:nvSpPr>
            <p:spPr bwMode="auto">
              <a:xfrm>
                <a:off x="3744" y="193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3" name="Line 96"/>
              <p:cNvSpPr>
                <a:spLocks noChangeShapeType="1"/>
              </p:cNvSpPr>
              <p:nvPr/>
            </p:nvSpPr>
            <p:spPr bwMode="auto">
              <a:xfrm>
                <a:off x="3744" y="576"/>
                <a:ext cx="2016" cy="0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4" name="Line 97"/>
              <p:cNvSpPr>
                <a:spLocks noChangeShapeType="1"/>
              </p:cNvSpPr>
              <p:nvPr/>
            </p:nvSpPr>
            <p:spPr bwMode="auto">
              <a:xfrm flipH="1">
                <a:off x="3744" y="384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5" name="Line 98"/>
              <p:cNvSpPr>
                <a:spLocks noChangeShapeType="1"/>
              </p:cNvSpPr>
              <p:nvPr/>
            </p:nvSpPr>
            <p:spPr bwMode="auto">
              <a:xfrm>
                <a:off x="4816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6" name="Line 99"/>
              <p:cNvSpPr>
                <a:spLocks noChangeShapeType="1"/>
              </p:cNvSpPr>
              <p:nvPr/>
            </p:nvSpPr>
            <p:spPr bwMode="auto">
              <a:xfrm>
                <a:off x="4965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7" name="Line 100"/>
              <p:cNvSpPr>
                <a:spLocks noChangeShapeType="1"/>
              </p:cNvSpPr>
              <p:nvPr/>
            </p:nvSpPr>
            <p:spPr bwMode="auto">
              <a:xfrm>
                <a:off x="5412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8" name="Line 101"/>
              <p:cNvSpPr>
                <a:spLocks noChangeShapeType="1"/>
              </p:cNvSpPr>
              <p:nvPr/>
            </p:nvSpPr>
            <p:spPr bwMode="auto">
              <a:xfrm>
                <a:off x="5114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9" name="Line 102"/>
              <p:cNvSpPr>
                <a:spLocks noChangeShapeType="1"/>
              </p:cNvSpPr>
              <p:nvPr/>
            </p:nvSpPr>
            <p:spPr bwMode="auto">
              <a:xfrm>
                <a:off x="5710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0" name="Line 103"/>
              <p:cNvSpPr>
                <a:spLocks noChangeShapeType="1"/>
              </p:cNvSpPr>
              <p:nvPr/>
            </p:nvSpPr>
            <p:spPr bwMode="auto">
              <a:xfrm>
                <a:off x="3888" y="912"/>
                <a:ext cx="14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1" name="Line 104"/>
              <p:cNvSpPr>
                <a:spLocks noChangeShapeType="1"/>
              </p:cNvSpPr>
              <p:nvPr/>
            </p:nvSpPr>
            <p:spPr bwMode="auto">
              <a:xfrm flipV="1">
                <a:off x="4032" y="193"/>
                <a:ext cx="0" cy="719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" name="Line 105"/>
              <p:cNvSpPr>
                <a:spLocks noChangeShapeType="1"/>
              </p:cNvSpPr>
              <p:nvPr/>
            </p:nvSpPr>
            <p:spPr bwMode="auto">
              <a:xfrm flipH="1">
                <a:off x="3888" y="13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3" name="Line 106"/>
              <p:cNvSpPr>
                <a:spLocks noChangeShapeType="1"/>
              </p:cNvSpPr>
              <p:nvPr/>
            </p:nvSpPr>
            <p:spPr bwMode="auto">
              <a:xfrm flipV="1">
                <a:off x="4128" y="384"/>
                <a:ext cx="0" cy="96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4" name="Line 107"/>
              <p:cNvSpPr>
                <a:spLocks noChangeShapeType="1"/>
              </p:cNvSpPr>
              <p:nvPr/>
            </p:nvSpPr>
            <p:spPr bwMode="auto">
              <a:xfrm>
                <a:off x="4272" y="384"/>
                <a:ext cx="0" cy="13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5" name="Line 108"/>
              <p:cNvSpPr>
                <a:spLocks noChangeShapeType="1"/>
              </p:cNvSpPr>
              <p:nvPr/>
            </p:nvSpPr>
            <p:spPr bwMode="auto">
              <a:xfrm flipH="1">
                <a:off x="3888" y="177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6" name="Text Box 109"/>
              <p:cNvSpPr txBox="1">
                <a:spLocks noChangeArrowheads="1"/>
              </p:cNvSpPr>
              <p:nvPr/>
            </p:nvSpPr>
            <p:spPr bwMode="auto">
              <a:xfrm>
                <a:off x="2112" y="76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R0</a:t>
                </a:r>
              </a:p>
            </p:txBody>
          </p:sp>
          <p:sp>
            <p:nvSpPr>
              <p:cNvPr id="47" name="Text Box 110"/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R1</a:t>
                </a:r>
              </a:p>
            </p:txBody>
          </p:sp>
          <p:sp>
            <p:nvSpPr>
              <p:cNvPr id="48" name="Text Box 111"/>
              <p:cNvSpPr txBox="1">
                <a:spLocks noChangeArrowheads="1"/>
              </p:cNvSpPr>
              <p:nvPr/>
            </p:nvSpPr>
            <p:spPr bwMode="auto">
              <a:xfrm>
                <a:off x="4736" y="864"/>
                <a:ext cx="478" cy="301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M</a:t>
                </a:r>
              </a:p>
            </p:txBody>
          </p:sp>
          <p:sp>
            <p:nvSpPr>
              <p:cNvPr id="49" name="Text Box 112"/>
              <p:cNvSpPr txBox="1">
                <a:spLocks noChangeArrowheads="1"/>
              </p:cNvSpPr>
              <p:nvPr/>
            </p:nvSpPr>
            <p:spPr bwMode="auto">
              <a:xfrm>
                <a:off x="5328" y="864"/>
                <a:ext cx="432" cy="30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I/O</a:t>
                </a:r>
              </a:p>
            </p:txBody>
          </p:sp>
          <p:sp>
            <p:nvSpPr>
              <p:cNvPr id="50" name="Text Box 113"/>
              <p:cNvSpPr txBox="1">
                <a:spLocks noChangeArrowheads="1"/>
              </p:cNvSpPr>
              <p:nvPr/>
            </p:nvSpPr>
            <p:spPr bwMode="auto">
              <a:xfrm>
                <a:off x="3361" y="432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CB</a:t>
                </a:r>
              </a:p>
            </p:txBody>
          </p:sp>
          <p:sp>
            <p:nvSpPr>
              <p:cNvPr id="51" name="Text Box 114"/>
              <p:cNvSpPr txBox="1">
                <a:spLocks noChangeArrowheads="1"/>
              </p:cNvSpPr>
              <p:nvPr/>
            </p:nvSpPr>
            <p:spPr bwMode="auto">
              <a:xfrm>
                <a:off x="1441" y="144"/>
                <a:ext cx="1007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>
                    <a:latin typeface="+mn-lt"/>
                    <a:ea typeface="黑体" pitchFamily="2" charset="-122"/>
                  </a:rPr>
                  <a:t>内总线</a:t>
                </a:r>
              </a:p>
            </p:txBody>
          </p:sp>
          <p:sp>
            <p:nvSpPr>
              <p:cNvPr id="52" name="Text Box 115"/>
              <p:cNvSpPr txBox="1">
                <a:spLocks noChangeArrowheads="1"/>
              </p:cNvSpPr>
              <p:nvPr/>
            </p:nvSpPr>
            <p:spPr bwMode="auto">
              <a:xfrm>
                <a:off x="2112" y="244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53" name="Text Box 116"/>
              <p:cNvSpPr txBox="1">
                <a:spLocks noChangeArrowheads="1"/>
              </p:cNvSpPr>
              <p:nvPr/>
            </p:nvSpPr>
            <p:spPr bwMode="auto">
              <a:xfrm>
                <a:off x="2112" y="2016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R3</a:t>
                </a:r>
              </a:p>
            </p:txBody>
          </p:sp>
          <p:sp>
            <p:nvSpPr>
              <p:cNvPr id="54" name="Text Box 117"/>
              <p:cNvSpPr txBox="1">
                <a:spLocks noChangeArrowheads="1"/>
              </p:cNvSpPr>
              <p:nvPr/>
            </p:nvSpPr>
            <p:spPr bwMode="auto">
              <a:xfrm>
                <a:off x="2112" y="288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55" name="Text Box 118"/>
              <p:cNvSpPr txBox="1">
                <a:spLocks noChangeArrowheads="1"/>
              </p:cNvSpPr>
              <p:nvPr/>
            </p:nvSpPr>
            <p:spPr bwMode="auto">
              <a:xfrm>
                <a:off x="3264" y="76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MAR</a:t>
                </a:r>
              </a:p>
            </p:txBody>
          </p:sp>
          <p:sp>
            <p:nvSpPr>
              <p:cNvPr id="56" name="Text Box 119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MDR</a:t>
                </a:r>
              </a:p>
            </p:txBody>
          </p:sp>
          <p:sp>
            <p:nvSpPr>
              <p:cNvPr id="57" name="Text Box 120"/>
              <p:cNvSpPr txBox="1">
                <a:spLocks noChangeArrowheads="1"/>
              </p:cNvSpPr>
              <p:nvPr/>
            </p:nvSpPr>
            <p:spPr bwMode="auto">
              <a:xfrm>
                <a:off x="3264" y="1632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IR</a:t>
                </a:r>
              </a:p>
            </p:txBody>
          </p:sp>
          <p:sp>
            <p:nvSpPr>
              <p:cNvPr id="58" name="Text Box 121"/>
              <p:cNvSpPr txBox="1">
                <a:spLocks noChangeArrowheads="1"/>
              </p:cNvSpPr>
              <p:nvPr/>
            </p:nvSpPr>
            <p:spPr bwMode="auto">
              <a:xfrm>
                <a:off x="3264" y="2016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PC</a:t>
                </a:r>
              </a:p>
            </p:txBody>
          </p:sp>
          <p:sp>
            <p:nvSpPr>
              <p:cNvPr id="59" name="Text Box 122"/>
              <p:cNvSpPr txBox="1">
                <a:spLocks noChangeArrowheads="1"/>
              </p:cNvSpPr>
              <p:nvPr/>
            </p:nvSpPr>
            <p:spPr bwMode="auto">
              <a:xfrm>
                <a:off x="3264" y="244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SP</a:t>
                </a:r>
              </a:p>
            </p:txBody>
          </p:sp>
          <p:sp>
            <p:nvSpPr>
              <p:cNvPr id="60" name="Text Box 123"/>
              <p:cNvSpPr txBox="1">
                <a:spLocks noChangeArrowheads="1"/>
              </p:cNvSpPr>
              <p:nvPr/>
            </p:nvSpPr>
            <p:spPr bwMode="auto">
              <a:xfrm>
                <a:off x="3264" y="288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PSW</a:t>
                </a:r>
              </a:p>
            </p:txBody>
          </p:sp>
          <p:sp>
            <p:nvSpPr>
              <p:cNvPr id="61" name="Line 124"/>
              <p:cNvSpPr>
                <a:spLocks noChangeShapeType="1"/>
              </p:cNvSpPr>
              <p:nvPr/>
            </p:nvSpPr>
            <p:spPr bwMode="auto">
              <a:xfrm rot="-5400000">
                <a:off x="5664" y="91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2" name="Line 125"/>
              <p:cNvSpPr>
                <a:spLocks noChangeShapeType="1"/>
              </p:cNvSpPr>
              <p:nvPr/>
            </p:nvSpPr>
            <p:spPr bwMode="auto">
              <a:xfrm>
                <a:off x="5561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3" name="Text Box 126"/>
              <p:cNvSpPr txBox="1">
                <a:spLocks noChangeArrowheads="1"/>
              </p:cNvSpPr>
              <p:nvPr/>
            </p:nvSpPr>
            <p:spPr bwMode="auto">
              <a:xfrm>
                <a:off x="3361" y="48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AB</a:t>
                </a:r>
              </a:p>
            </p:txBody>
          </p:sp>
          <p:sp>
            <p:nvSpPr>
              <p:cNvPr id="64" name="Text Box 127"/>
              <p:cNvSpPr txBox="1">
                <a:spLocks noChangeArrowheads="1"/>
              </p:cNvSpPr>
              <p:nvPr/>
            </p:nvSpPr>
            <p:spPr bwMode="auto">
              <a:xfrm>
                <a:off x="3361" y="240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DB</a:t>
                </a:r>
              </a:p>
            </p:txBody>
          </p:sp>
          <p:sp>
            <p:nvSpPr>
              <p:cNvPr id="65" name="Line 128"/>
              <p:cNvSpPr>
                <a:spLocks noChangeShapeType="1"/>
              </p:cNvSpPr>
              <p:nvPr/>
            </p:nvSpPr>
            <p:spPr bwMode="auto">
              <a:xfrm>
                <a:off x="4416" y="576"/>
                <a:ext cx="0" cy="1392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stealth" w="lg" len="lg"/>
                <a:tailEnd type="stealth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6" name="Text Box 129"/>
              <p:cNvSpPr txBox="1">
                <a:spLocks noChangeArrowheads="1"/>
              </p:cNvSpPr>
              <p:nvPr/>
            </p:nvSpPr>
            <p:spPr bwMode="auto">
              <a:xfrm>
                <a:off x="4072" y="1968"/>
                <a:ext cx="589" cy="533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 dirty="0">
                    <a:latin typeface="+mn-lt"/>
                    <a:ea typeface="黑体" pitchFamily="2" charset="-122"/>
                  </a:rPr>
                  <a:t>控制逻辑 </a:t>
                </a:r>
              </a:p>
            </p:txBody>
          </p:sp>
        </p:grpSp>
        <p:sp>
          <p:nvSpPr>
            <p:cNvPr id="6" name="Text Box 129"/>
            <p:cNvSpPr txBox="1">
              <a:spLocks noChangeArrowheads="1"/>
            </p:cNvSpPr>
            <p:nvPr/>
          </p:nvSpPr>
          <p:spPr bwMode="auto">
            <a:xfrm>
              <a:off x="6300192" y="4809346"/>
              <a:ext cx="854196" cy="70788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dirty="0">
                  <a:latin typeface="+mn-lt"/>
                  <a:ea typeface="黑体" pitchFamily="2" charset="-122"/>
                </a:rPr>
                <a:t>时序系统 </a:t>
              </a:r>
            </a:p>
          </p:txBody>
        </p:sp>
      </p:grpSp>
      <p:sp>
        <p:nvSpPr>
          <p:cNvPr id="67" name="矩形 66"/>
          <p:cNvSpPr/>
          <p:nvPr/>
        </p:nvSpPr>
        <p:spPr bwMode="auto">
          <a:xfrm>
            <a:off x="3203847" y="1196306"/>
            <a:ext cx="2858759" cy="4752528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" name="Rectangle 1"/>
          <p:cNvSpPr>
            <a:spLocks noChangeArrowheads="1"/>
          </p:cNvSpPr>
          <p:nvPr/>
        </p:nvSpPr>
        <p:spPr bwMode="auto">
          <a:xfrm>
            <a:off x="3923928" y="534315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寄存器组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B0E677F0-FB4B-4BEB-82BF-AB8EA144D81A}"/>
              </a:ext>
            </a:extLst>
          </p:cNvPr>
          <p:cNvGrpSpPr/>
          <p:nvPr/>
        </p:nvGrpSpPr>
        <p:grpSpPr>
          <a:xfrm>
            <a:off x="801355" y="117697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0" name="同心圆 234">
              <a:extLst>
                <a:ext uri="{FF2B5EF4-FFF2-40B4-BE49-F238E27FC236}">
                  <a16:creationId xmlns:a16="http://schemas.microsoft.com/office/drawing/2014/main" id="{BC1E459A-22D1-4187-864E-D0D75C8E3E51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395623ED-2B52-4A28-8F4B-2786719AF792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6836955-96B9-4893-9983-B689C31C3FA9}"/>
              </a:ext>
            </a:extLst>
          </p:cNvPr>
          <p:cNvSpPr txBox="1"/>
          <p:nvPr/>
        </p:nvSpPr>
        <p:spPr>
          <a:xfrm>
            <a:off x="3477791" y="624438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以模型机为例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1" animBg="1"/>
      <p:bldP spid="68" grpId="0"/>
      <p:bldP spid="3" grpId="0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aring 1">
    <a:dk1>
      <a:srgbClr val="000000"/>
    </a:dk1>
    <a:lt1>
      <a:srgbClr val="FFFFFF"/>
    </a:lt1>
    <a:dk2>
      <a:srgbClr val="0000FF"/>
    </a:dk2>
    <a:lt2>
      <a:srgbClr val="FFCC66"/>
    </a:lt2>
    <a:accent1>
      <a:srgbClr val="00FFFF"/>
    </a:accent1>
    <a:accent2>
      <a:srgbClr val="3366FF"/>
    </a:accent2>
    <a:accent3>
      <a:srgbClr val="AAAAFF"/>
    </a:accent3>
    <a:accent4>
      <a:srgbClr val="DADADA"/>
    </a:accent4>
    <a:accent5>
      <a:srgbClr val="AAFFFF"/>
    </a:accent5>
    <a:accent6>
      <a:srgbClr val="2D5CE7"/>
    </a:accent6>
    <a:hlink>
      <a:srgbClr val="FF0033"/>
    </a:hlink>
    <a:folHlink>
      <a:srgbClr val="FF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13336</TotalTime>
  <Words>1644</Words>
  <Application>Microsoft Office PowerPoint</Application>
  <PresentationFormat>全屏显示(4:3)</PresentationFormat>
  <Paragraphs>360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仿宋_GB2312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Soaring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001</dc:creator>
  <cp:lastModifiedBy>FMP</cp:lastModifiedBy>
  <cp:revision>1060</cp:revision>
  <dcterms:created xsi:type="dcterms:W3CDTF">2000-11-05T19:40:02Z</dcterms:created>
  <dcterms:modified xsi:type="dcterms:W3CDTF">2021-09-14T08:34:49Z</dcterms:modified>
</cp:coreProperties>
</file>